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301" r:id="rId5"/>
    <p:sldId id="258" r:id="rId6"/>
    <p:sldId id="283" r:id="rId7"/>
    <p:sldId id="284" r:id="rId8"/>
    <p:sldId id="285" r:id="rId9"/>
    <p:sldId id="286" r:id="rId10"/>
    <p:sldId id="287" r:id="rId11"/>
    <p:sldId id="288" r:id="rId12"/>
    <p:sldId id="291" r:id="rId13"/>
    <p:sldId id="290" r:id="rId14"/>
    <p:sldId id="293" r:id="rId15"/>
    <p:sldId id="292" r:id="rId16"/>
    <p:sldId id="294" r:id="rId17"/>
    <p:sldId id="295" r:id="rId18"/>
    <p:sldId id="296" r:id="rId19"/>
    <p:sldId id="299" r:id="rId20"/>
    <p:sldId id="298" r:id="rId21"/>
    <p:sldId id="297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0" d="100"/>
          <a:sy n="90" d="100"/>
        </p:scale>
        <p:origin x="-14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571744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071942"/>
            <a:ext cx="6400800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54DA-197C-42E2-B40E-65295D53AF53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76475"/>
            <a:ext cx="9144000" cy="1655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pic>
        <p:nvPicPr>
          <p:cNvPr id="10" name="Picture 16" descr="DAEPVAZ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2069778" cy="139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123728" y="4293384"/>
            <a:ext cx="5184775" cy="20159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pt-BR" altLang="pt-BR" sz="2000" b="1" dirty="0" smtClean="0"/>
              <a:t>Silvia M. </a:t>
            </a:r>
            <a:r>
              <a:rPr lang="pt-BR" altLang="pt-BR" sz="2000" b="1" dirty="0" err="1" smtClean="0"/>
              <a:t>Shinkai</a:t>
            </a:r>
            <a:r>
              <a:rPr lang="pt-BR" altLang="pt-BR" sz="2000" b="1" dirty="0" smtClean="0"/>
              <a:t> de Oliveira</a:t>
            </a:r>
          </a:p>
          <a:p>
            <a:pPr algn="ctr">
              <a:lnSpc>
                <a:spcPct val="125000"/>
              </a:lnSpc>
            </a:pPr>
            <a:r>
              <a:rPr lang="pt-BR" altLang="pt-BR" sz="2000" dirty="0" smtClean="0"/>
              <a:t>Diretora Presidente do DAEP</a:t>
            </a:r>
          </a:p>
          <a:p>
            <a:pPr algn="ctr">
              <a:lnSpc>
                <a:spcPct val="125000"/>
              </a:lnSpc>
            </a:pPr>
            <a:endParaRPr lang="pt-BR" altLang="pt-BR" sz="2000" dirty="0" smtClean="0"/>
          </a:p>
          <a:p>
            <a:pPr algn="ctr">
              <a:lnSpc>
                <a:spcPct val="125000"/>
              </a:lnSpc>
            </a:pPr>
            <a:r>
              <a:rPr lang="pt-BR" altLang="pt-BR" sz="2000" b="1" dirty="0" smtClean="0"/>
              <a:t>Vera Lucia Nogueira</a:t>
            </a:r>
          </a:p>
          <a:p>
            <a:pPr algn="ctr">
              <a:lnSpc>
                <a:spcPct val="125000"/>
              </a:lnSpc>
            </a:pPr>
            <a:r>
              <a:rPr lang="pt-BR" altLang="pt-BR" sz="2000" dirty="0" smtClean="0"/>
              <a:t>Diretora Administrativa e Financeira do DAEP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461963" y="2492896"/>
            <a:ext cx="81819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PARTICIPAÇÃO POPULAR NA ELABORAÇÃO DO PMGIRS</a:t>
            </a: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Imagem 8" descr="logo-assembleia4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3641808" cy="122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METODOLOGIA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1357251"/>
            <a:ext cx="8640960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Para a realização do diagnóstico da situação vivida até então pelo município de Penápolis foi feito um </a:t>
            </a:r>
            <a:r>
              <a:rPr lang="pt-BR" sz="3200" b="1" dirty="0" smtClean="0"/>
              <a:t>levantamento preliminar</a:t>
            </a:r>
            <a:r>
              <a:rPr lang="pt-BR" sz="3200" dirty="0" smtClean="0"/>
              <a:t> nos departamentos públicos envolvidos com a temática, e este </a:t>
            </a:r>
            <a:r>
              <a:rPr lang="pt-BR" sz="3200" b="1" dirty="0" smtClean="0"/>
              <a:t>material serviu de subsídio</a:t>
            </a:r>
            <a:r>
              <a:rPr lang="pt-BR" sz="3200" dirty="0" smtClean="0"/>
              <a:t> para as reuniões realizadas de 28 a 30 de maio de 2014.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METODOLOGIA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1628800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pt-BR" sz="3200" b="1" dirty="0" smtClean="0"/>
              <a:t>Reuniões com todos os segmentos geradores de resíduos: </a:t>
            </a:r>
            <a:r>
              <a:rPr lang="pt-BR" sz="3200" dirty="0" smtClean="0"/>
              <a:t>população, indústria, comércio, produtor rural, RSS, geradores da logística reversa, serviço de transporte, construção civil, cemitérios e saneamento.</a:t>
            </a:r>
          </a:p>
          <a:p>
            <a:pPr marL="457200" indent="-457200" algn="just"/>
            <a:endParaRPr lang="pt-BR" sz="3200" dirty="0" smtClean="0"/>
          </a:p>
          <a:p>
            <a:pPr marL="457200" indent="-457200" algn="just"/>
            <a:r>
              <a:rPr lang="pt-BR" sz="3200" dirty="0" smtClean="0"/>
              <a:t>Todas as reuniões foram </a:t>
            </a:r>
            <a:r>
              <a:rPr lang="pt-BR" sz="3200" b="1" dirty="0" smtClean="0"/>
              <a:t>abertas a população</a:t>
            </a:r>
            <a:r>
              <a:rPr lang="pt-BR" sz="3200" dirty="0" smtClean="0"/>
              <a:t>, mesmo as especificas.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\\192.168.78.1\comunicacao\Comunicação\Fotos\EVENTOS 2014\1 dialogo de residuos solidos\DIA 28\NOITE\DSC038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573016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METODOLOGIA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980728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 smtClean="0"/>
              <a:t>”1º DIALOGO SOBRE RESÍDUOS SÓLIDOS DE PENÁPOLIS”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As reuniões foram divididas por grupos de interesse comum em dias e horários específicos.</a:t>
            </a:r>
            <a:endParaRPr lang="pt-BR" sz="2000" dirty="0"/>
          </a:p>
        </p:txBody>
      </p:sp>
      <p:pic>
        <p:nvPicPr>
          <p:cNvPr id="8" name="Imagem 7" descr="\\192.168.78.1\comunicacao\Comunicação\Fotos\EVENTOS 2014\1 dialogo de residuos solidos\DIA 28\NOITE\DSC038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64" y="3573016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\\192.168.78.1\comunicacao\Comunicação\Fotos\EVENTOS 2014\1 dialogo de residuos solidos\DIA 28\NOITE\DSC038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73016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827584" y="5589240"/>
            <a:ext cx="7632848" cy="67185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>IDENTIFICAR AS DIFICULDADES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METODOLOGIA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165957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Elaboração do </a:t>
            </a:r>
            <a:r>
              <a:rPr lang="pt-BR" sz="3200" b="1" dirty="0" smtClean="0"/>
              <a:t>DIAGNOSTICO</a:t>
            </a:r>
            <a:r>
              <a:rPr lang="pt-BR" sz="3200" dirty="0" smtClean="0"/>
              <a:t> </a:t>
            </a:r>
            <a:r>
              <a:rPr lang="pt-BR" sz="3200" dirty="0" smtClean="0"/>
              <a:t>com a participação de todos os segmentos envolvidos. </a:t>
            </a:r>
          </a:p>
          <a:p>
            <a:pPr algn="just">
              <a:lnSpc>
                <a:spcPct val="150000"/>
              </a:lnSpc>
            </a:pPr>
            <a:endParaRPr lang="pt-BR" sz="3200" dirty="0" smtClean="0"/>
          </a:p>
          <a:p>
            <a:pPr algn="just">
              <a:lnSpc>
                <a:spcPct val="150000"/>
              </a:lnSpc>
            </a:pPr>
            <a:r>
              <a:rPr lang="pt-BR" sz="3200" dirty="0" smtClean="0"/>
              <a:t>Mapeamento dos pontos fortes e </a:t>
            </a:r>
            <a:r>
              <a:rPr lang="pt-BR" sz="3200" dirty="0" smtClean="0"/>
              <a:t>fraquezas </a:t>
            </a:r>
            <a:r>
              <a:rPr lang="pt-BR" sz="3200" dirty="0" smtClean="0"/>
              <a:t>do município.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METODOLOGIA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1037635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Após a elaboração do diagnóstico foi realizado, de 06 a 08 de agosto de 2014,  o </a:t>
            </a:r>
            <a:r>
              <a:rPr lang="pt-BR" sz="2800" b="1" dirty="0" smtClean="0"/>
              <a:t>“SEGUNDO ENCONTRO DO 1º DIALOGO SOBRE RESÍDUOS SÓLIDOS DE PENÁPOLIS” </a:t>
            </a:r>
            <a:endParaRPr lang="pt-BR" sz="2800" b="1" dirty="0"/>
          </a:p>
        </p:txBody>
      </p:sp>
      <p:pic>
        <p:nvPicPr>
          <p:cNvPr id="7" name="Imagem 6" descr="F:\PGIRS reunioes agosto\Dia 08-08\tarde\DSC0030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1" y="3501008"/>
            <a:ext cx="3024051" cy="230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F:\PGIRS reunioes agosto\Dia 06-08\noite\DSC0597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60855" y="3501008"/>
            <a:ext cx="3023313" cy="230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F:\PGIRS reunioes agosto\Dia 06-08\manha\DSC0589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20687" y="3501008"/>
            <a:ext cx="3023313" cy="23040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827584" y="5589240"/>
            <a:ext cx="7632848" cy="67185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>NORTEAR AS DIRETRIZES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METODOLOGIA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1149320"/>
            <a:ext cx="8640960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2800" b="1" dirty="0" smtClean="0"/>
              <a:t>Nos dois encontros a sociedade foi segmentada nos seguintes grupos de discussão:</a:t>
            </a:r>
          </a:p>
          <a:p>
            <a:pPr lvl="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pt-BR" sz="2400" dirty="0" smtClean="0"/>
              <a:t> Resíduo de Serviço de Saúde;</a:t>
            </a:r>
          </a:p>
          <a:p>
            <a:pPr lvl="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pt-BR" sz="2400" dirty="0" smtClean="0"/>
              <a:t> Resíduos sólidos domiciliares e comerciais; Resíduos da Limpeza urbana; Resíduos Verdes; Resíduos volumosos; e Animais Mortos;</a:t>
            </a:r>
          </a:p>
          <a:p>
            <a:pPr lvl="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pt-BR" sz="2400" dirty="0" smtClean="0"/>
              <a:t> Resíduos dos Serviços de Transporte;</a:t>
            </a:r>
          </a:p>
          <a:p>
            <a:pPr lvl="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pt-BR" sz="2400" dirty="0" smtClean="0"/>
              <a:t> Resíduos dos Serviços de Saneamento;</a:t>
            </a:r>
          </a:p>
          <a:p>
            <a:pPr lvl="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pt-BR" sz="2400" dirty="0" smtClean="0"/>
              <a:t> Resíduos industriais; Resíduos passíveis de logística reversa;</a:t>
            </a:r>
          </a:p>
          <a:p>
            <a:pPr lvl="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pt-BR" sz="2400" dirty="0" smtClean="0"/>
              <a:t> Resíduos </a:t>
            </a:r>
            <a:r>
              <a:rPr lang="pt-BR" sz="2400" dirty="0" err="1" smtClean="0"/>
              <a:t>cemiteriais</a:t>
            </a:r>
            <a:r>
              <a:rPr lang="pt-BR" sz="2400" dirty="0" smtClean="0"/>
              <a:t>;</a:t>
            </a:r>
          </a:p>
          <a:p>
            <a:pPr lvl="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pt-BR" sz="2400" dirty="0" smtClean="0"/>
              <a:t> Resíduos </a:t>
            </a:r>
            <a:r>
              <a:rPr lang="pt-BR" sz="2400" dirty="0" err="1" smtClean="0"/>
              <a:t>Agrossilvipastoris</a:t>
            </a:r>
            <a:r>
              <a:rPr lang="pt-BR" sz="2400" dirty="0" smtClean="0"/>
              <a:t>;</a:t>
            </a:r>
          </a:p>
          <a:p>
            <a:pPr lvl="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pt-BR" sz="2400" dirty="0" smtClean="0"/>
              <a:t> Resíduos da Construção Civil;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METODOLOGIA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1251917"/>
            <a:ext cx="8640960" cy="474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800" dirty="0" smtClean="0"/>
              <a:t>Após a formulação das diretrizes com a participação da sociedade o plano foi formatado com ações de: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/>
              <a:t> Imediatas ou emergenciais – até 03 anos;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/>
              <a:t> Curto prazo – entre 04 a 09 anos;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/>
              <a:t> Médio prazo – entre 10 a 15 anos;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/>
              <a:t> Longo prazo – entre 16 a 20 anos.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METODOLOGIA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1251917"/>
            <a:ext cx="8640960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800" dirty="0" smtClean="0"/>
              <a:t>O PMGIRS de Penápolis foi apresentado à população por meio de Audiência Publica, sendo esta realizada em 12/02/2015.</a:t>
            </a:r>
            <a:endParaRPr lang="pt-BR" sz="2800" dirty="0"/>
          </a:p>
        </p:txBody>
      </p:sp>
      <p:pic>
        <p:nvPicPr>
          <p:cNvPr id="25602" name="Imagem 13" descr="\\192.168.78.1\comunicacao\Comunicação\Fotos\EVENTOS 2015\Audiência Pública\DSC09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3006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Imagem 17" descr="\\192.168.78.1\comunicacao\Comunicação\Fotos\EVENTOS 2015\Audiência Pública\DSC09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83006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Imagem 20" descr="\\192.168.78.1\comunicacao\Comunicação\Fotos\EVENTOS 2015\Audiência Pública\DSC09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3483006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METODOLOGIA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1251916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400" dirty="0" smtClean="0"/>
              <a:t>Atualmente o PMGIRS de Penápolis esta em fase de consulta publica podendo ser acessado no site do DAEP </a:t>
            </a:r>
            <a:r>
              <a:rPr lang="pt-BR" sz="2400" dirty="0" smtClean="0"/>
              <a:t>(www.daep.com.br)</a:t>
            </a:r>
            <a:endParaRPr lang="pt-BR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5123" t="6160" r="26122" b="4496"/>
          <a:stretch>
            <a:fillRect/>
          </a:stretch>
        </p:blipFill>
        <p:spPr bwMode="auto">
          <a:xfrm>
            <a:off x="3635896" y="1180416"/>
            <a:ext cx="5508104" cy="567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/>
          <p:cNvSpPr/>
          <p:nvPr/>
        </p:nvSpPr>
        <p:spPr>
          <a:xfrm>
            <a:off x="3779912" y="3501008"/>
            <a:ext cx="108012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7848603">
            <a:off x="4678170" y="325457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RESULTADO 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125194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O resultado de todo o trabalho realizado com a participação popular foi a construção de um plano com uma </a:t>
            </a:r>
            <a:r>
              <a:rPr lang="pt-BR" sz="3200" b="1" dirty="0" smtClean="0"/>
              <a:t>maior probabilidade de acerto</a:t>
            </a:r>
            <a:r>
              <a:rPr lang="pt-BR" sz="3200" dirty="0" smtClean="0"/>
              <a:t>, isso devido a participação dos envolvidos com as questões abordadas e em todos os segmentos da sociedade.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7" descr="mapa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457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" name="Picture 3" descr="bandeira de Penapo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3498850"/>
            <a:ext cx="16383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63" y="5551488"/>
            <a:ext cx="8143875" cy="5048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</a:rPr>
              <a:t>Situada na Alta Noroeste Paulista e distante 490 Km da capital do Estado de São Paulo.</a:t>
            </a:r>
          </a:p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</a:rPr>
              <a:t>População: </a:t>
            </a:r>
            <a:r>
              <a:rPr lang="pt-BR" altLang="pt-BR" sz="1500" dirty="0" smtClean="0">
                <a:solidFill>
                  <a:schemeClr val="bg1"/>
                </a:solidFill>
              </a:rPr>
              <a:t>60.000 </a:t>
            </a:r>
            <a:r>
              <a:rPr lang="pt-BR" altLang="pt-BR" sz="1500" dirty="0">
                <a:solidFill>
                  <a:schemeClr val="bg1"/>
                </a:solidFill>
              </a:rPr>
              <a:t>habitantes.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05138" y="71438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PENÁPOLIS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CONCLUSÃO 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1447843"/>
            <a:ext cx="8640960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3200" dirty="0" smtClean="0"/>
              <a:t>O PMGIRS com a participação efetiva da sociedade é um exemplo prático aos munícipes e aos administradores públicos que ações desta natureza só tem a agregar no quesito solidificação e exercício da cidadania.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1628800"/>
            <a:ext cx="9144000" cy="7318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www.daep.com.br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0" y="2414612"/>
            <a:ext cx="9144000" cy="2462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dirty="0">
                <a:latin typeface="Arial" charset="0"/>
              </a:rPr>
              <a:t>presidencia@daep.com.br</a:t>
            </a:r>
          </a:p>
          <a:p>
            <a:pPr algn="ctr">
              <a:spcBef>
                <a:spcPct val="50000"/>
              </a:spcBef>
            </a:pPr>
            <a:r>
              <a:rPr lang="pt-BR" altLang="pt-BR" sz="2800" dirty="0">
                <a:latin typeface="Arial" charset="0"/>
              </a:rPr>
              <a:t>diretoria@daep.com.br</a:t>
            </a:r>
          </a:p>
          <a:p>
            <a:pPr algn="ctr">
              <a:spcBef>
                <a:spcPct val="50000"/>
              </a:spcBef>
            </a:pPr>
            <a:r>
              <a:rPr lang="pt-BR" altLang="pt-BR" sz="2800" dirty="0" smtClean="0">
                <a:latin typeface="Arial" charset="0"/>
              </a:rPr>
              <a:t>Fone</a:t>
            </a:r>
            <a:r>
              <a:rPr lang="pt-BR" altLang="pt-BR" sz="2800" dirty="0">
                <a:latin typeface="Arial" charset="0"/>
              </a:rPr>
              <a:t>: (18) 3654 - 6100</a:t>
            </a:r>
          </a:p>
          <a:p>
            <a:pPr algn="ctr">
              <a:spcBef>
                <a:spcPct val="50000"/>
              </a:spcBef>
            </a:pPr>
            <a:r>
              <a:rPr lang="pt-BR" altLang="pt-BR" sz="2800" dirty="0">
                <a:latin typeface="Arial" charset="0"/>
              </a:rPr>
              <a:t>Fax: (18) 3654 – 6109</a:t>
            </a:r>
          </a:p>
        </p:txBody>
      </p:sp>
      <p:sp>
        <p:nvSpPr>
          <p:cNvPr id="7" name="WordArt 42"/>
          <p:cNvSpPr>
            <a:spLocks noChangeArrowheads="1" noChangeShapeType="1" noTextEdit="1"/>
          </p:cNvSpPr>
          <p:nvPr/>
        </p:nvSpPr>
        <p:spPr bwMode="auto">
          <a:xfrm>
            <a:off x="1258888" y="188640"/>
            <a:ext cx="6553200" cy="15827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pt-BR" sz="3200" kern="10" dirty="0">
                <a:ln w="508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OBRIGADA</a:t>
            </a:r>
          </a:p>
        </p:txBody>
      </p:sp>
      <p:pic>
        <p:nvPicPr>
          <p:cNvPr id="9" name="Picture 16" descr="DAEPVAZ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085184"/>
            <a:ext cx="1872208" cy="126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INTRODUÇÃO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5900" y="1341438"/>
            <a:ext cx="874871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760" indent="-256032" algn="just">
              <a:lnSpc>
                <a:spcPct val="160000"/>
              </a:lnSpc>
              <a:buClr>
                <a:schemeClr val="accent3"/>
              </a:buClr>
              <a:defRPr/>
            </a:pPr>
            <a:r>
              <a:rPr lang="pt-PT" sz="3200" dirty="0" smtClean="0"/>
              <a:t>Os </a:t>
            </a:r>
            <a:r>
              <a:rPr lang="pt-PT" sz="3200" b="1" dirty="0" smtClean="0"/>
              <a:t>resíduos sólidos urbanos</a:t>
            </a:r>
            <a:r>
              <a:rPr lang="pt-PT" sz="3200" dirty="0" smtClean="0"/>
              <a:t> (RSU's), vulgarmente denominados por </a:t>
            </a:r>
            <a:r>
              <a:rPr lang="pt-PT" sz="3200" b="1" dirty="0" smtClean="0"/>
              <a:t>lixo urbano</a:t>
            </a:r>
            <a:r>
              <a:rPr lang="pt-PT" sz="3200" dirty="0" smtClean="0"/>
              <a:t>, é tudo aquilo </a:t>
            </a:r>
            <a:r>
              <a:rPr lang="pt-PT" sz="3200" dirty="0" smtClean="0"/>
              <a:t>que não </a:t>
            </a:r>
            <a:r>
              <a:rPr lang="pt-PT" sz="3200" dirty="0" smtClean="0"/>
              <a:t>aproveitado nas atividades humanas provenientes das industrias, comercio e residencias.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PLANO DE GESTÃO INTEGRADA DE RESÍDUOS SÓLIDOS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5900" y="1341438"/>
            <a:ext cx="874871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É um instrumento da Política Nacional de Resíduos Sólidos  devendo ter o envolvimento de todos os geradores de resíduos desde a fase de produção, consumo e pós </a:t>
            </a:r>
            <a:r>
              <a:rPr lang="pt-BR" sz="2400" dirty="0" smtClean="0"/>
              <a:t>consumo, </a:t>
            </a:r>
            <a:r>
              <a:rPr lang="pt-BR" sz="2400" dirty="0" smtClean="0"/>
              <a:t>com a destinação final adequada.</a:t>
            </a:r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b="1" dirty="0" smtClean="0"/>
              <a:t>OBJETIVO: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Nortear as ações relacionadas à gestão dos resíduos sólidos do Município de Penápolis – SP.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HISTORICO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5900" y="1136175"/>
            <a:ext cx="8748713" cy="114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 algn="just">
              <a:lnSpc>
                <a:spcPct val="150000"/>
              </a:lnSpc>
            </a:pPr>
            <a:r>
              <a:rPr lang="pt-BR" sz="2400" dirty="0" smtClean="0"/>
              <a:t>Penápolis conta com um histórico de participação popular na administração pública</a:t>
            </a:r>
            <a:endParaRPr lang="pt-BR" altLang="pt-BR" sz="2400" b="0" dirty="0">
              <a:latin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429000" y="3997077"/>
            <a:ext cx="2286000" cy="722312"/>
          </a:xfrm>
          <a:prstGeom prst="leftRightArrowCallout">
            <a:avLst>
              <a:gd name="adj1" fmla="val 22370"/>
              <a:gd name="adj2" fmla="val 25000"/>
              <a:gd name="adj3" fmla="val 41858"/>
              <a:gd name="adj4" fmla="val 0"/>
            </a:avLst>
          </a:prstGeom>
          <a:solidFill>
            <a:schemeClr val="bg1"/>
          </a:solidFill>
          <a:ln w="28575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pt-BR"/>
          </a:p>
        </p:txBody>
      </p:sp>
      <p:pic>
        <p:nvPicPr>
          <p:cNvPr id="7" name="Picture 7" descr="curso 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996952"/>
            <a:ext cx="3143250" cy="2357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" name="Picture 6" descr="apresenta Prefeito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3068389"/>
            <a:ext cx="3143250" cy="2357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857625" y="3828331"/>
            <a:ext cx="1398588" cy="1112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Plano Municipal de Saneamento Ambiental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HISTORICO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5900" y="1136175"/>
            <a:ext cx="8748713" cy="58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 algn="just">
              <a:lnSpc>
                <a:spcPct val="150000"/>
              </a:lnSpc>
            </a:pPr>
            <a:r>
              <a:rPr lang="pt-BR" sz="2400" dirty="0" smtClean="0"/>
              <a:t>Participação popular consolidada.</a:t>
            </a:r>
            <a:endParaRPr lang="pt-BR" altLang="pt-BR" sz="2400" b="0" dirty="0">
              <a:latin typeface="Arial" charset="0"/>
            </a:endParaRPr>
          </a:p>
        </p:txBody>
      </p:sp>
      <p:pic>
        <p:nvPicPr>
          <p:cNvPr id="10" name="Picture 7" descr="7º FSMA - Carlos Sampaio 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6135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7º FSMA - Carlos Sampaio 2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561358"/>
            <a:ext cx="1698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214313" y="5847358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dirty="0"/>
              <a:t>   PLENÁRIA  DO FÓRUM                               </a:t>
            </a:r>
            <a:r>
              <a:rPr lang="pt-BR" sz="1200" b="1" dirty="0" smtClean="0"/>
              <a:t>                         </a:t>
            </a:r>
            <a:r>
              <a:rPr lang="pt-BR" sz="1200" b="1" dirty="0"/>
              <a:t>VOTAÇÃO PARA ELEIÇÃO                         </a:t>
            </a:r>
            <a:r>
              <a:rPr lang="pt-BR" sz="1200" b="1" dirty="0" smtClean="0"/>
              <a:t>        </a:t>
            </a:r>
            <a:r>
              <a:rPr lang="pt-BR" sz="1200" b="1" dirty="0"/>
              <a:t>REUNIÃO DO CONSELHO</a:t>
            </a:r>
          </a:p>
          <a:p>
            <a:r>
              <a:rPr lang="pt-BR" sz="1200" b="1" dirty="0"/>
              <a:t>                                                                                    </a:t>
            </a:r>
            <a:r>
              <a:rPr lang="pt-BR" sz="1200" b="1" dirty="0" smtClean="0"/>
              <a:t>                         </a:t>
            </a:r>
            <a:r>
              <a:rPr lang="pt-BR" sz="1200" b="1" dirty="0"/>
              <a:t>DO CONSELHO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1935123"/>
            <a:ext cx="86409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pt-BR" b="1" dirty="0" smtClean="0"/>
              <a:t>- Fóruns de Saneamento e M. Ambiente  (desde 1.994)</a:t>
            </a:r>
          </a:p>
          <a:p>
            <a:pPr>
              <a:lnSpc>
                <a:spcPct val="125000"/>
              </a:lnSpc>
              <a:defRPr/>
            </a:pPr>
            <a:r>
              <a:rPr kumimoji="1" lang="pt-BR" b="1" dirty="0" smtClean="0"/>
              <a:t>- Conselho Gestor (6 representantes eleitos) </a:t>
            </a:r>
          </a:p>
        </p:txBody>
      </p:sp>
      <p:pic>
        <p:nvPicPr>
          <p:cNvPr id="1026" name="Picture 2" descr="\\192.168.78.1\comunicacao\Comunicação\Fotos\Reuniões\REUNIÕES 2015\Reunião Conselho Gestor 05-02-15 - Aumento Agua\DSC09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464" y="3537012"/>
            <a:ext cx="3024016" cy="226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METODOLOGIA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126876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Para a construção do Plano Municipal de Gestão Integrada de Resíduos Sólidos - PMGIRS foi contratada uma </a:t>
            </a:r>
            <a:r>
              <a:rPr lang="pt-BR" sz="3200" b="1" dirty="0" smtClean="0"/>
              <a:t>consultoria especializada para intermediar as discussões </a:t>
            </a:r>
            <a:r>
              <a:rPr lang="pt-BR" sz="3200" dirty="0" smtClean="0"/>
              <a:t>entre poder público e a sociedade o que garantiu uma maior transparência nas ações e propostas.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METODOLOGIA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1268760"/>
            <a:ext cx="8640960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A primeira etapa ocorreu no dia 20 de março de 2014 onde foi realizado o 1º Fórum </a:t>
            </a:r>
            <a:r>
              <a:rPr lang="pt-BR" sz="3200" dirty="0" err="1" smtClean="0"/>
              <a:t>Infantojuvenil</a:t>
            </a:r>
            <a:r>
              <a:rPr lang="pt-BR" sz="3200" dirty="0" smtClean="0"/>
              <a:t>.</a:t>
            </a:r>
            <a:endParaRPr lang="pt-BR" sz="3200" dirty="0"/>
          </a:p>
        </p:txBody>
      </p:sp>
      <p:pic>
        <p:nvPicPr>
          <p:cNvPr id="2051" name="Picture 3" descr="\\192.168.78.1\comunicacao\Comunicação\Fotos\Fotos para organizar\cea\1° Fórum Infanto JUvenil\DSC09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480" y="3141288"/>
            <a:ext cx="4320000" cy="2880000"/>
          </a:xfrm>
          <a:prstGeom prst="rect">
            <a:avLst/>
          </a:prstGeom>
          <a:noFill/>
        </p:spPr>
      </p:pic>
      <p:pic>
        <p:nvPicPr>
          <p:cNvPr id="2052" name="Picture 4" descr="\\192.168.78.1\comunicacao\Comunicação\Fotos\Fotos para organizar\cea\1° Fórum Infanto JUvenil\DSC09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432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METODOLOGIA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97666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A primeira discussão popular ocorreu no 11º Fórum de Saneamento e Meio Ambiente realizado entre os dias 27 e 28 de março de 2014.</a:t>
            </a:r>
            <a:endParaRPr lang="pt-BR" sz="3200" dirty="0"/>
          </a:p>
        </p:txBody>
      </p:sp>
      <p:pic>
        <p:nvPicPr>
          <p:cNvPr id="3075" name="Picture 3" descr="\\192.168.78.1\comunicacao\Comunicação\Fotos\EVENTOS 2014\março\11º Fórum de Saneamento e Meio Ambiente\28\seleção\DSC02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12976"/>
            <a:ext cx="4427984" cy="3320988"/>
          </a:xfrm>
          <a:prstGeom prst="rect">
            <a:avLst/>
          </a:prstGeom>
          <a:noFill/>
        </p:spPr>
      </p:pic>
      <p:pic>
        <p:nvPicPr>
          <p:cNvPr id="3076" name="Picture 4" descr="\\192.168.78.1\comunicacao\Comunicação\Fotos\EVENTOS 2014\março\11º Fórum de Saneamento e Meio Ambiente\28\DSC02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427984" cy="332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rgWaveDesignSlide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267936-D6B8-445C-B3C1-6EBD39F58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395</TotalTime>
  <Words>743</Words>
  <Application>Microsoft Office PowerPoint</Application>
  <PresentationFormat>Apresentação na tela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BurgWaveDesignSlides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custos1</dc:creator>
  <cp:lastModifiedBy>custos1</cp:lastModifiedBy>
  <cp:revision>35</cp:revision>
  <dcterms:created xsi:type="dcterms:W3CDTF">2015-05-13T11:30:36Z</dcterms:created>
  <dcterms:modified xsi:type="dcterms:W3CDTF">2015-05-23T14:08:11Z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