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104.jpg" ContentType="image/jpg"/>
  <Override PartName="/ppt/media/image106.jpg" ContentType="image/jpg"/>
  <Override PartName="/ppt/media/image107.jpg" ContentType="image/jpg"/>
  <Override PartName="/ppt/media/image108.jpg" ContentType="image/jpg"/>
  <Override PartName="/ppt/media/image110.jpg" ContentType="image/jpg"/>
  <Override PartName="/ppt/media/image111.jpg" ContentType="image/jpg"/>
  <Override PartName="/ppt/media/image112.jpg" ContentType="image/jpg"/>
  <Override PartName="/ppt/media/image113.jpg" ContentType="image/jpg"/>
  <Override PartName="/ppt/media/image114.jpg" ContentType="image/jpg"/>
  <Override PartName="/ppt/media/image115.jpg" ContentType="image/jp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79" r:id="rId3"/>
  </p:sldMasterIdLst>
  <p:notesMasterIdLst>
    <p:notesMasterId r:id="rId71"/>
  </p:notesMasterIdLst>
  <p:sldIdLst>
    <p:sldId id="284" r:id="rId4"/>
    <p:sldId id="257" r:id="rId5"/>
    <p:sldId id="258" r:id="rId6"/>
    <p:sldId id="259" r:id="rId7"/>
    <p:sldId id="260" r:id="rId8"/>
    <p:sldId id="261" r:id="rId9"/>
    <p:sldId id="285" r:id="rId10"/>
    <p:sldId id="262" r:id="rId11"/>
    <p:sldId id="263" r:id="rId12"/>
    <p:sldId id="287" r:id="rId13"/>
    <p:sldId id="266" r:id="rId14"/>
    <p:sldId id="272" r:id="rId15"/>
    <p:sldId id="274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56" r:id="rId54"/>
    <p:sldId id="346" r:id="rId55"/>
    <p:sldId id="347" r:id="rId56"/>
    <p:sldId id="348" r:id="rId57"/>
    <p:sldId id="349" r:id="rId58"/>
    <p:sldId id="350" r:id="rId59"/>
    <p:sldId id="351" r:id="rId60"/>
    <p:sldId id="352" r:id="rId61"/>
    <p:sldId id="353" r:id="rId62"/>
    <p:sldId id="354" r:id="rId63"/>
    <p:sldId id="355" r:id="rId64"/>
    <p:sldId id="341" r:id="rId65"/>
    <p:sldId id="342" r:id="rId66"/>
    <p:sldId id="343" r:id="rId67"/>
    <p:sldId id="344" r:id="rId68"/>
    <p:sldId id="345" r:id="rId69"/>
    <p:sldId id="357" r:id="rId70"/>
  </p:sldIdLst>
  <p:sldSz cx="9144000" cy="6858000" type="screen4x3"/>
  <p:notesSz cx="9144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FCC"/>
    <a:srgbClr val="C6D9F1"/>
    <a:srgbClr val="2C9B41"/>
    <a:srgbClr val="FF9900"/>
    <a:srgbClr val="4A7EBB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8084" autoAdjust="0"/>
    <p:restoredTop sz="96433" autoAdjust="0"/>
  </p:normalViewPr>
  <p:slideViewPr>
    <p:cSldViewPr>
      <p:cViewPr varScale="1">
        <p:scale>
          <a:sx n="74" d="100"/>
          <a:sy n="74" d="100"/>
        </p:scale>
        <p:origin x="166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CFC605-4994-4AFD-9ADB-1003FB77B3B0}" type="doc">
      <dgm:prSet loTypeId="urn:microsoft.com/office/officeart/2005/8/layout/venn1" loCatId="relationship" qsTypeId="urn:microsoft.com/office/officeart/2005/8/quickstyle/simple4" qsCatId="simple" csTypeId="urn:microsoft.com/office/officeart/2005/8/colors/accent5_5" csCatId="accent5" phldr="1"/>
      <dgm:spPr/>
    </dgm:pt>
    <dgm:pt modelId="{C09ACCA5-D081-427D-928D-109D741A2275}">
      <dgm:prSet phldrT="[Text]" custT="1"/>
      <dgm:spPr>
        <a:gradFill flip="none" rotWithShape="1">
          <a:gsLst>
            <a:gs pos="0">
              <a:srgbClr val="00B0F0"/>
            </a:gs>
            <a:gs pos="62000">
              <a:srgbClr val="005878"/>
            </a:gs>
            <a:gs pos="84000">
              <a:schemeClr val="tx1"/>
            </a:gs>
          </a:gsLst>
          <a:lin ang="13500000" scaled="1"/>
          <a:tileRect/>
        </a:gradFill>
      </dgm:spPr>
      <dgm:t>
        <a:bodyPr/>
        <a:lstStyle/>
        <a:p>
          <a:r>
            <a:rPr lang="en-US" sz="1800" b="1" dirty="0" err="1" smtClean="0">
              <a:solidFill>
                <a:schemeClr val="bg1"/>
              </a:solidFill>
            </a:rPr>
            <a:t>Desafios</a:t>
          </a:r>
          <a:r>
            <a:rPr lang="en-US" sz="1800" b="1" dirty="0" smtClean="0">
              <a:solidFill>
                <a:schemeClr val="bg1"/>
              </a:solidFill>
            </a:rPr>
            <a:t> do Mercado da </a:t>
          </a:r>
          <a:r>
            <a:rPr lang="en-US" sz="1800" b="1" dirty="0" err="1" smtClean="0">
              <a:solidFill>
                <a:schemeClr val="bg1"/>
              </a:solidFill>
            </a:rPr>
            <a:t>água</a:t>
          </a:r>
          <a:endParaRPr lang="en-US" sz="1800" b="1" dirty="0">
            <a:solidFill>
              <a:schemeClr val="bg1"/>
            </a:solidFill>
          </a:endParaRPr>
        </a:p>
      </dgm:t>
    </dgm:pt>
    <dgm:pt modelId="{630BE949-5DC3-4475-9638-B2D8488C79D1}" type="parTrans" cxnId="{77913DA8-8C0E-4E0A-B634-6AB64E8B138E}">
      <dgm:prSet/>
      <dgm:spPr/>
      <dgm:t>
        <a:bodyPr/>
        <a:lstStyle/>
        <a:p>
          <a:endParaRPr lang="en-US"/>
        </a:p>
      </dgm:t>
    </dgm:pt>
    <dgm:pt modelId="{CC074202-6EB1-48A8-A194-5A94F6281B8E}" type="sibTrans" cxnId="{77913DA8-8C0E-4E0A-B634-6AB64E8B138E}">
      <dgm:prSet/>
      <dgm:spPr/>
      <dgm:t>
        <a:bodyPr/>
        <a:lstStyle/>
        <a:p>
          <a:endParaRPr lang="en-US"/>
        </a:p>
      </dgm:t>
    </dgm:pt>
    <dgm:pt modelId="{EF30799F-84ED-403E-B05D-5F28ACE80F31}">
      <dgm:prSet phldrT="[Text]" custT="1"/>
      <dgm:spPr>
        <a:gradFill rotWithShape="0">
          <a:gsLst>
            <a:gs pos="49000">
              <a:srgbClr val="005878"/>
            </a:gs>
            <a:gs pos="23000">
              <a:schemeClr val="tx1"/>
            </a:gs>
            <a:gs pos="68000">
              <a:srgbClr val="00B0F0"/>
            </a:gs>
          </a:gsLst>
          <a:lin ang="12000000" scaled="0"/>
        </a:gradFill>
      </dgm:spPr>
      <dgm:t>
        <a:bodyPr/>
        <a:lstStyle/>
        <a:p>
          <a:endParaRPr lang="en-US" sz="1800" b="1" dirty="0"/>
        </a:p>
      </dgm:t>
    </dgm:pt>
    <dgm:pt modelId="{43420F74-9B73-4854-87AD-C84D7D9C0C6B}" type="parTrans" cxnId="{5760D344-FBB0-4795-A564-2F7AB941B4F1}">
      <dgm:prSet/>
      <dgm:spPr/>
      <dgm:t>
        <a:bodyPr/>
        <a:lstStyle/>
        <a:p>
          <a:endParaRPr lang="en-US"/>
        </a:p>
      </dgm:t>
    </dgm:pt>
    <dgm:pt modelId="{1C3699B0-E3E3-4916-A1EF-B76A832940C4}" type="sibTrans" cxnId="{5760D344-FBB0-4795-A564-2F7AB941B4F1}">
      <dgm:prSet/>
      <dgm:spPr/>
      <dgm:t>
        <a:bodyPr/>
        <a:lstStyle/>
        <a:p>
          <a:endParaRPr lang="en-US"/>
        </a:p>
      </dgm:t>
    </dgm:pt>
    <dgm:pt modelId="{75CE2DB2-A6C9-44EC-8140-159993FD17F6}">
      <dgm:prSet phldrT="[Text]" custT="1"/>
      <dgm:spPr>
        <a:gradFill rotWithShape="0">
          <a:gsLst>
            <a:gs pos="59000">
              <a:srgbClr val="005878"/>
            </a:gs>
            <a:gs pos="26000">
              <a:schemeClr val="tx1"/>
            </a:gs>
            <a:gs pos="84000">
              <a:srgbClr val="00B0F0"/>
            </a:gs>
          </a:gsLst>
          <a:lin ang="19800000" scaled="0"/>
        </a:gradFill>
      </dgm:spPr>
      <dgm:t>
        <a:bodyPr/>
        <a:lstStyle/>
        <a:p>
          <a:pPr algn="ctr">
            <a:spcAft>
              <a:spcPts val="0"/>
            </a:spcAft>
          </a:pPr>
          <a:endParaRPr lang="en-US" sz="1800" b="1" dirty="0" smtClean="0"/>
        </a:p>
      </dgm:t>
    </dgm:pt>
    <dgm:pt modelId="{29358EE3-40C8-4DB9-A055-F1F599E42706}" type="parTrans" cxnId="{E417657E-A8C4-4C1C-B5D3-EDA1530F82EA}">
      <dgm:prSet/>
      <dgm:spPr/>
      <dgm:t>
        <a:bodyPr/>
        <a:lstStyle/>
        <a:p>
          <a:endParaRPr lang="en-US"/>
        </a:p>
      </dgm:t>
    </dgm:pt>
    <dgm:pt modelId="{200F0D04-19AC-4117-92D6-DB5FAED0D552}" type="sibTrans" cxnId="{E417657E-A8C4-4C1C-B5D3-EDA1530F82EA}">
      <dgm:prSet/>
      <dgm:spPr/>
      <dgm:t>
        <a:bodyPr/>
        <a:lstStyle/>
        <a:p>
          <a:endParaRPr lang="en-US"/>
        </a:p>
      </dgm:t>
    </dgm:pt>
    <dgm:pt modelId="{2A1619A4-EA20-4A73-982A-C76E67C3ECFA}" type="pres">
      <dgm:prSet presAssocID="{3CCFC605-4994-4AFD-9ADB-1003FB77B3B0}" presName="compositeShape" presStyleCnt="0">
        <dgm:presLayoutVars>
          <dgm:chMax val="7"/>
          <dgm:dir/>
          <dgm:resizeHandles val="exact"/>
        </dgm:presLayoutVars>
      </dgm:prSet>
      <dgm:spPr/>
    </dgm:pt>
    <dgm:pt modelId="{BC2C4B06-59C5-46BF-A292-34F8575C7832}" type="pres">
      <dgm:prSet presAssocID="{C09ACCA5-D081-427D-928D-109D741A2275}" presName="circ1" presStyleLbl="vennNode1" presStyleIdx="0" presStyleCnt="3"/>
      <dgm:spPr/>
      <dgm:t>
        <a:bodyPr/>
        <a:lstStyle/>
        <a:p>
          <a:endParaRPr lang="en-US"/>
        </a:p>
      </dgm:t>
    </dgm:pt>
    <dgm:pt modelId="{47A899E2-BEF7-4B1F-A895-805352779D3E}" type="pres">
      <dgm:prSet presAssocID="{C09ACCA5-D081-427D-928D-109D741A227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DF112-BEB2-4552-96BA-58AFBC9546E9}" type="pres">
      <dgm:prSet presAssocID="{EF30799F-84ED-403E-B05D-5F28ACE80F31}" presName="circ2" presStyleLbl="vennNode1" presStyleIdx="1" presStyleCnt="3"/>
      <dgm:spPr/>
      <dgm:t>
        <a:bodyPr/>
        <a:lstStyle/>
        <a:p>
          <a:endParaRPr lang="en-US"/>
        </a:p>
      </dgm:t>
    </dgm:pt>
    <dgm:pt modelId="{5EE21ECD-C5C6-4D0F-8B3C-32FB442C1755}" type="pres">
      <dgm:prSet presAssocID="{EF30799F-84ED-403E-B05D-5F28ACE80F3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3EBB46-E30A-4078-BC21-8C366ED4F0BB}" type="pres">
      <dgm:prSet presAssocID="{75CE2DB2-A6C9-44EC-8140-159993FD17F6}" presName="circ3" presStyleLbl="vennNode1" presStyleIdx="2" presStyleCnt="3"/>
      <dgm:spPr/>
      <dgm:t>
        <a:bodyPr/>
        <a:lstStyle/>
        <a:p>
          <a:endParaRPr lang="en-US"/>
        </a:p>
      </dgm:t>
    </dgm:pt>
    <dgm:pt modelId="{847DDB30-E7DF-404B-A17A-1D6895993640}" type="pres">
      <dgm:prSet presAssocID="{75CE2DB2-A6C9-44EC-8140-159993FD17F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17657E-A8C4-4C1C-B5D3-EDA1530F82EA}" srcId="{3CCFC605-4994-4AFD-9ADB-1003FB77B3B0}" destId="{75CE2DB2-A6C9-44EC-8140-159993FD17F6}" srcOrd="2" destOrd="0" parTransId="{29358EE3-40C8-4DB9-A055-F1F599E42706}" sibTransId="{200F0D04-19AC-4117-92D6-DB5FAED0D552}"/>
    <dgm:cxn modelId="{C121EC5D-C6B4-4DC9-8E7F-32D15D0CDA20}" type="presOf" srcId="{C09ACCA5-D081-427D-928D-109D741A2275}" destId="{47A899E2-BEF7-4B1F-A895-805352779D3E}" srcOrd="1" destOrd="0" presId="urn:microsoft.com/office/officeart/2005/8/layout/venn1"/>
    <dgm:cxn modelId="{475323A4-3878-4832-993B-424F2D5037AA}" type="presOf" srcId="{C09ACCA5-D081-427D-928D-109D741A2275}" destId="{BC2C4B06-59C5-46BF-A292-34F8575C7832}" srcOrd="0" destOrd="0" presId="urn:microsoft.com/office/officeart/2005/8/layout/venn1"/>
    <dgm:cxn modelId="{3CFA7567-ADD4-4AF7-8E6A-00EDB56BAF06}" type="presOf" srcId="{75CE2DB2-A6C9-44EC-8140-159993FD17F6}" destId="{9A3EBB46-E30A-4078-BC21-8C366ED4F0BB}" srcOrd="0" destOrd="0" presId="urn:microsoft.com/office/officeart/2005/8/layout/venn1"/>
    <dgm:cxn modelId="{3C55D4EE-B854-4D3D-A340-EBFD2616DFF5}" type="presOf" srcId="{EF30799F-84ED-403E-B05D-5F28ACE80F31}" destId="{5EE21ECD-C5C6-4D0F-8B3C-32FB442C1755}" srcOrd="1" destOrd="0" presId="urn:microsoft.com/office/officeart/2005/8/layout/venn1"/>
    <dgm:cxn modelId="{77913DA8-8C0E-4E0A-B634-6AB64E8B138E}" srcId="{3CCFC605-4994-4AFD-9ADB-1003FB77B3B0}" destId="{C09ACCA5-D081-427D-928D-109D741A2275}" srcOrd="0" destOrd="0" parTransId="{630BE949-5DC3-4475-9638-B2D8488C79D1}" sibTransId="{CC074202-6EB1-48A8-A194-5A94F6281B8E}"/>
    <dgm:cxn modelId="{68D5956B-C512-44DE-B6B9-17E8BA233432}" type="presOf" srcId="{3CCFC605-4994-4AFD-9ADB-1003FB77B3B0}" destId="{2A1619A4-EA20-4A73-982A-C76E67C3ECFA}" srcOrd="0" destOrd="0" presId="urn:microsoft.com/office/officeart/2005/8/layout/venn1"/>
    <dgm:cxn modelId="{CBF66590-A20E-47EC-B102-FA12C5E047F4}" type="presOf" srcId="{EF30799F-84ED-403E-B05D-5F28ACE80F31}" destId="{F54DF112-BEB2-4552-96BA-58AFBC9546E9}" srcOrd="0" destOrd="0" presId="urn:microsoft.com/office/officeart/2005/8/layout/venn1"/>
    <dgm:cxn modelId="{5760D344-FBB0-4795-A564-2F7AB941B4F1}" srcId="{3CCFC605-4994-4AFD-9ADB-1003FB77B3B0}" destId="{EF30799F-84ED-403E-B05D-5F28ACE80F31}" srcOrd="1" destOrd="0" parTransId="{43420F74-9B73-4854-87AD-C84D7D9C0C6B}" sibTransId="{1C3699B0-E3E3-4916-A1EF-B76A832940C4}"/>
    <dgm:cxn modelId="{790617EE-C1B0-4925-B23A-AEDF9EFAF528}" type="presOf" srcId="{75CE2DB2-A6C9-44EC-8140-159993FD17F6}" destId="{847DDB30-E7DF-404B-A17A-1D6895993640}" srcOrd="1" destOrd="0" presId="urn:microsoft.com/office/officeart/2005/8/layout/venn1"/>
    <dgm:cxn modelId="{F8A99B8A-2B8A-4BA9-ABB0-1C2696B5BD67}" type="presParOf" srcId="{2A1619A4-EA20-4A73-982A-C76E67C3ECFA}" destId="{BC2C4B06-59C5-46BF-A292-34F8575C7832}" srcOrd="0" destOrd="0" presId="urn:microsoft.com/office/officeart/2005/8/layout/venn1"/>
    <dgm:cxn modelId="{7ADF6EC4-A03F-4BF7-BA57-F1D6DA125BD3}" type="presParOf" srcId="{2A1619A4-EA20-4A73-982A-C76E67C3ECFA}" destId="{47A899E2-BEF7-4B1F-A895-805352779D3E}" srcOrd="1" destOrd="0" presId="urn:microsoft.com/office/officeart/2005/8/layout/venn1"/>
    <dgm:cxn modelId="{B420D56F-3633-45E5-A5AD-87C55099592B}" type="presParOf" srcId="{2A1619A4-EA20-4A73-982A-C76E67C3ECFA}" destId="{F54DF112-BEB2-4552-96BA-58AFBC9546E9}" srcOrd="2" destOrd="0" presId="urn:microsoft.com/office/officeart/2005/8/layout/venn1"/>
    <dgm:cxn modelId="{5EA7842B-7DA8-4851-9999-5D5D740E857E}" type="presParOf" srcId="{2A1619A4-EA20-4A73-982A-C76E67C3ECFA}" destId="{5EE21ECD-C5C6-4D0F-8B3C-32FB442C1755}" srcOrd="3" destOrd="0" presId="urn:microsoft.com/office/officeart/2005/8/layout/venn1"/>
    <dgm:cxn modelId="{4CEC267A-27E7-4803-BDE8-7E16DD5B2E4F}" type="presParOf" srcId="{2A1619A4-EA20-4A73-982A-C76E67C3ECFA}" destId="{9A3EBB46-E30A-4078-BC21-8C366ED4F0BB}" srcOrd="4" destOrd="0" presId="urn:microsoft.com/office/officeart/2005/8/layout/venn1"/>
    <dgm:cxn modelId="{E50BF66F-8FCE-4BDC-86A2-D795EE581E3B}" type="presParOf" srcId="{2A1619A4-EA20-4A73-982A-C76E67C3ECFA}" destId="{847DDB30-E7DF-404B-A17A-1D689599364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93FC8D-A48A-433E-95DE-21817337A002}" type="doc">
      <dgm:prSet loTypeId="urn:microsoft.com/office/officeart/2005/8/layout/cycle8" loCatId="cycle" qsTypeId="urn:microsoft.com/office/officeart/2005/8/quickstyle/simple5" qsCatId="simple" csTypeId="urn:microsoft.com/office/officeart/2005/8/colors/accent1_1" csCatId="accent1" phldr="1"/>
      <dgm:spPr/>
    </dgm:pt>
    <dgm:pt modelId="{2127500E-2FE1-4DF8-98A5-B288753E2AFF}">
      <dgm:prSet phldrT="[Text]" custT="1"/>
      <dgm:spPr>
        <a:solidFill>
          <a:schemeClr val="tx1">
            <a:lumMod val="50000"/>
            <a:lumOff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200" b="1" dirty="0" err="1" smtClean="0"/>
            <a:t>TaKaDu</a:t>
          </a:r>
          <a:r>
            <a:rPr lang="en-US" sz="2200" b="1" dirty="0" smtClean="0"/>
            <a:t> </a:t>
          </a:r>
          <a:r>
            <a:rPr lang="en-US" sz="2200" b="1" dirty="0" err="1" smtClean="0"/>
            <a:t>Gerencia</a:t>
          </a:r>
          <a:r>
            <a:rPr lang="en-US" sz="2200" b="1" dirty="0" smtClean="0"/>
            <a:t> o </a:t>
          </a:r>
          <a:r>
            <a:rPr lang="en-US" sz="2200" b="1" dirty="0" err="1" smtClean="0"/>
            <a:t>Ciclo</a:t>
          </a:r>
          <a:r>
            <a:rPr lang="en-US" sz="2200" b="1" dirty="0" smtClean="0"/>
            <a:t> </a:t>
          </a:r>
          <a:r>
            <a:rPr lang="en-US" sz="2200" b="1" dirty="0" err="1" smtClean="0"/>
            <a:t>Completo</a:t>
          </a:r>
          <a:endParaRPr lang="he-IL" sz="2200" b="1" dirty="0"/>
        </a:p>
      </dgm:t>
    </dgm:pt>
    <dgm:pt modelId="{35D1F05F-13F1-4ECB-9220-3C5979828823}" type="sibTrans" cxnId="{7D767462-FA5B-4387-8CA6-F2D91E7ACC51}">
      <dgm:prSet/>
      <dgm:spPr/>
      <dgm:t>
        <a:bodyPr/>
        <a:lstStyle/>
        <a:p>
          <a:pPr rtl="1"/>
          <a:endParaRPr lang="he-IL"/>
        </a:p>
      </dgm:t>
    </dgm:pt>
    <dgm:pt modelId="{215A0F6C-EE3E-4B24-B328-70F10EE6947A}" type="parTrans" cxnId="{7D767462-FA5B-4387-8CA6-F2D91E7ACC51}">
      <dgm:prSet/>
      <dgm:spPr/>
      <dgm:t>
        <a:bodyPr/>
        <a:lstStyle/>
        <a:p>
          <a:pPr rtl="1"/>
          <a:endParaRPr lang="he-IL"/>
        </a:p>
      </dgm:t>
    </dgm:pt>
    <dgm:pt modelId="{B1206E59-68DD-4267-9031-F639969021FD}" type="pres">
      <dgm:prSet presAssocID="{E993FC8D-A48A-433E-95DE-21817337A002}" presName="compositeShape" presStyleCnt="0">
        <dgm:presLayoutVars>
          <dgm:chMax val="7"/>
          <dgm:dir/>
          <dgm:resizeHandles val="exact"/>
        </dgm:presLayoutVars>
      </dgm:prSet>
      <dgm:spPr/>
    </dgm:pt>
    <dgm:pt modelId="{45283C4B-36FF-42FC-B64F-23B003BF6077}" type="pres">
      <dgm:prSet presAssocID="{E993FC8D-A48A-433E-95DE-21817337A002}" presName="wedge1" presStyleLbl="node1" presStyleIdx="0" presStyleCnt="1" custAng="10800000" custFlipVert="1" custFlipHor="0" custScaleX="70178" custScaleY="66657" custLinFactNeighborX="17365" custLinFactNeighborY="-3752"/>
      <dgm:spPr/>
      <dgm:t>
        <a:bodyPr/>
        <a:lstStyle/>
        <a:p>
          <a:pPr rtl="1"/>
          <a:endParaRPr lang="he-IL"/>
        </a:p>
      </dgm:t>
    </dgm:pt>
    <dgm:pt modelId="{CD03584D-0722-451B-AD4F-3D480B32C9AF}" type="pres">
      <dgm:prSet presAssocID="{E993FC8D-A48A-433E-95DE-21817337A002}" presName="dummy1a" presStyleCnt="0"/>
      <dgm:spPr/>
    </dgm:pt>
    <dgm:pt modelId="{9B1B83A7-094D-4551-ABF1-B982046B5B5E}" type="pres">
      <dgm:prSet presAssocID="{E993FC8D-A48A-433E-95DE-21817337A002}" presName="dummy1b" presStyleCnt="0"/>
      <dgm:spPr/>
    </dgm:pt>
    <dgm:pt modelId="{47F91F83-2E78-4622-9440-DFB99072C93E}" type="pres">
      <dgm:prSet presAssocID="{E993FC8D-A48A-433E-95DE-21817337A002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9E6E94C-5037-46A7-B83B-F30CE43AC401}" type="pres">
      <dgm:prSet presAssocID="{35D1F05F-13F1-4ECB-9220-3C5979828823}" presName="arrowWedge1single" presStyleLbl="fgSibTrans2D1" presStyleIdx="0" presStyleCnt="1" custScaleX="152209" custScaleY="146663" custLinFactNeighborX="-1141" custLinFactNeighborY="1661"/>
      <dgm:spPr>
        <a:solidFill>
          <a:schemeClr val="tx1">
            <a:lumMod val="50000"/>
            <a:lumOff val="50000"/>
          </a:schemeClr>
        </a:solidFill>
        <a:ln w="19050">
          <a:solidFill>
            <a:schemeClr val="tx1"/>
          </a:solidFill>
        </a:ln>
      </dgm:spPr>
    </dgm:pt>
  </dgm:ptLst>
  <dgm:cxnLst>
    <dgm:cxn modelId="{BAB4A8B7-A7A8-4B43-83EF-89C46963AE30}" type="presOf" srcId="{2127500E-2FE1-4DF8-98A5-B288753E2AFF}" destId="{47F91F83-2E78-4622-9440-DFB99072C93E}" srcOrd="1" destOrd="0" presId="urn:microsoft.com/office/officeart/2005/8/layout/cycle8"/>
    <dgm:cxn modelId="{BF0F0084-D8CB-412D-9310-56DDAA8F8C77}" type="presOf" srcId="{2127500E-2FE1-4DF8-98A5-B288753E2AFF}" destId="{45283C4B-36FF-42FC-B64F-23B003BF6077}" srcOrd="0" destOrd="0" presId="urn:microsoft.com/office/officeart/2005/8/layout/cycle8"/>
    <dgm:cxn modelId="{7D767462-FA5B-4387-8CA6-F2D91E7ACC51}" srcId="{E993FC8D-A48A-433E-95DE-21817337A002}" destId="{2127500E-2FE1-4DF8-98A5-B288753E2AFF}" srcOrd="0" destOrd="0" parTransId="{215A0F6C-EE3E-4B24-B328-70F10EE6947A}" sibTransId="{35D1F05F-13F1-4ECB-9220-3C5979828823}"/>
    <dgm:cxn modelId="{50B19A6F-ADE5-4E64-B35E-E83DEEF1D706}" type="presOf" srcId="{E993FC8D-A48A-433E-95DE-21817337A002}" destId="{B1206E59-68DD-4267-9031-F639969021FD}" srcOrd="0" destOrd="0" presId="urn:microsoft.com/office/officeart/2005/8/layout/cycle8"/>
    <dgm:cxn modelId="{0841E59E-72B3-4155-8963-FF5DFB7172AA}" type="presParOf" srcId="{B1206E59-68DD-4267-9031-F639969021FD}" destId="{45283C4B-36FF-42FC-B64F-23B003BF6077}" srcOrd="0" destOrd="0" presId="urn:microsoft.com/office/officeart/2005/8/layout/cycle8"/>
    <dgm:cxn modelId="{71EAFC8E-D83E-42A0-89FF-ACA32D94F531}" type="presParOf" srcId="{B1206E59-68DD-4267-9031-F639969021FD}" destId="{CD03584D-0722-451B-AD4F-3D480B32C9AF}" srcOrd="1" destOrd="0" presId="urn:microsoft.com/office/officeart/2005/8/layout/cycle8"/>
    <dgm:cxn modelId="{161D7E18-10A5-4D20-A67E-6A5E51207A5B}" type="presParOf" srcId="{B1206E59-68DD-4267-9031-F639969021FD}" destId="{9B1B83A7-094D-4551-ABF1-B982046B5B5E}" srcOrd="2" destOrd="0" presId="urn:microsoft.com/office/officeart/2005/8/layout/cycle8"/>
    <dgm:cxn modelId="{37D79A49-7623-4D72-A6D3-AB554A950181}" type="presParOf" srcId="{B1206E59-68DD-4267-9031-F639969021FD}" destId="{47F91F83-2E78-4622-9440-DFB99072C93E}" srcOrd="3" destOrd="0" presId="urn:microsoft.com/office/officeart/2005/8/layout/cycle8"/>
    <dgm:cxn modelId="{2FDDB21F-DCC2-4234-B813-FDB296B11EA0}" type="presParOf" srcId="{B1206E59-68DD-4267-9031-F639969021FD}" destId="{C9E6E94C-5037-46A7-B83B-F30CE43AC401}" srcOrd="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3C8CB2-07AC-4B83-A509-C7AB7D2C87CC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30A21A-696D-415B-BF07-EC4B71707D8B}">
      <dgm:prSet phldrT="[Text]" custT="1"/>
      <dgm:spPr>
        <a:ln w="38100">
          <a:solidFill>
            <a:schemeClr val="tx1"/>
          </a:solidFill>
        </a:ln>
      </dgm:spPr>
      <dgm:t>
        <a:bodyPr/>
        <a:lstStyle/>
        <a:p>
          <a:r>
            <a:rPr lang="en-US" sz="2400" b="1" dirty="0" err="1" smtClean="0">
              <a:solidFill>
                <a:schemeClr val="tx1"/>
              </a:solidFill>
              <a:latin typeface="+mn-lt"/>
            </a:rPr>
            <a:t>Tipos</a:t>
          </a:r>
          <a:r>
            <a:rPr lang="en-US" sz="2400" b="1" dirty="0" smtClean="0">
              <a:solidFill>
                <a:schemeClr val="tx1"/>
              </a:solidFill>
              <a:latin typeface="+mn-lt"/>
            </a:rPr>
            <a:t> de </a:t>
          </a:r>
          <a:r>
            <a:rPr lang="en-US" sz="2400" b="1" dirty="0" err="1" smtClean="0">
              <a:solidFill>
                <a:schemeClr val="tx1"/>
              </a:solidFill>
              <a:latin typeface="+mn-lt"/>
            </a:rPr>
            <a:t>Ocorrências</a:t>
          </a:r>
          <a:endParaRPr lang="en-US" sz="2400" b="1" dirty="0">
            <a:solidFill>
              <a:schemeClr val="tx1"/>
            </a:solidFill>
            <a:latin typeface="+mn-lt"/>
          </a:endParaRPr>
        </a:p>
      </dgm:t>
    </dgm:pt>
    <dgm:pt modelId="{6400ABD1-BFDE-4790-8E64-BF8FC2E67FC9}" type="parTrans" cxnId="{8A75059C-58EC-43D2-93FD-EE549E8B5CD2}">
      <dgm:prSet/>
      <dgm:spPr/>
      <dgm:t>
        <a:bodyPr/>
        <a:lstStyle/>
        <a:p>
          <a:endParaRPr lang="en-US" sz="1800"/>
        </a:p>
      </dgm:t>
    </dgm:pt>
    <dgm:pt modelId="{9DCC9CC5-BF1D-4827-AC08-8839AFB05DE8}" type="sibTrans" cxnId="{8A75059C-58EC-43D2-93FD-EE549E8B5CD2}">
      <dgm:prSet/>
      <dgm:spPr/>
      <dgm:t>
        <a:bodyPr/>
        <a:lstStyle/>
        <a:p>
          <a:endParaRPr lang="en-US" sz="1800"/>
        </a:p>
      </dgm:t>
    </dgm:pt>
    <dgm:pt modelId="{D3BFE730-6384-459E-8E56-C226E00B7677}">
      <dgm:prSet phldrT="[Text]" custT="1"/>
      <dgm:spPr>
        <a:solidFill>
          <a:schemeClr val="accent2">
            <a:lumMod val="60000"/>
            <a:lumOff val="40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sz="900" b="1" dirty="0" err="1" smtClean="0">
              <a:solidFill>
                <a:schemeClr val="tx1"/>
              </a:solidFill>
              <a:latin typeface="+mn-lt"/>
            </a:rPr>
            <a:t>Vazamentos</a:t>
          </a:r>
          <a:endParaRPr lang="en-US" sz="900" b="1" dirty="0">
            <a:solidFill>
              <a:schemeClr val="tx1"/>
            </a:solidFill>
            <a:latin typeface="+mn-lt"/>
          </a:endParaRPr>
        </a:p>
      </dgm:t>
    </dgm:pt>
    <dgm:pt modelId="{F603B6D9-2E8F-4372-9705-5FE97C1D7127}" type="parTrans" cxnId="{88C93CF1-9480-48E5-9D0B-47D6A45909BA}">
      <dgm:prSet custT="1"/>
      <dgm:spPr>
        <a:ln w="28575">
          <a:solidFill>
            <a:schemeClr val="tx1"/>
          </a:solidFill>
        </a:ln>
      </dgm:spPr>
      <dgm:t>
        <a:bodyPr/>
        <a:lstStyle/>
        <a:p>
          <a:endParaRPr lang="en-US" sz="900">
            <a:latin typeface="+mn-lt"/>
          </a:endParaRPr>
        </a:p>
      </dgm:t>
    </dgm:pt>
    <dgm:pt modelId="{59DAE893-033A-4878-BBA9-39025449D65E}" type="sibTrans" cxnId="{88C93CF1-9480-48E5-9D0B-47D6A45909BA}">
      <dgm:prSet/>
      <dgm:spPr/>
      <dgm:t>
        <a:bodyPr/>
        <a:lstStyle/>
        <a:p>
          <a:endParaRPr lang="en-US" sz="1800"/>
        </a:p>
      </dgm:t>
    </dgm:pt>
    <dgm:pt modelId="{49A332E5-DE08-4227-837D-75DE1415D868}">
      <dgm:prSet phldrT="[Text]" custT="1"/>
      <dgm:spPr>
        <a:solidFill>
          <a:schemeClr val="accent2">
            <a:lumMod val="60000"/>
            <a:lumOff val="40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sz="900" b="1" dirty="0" err="1" smtClean="0">
              <a:solidFill>
                <a:schemeClr val="tx1"/>
              </a:solidFill>
              <a:latin typeface="+mn-lt"/>
            </a:rPr>
            <a:t>Medidores</a:t>
          </a:r>
          <a:r>
            <a:rPr lang="en-US" sz="900" b="1" dirty="0" smtClean="0">
              <a:solidFill>
                <a:schemeClr val="tx1"/>
              </a:solidFill>
              <a:latin typeface="+mn-lt"/>
            </a:rPr>
            <a:t> </a:t>
          </a:r>
          <a:r>
            <a:rPr lang="en-US" sz="900" b="1" dirty="0" err="1" smtClean="0">
              <a:solidFill>
                <a:schemeClr val="tx1"/>
              </a:solidFill>
              <a:latin typeface="+mn-lt"/>
            </a:rPr>
            <a:t>defeituosos</a:t>
          </a:r>
          <a:endParaRPr lang="en-US" sz="900" b="1" dirty="0">
            <a:solidFill>
              <a:schemeClr val="tx1"/>
            </a:solidFill>
            <a:latin typeface="+mn-lt"/>
          </a:endParaRPr>
        </a:p>
      </dgm:t>
    </dgm:pt>
    <dgm:pt modelId="{B309E4B5-243A-45E5-9F78-1BE5DF39220B}" type="parTrans" cxnId="{59C429FE-941B-4919-9411-696F7B3A607E}">
      <dgm:prSet custT="1"/>
      <dgm:spPr>
        <a:ln w="28575">
          <a:solidFill>
            <a:schemeClr val="tx1"/>
          </a:solidFill>
        </a:ln>
      </dgm:spPr>
      <dgm:t>
        <a:bodyPr/>
        <a:lstStyle/>
        <a:p>
          <a:endParaRPr lang="en-US" sz="900">
            <a:latin typeface="+mn-lt"/>
          </a:endParaRPr>
        </a:p>
      </dgm:t>
    </dgm:pt>
    <dgm:pt modelId="{CE151347-5F91-4E0A-9EF5-7FD8F63908DF}" type="sibTrans" cxnId="{59C429FE-941B-4919-9411-696F7B3A607E}">
      <dgm:prSet/>
      <dgm:spPr/>
      <dgm:t>
        <a:bodyPr/>
        <a:lstStyle/>
        <a:p>
          <a:endParaRPr lang="en-US" sz="1800"/>
        </a:p>
      </dgm:t>
    </dgm:pt>
    <dgm:pt modelId="{F588727D-1FC3-4ABD-886C-FE6058992D10}">
      <dgm:prSet phldrT="[Text]" custT="1"/>
      <dgm:spPr>
        <a:solidFill>
          <a:schemeClr val="accent2">
            <a:lumMod val="60000"/>
            <a:lumOff val="40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sz="900" b="1" dirty="0" err="1" smtClean="0">
              <a:solidFill>
                <a:schemeClr val="tx1"/>
              </a:solidFill>
              <a:latin typeface="+mn-lt"/>
            </a:rPr>
            <a:t>Violação</a:t>
          </a:r>
          <a:r>
            <a:rPr lang="en-US" sz="900" b="1" dirty="0" smtClean="0">
              <a:solidFill>
                <a:schemeClr val="tx1"/>
              </a:solidFill>
              <a:latin typeface="+mn-lt"/>
            </a:rPr>
            <a:t> de DMA</a:t>
          </a:r>
          <a:endParaRPr lang="en-US" sz="900" b="1" dirty="0">
            <a:solidFill>
              <a:schemeClr val="tx1"/>
            </a:solidFill>
            <a:latin typeface="+mn-lt"/>
          </a:endParaRPr>
        </a:p>
      </dgm:t>
    </dgm:pt>
    <dgm:pt modelId="{91451C4F-497C-451C-8167-8205B486A7F5}" type="parTrans" cxnId="{81EA6453-E4C9-4AC6-B133-48F8E861593B}">
      <dgm:prSet custT="1"/>
      <dgm:spPr>
        <a:ln w="28575">
          <a:solidFill>
            <a:schemeClr val="tx1"/>
          </a:solidFill>
        </a:ln>
      </dgm:spPr>
      <dgm:t>
        <a:bodyPr/>
        <a:lstStyle/>
        <a:p>
          <a:endParaRPr lang="en-US" sz="900">
            <a:latin typeface="+mn-lt"/>
          </a:endParaRPr>
        </a:p>
      </dgm:t>
    </dgm:pt>
    <dgm:pt modelId="{5C3F25CD-440E-48B2-B847-3FCA90B01256}" type="sibTrans" cxnId="{81EA6453-E4C9-4AC6-B133-48F8E861593B}">
      <dgm:prSet/>
      <dgm:spPr/>
      <dgm:t>
        <a:bodyPr/>
        <a:lstStyle/>
        <a:p>
          <a:endParaRPr lang="en-US" sz="1800"/>
        </a:p>
      </dgm:t>
    </dgm:pt>
    <dgm:pt modelId="{51A7C89D-409D-43C6-AB12-D461CF7CA02C}">
      <dgm:prSet phldrT="[Text]" custT="1"/>
      <dgm:spPr>
        <a:solidFill>
          <a:schemeClr val="accent2">
            <a:lumMod val="60000"/>
            <a:lumOff val="40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sz="900" b="1" dirty="0" err="1" smtClean="0">
              <a:solidFill>
                <a:schemeClr val="tx1"/>
              </a:solidFill>
              <a:latin typeface="+mn-lt"/>
            </a:rPr>
            <a:t>Tendência</a:t>
          </a:r>
          <a:r>
            <a:rPr lang="en-US" sz="900" b="1" dirty="0" smtClean="0">
              <a:solidFill>
                <a:schemeClr val="tx1"/>
              </a:solidFill>
              <a:latin typeface="+mn-lt"/>
            </a:rPr>
            <a:t> de </a:t>
          </a:r>
          <a:r>
            <a:rPr lang="en-US" sz="900" b="1" dirty="0" err="1" smtClean="0">
              <a:solidFill>
                <a:schemeClr val="tx1"/>
              </a:solidFill>
              <a:latin typeface="+mn-lt"/>
            </a:rPr>
            <a:t>ocorrências</a:t>
          </a:r>
          <a:endParaRPr lang="en-US" sz="900" b="1" dirty="0">
            <a:solidFill>
              <a:schemeClr val="tx1"/>
            </a:solidFill>
            <a:latin typeface="+mn-lt"/>
          </a:endParaRPr>
        </a:p>
      </dgm:t>
    </dgm:pt>
    <dgm:pt modelId="{C52C3338-1EF9-4800-AE36-14FCDC649D49}" type="parTrans" cxnId="{8882E0B7-42B1-4AEB-A266-8ACAA146B633}">
      <dgm:prSet custT="1"/>
      <dgm:spPr>
        <a:ln w="28575">
          <a:solidFill>
            <a:schemeClr val="tx1"/>
          </a:solidFill>
        </a:ln>
      </dgm:spPr>
      <dgm:t>
        <a:bodyPr/>
        <a:lstStyle/>
        <a:p>
          <a:endParaRPr lang="en-US" sz="900">
            <a:latin typeface="+mn-lt"/>
          </a:endParaRPr>
        </a:p>
      </dgm:t>
    </dgm:pt>
    <dgm:pt modelId="{47CD39D6-E722-4EA2-953A-678C66A00D3C}" type="sibTrans" cxnId="{8882E0B7-42B1-4AEB-A266-8ACAA146B633}">
      <dgm:prSet/>
      <dgm:spPr/>
      <dgm:t>
        <a:bodyPr/>
        <a:lstStyle/>
        <a:p>
          <a:endParaRPr lang="en-US" sz="1800"/>
        </a:p>
      </dgm:t>
    </dgm:pt>
    <dgm:pt modelId="{E0FC6D2C-2C31-45CD-86A5-2B2E2E41F67B}">
      <dgm:prSet custT="1"/>
      <dgm:spPr>
        <a:solidFill>
          <a:schemeClr val="accent2">
            <a:lumMod val="60000"/>
            <a:lumOff val="40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sz="900" b="1" dirty="0" err="1" smtClean="0">
              <a:solidFill>
                <a:schemeClr val="tx1"/>
              </a:solidFill>
            </a:rPr>
            <a:t>Falta</a:t>
          </a:r>
          <a:r>
            <a:rPr lang="en-US" sz="900" b="1" dirty="0" smtClean="0">
              <a:solidFill>
                <a:schemeClr val="tx1"/>
              </a:solidFill>
            </a:rPr>
            <a:t> de dados</a:t>
          </a:r>
          <a:endParaRPr lang="en-US" sz="900" b="1" dirty="0">
            <a:solidFill>
              <a:schemeClr val="tx1"/>
            </a:solidFill>
          </a:endParaRPr>
        </a:p>
      </dgm:t>
    </dgm:pt>
    <dgm:pt modelId="{4351796E-B023-4455-B580-143C3C7D8F02}" type="parTrans" cxnId="{AAF08B00-8854-45CA-87E7-183E661C82CE}">
      <dgm:prSet custT="1"/>
      <dgm:spPr>
        <a:ln w="28575">
          <a:solidFill>
            <a:schemeClr val="tx1"/>
          </a:solidFill>
        </a:ln>
      </dgm:spPr>
      <dgm:t>
        <a:bodyPr/>
        <a:lstStyle/>
        <a:p>
          <a:endParaRPr lang="en-US" sz="900">
            <a:latin typeface="+mn-lt"/>
          </a:endParaRPr>
        </a:p>
      </dgm:t>
    </dgm:pt>
    <dgm:pt modelId="{EF682E3A-F164-4B67-AC8B-1F0EE4A11739}" type="sibTrans" cxnId="{AAF08B00-8854-45CA-87E7-183E661C82CE}">
      <dgm:prSet/>
      <dgm:spPr/>
      <dgm:t>
        <a:bodyPr/>
        <a:lstStyle/>
        <a:p>
          <a:endParaRPr lang="en-US" sz="1800"/>
        </a:p>
      </dgm:t>
    </dgm:pt>
    <dgm:pt modelId="{19CFDB23-0852-498A-B881-F4EA81676D0A}">
      <dgm:prSet custT="1"/>
      <dgm:spPr>
        <a:solidFill>
          <a:schemeClr val="accent2">
            <a:lumMod val="60000"/>
            <a:lumOff val="40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sz="900" b="1" dirty="0" err="1" smtClean="0">
              <a:solidFill>
                <a:schemeClr val="tx1"/>
              </a:solidFill>
              <a:latin typeface="+mn-lt"/>
            </a:rPr>
            <a:t>Grupos</a:t>
          </a:r>
          <a:r>
            <a:rPr lang="en-US" sz="900" b="1" dirty="0" smtClean="0">
              <a:solidFill>
                <a:schemeClr val="tx1"/>
              </a:solidFill>
              <a:latin typeface="+mn-lt"/>
            </a:rPr>
            <a:t> de </a:t>
          </a:r>
          <a:r>
            <a:rPr lang="en-US" sz="900" b="1" dirty="0" err="1" smtClean="0">
              <a:solidFill>
                <a:schemeClr val="tx1"/>
              </a:solidFill>
              <a:latin typeface="+mn-lt"/>
            </a:rPr>
            <a:t>ocorrências</a:t>
          </a:r>
          <a:endParaRPr lang="en-US" sz="900" b="1" dirty="0">
            <a:solidFill>
              <a:schemeClr val="tx1"/>
            </a:solidFill>
            <a:latin typeface="+mn-lt"/>
          </a:endParaRPr>
        </a:p>
      </dgm:t>
    </dgm:pt>
    <dgm:pt modelId="{118D9B1B-315A-49E0-A14D-8C8792C03AF7}" type="parTrans" cxnId="{C325D55F-9C75-43D7-BC98-69DEB2DF0FF7}">
      <dgm:prSet custT="1"/>
      <dgm:spPr>
        <a:ln w="28575">
          <a:solidFill>
            <a:schemeClr val="tx1"/>
          </a:solidFill>
        </a:ln>
      </dgm:spPr>
      <dgm:t>
        <a:bodyPr/>
        <a:lstStyle/>
        <a:p>
          <a:endParaRPr lang="en-US" sz="900">
            <a:latin typeface="+mn-lt"/>
          </a:endParaRPr>
        </a:p>
      </dgm:t>
    </dgm:pt>
    <dgm:pt modelId="{C286E0BD-1B07-4CDA-A50E-8AF9AF3F6B18}" type="sibTrans" cxnId="{C325D55F-9C75-43D7-BC98-69DEB2DF0FF7}">
      <dgm:prSet/>
      <dgm:spPr/>
      <dgm:t>
        <a:bodyPr/>
        <a:lstStyle/>
        <a:p>
          <a:endParaRPr lang="en-US" sz="1800"/>
        </a:p>
      </dgm:t>
    </dgm:pt>
    <dgm:pt modelId="{5E915D9D-0F4F-441B-99AA-BDE37F0E2C98}">
      <dgm:prSet custT="1"/>
      <dgm:spPr>
        <a:solidFill>
          <a:schemeClr val="accent2">
            <a:lumMod val="60000"/>
            <a:lumOff val="40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sz="900" b="1" dirty="0" err="1" smtClean="0">
              <a:solidFill>
                <a:schemeClr val="tx1"/>
              </a:solidFill>
              <a:latin typeface="+mn-lt"/>
            </a:rPr>
            <a:t>Rupturas</a:t>
          </a:r>
          <a:endParaRPr lang="en-US" sz="900" b="1" dirty="0">
            <a:solidFill>
              <a:schemeClr val="tx1"/>
            </a:solidFill>
            <a:latin typeface="+mn-lt"/>
          </a:endParaRPr>
        </a:p>
      </dgm:t>
    </dgm:pt>
    <dgm:pt modelId="{3B4B5696-0899-407D-AE34-7A5DA7D9683E}" type="parTrans" cxnId="{7BB46354-9BED-4468-A5B1-C18A365E308C}">
      <dgm:prSet custT="1"/>
      <dgm:spPr>
        <a:ln w="28575">
          <a:solidFill>
            <a:schemeClr val="tx1"/>
          </a:solidFill>
        </a:ln>
      </dgm:spPr>
      <dgm:t>
        <a:bodyPr/>
        <a:lstStyle/>
        <a:p>
          <a:endParaRPr lang="en-US" sz="900">
            <a:latin typeface="+mn-lt"/>
          </a:endParaRPr>
        </a:p>
      </dgm:t>
    </dgm:pt>
    <dgm:pt modelId="{62B2D308-43CF-4A72-B430-2F1972CB589D}" type="sibTrans" cxnId="{7BB46354-9BED-4468-A5B1-C18A365E308C}">
      <dgm:prSet/>
      <dgm:spPr/>
      <dgm:t>
        <a:bodyPr/>
        <a:lstStyle/>
        <a:p>
          <a:endParaRPr lang="en-US" sz="1800"/>
        </a:p>
      </dgm:t>
    </dgm:pt>
    <dgm:pt modelId="{525CCBDF-56E5-4C4D-B39E-DDF32DE24E36}">
      <dgm:prSet custT="1"/>
      <dgm:spPr>
        <a:solidFill>
          <a:schemeClr val="accent2">
            <a:lumMod val="60000"/>
            <a:lumOff val="40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sz="900" b="1" dirty="0" err="1" smtClean="0">
              <a:solidFill>
                <a:schemeClr val="tx1"/>
              </a:solidFill>
              <a:latin typeface="+mn-lt"/>
            </a:rPr>
            <a:t>Perda</a:t>
          </a:r>
          <a:r>
            <a:rPr lang="en-US" sz="900" b="1" dirty="0" smtClean="0">
              <a:solidFill>
                <a:schemeClr val="tx1"/>
              </a:solidFill>
              <a:latin typeface="+mn-lt"/>
            </a:rPr>
            <a:t> de </a:t>
          </a:r>
          <a:r>
            <a:rPr lang="en-US" sz="900" b="1" dirty="0" err="1" smtClean="0">
              <a:solidFill>
                <a:schemeClr val="tx1"/>
              </a:solidFill>
              <a:latin typeface="+mn-lt"/>
            </a:rPr>
            <a:t>água</a:t>
          </a:r>
          <a:endParaRPr lang="en-US" sz="900" b="1" dirty="0" smtClean="0">
            <a:solidFill>
              <a:schemeClr val="tx1"/>
            </a:solidFill>
            <a:latin typeface="+mn-lt"/>
          </a:endParaRPr>
        </a:p>
      </dgm:t>
    </dgm:pt>
    <dgm:pt modelId="{9B694F27-8F7E-4C68-8F87-1FA6ACC564AC}" type="parTrans" cxnId="{A3ABB1C7-BCCC-4C6F-9939-D8D1AE2B59E3}">
      <dgm:prSet custT="1"/>
      <dgm:spPr>
        <a:ln w="28575">
          <a:solidFill>
            <a:schemeClr val="tx1"/>
          </a:solidFill>
        </a:ln>
      </dgm:spPr>
      <dgm:t>
        <a:bodyPr/>
        <a:lstStyle/>
        <a:p>
          <a:endParaRPr lang="en-US" sz="900">
            <a:latin typeface="+mn-lt"/>
          </a:endParaRPr>
        </a:p>
      </dgm:t>
    </dgm:pt>
    <dgm:pt modelId="{A86DFFBB-124C-4029-9352-9E4F1D94DBD3}" type="sibTrans" cxnId="{A3ABB1C7-BCCC-4C6F-9939-D8D1AE2B59E3}">
      <dgm:prSet/>
      <dgm:spPr/>
      <dgm:t>
        <a:bodyPr/>
        <a:lstStyle/>
        <a:p>
          <a:endParaRPr lang="en-US" sz="1800"/>
        </a:p>
      </dgm:t>
    </dgm:pt>
    <dgm:pt modelId="{4D690D1B-F8DE-4929-84C1-7EAF983233B1}">
      <dgm:prSet custT="1"/>
      <dgm:spPr>
        <a:solidFill>
          <a:schemeClr val="accent2">
            <a:lumMod val="60000"/>
            <a:lumOff val="40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sz="900" b="1" dirty="0" smtClean="0">
              <a:solidFill>
                <a:schemeClr val="tx1"/>
              </a:solidFill>
              <a:latin typeface="+mn-lt"/>
            </a:rPr>
            <a:t> </a:t>
          </a:r>
          <a:r>
            <a:rPr lang="en-US" sz="900" b="1" dirty="0" err="1" smtClean="0">
              <a:solidFill>
                <a:schemeClr val="tx1"/>
              </a:solidFill>
              <a:latin typeface="+mn-lt"/>
            </a:rPr>
            <a:t>Qualidade</a:t>
          </a:r>
          <a:r>
            <a:rPr lang="en-US" sz="900" b="1" dirty="0" smtClean="0">
              <a:solidFill>
                <a:schemeClr val="tx1"/>
              </a:solidFill>
              <a:latin typeface="+mn-lt"/>
            </a:rPr>
            <a:t> da </a:t>
          </a:r>
          <a:r>
            <a:rPr lang="en-US" sz="900" b="1" dirty="0" err="1" smtClean="0">
              <a:solidFill>
                <a:schemeClr val="tx1"/>
              </a:solidFill>
              <a:latin typeface="+mn-lt"/>
            </a:rPr>
            <a:t>água</a:t>
          </a:r>
          <a:endParaRPr lang="en-US" sz="900" b="1" dirty="0">
            <a:solidFill>
              <a:schemeClr val="tx1"/>
            </a:solidFill>
            <a:latin typeface="+mn-lt"/>
          </a:endParaRPr>
        </a:p>
      </dgm:t>
    </dgm:pt>
    <dgm:pt modelId="{EB06308E-F55D-4D4A-872E-51FB4126F932}" type="parTrans" cxnId="{DB3C2BCC-EF07-4EF2-B52E-4163DE50ACE9}">
      <dgm:prSet custT="1"/>
      <dgm:spPr>
        <a:ln w="28575">
          <a:solidFill>
            <a:schemeClr val="tx1"/>
          </a:solidFill>
        </a:ln>
      </dgm:spPr>
      <dgm:t>
        <a:bodyPr/>
        <a:lstStyle/>
        <a:p>
          <a:endParaRPr lang="en-US" sz="900">
            <a:latin typeface="+mn-lt"/>
          </a:endParaRPr>
        </a:p>
      </dgm:t>
    </dgm:pt>
    <dgm:pt modelId="{92FF5AF0-A796-47D9-BFA9-CD0FBC6549E0}" type="sibTrans" cxnId="{DB3C2BCC-EF07-4EF2-B52E-4163DE50ACE9}">
      <dgm:prSet/>
      <dgm:spPr/>
      <dgm:t>
        <a:bodyPr/>
        <a:lstStyle/>
        <a:p>
          <a:endParaRPr lang="en-US" sz="1800"/>
        </a:p>
      </dgm:t>
    </dgm:pt>
    <dgm:pt modelId="{10AE1734-3D26-4B49-8D68-8C49314267DE}">
      <dgm:prSet custT="1"/>
      <dgm:spPr>
        <a:solidFill>
          <a:schemeClr val="accent2">
            <a:lumMod val="60000"/>
            <a:lumOff val="40000"/>
          </a:schemeClr>
        </a:solidFill>
        <a:ln w="28575">
          <a:solidFill>
            <a:schemeClr val="tx1"/>
          </a:solidFill>
        </a:ln>
      </dgm:spPr>
      <dgm:t>
        <a:bodyPr lIns="0" tIns="0" rIns="0" bIns="0"/>
        <a:lstStyle/>
        <a:p>
          <a:r>
            <a:rPr lang="en-US" sz="900" b="1" dirty="0" err="1" smtClean="0">
              <a:solidFill>
                <a:schemeClr val="tx1"/>
              </a:solidFill>
              <a:latin typeface="+mn-lt"/>
            </a:rPr>
            <a:t>Vazamentos</a:t>
          </a:r>
          <a:r>
            <a:rPr lang="en-US" sz="900" b="1" dirty="0" smtClean="0">
              <a:solidFill>
                <a:schemeClr val="tx1"/>
              </a:solidFill>
              <a:latin typeface="+mn-lt"/>
            </a:rPr>
            <a:t> dos </a:t>
          </a:r>
          <a:r>
            <a:rPr lang="en-US" sz="900" b="1" dirty="0" err="1" smtClean="0">
              <a:solidFill>
                <a:schemeClr val="tx1"/>
              </a:solidFill>
              <a:latin typeface="+mn-lt"/>
            </a:rPr>
            <a:t>clientes</a:t>
          </a:r>
          <a:endParaRPr lang="en-US" sz="900" b="1" dirty="0">
            <a:solidFill>
              <a:schemeClr val="tx1"/>
            </a:solidFill>
            <a:latin typeface="+mn-lt"/>
          </a:endParaRPr>
        </a:p>
      </dgm:t>
    </dgm:pt>
    <dgm:pt modelId="{1F48FAA5-3FDE-4CDF-A406-D3AC9885F847}" type="parTrans" cxnId="{6C90BE5E-560B-43EF-B08B-8721AAFF7731}">
      <dgm:prSet custT="1"/>
      <dgm:spPr>
        <a:ln w="28575">
          <a:solidFill>
            <a:schemeClr val="tx1"/>
          </a:solidFill>
        </a:ln>
      </dgm:spPr>
      <dgm:t>
        <a:bodyPr/>
        <a:lstStyle/>
        <a:p>
          <a:endParaRPr lang="en-US" sz="900">
            <a:latin typeface="+mn-lt"/>
          </a:endParaRPr>
        </a:p>
      </dgm:t>
    </dgm:pt>
    <dgm:pt modelId="{B01D165D-D764-4E91-95FB-34F7108CFCEE}" type="sibTrans" cxnId="{6C90BE5E-560B-43EF-B08B-8721AAFF7731}">
      <dgm:prSet/>
      <dgm:spPr/>
      <dgm:t>
        <a:bodyPr/>
        <a:lstStyle/>
        <a:p>
          <a:endParaRPr lang="en-US" sz="1800"/>
        </a:p>
      </dgm:t>
    </dgm:pt>
    <dgm:pt modelId="{8A48A17E-DB68-4A77-8C2E-5A8E25BE2BC5}">
      <dgm:prSet custT="1"/>
      <dgm:spPr>
        <a:solidFill>
          <a:schemeClr val="accent2">
            <a:lumMod val="60000"/>
            <a:lumOff val="40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sz="900" b="1" dirty="0" err="1" smtClean="0">
              <a:solidFill>
                <a:schemeClr val="tx1"/>
              </a:solidFill>
              <a:latin typeface="+mn-lt"/>
            </a:rPr>
            <a:t>Padrão</a:t>
          </a:r>
          <a:r>
            <a:rPr lang="en-US" sz="900" b="1" dirty="0" smtClean="0">
              <a:solidFill>
                <a:schemeClr val="tx1"/>
              </a:solidFill>
              <a:latin typeface="+mn-lt"/>
            </a:rPr>
            <a:t> de </a:t>
          </a:r>
          <a:r>
            <a:rPr lang="en-US" sz="900" b="1" dirty="0" err="1" smtClean="0">
              <a:solidFill>
                <a:schemeClr val="tx1"/>
              </a:solidFill>
              <a:latin typeface="+mn-lt"/>
            </a:rPr>
            <a:t>utilização</a:t>
          </a:r>
          <a:endParaRPr lang="en-US" sz="900" b="1" dirty="0">
            <a:solidFill>
              <a:schemeClr val="tx1"/>
            </a:solidFill>
            <a:latin typeface="+mn-lt"/>
          </a:endParaRPr>
        </a:p>
      </dgm:t>
    </dgm:pt>
    <dgm:pt modelId="{474218C1-3EC9-4BE7-9153-7D3261FC148D}" type="parTrans" cxnId="{45288507-3918-4DF3-833B-DA6B3E7B83C4}">
      <dgm:prSet custT="1"/>
      <dgm:spPr>
        <a:ln w="28575"/>
      </dgm:spPr>
      <dgm:t>
        <a:bodyPr/>
        <a:lstStyle/>
        <a:p>
          <a:endParaRPr lang="en-US" sz="900">
            <a:latin typeface="+mn-lt"/>
          </a:endParaRPr>
        </a:p>
      </dgm:t>
    </dgm:pt>
    <dgm:pt modelId="{991384D5-9A84-4E6D-AD3A-30791AA8FE85}" type="sibTrans" cxnId="{45288507-3918-4DF3-833B-DA6B3E7B83C4}">
      <dgm:prSet/>
      <dgm:spPr/>
      <dgm:t>
        <a:bodyPr/>
        <a:lstStyle/>
        <a:p>
          <a:endParaRPr lang="en-US"/>
        </a:p>
      </dgm:t>
    </dgm:pt>
    <dgm:pt modelId="{4D77D6CE-8250-42E7-A2DC-714388D980C7}">
      <dgm:prSet custT="1"/>
      <dgm:spPr>
        <a:solidFill>
          <a:schemeClr val="accent2">
            <a:lumMod val="60000"/>
            <a:lumOff val="40000"/>
          </a:schemeClr>
        </a:solidFill>
        <a:ln w="28575">
          <a:solidFill>
            <a:schemeClr val="tx1"/>
          </a:solidFill>
        </a:ln>
      </dgm:spPr>
      <dgm:t>
        <a:bodyPr lIns="0" tIns="0" rIns="0" bIns="0"/>
        <a:lstStyle/>
        <a:p>
          <a:r>
            <a:rPr lang="en-US" sz="900" b="1" dirty="0" err="1" smtClean="0">
              <a:solidFill>
                <a:schemeClr val="tx1"/>
              </a:solidFill>
              <a:latin typeface="+mn-lt"/>
            </a:rPr>
            <a:t>Pressão</a:t>
          </a:r>
          <a:endParaRPr lang="en-US" sz="900" b="1" dirty="0">
            <a:solidFill>
              <a:schemeClr val="tx1"/>
            </a:solidFill>
            <a:latin typeface="+mn-lt"/>
          </a:endParaRPr>
        </a:p>
      </dgm:t>
    </dgm:pt>
    <dgm:pt modelId="{EF709132-4B56-4578-8A41-1A064D431B1C}" type="parTrans" cxnId="{FEDCDF9F-C12F-4F7E-9C58-D8523FF8EC9C}">
      <dgm:prSet custT="1"/>
      <dgm:spPr>
        <a:ln w="28575">
          <a:solidFill>
            <a:schemeClr val="tx1"/>
          </a:solidFill>
        </a:ln>
      </dgm:spPr>
      <dgm:t>
        <a:bodyPr/>
        <a:lstStyle/>
        <a:p>
          <a:endParaRPr lang="en-US" sz="900">
            <a:latin typeface="+mn-lt"/>
          </a:endParaRPr>
        </a:p>
      </dgm:t>
    </dgm:pt>
    <dgm:pt modelId="{6C9A813B-893B-40E5-9A5C-333E9EDD075F}" type="sibTrans" cxnId="{FEDCDF9F-C12F-4F7E-9C58-D8523FF8EC9C}">
      <dgm:prSet/>
      <dgm:spPr/>
      <dgm:t>
        <a:bodyPr/>
        <a:lstStyle/>
        <a:p>
          <a:endParaRPr lang="en-US"/>
        </a:p>
      </dgm:t>
    </dgm:pt>
    <dgm:pt modelId="{FDBCBC88-BEDF-42D4-BF04-364FAD796964}">
      <dgm:prSet custT="1"/>
      <dgm:spPr>
        <a:solidFill>
          <a:schemeClr val="accent2">
            <a:lumMod val="60000"/>
            <a:lumOff val="40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sz="900" b="1" dirty="0" err="1" smtClean="0">
              <a:solidFill>
                <a:schemeClr val="tx1"/>
              </a:solidFill>
              <a:latin typeface="+mn-lt"/>
            </a:rPr>
            <a:t>Falha</a:t>
          </a:r>
          <a:r>
            <a:rPr lang="en-US" sz="900" b="1" dirty="0" smtClean="0">
              <a:solidFill>
                <a:schemeClr val="tx1"/>
              </a:solidFill>
              <a:latin typeface="+mn-lt"/>
            </a:rPr>
            <a:t> de PRV </a:t>
          </a:r>
          <a:endParaRPr lang="en-US" sz="900" b="1" dirty="0">
            <a:solidFill>
              <a:schemeClr val="tx1"/>
            </a:solidFill>
            <a:latin typeface="+mn-lt"/>
          </a:endParaRPr>
        </a:p>
      </dgm:t>
    </dgm:pt>
    <dgm:pt modelId="{6834003A-1910-436C-BF58-0043C9303685}" type="parTrans" cxnId="{33F5A9BA-00FA-4BAE-BD33-48C78FFBEAA7}">
      <dgm:prSet custT="1"/>
      <dgm:spPr>
        <a:ln w="28575"/>
      </dgm:spPr>
      <dgm:t>
        <a:bodyPr/>
        <a:lstStyle/>
        <a:p>
          <a:endParaRPr lang="en-US" sz="900">
            <a:latin typeface="+mn-lt"/>
          </a:endParaRPr>
        </a:p>
      </dgm:t>
    </dgm:pt>
    <dgm:pt modelId="{EE5B33B5-3139-4A27-B73F-D4DBA52DBA40}" type="sibTrans" cxnId="{33F5A9BA-00FA-4BAE-BD33-48C78FFBEAA7}">
      <dgm:prSet/>
      <dgm:spPr/>
      <dgm:t>
        <a:bodyPr/>
        <a:lstStyle/>
        <a:p>
          <a:endParaRPr lang="en-US"/>
        </a:p>
      </dgm:t>
    </dgm:pt>
    <dgm:pt modelId="{016B1B06-6065-4D2B-B408-51424A7C5D96}">
      <dgm:prSet custT="1"/>
      <dgm:spPr>
        <a:solidFill>
          <a:schemeClr val="accent2">
            <a:lumMod val="60000"/>
            <a:lumOff val="40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sz="900" b="1" dirty="0" err="1" smtClean="0">
              <a:solidFill>
                <a:schemeClr val="tx1"/>
              </a:solidFill>
              <a:latin typeface="+mn-lt"/>
            </a:rPr>
            <a:t>Equilíbrio</a:t>
          </a:r>
          <a:r>
            <a:rPr lang="en-US" sz="900" b="1" dirty="0" smtClean="0">
              <a:solidFill>
                <a:schemeClr val="tx1"/>
              </a:solidFill>
              <a:latin typeface="+mn-lt"/>
            </a:rPr>
            <a:t> da </a:t>
          </a:r>
          <a:r>
            <a:rPr lang="en-US" sz="900" b="1" dirty="0" err="1" smtClean="0">
              <a:solidFill>
                <a:schemeClr val="tx1"/>
              </a:solidFill>
              <a:latin typeface="+mn-lt"/>
            </a:rPr>
            <a:t>água</a:t>
          </a:r>
          <a:endParaRPr lang="en-US" sz="900" b="1" dirty="0">
            <a:solidFill>
              <a:schemeClr val="tx1"/>
            </a:solidFill>
            <a:latin typeface="+mn-lt"/>
          </a:endParaRPr>
        </a:p>
      </dgm:t>
    </dgm:pt>
    <dgm:pt modelId="{A751BAB1-106A-4824-8B6B-5FB9D49B3097}" type="parTrans" cxnId="{21384106-92DD-4FBB-86CB-D45855C0D0B8}">
      <dgm:prSet custT="1"/>
      <dgm:spPr>
        <a:ln>
          <a:solidFill>
            <a:schemeClr val="tx1"/>
          </a:solidFill>
        </a:ln>
      </dgm:spPr>
      <dgm:t>
        <a:bodyPr/>
        <a:lstStyle/>
        <a:p>
          <a:endParaRPr lang="en-US" sz="900">
            <a:latin typeface="+mn-lt"/>
          </a:endParaRPr>
        </a:p>
      </dgm:t>
    </dgm:pt>
    <dgm:pt modelId="{15014C67-6FDF-464C-B5ED-A1EEE71C483B}" type="sibTrans" cxnId="{21384106-92DD-4FBB-86CB-D45855C0D0B8}">
      <dgm:prSet/>
      <dgm:spPr/>
      <dgm:t>
        <a:bodyPr/>
        <a:lstStyle/>
        <a:p>
          <a:endParaRPr lang="en-US"/>
        </a:p>
      </dgm:t>
    </dgm:pt>
    <dgm:pt modelId="{E0F1242A-6E71-4561-A8FD-021D5234C147}" type="pres">
      <dgm:prSet presAssocID="{B93C8CB2-07AC-4B83-A509-C7AB7D2C87C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DE862EB-E2BD-4A15-B549-43A4EE3DADB3}" type="pres">
      <dgm:prSet presAssocID="{CD30A21A-696D-415B-BF07-EC4B71707D8B}" presName="centerShape" presStyleLbl="node0" presStyleIdx="0" presStyleCnt="1" custScaleX="275606" custScaleY="280701"/>
      <dgm:spPr/>
      <dgm:t>
        <a:bodyPr/>
        <a:lstStyle/>
        <a:p>
          <a:endParaRPr lang="en-US"/>
        </a:p>
      </dgm:t>
    </dgm:pt>
    <dgm:pt modelId="{ED53028D-3FA2-4BC9-82E5-C19ECE27F002}" type="pres">
      <dgm:prSet presAssocID="{9B694F27-8F7E-4C68-8F87-1FA6ACC564AC}" presName="Name9" presStyleLbl="parChTrans1D2" presStyleIdx="0" presStyleCnt="14"/>
      <dgm:spPr/>
      <dgm:t>
        <a:bodyPr/>
        <a:lstStyle/>
        <a:p>
          <a:endParaRPr lang="en-US"/>
        </a:p>
      </dgm:t>
    </dgm:pt>
    <dgm:pt modelId="{5FA875BC-36FB-47E7-8567-06E5918B901E}" type="pres">
      <dgm:prSet presAssocID="{9B694F27-8F7E-4C68-8F87-1FA6ACC564AC}" presName="connTx" presStyleLbl="parChTrans1D2" presStyleIdx="0" presStyleCnt="14"/>
      <dgm:spPr/>
      <dgm:t>
        <a:bodyPr/>
        <a:lstStyle/>
        <a:p>
          <a:endParaRPr lang="en-US"/>
        </a:p>
      </dgm:t>
    </dgm:pt>
    <dgm:pt modelId="{C68AC4A1-8A27-4D50-8EEE-E12C056FB283}" type="pres">
      <dgm:prSet presAssocID="{525CCBDF-56E5-4C4D-B39E-DDF32DE24E36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824F55-D2F4-4763-9596-EF64F6A5EDED}" type="pres">
      <dgm:prSet presAssocID="{F603B6D9-2E8F-4372-9705-5FE97C1D7127}" presName="Name9" presStyleLbl="parChTrans1D2" presStyleIdx="1" presStyleCnt="14"/>
      <dgm:spPr/>
      <dgm:t>
        <a:bodyPr/>
        <a:lstStyle/>
        <a:p>
          <a:endParaRPr lang="en-US"/>
        </a:p>
      </dgm:t>
    </dgm:pt>
    <dgm:pt modelId="{8D2220DF-990F-444E-A3B2-F40C51D81044}" type="pres">
      <dgm:prSet presAssocID="{F603B6D9-2E8F-4372-9705-5FE97C1D7127}" presName="connTx" presStyleLbl="parChTrans1D2" presStyleIdx="1" presStyleCnt="14"/>
      <dgm:spPr/>
      <dgm:t>
        <a:bodyPr/>
        <a:lstStyle/>
        <a:p>
          <a:endParaRPr lang="en-US"/>
        </a:p>
      </dgm:t>
    </dgm:pt>
    <dgm:pt modelId="{0265EA77-5399-4D8A-A063-D887149C2611}" type="pres">
      <dgm:prSet presAssocID="{D3BFE730-6384-459E-8E56-C226E00B7677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2E63C8-7C71-4621-B18E-12838FC52682}" type="pres">
      <dgm:prSet presAssocID="{3B4B5696-0899-407D-AE34-7A5DA7D9683E}" presName="Name9" presStyleLbl="parChTrans1D2" presStyleIdx="2" presStyleCnt="14"/>
      <dgm:spPr/>
      <dgm:t>
        <a:bodyPr/>
        <a:lstStyle/>
        <a:p>
          <a:endParaRPr lang="en-US"/>
        </a:p>
      </dgm:t>
    </dgm:pt>
    <dgm:pt modelId="{73C1E1A9-DB61-4327-8303-1E25562401E7}" type="pres">
      <dgm:prSet presAssocID="{3B4B5696-0899-407D-AE34-7A5DA7D9683E}" presName="connTx" presStyleLbl="parChTrans1D2" presStyleIdx="2" presStyleCnt="14"/>
      <dgm:spPr/>
      <dgm:t>
        <a:bodyPr/>
        <a:lstStyle/>
        <a:p>
          <a:endParaRPr lang="en-US"/>
        </a:p>
      </dgm:t>
    </dgm:pt>
    <dgm:pt modelId="{64B3C6DF-35DE-4EC7-B668-C32EFDB3ADEE}" type="pres">
      <dgm:prSet presAssocID="{5E915D9D-0F4F-441B-99AA-BDE37F0E2C98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49E4AF-145D-46E8-BE7E-8A2C7A695C59}" type="pres">
      <dgm:prSet presAssocID="{C52C3338-1EF9-4800-AE36-14FCDC649D49}" presName="Name9" presStyleLbl="parChTrans1D2" presStyleIdx="3" presStyleCnt="14"/>
      <dgm:spPr/>
      <dgm:t>
        <a:bodyPr/>
        <a:lstStyle/>
        <a:p>
          <a:endParaRPr lang="en-US"/>
        </a:p>
      </dgm:t>
    </dgm:pt>
    <dgm:pt modelId="{A3A316CD-C6D1-48B0-827E-D653F08EB158}" type="pres">
      <dgm:prSet presAssocID="{C52C3338-1EF9-4800-AE36-14FCDC649D49}" presName="connTx" presStyleLbl="parChTrans1D2" presStyleIdx="3" presStyleCnt="14"/>
      <dgm:spPr/>
      <dgm:t>
        <a:bodyPr/>
        <a:lstStyle/>
        <a:p>
          <a:endParaRPr lang="en-US"/>
        </a:p>
      </dgm:t>
    </dgm:pt>
    <dgm:pt modelId="{AB5A13E6-A75D-4C91-ABA7-B74CC5EF3B72}" type="pres">
      <dgm:prSet presAssocID="{51A7C89D-409D-43C6-AB12-D461CF7CA02C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DDA61C-2B33-4EAC-8954-99035D8D7C0F}" type="pres">
      <dgm:prSet presAssocID="{474218C1-3EC9-4BE7-9153-7D3261FC148D}" presName="Name9" presStyleLbl="parChTrans1D2" presStyleIdx="4" presStyleCnt="14"/>
      <dgm:spPr/>
      <dgm:t>
        <a:bodyPr/>
        <a:lstStyle/>
        <a:p>
          <a:endParaRPr lang="en-US"/>
        </a:p>
      </dgm:t>
    </dgm:pt>
    <dgm:pt modelId="{3B32B0C2-3896-4EF4-A2F4-8BEE2BF87527}" type="pres">
      <dgm:prSet presAssocID="{474218C1-3EC9-4BE7-9153-7D3261FC148D}" presName="connTx" presStyleLbl="parChTrans1D2" presStyleIdx="4" presStyleCnt="14"/>
      <dgm:spPr/>
      <dgm:t>
        <a:bodyPr/>
        <a:lstStyle/>
        <a:p>
          <a:endParaRPr lang="en-US"/>
        </a:p>
      </dgm:t>
    </dgm:pt>
    <dgm:pt modelId="{DEBEFD76-9065-4D0A-B7E4-C37777EFEFA8}" type="pres">
      <dgm:prSet presAssocID="{8A48A17E-DB68-4A77-8C2E-5A8E25BE2BC5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F6BEA9-D504-4902-AAFF-56BF7E787762}" type="pres">
      <dgm:prSet presAssocID="{B309E4B5-243A-45E5-9F78-1BE5DF39220B}" presName="Name9" presStyleLbl="parChTrans1D2" presStyleIdx="5" presStyleCnt="14"/>
      <dgm:spPr/>
      <dgm:t>
        <a:bodyPr/>
        <a:lstStyle/>
        <a:p>
          <a:endParaRPr lang="en-US"/>
        </a:p>
      </dgm:t>
    </dgm:pt>
    <dgm:pt modelId="{B9625657-5F9C-4795-857E-933FA3BFD5D5}" type="pres">
      <dgm:prSet presAssocID="{B309E4B5-243A-45E5-9F78-1BE5DF39220B}" presName="connTx" presStyleLbl="parChTrans1D2" presStyleIdx="5" presStyleCnt="14"/>
      <dgm:spPr/>
      <dgm:t>
        <a:bodyPr/>
        <a:lstStyle/>
        <a:p>
          <a:endParaRPr lang="en-US"/>
        </a:p>
      </dgm:t>
    </dgm:pt>
    <dgm:pt modelId="{286980B4-443F-4F05-97B6-4E01F5A040E6}" type="pres">
      <dgm:prSet presAssocID="{49A332E5-DE08-4227-837D-75DE1415D868}" presName="node" presStyleLbl="node1" presStyleIdx="5" presStyleCnt="14" custRadScaleRad="99323" custRadScaleInc="-4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6CFEF4-8289-47AE-9417-EF24C98E2FAC}" type="pres">
      <dgm:prSet presAssocID="{91451C4F-497C-451C-8167-8205B486A7F5}" presName="Name9" presStyleLbl="parChTrans1D2" presStyleIdx="6" presStyleCnt="14"/>
      <dgm:spPr/>
      <dgm:t>
        <a:bodyPr/>
        <a:lstStyle/>
        <a:p>
          <a:endParaRPr lang="en-US"/>
        </a:p>
      </dgm:t>
    </dgm:pt>
    <dgm:pt modelId="{940F5B3B-99FF-46CC-A345-03C7B20E4931}" type="pres">
      <dgm:prSet presAssocID="{91451C4F-497C-451C-8167-8205B486A7F5}" presName="connTx" presStyleLbl="parChTrans1D2" presStyleIdx="6" presStyleCnt="14"/>
      <dgm:spPr/>
      <dgm:t>
        <a:bodyPr/>
        <a:lstStyle/>
        <a:p>
          <a:endParaRPr lang="en-US"/>
        </a:p>
      </dgm:t>
    </dgm:pt>
    <dgm:pt modelId="{9F7F9F82-3048-44B7-819E-76985064D171}" type="pres">
      <dgm:prSet presAssocID="{F588727D-1FC3-4ABD-886C-FE6058992D10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46DB52-903B-4229-8475-7F4C23926406}" type="pres">
      <dgm:prSet presAssocID="{4351796E-B023-4455-B580-143C3C7D8F02}" presName="Name9" presStyleLbl="parChTrans1D2" presStyleIdx="7" presStyleCnt="14"/>
      <dgm:spPr/>
      <dgm:t>
        <a:bodyPr/>
        <a:lstStyle/>
        <a:p>
          <a:endParaRPr lang="en-US"/>
        </a:p>
      </dgm:t>
    </dgm:pt>
    <dgm:pt modelId="{B67FB716-12D5-4DBA-9037-02C073F9704A}" type="pres">
      <dgm:prSet presAssocID="{4351796E-B023-4455-B580-143C3C7D8F02}" presName="connTx" presStyleLbl="parChTrans1D2" presStyleIdx="7" presStyleCnt="14"/>
      <dgm:spPr/>
      <dgm:t>
        <a:bodyPr/>
        <a:lstStyle/>
        <a:p>
          <a:endParaRPr lang="en-US"/>
        </a:p>
      </dgm:t>
    </dgm:pt>
    <dgm:pt modelId="{1AC3B486-7E39-4968-B588-A4AB92C5F252}" type="pres">
      <dgm:prSet presAssocID="{E0FC6D2C-2C31-45CD-86A5-2B2E2E41F67B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FEE0C3-DD76-406B-B8C2-91BAB0D412DF}" type="pres">
      <dgm:prSet presAssocID="{118D9B1B-315A-49E0-A14D-8C8792C03AF7}" presName="Name9" presStyleLbl="parChTrans1D2" presStyleIdx="8" presStyleCnt="14"/>
      <dgm:spPr/>
      <dgm:t>
        <a:bodyPr/>
        <a:lstStyle/>
        <a:p>
          <a:endParaRPr lang="en-US"/>
        </a:p>
      </dgm:t>
    </dgm:pt>
    <dgm:pt modelId="{5C4E8308-6BA8-48FD-B7D5-23FCF3493248}" type="pres">
      <dgm:prSet presAssocID="{118D9B1B-315A-49E0-A14D-8C8792C03AF7}" presName="connTx" presStyleLbl="parChTrans1D2" presStyleIdx="8" presStyleCnt="14"/>
      <dgm:spPr/>
      <dgm:t>
        <a:bodyPr/>
        <a:lstStyle/>
        <a:p>
          <a:endParaRPr lang="en-US"/>
        </a:p>
      </dgm:t>
    </dgm:pt>
    <dgm:pt modelId="{26049D58-88E9-4BC5-A56F-D6A5C911418E}" type="pres">
      <dgm:prSet presAssocID="{19CFDB23-0852-498A-B881-F4EA81676D0A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8583F3-A893-4701-B789-72F6C4FE7FAF}" type="pres">
      <dgm:prSet presAssocID="{EB06308E-F55D-4D4A-872E-51FB4126F932}" presName="Name9" presStyleLbl="parChTrans1D2" presStyleIdx="9" presStyleCnt="14"/>
      <dgm:spPr/>
      <dgm:t>
        <a:bodyPr/>
        <a:lstStyle/>
        <a:p>
          <a:endParaRPr lang="en-US"/>
        </a:p>
      </dgm:t>
    </dgm:pt>
    <dgm:pt modelId="{BC673BCE-DC06-4379-B5DD-1ED0DA45D5EC}" type="pres">
      <dgm:prSet presAssocID="{EB06308E-F55D-4D4A-872E-51FB4126F932}" presName="connTx" presStyleLbl="parChTrans1D2" presStyleIdx="9" presStyleCnt="14"/>
      <dgm:spPr/>
      <dgm:t>
        <a:bodyPr/>
        <a:lstStyle/>
        <a:p>
          <a:endParaRPr lang="en-US"/>
        </a:p>
      </dgm:t>
    </dgm:pt>
    <dgm:pt modelId="{5664C42D-9198-4C55-BF8B-06C7D82CE964}" type="pres">
      <dgm:prSet presAssocID="{4D690D1B-F8DE-4929-84C1-7EAF983233B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92B8B3-9F55-4652-A7C3-165D698DBCE3}" type="pres">
      <dgm:prSet presAssocID="{1F48FAA5-3FDE-4CDF-A406-D3AC9885F847}" presName="Name9" presStyleLbl="parChTrans1D2" presStyleIdx="10" presStyleCnt="14"/>
      <dgm:spPr/>
      <dgm:t>
        <a:bodyPr/>
        <a:lstStyle/>
        <a:p>
          <a:endParaRPr lang="en-US"/>
        </a:p>
      </dgm:t>
    </dgm:pt>
    <dgm:pt modelId="{A598C68D-6525-4341-BDEF-2E172EBBE1BF}" type="pres">
      <dgm:prSet presAssocID="{1F48FAA5-3FDE-4CDF-A406-D3AC9885F847}" presName="connTx" presStyleLbl="parChTrans1D2" presStyleIdx="10" presStyleCnt="14"/>
      <dgm:spPr/>
      <dgm:t>
        <a:bodyPr/>
        <a:lstStyle/>
        <a:p>
          <a:endParaRPr lang="en-US"/>
        </a:p>
      </dgm:t>
    </dgm:pt>
    <dgm:pt modelId="{AE296541-7315-469B-8F89-7E6F11C0BA77}" type="pres">
      <dgm:prSet presAssocID="{10AE1734-3D26-4B49-8D68-8C49314267DE}" presName="node" presStyleLbl="node1" presStyleIdx="10" presStyleCnt="14" custScaleX="103930" custRadScaleRad="100327" custRadScaleInc="3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63085F-97DF-45B9-98D6-B82D3F04D9F1}" type="pres">
      <dgm:prSet presAssocID="{EF709132-4B56-4578-8A41-1A064D431B1C}" presName="Name9" presStyleLbl="parChTrans1D2" presStyleIdx="11" presStyleCnt="14"/>
      <dgm:spPr/>
      <dgm:t>
        <a:bodyPr/>
        <a:lstStyle/>
        <a:p>
          <a:endParaRPr lang="en-US"/>
        </a:p>
      </dgm:t>
    </dgm:pt>
    <dgm:pt modelId="{D1D257FB-5603-494E-9F27-1B44A8077535}" type="pres">
      <dgm:prSet presAssocID="{EF709132-4B56-4578-8A41-1A064D431B1C}" presName="connTx" presStyleLbl="parChTrans1D2" presStyleIdx="11" presStyleCnt="14"/>
      <dgm:spPr/>
      <dgm:t>
        <a:bodyPr/>
        <a:lstStyle/>
        <a:p>
          <a:endParaRPr lang="en-US"/>
        </a:p>
      </dgm:t>
    </dgm:pt>
    <dgm:pt modelId="{CF3DE1C7-EF18-4AE0-8F1E-979BD5EFA53E}" type="pres">
      <dgm:prSet presAssocID="{4D77D6CE-8250-42E7-A2DC-714388D980C7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E7D761-2B31-4CC6-9F46-253A96EA365D}" type="pres">
      <dgm:prSet presAssocID="{6834003A-1910-436C-BF58-0043C9303685}" presName="Name9" presStyleLbl="parChTrans1D2" presStyleIdx="12" presStyleCnt="14"/>
      <dgm:spPr/>
      <dgm:t>
        <a:bodyPr/>
        <a:lstStyle/>
        <a:p>
          <a:endParaRPr lang="en-US"/>
        </a:p>
      </dgm:t>
    </dgm:pt>
    <dgm:pt modelId="{1EC4FD93-D447-4991-8296-D99A6CFC3E31}" type="pres">
      <dgm:prSet presAssocID="{6834003A-1910-436C-BF58-0043C9303685}" presName="connTx" presStyleLbl="parChTrans1D2" presStyleIdx="12" presStyleCnt="14"/>
      <dgm:spPr/>
      <dgm:t>
        <a:bodyPr/>
        <a:lstStyle/>
        <a:p>
          <a:endParaRPr lang="en-US"/>
        </a:p>
      </dgm:t>
    </dgm:pt>
    <dgm:pt modelId="{932DD25D-FEBD-48AE-8208-75B24DB81387}" type="pres">
      <dgm:prSet presAssocID="{FDBCBC88-BEDF-42D4-BF04-364FAD796964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CFFA95-4DB1-4F63-AABD-141DA5AA0463}" type="pres">
      <dgm:prSet presAssocID="{A751BAB1-106A-4824-8B6B-5FB9D49B3097}" presName="Name9" presStyleLbl="parChTrans1D2" presStyleIdx="13" presStyleCnt="14"/>
      <dgm:spPr/>
      <dgm:t>
        <a:bodyPr/>
        <a:lstStyle/>
        <a:p>
          <a:endParaRPr lang="en-US"/>
        </a:p>
      </dgm:t>
    </dgm:pt>
    <dgm:pt modelId="{7AD18091-3348-43D3-B5BF-598192B022BB}" type="pres">
      <dgm:prSet presAssocID="{A751BAB1-106A-4824-8B6B-5FB9D49B3097}" presName="connTx" presStyleLbl="parChTrans1D2" presStyleIdx="13" presStyleCnt="14"/>
      <dgm:spPr/>
      <dgm:t>
        <a:bodyPr/>
        <a:lstStyle/>
        <a:p>
          <a:endParaRPr lang="en-US"/>
        </a:p>
      </dgm:t>
    </dgm:pt>
    <dgm:pt modelId="{0808A5B3-6EBF-4D0B-9D4A-E82186ACA602}" type="pres">
      <dgm:prSet presAssocID="{016B1B06-6065-4D2B-B408-51424A7C5D96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494A0C-EF22-4C82-99BE-DC1735A78AA7}" type="presOf" srcId="{F603B6D9-2E8F-4372-9705-5FE97C1D7127}" destId="{86824F55-D2F4-4763-9596-EF64F6A5EDED}" srcOrd="0" destOrd="0" presId="urn:microsoft.com/office/officeart/2005/8/layout/radial1"/>
    <dgm:cxn modelId="{45288507-3918-4DF3-833B-DA6B3E7B83C4}" srcId="{CD30A21A-696D-415B-BF07-EC4B71707D8B}" destId="{8A48A17E-DB68-4A77-8C2E-5A8E25BE2BC5}" srcOrd="4" destOrd="0" parTransId="{474218C1-3EC9-4BE7-9153-7D3261FC148D}" sibTransId="{991384D5-9A84-4E6D-AD3A-30791AA8FE85}"/>
    <dgm:cxn modelId="{62F32B5D-6545-44C8-8B7C-F811C4AED9D6}" type="presOf" srcId="{3B4B5696-0899-407D-AE34-7A5DA7D9683E}" destId="{A32E63C8-7C71-4621-B18E-12838FC52682}" srcOrd="0" destOrd="0" presId="urn:microsoft.com/office/officeart/2005/8/layout/radial1"/>
    <dgm:cxn modelId="{6DA92F4F-DB75-4275-8EC9-3371A5A97E0A}" type="presOf" srcId="{9B694F27-8F7E-4C68-8F87-1FA6ACC564AC}" destId="{ED53028D-3FA2-4BC9-82E5-C19ECE27F002}" srcOrd="0" destOrd="0" presId="urn:microsoft.com/office/officeart/2005/8/layout/radial1"/>
    <dgm:cxn modelId="{B5D20768-C1A4-439E-97D9-619E559C36D2}" type="presOf" srcId="{8A48A17E-DB68-4A77-8C2E-5A8E25BE2BC5}" destId="{DEBEFD76-9065-4D0A-B7E4-C37777EFEFA8}" srcOrd="0" destOrd="0" presId="urn:microsoft.com/office/officeart/2005/8/layout/radial1"/>
    <dgm:cxn modelId="{AB887479-B64C-4898-A1F4-15882659460E}" type="presOf" srcId="{CD30A21A-696D-415B-BF07-EC4B71707D8B}" destId="{5DE862EB-E2BD-4A15-B549-43A4EE3DADB3}" srcOrd="0" destOrd="0" presId="urn:microsoft.com/office/officeart/2005/8/layout/radial1"/>
    <dgm:cxn modelId="{6489B49C-CA08-46AB-AEA6-C50B84E044D3}" type="presOf" srcId="{474218C1-3EC9-4BE7-9153-7D3261FC148D}" destId="{3B32B0C2-3896-4EF4-A2F4-8BEE2BF87527}" srcOrd="1" destOrd="0" presId="urn:microsoft.com/office/officeart/2005/8/layout/radial1"/>
    <dgm:cxn modelId="{74C062A4-00D2-4B21-8F63-EC00B6FB39CF}" type="presOf" srcId="{016B1B06-6065-4D2B-B408-51424A7C5D96}" destId="{0808A5B3-6EBF-4D0B-9D4A-E82186ACA602}" srcOrd="0" destOrd="0" presId="urn:microsoft.com/office/officeart/2005/8/layout/radial1"/>
    <dgm:cxn modelId="{88C93CF1-9480-48E5-9D0B-47D6A45909BA}" srcId="{CD30A21A-696D-415B-BF07-EC4B71707D8B}" destId="{D3BFE730-6384-459E-8E56-C226E00B7677}" srcOrd="1" destOrd="0" parTransId="{F603B6D9-2E8F-4372-9705-5FE97C1D7127}" sibTransId="{59DAE893-033A-4878-BBA9-39025449D65E}"/>
    <dgm:cxn modelId="{6E67E846-76EF-4EA3-B072-FBF041C4FD0D}" type="presOf" srcId="{525CCBDF-56E5-4C4D-B39E-DDF32DE24E36}" destId="{C68AC4A1-8A27-4D50-8EEE-E12C056FB283}" srcOrd="0" destOrd="0" presId="urn:microsoft.com/office/officeart/2005/8/layout/radial1"/>
    <dgm:cxn modelId="{6E6C19D1-9625-4B72-A549-F54AAD241059}" type="presOf" srcId="{19CFDB23-0852-498A-B881-F4EA81676D0A}" destId="{26049D58-88E9-4BC5-A56F-D6A5C911418E}" srcOrd="0" destOrd="0" presId="urn:microsoft.com/office/officeart/2005/8/layout/radial1"/>
    <dgm:cxn modelId="{CC34E976-FE16-4089-9B40-54DAFE118BD0}" type="presOf" srcId="{A751BAB1-106A-4824-8B6B-5FB9D49B3097}" destId="{7AD18091-3348-43D3-B5BF-598192B022BB}" srcOrd="1" destOrd="0" presId="urn:microsoft.com/office/officeart/2005/8/layout/radial1"/>
    <dgm:cxn modelId="{F9F586E7-0E7D-4B9D-8AFD-BE3E87CF9609}" type="presOf" srcId="{118D9B1B-315A-49E0-A14D-8C8792C03AF7}" destId="{19FEE0C3-DD76-406B-B8C2-91BAB0D412DF}" srcOrd="0" destOrd="0" presId="urn:microsoft.com/office/officeart/2005/8/layout/radial1"/>
    <dgm:cxn modelId="{AAF08B00-8854-45CA-87E7-183E661C82CE}" srcId="{CD30A21A-696D-415B-BF07-EC4B71707D8B}" destId="{E0FC6D2C-2C31-45CD-86A5-2B2E2E41F67B}" srcOrd="7" destOrd="0" parTransId="{4351796E-B023-4455-B580-143C3C7D8F02}" sibTransId="{EF682E3A-F164-4B67-AC8B-1F0EE4A11739}"/>
    <dgm:cxn modelId="{F1641D5C-DAE1-4E14-B2A7-CE2467CA6CC7}" type="presOf" srcId="{EF709132-4B56-4578-8A41-1A064D431B1C}" destId="{FB63085F-97DF-45B9-98D6-B82D3F04D9F1}" srcOrd="0" destOrd="0" presId="urn:microsoft.com/office/officeart/2005/8/layout/radial1"/>
    <dgm:cxn modelId="{FEDCDF9F-C12F-4F7E-9C58-D8523FF8EC9C}" srcId="{CD30A21A-696D-415B-BF07-EC4B71707D8B}" destId="{4D77D6CE-8250-42E7-A2DC-714388D980C7}" srcOrd="11" destOrd="0" parTransId="{EF709132-4B56-4578-8A41-1A064D431B1C}" sibTransId="{6C9A813B-893B-40E5-9A5C-333E9EDD075F}"/>
    <dgm:cxn modelId="{685C8207-6FBA-41AA-866E-EB66BD0D1814}" type="presOf" srcId="{4351796E-B023-4455-B580-143C3C7D8F02}" destId="{4C46DB52-903B-4229-8475-7F4C23926406}" srcOrd="0" destOrd="0" presId="urn:microsoft.com/office/officeart/2005/8/layout/radial1"/>
    <dgm:cxn modelId="{3A62090F-F5DB-476C-89EA-66174D2BF22B}" type="presOf" srcId="{B309E4B5-243A-45E5-9F78-1BE5DF39220B}" destId="{24F6BEA9-D504-4902-AAFF-56BF7E787762}" srcOrd="0" destOrd="0" presId="urn:microsoft.com/office/officeart/2005/8/layout/radial1"/>
    <dgm:cxn modelId="{668BCF68-F5E2-40A6-93F1-9B01D71434C3}" type="presOf" srcId="{EF709132-4B56-4578-8A41-1A064D431B1C}" destId="{D1D257FB-5603-494E-9F27-1B44A8077535}" srcOrd="1" destOrd="0" presId="urn:microsoft.com/office/officeart/2005/8/layout/radial1"/>
    <dgm:cxn modelId="{F7927972-EAD6-4C42-8666-90A819397172}" type="presOf" srcId="{B309E4B5-243A-45E5-9F78-1BE5DF39220B}" destId="{B9625657-5F9C-4795-857E-933FA3BFD5D5}" srcOrd="1" destOrd="0" presId="urn:microsoft.com/office/officeart/2005/8/layout/radial1"/>
    <dgm:cxn modelId="{A3ABB1C7-BCCC-4C6F-9939-D8D1AE2B59E3}" srcId="{CD30A21A-696D-415B-BF07-EC4B71707D8B}" destId="{525CCBDF-56E5-4C4D-B39E-DDF32DE24E36}" srcOrd="0" destOrd="0" parTransId="{9B694F27-8F7E-4C68-8F87-1FA6ACC564AC}" sibTransId="{A86DFFBB-124C-4029-9352-9E4F1D94DBD3}"/>
    <dgm:cxn modelId="{C325D55F-9C75-43D7-BC98-69DEB2DF0FF7}" srcId="{CD30A21A-696D-415B-BF07-EC4B71707D8B}" destId="{19CFDB23-0852-498A-B881-F4EA81676D0A}" srcOrd="8" destOrd="0" parTransId="{118D9B1B-315A-49E0-A14D-8C8792C03AF7}" sibTransId="{C286E0BD-1B07-4CDA-A50E-8AF9AF3F6B18}"/>
    <dgm:cxn modelId="{237B22E1-43B9-4DAB-BBD3-85607EEF8084}" type="presOf" srcId="{6834003A-1910-436C-BF58-0043C9303685}" destId="{32E7D761-2B31-4CC6-9F46-253A96EA365D}" srcOrd="0" destOrd="0" presId="urn:microsoft.com/office/officeart/2005/8/layout/radial1"/>
    <dgm:cxn modelId="{3303A281-520F-4E96-818B-CE58ADD2B704}" type="presOf" srcId="{51A7C89D-409D-43C6-AB12-D461CF7CA02C}" destId="{AB5A13E6-A75D-4C91-ABA7-B74CC5EF3B72}" srcOrd="0" destOrd="0" presId="urn:microsoft.com/office/officeart/2005/8/layout/radial1"/>
    <dgm:cxn modelId="{EA33C2E5-B38C-49DA-A5B7-80BFBA2C1786}" type="presOf" srcId="{1F48FAA5-3FDE-4CDF-A406-D3AC9885F847}" destId="{A598C68D-6525-4341-BDEF-2E172EBBE1BF}" srcOrd="1" destOrd="0" presId="urn:microsoft.com/office/officeart/2005/8/layout/radial1"/>
    <dgm:cxn modelId="{6D5A5726-82FD-4DCE-B281-E3FF6BBC7DC8}" type="presOf" srcId="{91451C4F-497C-451C-8167-8205B486A7F5}" destId="{940F5B3B-99FF-46CC-A345-03C7B20E4931}" srcOrd="1" destOrd="0" presId="urn:microsoft.com/office/officeart/2005/8/layout/radial1"/>
    <dgm:cxn modelId="{59C429FE-941B-4919-9411-696F7B3A607E}" srcId="{CD30A21A-696D-415B-BF07-EC4B71707D8B}" destId="{49A332E5-DE08-4227-837D-75DE1415D868}" srcOrd="5" destOrd="0" parTransId="{B309E4B5-243A-45E5-9F78-1BE5DF39220B}" sibTransId="{CE151347-5F91-4E0A-9EF5-7FD8F63908DF}"/>
    <dgm:cxn modelId="{2CB5BF19-5772-4B53-9F65-495D12E48ABF}" type="presOf" srcId="{F603B6D9-2E8F-4372-9705-5FE97C1D7127}" destId="{8D2220DF-990F-444E-A3B2-F40C51D81044}" srcOrd="1" destOrd="0" presId="urn:microsoft.com/office/officeart/2005/8/layout/radial1"/>
    <dgm:cxn modelId="{7A069FBF-AF90-498B-B92A-9EE9FA79434C}" type="presOf" srcId="{B93C8CB2-07AC-4B83-A509-C7AB7D2C87CC}" destId="{E0F1242A-6E71-4561-A8FD-021D5234C147}" srcOrd="0" destOrd="0" presId="urn:microsoft.com/office/officeart/2005/8/layout/radial1"/>
    <dgm:cxn modelId="{81EA6453-E4C9-4AC6-B133-48F8E861593B}" srcId="{CD30A21A-696D-415B-BF07-EC4B71707D8B}" destId="{F588727D-1FC3-4ABD-886C-FE6058992D10}" srcOrd="6" destOrd="0" parTransId="{91451C4F-497C-451C-8167-8205B486A7F5}" sibTransId="{5C3F25CD-440E-48B2-B847-3FCA90B01256}"/>
    <dgm:cxn modelId="{F7CFB2EE-A285-4718-8BD4-A93BF0D15738}" type="presOf" srcId="{F588727D-1FC3-4ABD-886C-FE6058992D10}" destId="{9F7F9F82-3048-44B7-819E-76985064D171}" srcOrd="0" destOrd="0" presId="urn:microsoft.com/office/officeart/2005/8/layout/radial1"/>
    <dgm:cxn modelId="{DB3C2BCC-EF07-4EF2-B52E-4163DE50ACE9}" srcId="{CD30A21A-696D-415B-BF07-EC4B71707D8B}" destId="{4D690D1B-F8DE-4929-84C1-7EAF983233B1}" srcOrd="9" destOrd="0" parTransId="{EB06308E-F55D-4D4A-872E-51FB4126F932}" sibTransId="{92FF5AF0-A796-47D9-BFA9-CD0FBC6549E0}"/>
    <dgm:cxn modelId="{F0D6BDEF-D896-4840-A0C6-23BFF4C62FFC}" type="presOf" srcId="{5E915D9D-0F4F-441B-99AA-BDE37F0E2C98}" destId="{64B3C6DF-35DE-4EC7-B668-C32EFDB3ADEE}" srcOrd="0" destOrd="0" presId="urn:microsoft.com/office/officeart/2005/8/layout/radial1"/>
    <dgm:cxn modelId="{59D16035-8FD3-47A1-A5EF-EFA036924C04}" type="presOf" srcId="{A751BAB1-106A-4824-8B6B-5FB9D49B3097}" destId="{5ACFFA95-4DB1-4F63-AABD-141DA5AA0463}" srcOrd="0" destOrd="0" presId="urn:microsoft.com/office/officeart/2005/8/layout/radial1"/>
    <dgm:cxn modelId="{BEA822F3-C200-40A6-BDCA-611613BB5060}" type="presOf" srcId="{E0FC6D2C-2C31-45CD-86A5-2B2E2E41F67B}" destId="{1AC3B486-7E39-4968-B588-A4AB92C5F252}" srcOrd="0" destOrd="0" presId="urn:microsoft.com/office/officeart/2005/8/layout/radial1"/>
    <dgm:cxn modelId="{13236010-60D9-4AA5-92E1-1B221F04ACC7}" type="presOf" srcId="{6834003A-1910-436C-BF58-0043C9303685}" destId="{1EC4FD93-D447-4991-8296-D99A6CFC3E31}" srcOrd="1" destOrd="0" presId="urn:microsoft.com/office/officeart/2005/8/layout/radial1"/>
    <dgm:cxn modelId="{EF96F599-88A1-40CD-A180-87CCED241F62}" type="presOf" srcId="{4D690D1B-F8DE-4929-84C1-7EAF983233B1}" destId="{5664C42D-9198-4C55-BF8B-06C7D82CE964}" srcOrd="0" destOrd="0" presId="urn:microsoft.com/office/officeart/2005/8/layout/radial1"/>
    <dgm:cxn modelId="{AD156729-7E77-46C9-978C-0E1A6A17FA49}" type="presOf" srcId="{1F48FAA5-3FDE-4CDF-A406-D3AC9885F847}" destId="{6092B8B3-9F55-4652-A7C3-165D698DBCE3}" srcOrd="0" destOrd="0" presId="urn:microsoft.com/office/officeart/2005/8/layout/radial1"/>
    <dgm:cxn modelId="{7F3EEDE6-A282-4B26-9DEA-5DED34F29BDF}" type="presOf" srcId="{C52C3338-1EF9-4800-AE36-14FCDC649D49}" destId="{FE49E4AF-145D-46E8-BE7E-8A2C7A695C59}" srcOrd="0" destOrd="0" presId="urn:microsoft.com/office/officeart/2005/8/layout/radial1"/>
    <dgm:cxn modelId="{B0924AF6-06B6-4626-A346-DBF048D5D352}" type="presOf" srcId="{4D77D6CE-8250-42E7-A2DC-714388D980C7}" destId="{CF3DE1C7-EF18-4AE0-8F1E-979BD5EFA53E}" srcOrd="0" destOrd="0" presId="urn:microsoft.com/office/officeart/2005/8/layout/radial1"/>
    <dgm:cxn modelId="{7F8E90AF-EC60-4E8D-A423-8DA4AC7897DB}" type="presOf" srcId="{FDBCBC88-BEDF-42D4-BF04-364FAD796964}" destId="{932DD25D-FEBD-48AE-8208-75B24DB81387}" srcOrd="0" destOrd="0" presId="urn:microsoft.com/office/officeart/2005/8/layout/radial1"/>
    <dgm:cxn modelId="{C5DB7428-F45D-4E23-840D-BE30253C58E9}" type="presOf" srcId="{10AE1734-3D26-4B49-8D68-8C49314267DE}" destId="{AE296541-7315-469B-8F89-7E6F11C0BA77}" srcOrd="0" destOrd="0" presId="urn:microsoft.com/office/officeart/2005/8/layout/radial1"/>
    <dgm:cxn modelId="{909D862B-94B0-46CE-B800-5FD4A974C993}" type="presOf" srcId="{EB06308E-F55D-4D4A-872E-51FB4126F932}" destId="{BC673BCE-DC06-4379-B5DD-1ED0DA45D5EC}" srcOrd="1" destOrd="0" presId="urn:microsoft.com/office/officeart/2005/8/layout/radial1"/>
    <dgm:cxn modelId="{0C772740-37FA-4669-92DA-82CD0B2CE2C8}" type="presOf" srcId="{EB06308E-F55D-4D4A-872E-51FB4126F932}" destId="{368583F3-A893-4701-B789-72F6C4FE7FAF}" srcOrd="0" destOrd="0" presId="urn:microsoft.com/office/officeart/2005/8/layout/radial1"/>
    <dgm:cxn modelId="{4DFAF929-D514-4C00-905E-91AD8601BF5C}" type="presOf" srcId="{4351796E-B023-4455-B580-143C3C7D8F02}" destId="{B67FB716-12D5-4DBA-9037-02C073F9704A}" srcOrd="1" destOrd="0" presId="urn:microsoft.com/office/officeart/2005/8/layout/radial1"/>
    <dgm:cxn modelId="{8882E0B7-42B1-4AEB-A266-8ACAA146B633}" srcId="{CD30A21A-696D-415B-BF07-EC4B71707D8B}" destId="{51A7C89D-409D-43C6-AB12-D461CF7CA02C}" srcOrd="3" destOrd="0" parTransId="{C52C3338-1EF9-4800-AE36-14FCDC649D49}" sibTransId="{47CD39D6-E722-4EA2-953A-678C66A00D3C}"/>
    <dgm:cxn modelId="{7BB46354-9BED-4468-A5B1-C18A365E308C}" srcId="{CD30A21A-696D-415B-BF07-EC4B71707D8B}" destId="{5E915D9D-0F4F-441B-99AA-BDE37F0E2C98}" srcOrd="2" destOrd="0" parTransId="{3B4B5696-0899-407D-AE34-7A5DA7D9683E}" sibTransId="{62B2D308-43CF-4A72-B430-2F1972CB589D}"/>
    <dgm:cxn modelId="{C15463E0-7ED0-4503-BC5C-7DAE548BE3F3}" type="presOf" srcId="{49A332E5-DE08-4227-837D-75DE1415D868}" destId="{286980B4-443F-4F05-97B6-4E01F5A040E6}" srcOrd="0" destOrd="0" presId="urn:microsoft.com/office/officeart/2005/8/layout/radial1"/>
    <dgm:cxn modelId="{6C90BE5E-560B-43EF-B08B-8721AAFF7731}" srcId="{CD30A21A-696D-415B-BF07-EC4B71707D8B}" destId="{10AE1734-3D26-4B49-8D68-8C49314267DE}" srcOrd="10" destOrd="0" parTransId="{1F48FAA5-3FDE-4CDF-A406-D3AC9885F847}" sibTransId="{B01D165D-D764-4E91-95FB-34F7108CFCEE}"/>
    <dgm:cxn modelId="{21384106-92DD-4FBB-86CB-D45855C0D0B8}" srcId="{CD30A21A-696D-415B-BF07-EC4B71707D8B}" destId="{016B1B06-6065-4D2B-B408-51424A7C5D96}" srcOrd="13" destOrd="0" parTransId="{A751BAB1-106A-4824-8B6B-5FB9D49B3097}" sibTransId="{15014C67-6FDF-464C-B5ED-A1EEE71C483B}"/>
    <dgm:cxn modelId="{D16AF4AF-0050-4A80-8C1A-BE4A167A819F}" type="presOf" srcId="{3B4B5696-0899-407D-AE34-7A5DA7D9683E}" destId="{73C1E1A9-DB61-4327-8303-1E25562401E7}" srcOrd="1" destOrd="0" presId="urn:microsoft.com/office/officeart/2005/8/layout/radial1"/>
    <dgm:cxn modelId="{739BD44D-6170-44DA-95FB-C6204DE89095}" type="presOf" srcId="{474218C1-3EC9-4BE7-9153-7D3261FC148D}" destId="{CADDA61C-2B33-4EAC-8954-99035D8D7C0F}" srcOrd="0" destOrd="0" presId="urn:microsoft.com/office/officeart/2005/8/layout/radial1"/>
    <dgm:cxn modelId="{7739E66E-030A-44E8-A06D-677C017E4C41}" type="presOf" srcId="{D3BFE730-6384-459E-8E56-C226E00B7677}" destId="{0265EA77-5399-4D8A-A063-D887149C2611}" srcOrd="0" destOrd="0" presId="urn:microsoft.com/office/officeart/2005/8/layout/radial1"/>
    <dgm:cxn modelId="{6CAF3EC2-C3B1-48B2-A980-3D62D1D316A9}" type="presOf" srcId="{9B694F27-8F7E-4C68-8F87-1FA6ACC564AC}" destId="{5FA875BC-36FB-47E7-8567-06E5918B901E}" srcOrd="1" destOrd="0" presId="urn:microsoft.com/office/officeart/2005/8/layout/radial1"/>
    <dgm:cxn modelId="{33F5A9BA-00FA-4BAE-BD33-48C78FFBEAA7}" srcId="{CD30A21A-696D-415B-BF07-EC4B71707D8B}" destId="{FDBCBC88-BEDF-42D4-BF04-364FAD796964}" srcOrd="12" destOrd="0" parTransId="{6834003A-1910-436C-BF58-0043C9303685}" sibTransId="{EE5B33B5-3139-4A27-B73F-D4DBA52DBA40}"/>
    <dgm:cxn modelId="{CC863301-CA42-4F3B-A061-41F3BF52E3EE}" type="presOf" srcId="{91451C4F-497C-451C-8167-8205B486A7F5}" destId="{976CFEF4-8289-47AE-9417-EF24C98E2FAC}" srcOrd="0" destOrd="0" presId="urn:microsoft.com/office/officeart/2005/8/layout/radial1"/>
    <dgm:cxn modelId="{C020B270-2EA8-45E7-9DC3-2E641B089024}" type="presOf" srcId="{C52C3338-1EF9-4800-AE36-14FCDC649D49}" destId="{A3A316CD-C6D1-48B0-827E-D653F08EB158}" srcOrd="1" destOrd="0" presId="urn:microsoft.com/office/officeart/2005/8/layout/radial1"/>
    <dgm:cxn modelId="{6F7033F9-A4A1-451D-8F62-6BBB0F1333B9}" type="presOf" srcId="{118D9B1B-315A-49E0-A14D-8C8792C03AF7}" destId="{5C4E8308-6BA8-48FD-B7D5-23FCF3493248}" srcOrd="1" destOrd="0" presId="urn:microsoft.com/office/officeart/2005/8/layout/radial1"/>
    <dgm:cxn modelId="{8A75059C-58EC-43D2-93FD-EE549E8B5CD2}" srcId="{B93C8CB2-07AC-4B83-A509-C7AB7D2C87CC}" destId="{CD30A21A-696D-415B-BF07-EC4B71707D8B}" srcOrd="0" destOrd="0" parTransId="{6400ABD1-BFDE-4790-8E64-BF8FC2E67FC9}" sibTransId="{9DCC9CC5-BF1D-4827-AC08-8839AFB05DE8}"/>
    <dgm:cxn modelId="{9267ED89-353E-4394-9870-9DA6059B6039}" type="presParOf" srcId="{E0F1242A-6E71-4561-A8FD-021D5234C147}" destId="{5DE862EB-E2BD-4A15-B549-43A4EE3DADB3}" srcOrd="0" destOrd="0" presId="urn:microsoft.com/office/officeart/2005/8/layout/radial1"/>
    <dgm:cxn modelId="{769C06D4-8D80-493D-8D17-B41EE140D621}" type="presParOf" srcId="{E0F1242A-6E71-4561-A8FD-021D5234C147}" destId="{ED53028D-3FA2-4BC9-82E5-C19ECE27F002}" srcOrd="1" destOrd="0" presId="urn:microsoft.com/office/officeart/2005/8/layout/radial1"/>
    <dgm:cxn modelId="{6050CABD-D411-4F14-9167-4EB27CF29D03}" type="presParOf" srcId="{ED53028D-3FA2-4BC9-82E5-C19ECE27F002}" destId="{5FA875BC-36FB-47E7-8567-06E5918B901E}" srcOrd="0" destOrd="0" presId="urn:microsoft.com/office/officeart/2005/8/layout/radial1"/>
    <dgm:cxn modelId="{808C57A1-FE6D-45B0-8425-0054A85D8309}" type="presParOf" srcId="{E0F1242A-6E71-4561-A8FD-021D5234C147}" destId="{C68AC4A1-8A27-4D50-8EEE-E12C056FB283}" srcOrd="2" destOrd="0" presId="urn:microsoft.com/office/officeart/2005/8/layout/radial1"/>
    <dgm:cxn modelId="{20411BE9-5054-4FA4-8F55-190FB55AF899}" type="presParOf" srcId="{E0F1242A-6E71-4561-A8FD-021D5234C147}" destId="{86824F55-D2F4-4763-9596-EF64F6A5EDED}" srcOrd="3" destOrd="0" presId="urn:microsoft.com/office/officeart/2005/8/layout/radial1"/>
    <dgm:cxn modelId="{1EAF5A95-400C-451D-BAE5-CE0F39CF24C1}" type="presParOf" srcId="{86824F55-D2F4-4763-9596-EF64F6A5EDED}" destId="{8D2220DF-990F-444E-A3B2-F40C51D81044}" srcOrd="0" destOrd="0" presId="urn:microsoft.com/office/officeart/2005/8/layout/radial1"/>
    <dgm:cxn modelId="{21709A24-EFDE-48A9-A433-A8A62BADF465}" type="presParOf" srcId="{E0F1242A-6E71-4561-A8FD-021D5234C147}" destId="{0265EA77-5399-4D8A-A063-D887149C2611}" srcOrd="4" destOrd="0" presId="urn:microsoft.com/office/officeart/2005/8/layout/radial1"/>
    <dgm:cxn modelId="{B5B863D5-30F4-40E0-8BD1-F7DEE0EA2108}" type="presParOf" srcId="{E0F1242A-6E71-4561-A8FD-021D5234C147}" destId="{A32E63C8-7C71-4621-B18E-12838FC52682}" srcOrd="5" destOrd="0" presId="urn:microsoft.com/office/officeart/2005/8/layout/radial1"/>
    <dgm:cxn modelId="{1628AEDF-E943-476E-A1CF-795EBC925783}" type="presParOf" srcId="{A32E63C8-7C71-4621-B18E-12838FC52682}" destId="{73C1E1A9-DB61-4327-8303-1E25562401E7}" srcOrd="0" destOrd="0" presId="urn:microsoft.com/office/officeart/2005/8/layout/radial1"/>
    <dgm:cxn modelId="{2862DC38-9A70-4DFE-B8D1-3153A1A63AD8}" type="presParOf" srcId="{E0F1242A-6E71-4561-A8FD-021D5234C147}" destId="{64B3C6DF-35DE-4EC7-B668-C32EFDB3ADEE}" srcOrd="6" destOrd="0" presId="urn:microsoft.com/office/officeart/2005/8/layout/radial1"/>
    <dgm:cxn modelId="{0D3E2033-DF1C-4D90-9551-0899F5915D5B}" type="presParOf" srcId="{E0F1242A-6E71-4561-A8FD-021D5234C147}" destId="{FE49E4AF-145D-46E8-BE7E-8A2C7A695C59}" srcOrd="7" destOrd="0" presId="urn:microsoft.com/office/officeart/2005/8/layout/radial1"/>
    <dgm:cxn modelId="{650AF23A-9044-4C1F-90BF-8C57571DBED3}" type="presParOf" srcId="{FE49E4AF-145D-46E8-BE7E-8A2C7A695C59}" destId="{A3A316CD-C6D1-48B0-827E-D653F08EB158}" srcOrd="0" destOrd="0" presId="urn:microsoft.com/office/officeart/2005/8/layout/radial1"/>
    <dgm:cxn modelId="{1084D5E4-F0A7-444C-819E-5B39C7252018}" type="presParOf" srcId="{E0F1242A-6E71-4561-A8FD-021D5234C147}" destId="{AB5A13E6-A75D-4C91-ABA7-B74CC5EF3B72}" srcOrd="8" destOrd="0" presId="urn:microsoft.com/office/officeart/2005/8/layout/radial1"/>
    <dgm:cxn modelId="{DFB18231-F533-4618-AF81-A192C0960509}" type="presParOf" srcId="{E0F1242A-6E71-4561-A8FD-021D5234C147}" destId="{CADDA61C-2B33-4EAC-8954-99035D8D7C0F}" srcOrd="9" destOrd="0" presId="urn:microsoft.com/office/officeart/2005/8/layout/radial1"/>
    <dgm:cxn modelId="{6C6C99A5-0228-42A6-B8EE-A05DB6476D7F}" type="presParOf" srcId="{CADDA61C-2B33-4EAC-8954-99035D8D7C0F}" destId="{3B32B0C2-3896-4EF4-A2F4-8BEE2BF87527}" srcOrd="0" destOrd="0" presId="urn:microsoft.com/office/officeart/2005/8/layout/radial1"/>
    <dgm:cxn modelId="{D37C8071-DC82-4BD9-B1D2-721E2701107E}" type="presParOf" srcId="{E0F1242A-6E71-4561-A8FD-021D5234C147}" destId="{DEBEFD76-9065-4D0A-B7E4-C37777EFEFA8}" srcOrd="10" destOrd="0" presId="urn:microsoft.com/office/officeart/2005/8/layout/radial1"/>
    <dgm:cxn modelId="{4A27D0AE-818F-4D22-AF4B-5F5134C5AFD3}" type="presParOf" srcId="{E0F1242A-6E71-4561-A8FD-021D5234C147}" destId="{24F6BEA9-D504-4902-AAFF-56BF7E787762}" srcOrd="11" destOrd="0" presId="urn:microsoft.com/office/officeart/2005/8/layout/radial1"/>
    <dgm:cxn modelId="{2DF8BC2D-8994-4B21-81B4-EE1DC42628CF}" type="presParOf" srcId="{24F6BEA9-D504-4902-AAFF-56BF7E787762}" destId="{B9625657-5F9C-4795-857E-933FA3BFD5D5}" srcOrd="0" destOrd="0" presId="urn:microsoft.com/office/officeart/2005/8/layout/radial1"/>
    <dgm:cxn modelId="{E945D719-28BD-4982-A2F7-AE1B0AC2C548}" type="presParOf" srcId="{E0F1242A-6E71-4561-A8FD-021D5234C147}" destId="{286980B4-443F-4F05-97B6-4E01F5A040E6}" srcOrd="12" destOrd="0" presId="urn:microsoft.com/office/officeart/2005/8/layout/radial1"/>
    <dgm:cxn modelId="{B20523B4-2CA8-416B-B26D-546E45D5040D}" type="presParOf" srcId="{E0F1242A-6E71-4561-A8FD-021D5234C147}" destId="{976CFEF4-8289-47AE-9417-EF24C98E2FAC}" srcOrd="13" destOrd="0" presId="urn:microsoft.com/office/officeart/2005/8/layout/radial1"/>
    <dgm:cxn modelId="{E86E5E17-7F44-4DE1-B289-400EF970164F}" type="presParOf" srcId="{976CFEF4-8289-47AE-9417-EF24C98E2FAC}" destId="{940F5B3B-99FF-46CC-A345-03C7B20E4931}" srcOrd="0" destOrd="0" presId="urn:microsoft.com/office/officeart/2005/8/layout/radial1"/>
    <dgm:cxn modelId="{5C714A98-8CA6-4D1F-8FC8-7FB0575CF559}" type="presParOf" srcId="{E0F1242A-6E71-4561-A8FD-021D5234C147}" destId="{9F7F9F82-3048-44B7-819E-76985064D171}" srcOrd="14" destOrd="0" presId="urn:microsoft.com/office/officeart/2005/8/layout/radial1"/>
    <dgm:cxn modelId="{599AC940-A92C-40C0-9F8E-4DB305F07EC8}" type="presParOf" srcId="{E0F1242A-6E71-4561-A8FD-021D5234C147}" destId="{4C46DB52-903B-4229-8475-7F4C23926406}" srcOrd="15" destOrd="0" presId="urn:microsoft.com/office/officeart/2005/8/layout/radial1"/>
    <dgm:cxn modelId="{85EA0925-57CF-48D3-8C83-3481C714E46D}" type="presParOf" srcId="{4C46DB52-903B-4229-8475-7F4C23926406}" destId="{B67FB716-12D5-4DBA-9037-02C073F9704A}" srcOrd="0" destOrd="0" presId="urn:microsoft.com/office/officeart/2005/8/layout/radial1"/>
    <dgm:cxn modelId="{664C4644-C5CA-427F-958B-05A04BDBE4E8}" type="presParOf" srcId="{E0F1242A-6E71-4561-A8FD-021D5234C147}" destId="{1AC3B486-7E39-4968-B588-A4AB92C5F252}" srcOrd="16" destOrd="0" presId="urn:microsoft.com/office/officeart/2005/8/layout/radial1"/>
    <dgm:cxn modelId="{0E72C540-912F-4A6D-8AE8-7FB6F38B57F0}" type="presParOf" srcId="{E0F1242A-6E71-4561-A8FD-021D5234C147}" destId="{19FEE0C3-DD76-406B-B8C2-91BAB0D412DF}" srcOrd="17" destOrd="0" presId="urn:microsoft.com/office/officeart/2005/8/layout/radial1"/>
    <dgm:cxn modelId="{717B2CDD-B293-4232-A90C-F194E7082DE8}" type="presParOf" srcId="{19FEE0C3-DD76-406B-B8C2-91BAB0D412DF}" destId="{5C4E8308-6BA8-48FD-B7D5-23FCF3493248}" srcOrd="0" destOrd="0" presId="urn:microsoft.com/office/officeart/2005/8/layout/radial1"/>
    <dgm:cxn modelId="{EE6D352B-B226-44DA-BD5C-9B3FB0D1697E}" type="presParOf" srcId="{E0F1242A-6E71-4561-A8FD-021D5234C147}" destId="{26049D58-88E9-4BC5-A56F-D6A5C911418E}" srcOrd="18" destOrd="0" presId="urn:microsoft.com/office/officeart/2005/8/layout/radial1"/>
    <dgm:cxn modelId="{C9586FD6-5CF7-47F2-AF6E-1765C7D2BF9D}" type="presParOf" srcId="{E0F1242A-6E71-4561-A8FD-021D5234C147}" destId="{368583F3-A893-4701-B789-72F6C4FE7FAF}" srcOrd="19" destOrd="0" presId="urn:microsoft.com/office/officeart/2005/8/layout/radial1"/>
    <dgm:cxn modelId="{7CCB4EE6-D16A-4FC2-AD6A-72B3C20FE63C}" type="presParOf" srcId="{368583F3-A893-4701-B789-72F6C4FE7FAF}" destId="{BC673BCE-DC06-4379-B5DD-1ED0DA45D5EC}" srcOrd="0" destOrd="0" presId="urn:microsoft.com/office/officeart/2005/8/layout/radial1"/>
    <dgm:cxn modelId="{E40D5086-1FB6-496C-BAC3-2E44D5BD5DEB}" type="presParOf" srcId="{E0F1242A-6E71-4561-A8FD-021D5234C147}" destId="{5664C42D-9198-4C55-BF8B-06C7D82CE964}" srcOrd="20" destOrd="0" presId="urn:microsoft.com/office/officeart/2005/8/layout/radial1"/>
    <dgm:cxn modelId="{6B11D6FC-229B-4DCF-A685-283A9F343CE1}" type="presParOf" srcId="{E0F1242A-6E71-4561-A8FD-021D5234C147}" destId="{6092B8B3-9F55-4652-A7C3-165D698DBCE3}" srcOrd="21" destOrd="0" presId="urn:microsoft.com/office/officeart/2005/8/layout/radial1"/>
    <dgm:cxn modelId="{9BDCEDA1-01C6-45AC-9404-A66B83686B5D}" type="presParOf" srcId="{6092B8B3-9F55-4652-A7C3-165D698DBCE3}" destId="{A598C68D-6525-4341-BDEF-2E172EBBE1BF}" srcOrd="0" destOrd="0" presId="urn:microsoft.com/office/officeart/2005/8/layout/radial1"/>
    <dgm:cxn modelId="{D46047AD-0678-400A-9F3B-F75FD48E2BCA}" type="presParOf" srcId="{E0F1242A-6E71-4561-A8FD-021D5234C147}" destId="{AE296541-7315-469B-8F89-7E6F11C0BA77}" srcOrd="22" destOrd="0" presId="urn:microsoft.com/office/officeart/2005/8/layout/radial1"/>
    <dgm:cxn modelId="{0D02125A-ED18-4057-A0E0-CEE21BECE497}" type="presParOf" srcId="{E0F1242A-6E71-4561-A8FD-021D5234C147}" destId="{FB63085F-97DF-45B9-98D6-B82D3F04D9F1}" srcOrd="23" destOrd="0" presId="urn:microsoft.com/office/officeart/2005/8/layout/radial1"/>
    <dgm:cxn modelId="{9F19865E-6055-4126-9A05-6CCC8D6195CF}" type="presParOf" srcId="{FB63085F-97DF-45B9-98D6-B82D3F04D9F1}" destId="{D1D257FB-5603-494E-9F27-1B44A8077535}" srcOrd="0" destOrd="0" presId="urn:microsoft.com/office/officeart/2005/8/layout/radial1"/>
    <dgm:cxn modelId="{C0493E8D-6D21-4C5F-8330-CC7D563B4E60}" type="presParOf" srcId="{E0F1242A-6E71-4561-A8FD-021D5234C147}" destId="{CF3DE1C7-EF18-4AE0-8F1E-979BD5EFA53E}" srcOrd="24" destOrd="0" presId="urn:microsoft.com/office/officeart/2005/8/layout/radial1"/>
    <dgm:cxn modelId="{3892EE00-CC8F-490C-BCF3-FE36DA0ECD01}" type="presParOf" srcId="{E0F1242A-6E71-4561-A8FD-021D5234C147}" destId="{32E7D761-2B31-4CC6-9F46-253A96EA365D}" srcOrd="25" destOrd="0" presId="urn:microsoft.com/office/officeart/2005/8/layout/radial1"/>
    <dgm:cxn modelId="{7C0848F7-9257-41C2-8E58-1DB83AF90C95}" type="presParOf" srcId="{32E7D761-2B31-4CC6-9F46-253A96EA365D}" destId="{1EC4FD93-D447-4991-8296-D99A6CFC3E31}" srcOrd="0" destOrd="0" presId="urn:microsoft.com/office/officeart/2005/8/layout/radial1"/>
    <dgm:cxn modelId="{BDBE43DA-DF5D-4D10-A16B-4114D7EB3C0A}" type="presParOf" srcId="{E0F1242A-6E71-4561-A8FD-021D5234C147}" destId="{932DD25D-FEBD-48AE-8208-75B24DB81387}" srcOrd="26" destOrd="0" presId="urn:microsoft.com/office/officeart/2005/8/layout/radial1"/>
    <dgm:cxn modelId="{D486CF66-72F7-4A4D-B0AD-B5647DD3FA17}" type="presParOf" srcId="{E0F1242A-6E71-4561-A8FD-021D5234C147}" destId="{5ACFFA95-4DB1-4F63-AABD-141DA5AA0463}" srcOrd="27" destOrd="0" presId="urn:microsoft.com/office/officeart/2005/8/layout/radial1"/>
    <dgm:cxn modelId="{4A2BAE92-8D2C-4DEC-99AF-E76F3B3A54D0}" type="presParOf" srcId="{5ACFFA95-4DB1-4F63-AABD-141DA5AA0463}" destId="{7AD18091-3348-43D3-B5BF-598192B022BB}" srcOrd="0" destOrd="0" presId="urn:microsoft.com/office/officeart/2005/8/layout/radial1"/>
    <dgm:cxn modelId="{2797BBF0-0B5B-411C-BFEB-25A27183114E}" type="presParOf" srcId="{E0F1242A-6E71-4561-A8FD-021D5234C147}" destId="{0808A5B3-6EBF-4D0B-9D4A-E82186ACA602}" srcOrd="2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C4B06-59C5-46BF-A292-34F8575C7832}">
      <dsp:nvSpPr>
        <dsp:cNvPr id="0" name=""/>
        <dsp:cNvSpPr/>
      </dsp:nvSpPr>
      <dsp:spPr>
        <a:xfrm>
          <a:off x="1819140" y="43781"/>
          <a:ext cx="2101493" cy="2101493"/>
        </a:xfrm>
        <a:prstGeom prst="ellipse">
          <a:avLst/>
        </a:prstGeom>
        <a:gradFill flip="none" rotWithShape="1">
          <a:gsLst>
            <a:gs pos="0">
              <a:srgbClr val="00B0F0"/>
            </a:gs>
            <a:gs pos="62000">
              <a:srgbClr val="005878"/>
            </a:gs>
            <a:gs pos="84000">
              <a:schemeClr val="tx1"/>
            </a:gs>
          </a:gsLst>
          <a:lin ang="135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bg1"/>
              </a:solidFill>
            </a:rPr>
            <a:t>Desafios</a:t>
          </a:r>
          <a:r>
            <a:rPr lang="en-US" sz="1800" b="1" kern="1200" dirty="0" smtClean="0">
              <a:solidFill>
                <a:schemeClr val="bg1"/>
              </a:solidFill>
            </a:rPr>
            <a:t> do Mercado da </a:t>
          </a:r>
          <a:r>
            <a:rPr lang="en-US" sz="1800" b="1" kern="1200" dirty="0" err="1" smtClean="0">
              <a:solidFill>
                <a:schemeClr val="bg1"/>
              </a:solidFill>
            </a:rPr>
            <a:t>água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2099339" y="411542"/>
        <a:ext cx="1541095" cy="945672"/>
      </dsp:txXfrm>
    </dsp:sp>
    <dsp:sp modelId="{F54DF112-BEB2-4552-96BA-58AFBC9546E9}">
      <dsp:nvSpPr>
        <dsp:cNvPr id="0" name=""/>
        <dsp:cNvSpPr/>
      </dsp:nvSpPr>
      <dsp:spPr>
        <a:xfrm>
          <a:off x="2577429" y="1357214"/>
          <a:ext cx="2101493" cy="2101493"/>
        </a:xfrm>
        <a:prstGeom prst="ellipse">
          <a:avLst/>
        </a:prstGeom>
        <a:gradFill rotWithShape="0">
          <a:gsLst>
            <a:gs pos="49000">
              <a:srgbClr val="005878"/>
            </a:gs>
            <a:gs pos="23000">
              <a:schemeClr val="tx1"/>
            </a:gs>
            <a:gs pos="68000">
              <a:srgbClr val="00B0F0"/>
            </a:gs>
          </a:gsLst>
          <a:lin ang="120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/>
        </a:p>
      </dsp:txBody>
      <dsp:txXfrm>
        <a:off x="3220135" y="1900100"/>
        <a:ext cx="1260896" cy="1155821"/>
      </dsp:txXfrm>
    </dsp:sp>
    <dsp:sp modelId="{9A3EBB46-E30A-4078-BC21-8C366ED4F0BB}">
      <dsp:nvSpPr>
        <dsp:cNvPr id="0" name=""/>
        <dsp:cNvSpPr/>
      </dsp:nvSpPr>
      <dsp:spPr>
        <a:xfrm>
          <a:off x="1060851" y="1357214"/>
          <a:ext cx="2101493" cy="2101493"/>
        </a:xfrm>
        <a:prstGeom prst="ellipse">
          <a:avLst/>
        </a:prstGeom>
        <a:gradFill rotWithShape="0">
          <a:gsLst>
            <a:gs pos="59000">
              <a:srgbClr val="005878"/>
            </a:gs>
            <a:gs pos="26000">
              <a:schemeClr val="tx1"/>
            </a:gs>
            <a:gs pos="84000">
              <a:srgbClr val="00B0F0"/>
            </a:gs>
          </a:gsLst>
          <a:lin ang="198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800" b="1" kern="1200" dirty="0" smtClean="0"/>
        </a:p>
      </dsp:txBody>
      <dsp:txXfrm>
        <a:off x="1258742" y="1900100"/>
        <a:ext cx="1260896" cy="11558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283C4B-36FF-42FC-B64F-23B003BF6077}">
      <dsp:nvSpPr>
        <dsp:cNvPr id="0" name=""/>
        <dsp:cNvSpPr/>
      </dsp:nvSpPr>
      <dsp:spPr>
        <a:xfrm rot="10800000" flipV="1">
          <a:off x="1967459" y="824092"/>
          <a:ext cx="1883537" cy="1789036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err="1" smtClean="0"/>
            <a:t>TaKaDu</a:t>
          </a:r>
          <a:r>
            <a:rPr lang="en-US" sz="2200" b="1" kern="1200" dirty="0" smtClean="0"/>
            <a:t> </a:t>
          </a:r>
          <a:r>
            <a:rPr lang="en-US" sz="2200" b="1" kern="1200" dirty="0" err="1" smtClean="0"/>
            <a:t>Gerencia</a:t>
          </a:r>
          <a:r>
            <a:rPr lang="en-US" sz="2200" b="1" kern="1200" dirty="0" smtClean="0"/>
            <a:t> o </a:t>
          </a:r>
          <a:r>
            <a:rPr lang="en-US" sz="2200" b="1" kern="1200" dirty="0" err="1" smtClean="0"/>
            <a:t>Ciclo</a:t>
          </a:r>
          <a:r>
            <a:rPr lang="en-US" sz="2200" b="1" kern="1200" dirty="0" smtClean="0"/>
            <a:t> </a:t>
          </a:r>
          <a:r>
            <a:rPr lang="en-US" sz="2200" b="1" kern="1200" dirty="0" err="1" smtClean="0"/>
            <a:t>Completo</a:t>
          </a:r>
          <a:endParaRPr lang="he-IL" sz="2200" b="1" kern="1200" dirty="0"/>
        </a:p>
      </dsp:txBody>
      <dsp:txXfrm rot="-10800000">
        <a:off x="2281382" y="1122265"/>
        <a:ext cx="1255691" cy="1192690"/>
      </dsp:txXfrm>
    </dsp:sp>
    <dsp:sp modelId="{C9E6E94C-5037-46A7-B83B-F30CE43AC401}">
      <dsp:nvSpPr>
        <dsp:cNvPr id="0" name=""/>
        <dsp:cNvSpPr/>
      </dsp:nvSpPr>
      <dsp:spPr>
        <a:xfrm>
          <a:off x="591950" y="-439173"/>
          <a:ext cx="4590990" cy="4423710"/>
        </a:xfrm>
        <a:prstGeom prst="circularArrow">
          <a:avLst>
            <a:gd name="adj1" fmla="val 5085"/>
            <a:gd name="adj2" fmla="val 327528"/>
            <a:gd name="adj3" fmla="val 15849762"/>
            <a:gd name="adj4" fmla="val 16222710"/>
            <a:gd name="adj5" fmla="val 5932"/>
          </a:avLst>
        </a:prstGeom>
        <a:solidFill>
          <a:schemeClr val="tx1">
            <a:lumMod val="50000"/>
            <a:lumOff val="50000"/>
          </a:schemeClr>
        </a:solidFill>
        <a:ln w="1905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E862EB-E2BD-4A15-B549-43A4EE3DADB3}">
      <dsp:nvSpPr>
        <dsp:cNvPr id="0" name=""/>
        <dsp:cNvSpPr/>
      </dsp:nvSpPr>
      <dsp:spPr>
        <a:xfrm>
          <a:off x="2310072" y="1428749"/>
          <a:ext cx="1919029" cy="19545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chemeClr val="tx1"/>
              </a:solidFill>
              <a:latin typeface="+mn-lt"/>
            </a:rPr>
            <a:t>Tipos</a:t>
          </a:r>
          <a:r>
            <a:rPr lang="en-US" sz="2400" b="1" kern="1200" dirty="0" smtClean="0">
              <a:solidFill>
                <a:schemeClr val="tx1"/>
              </a:solidFill>
              <a:latin typeface="+mn-lt"/>
            </a:rPr>
            <a:t> de </a:t>
          </a:r>
          <a:r>
            <a:rPr lang="en-US" sz="2400" b="1" kern="1200" dirty="0" err="1" smtClean="0">
              <a:solidFill>
                <a:schemeClr val="tx1"/>
              </a:solidFill>
              <a:latin typeface="+mn-lt"/>
            </a:rPr>
            <a:t>Ocorrências</a:t>
          </a:r>
          <a:endParaRPr lang="en-US" sz="2400" b="1" kern="1200" dirty="0">
            <a:solidFill>
              <a:schemeClr val="tx1"/>
            </a:solidFill>
            <a:latin typeface="+mn-lt"/>
          </a:endParaRPr>
        </a:p>
      </dsp:txBody>
      <dsp:txXfrm>
        <a:off x="2591107" y="1714980"/>
        <a:ext cx="1356959" cy="1382043"/>
      </dsp:txXfrm>
    </dsp:sp>
    <dsp:sp modelId="{ED53028D-3FA2-4BC9-82E5-C19ECE27F002}">
      <dsp:nvSpPr>
        <dsp:cNvPr id="0" name=""/>
        <dsp:cNvSpPr/>
      </dsp:nvSpPr>
      <dsp:spPr>
        <a:xfrm rot="16200000">
          <a:off x="2913485" y="1063044"/>
          <a:ext cx="712203" cy="19206"/>
        </a:xfrm>
        <a:custGeom>
          <a:avLst/>
          <a:gdLst/>
          <a:ahLst/>
          <a:cxnLst/>
          <a:rect l="0" t="0" r="0" b="0"/>
          <a:pathLst>
            <a:path>
              <a:moveTo>
                <a:pt x="0" y="9603"/>
              </a:moveTo>
              <a:lnTo>
                <a:pt x="712203" y="9603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latin typeface="+mn-lt"/>
          </a:endParaRPr>
        </a:p>
      </dsp:txBody>
      <dsp:txXfrm>
        <a:off x="3251781" y="1054843"/>
        <a:ext cx="35610" cy="35610"/>
      </dsp:txXfrm>
    </dsp:sp>
    <dsp:sp modelId="{C68AC4A1-8A27-4D50-8EEE-E12C056FB283}">
      <dsp:nvSpPr>
        <dsp:cNvPr id="0" name=""/>
        <dsp:cNvSpPr/>
      </dsp:nvSpPr>
      <dsp:spPr>
        <a:xfrm>
          <a:off x="2921439" y="20252"/>
          <a:ext cx="696294" cy="69629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Perda</a:t>
          </a: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 de </a:t>
          </a: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água</a:t>
          </a:r>
          <a:endParaRPr lang="en-US" sz="900" b="1" kern="1200" dirty="0" smtClean="0">
            <a:solidFill>
              <a:schemeClr val="tx1"/>
            </a:solidFill>
            <a:latin typeface="+mn-lt"/>
          </a:endParaRPr>
        </a:p>
      </dsp:txBody>
      <dsp:txXfrm>
        <a:off x="3023409" y="122222"/>
        <a:ext cx="492354" cy="492354"/>
      </dsp:txXfrm>
    </dsp:sp>
    <dsp:sp modelId="{86824F55-D2F4-4763-9596-EF64F6A5EDED}">
      <dsp:nvSpPr>
        <dsp:cNvPr id="0" name=""/>
        <dsp:cNvSpPr/>
      </dsp:nvSpPr>
      <dsp:spPr>
        <a:xfrm rot="17742857">
          <a:off x="3489557" y="1196626"/>
          <a:ext cx="715617" cy="19206"/>
        </a:xfrm>
        <a:custGeom>
          <a:avLst/>
          <a:gdLst/>
          <a:ahLst/>
          <a:cxnLst/>
          <a:rect l="0" t="0" r="0" b="0"/>
          <a:pathLst>
            <a:path>
              <a:moveTo>
                <a:pt x="0" y="9603"/>
              </a:moveTo>
              <a:lnTo>
                <a:pt x="715617" y="9603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latin typeface="+mn-lt"/>
          </a:endParaRPr>
        </a:p>
      </dsp:txBody>
      <dsp:txXfrm>
        <a:off x="3829476" y="1188339"/>
        <a:ext cx="35780" cy="35780"/>
      </dsp:txXfrm>
    </dsp:sp>
    <dsp:sp modelId="{0265EA77-5399-4D8A-A063-D887149C2611}">
      <dsp:nvSpPr>
        <dsp:cNvPr id="0" name=""/>
        <dsp:cNvSpPr/>
      </dsp:nvSpPr>
      <dsp:spPr>
        <a:xfrm>
          <a:off x="3805522" y="222038"/>
          <a:ext cx="696294" cy="69629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Vazamentos</a:t>
          </a:r>
          <a:endParaRPr lang="en-US" sz="900" b="1" kern="1200" dirty="0">
            <a:solidFill>
              <a:schemeClr val="tx1"/>
            </a:solidFill>
            <a:latin typeface="+mn-lt"/>
          </a:endParaRPr>
        </a:p>
      </dsp:txBody>
      <dsp:txXfrm>
        <a:off x="3907492" y="324008"/>
        <a:ext cx="492354" cy="492354"/>
      </dsp:txXfrm>
    </dsp:sp>
    <dsp:sp modelId="{A32E63C8-7C71-4621-B18E-12838FC52682}">
      <dsp:nvSpPr>
        <dsp:cNvPr id="0" name=""/>
        <dsp:cNvSpPr/>
      </dsp:nvSpPr>
      <dsp:spPr>
        <a:xfrm rot="19285714">
          <a:off x="3946180" y="1568482"/>
          <a:ext cx="723161" cy="19206"/>
        </a:xfrm>
        <a:custGeom>
          <a:avLst/>
          <a:gdLst/>
          <a:ahLst/>
          <a:cxnLst/>
          <a:rect l="0" t="0" r="0" b="0"/>
          <a:pathLst>
            <a:path>
              <a:moveTo>
                <a:pt x="0" y="9603"/>
              </a:moveTo>
              <a:lnTo>
                <a:pt x="723161" y="9603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latin typeface="+mn-lt"/>
          </a:endParaRPr>
        </a:p>
      </dsp:txBody>
      <dsp:txXfrm>
        <a:off x="4289682" y="1560006"/>
        <a:ext cx="36158" cy="36158"/>
      </dsp:txXfrm>
    </dsp:sp>
    <dsp:sp modelId="{64B3C6DF-35DE-4EC7-B668-C32EFDB3ADEE}">
      <dsp:nvSpPr>
        <dsp:cNvPr id="0" name=""/>
        <dsp:cNvSpPr/>
      </dsp:nvSpPr>
      <dsp:spPr>
        <a:xfrm>
          <a:off x="4514501" y="787430"/>
          <a:ext cx="696294" cy="69629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Rupturas</a:t>
          </a:r>
          <a:endParaRPr lang="en-US" sz="900" b="1" kern="1200" dirty="0">
            <a:solidFill>
              <a:schemeClr val="tx1"/>
            </a:solidFill>
            <a:latin typeface="+mn-lt"/>
          </a:endParaRPr>
        </a:p>
      </dsp:txBody>
      <dsp:txXfrm>
        <a:off x="4616471" y="889400"/>
        <a:ext cx="492354" cy="492354"/>
      </dsp:txXfrm>
    </dsp:sp>
    <dsp:sp modelId="{FE49E4AF-145D-46E8-BE7E-8A2C7A695C59}">
      <dsp:nvSpPr>
        <dsp:cNvPr id="0" name=""/>
        <dsp:cNvSpPr/>
      </dsp:nvSpPr>
      <dsp:spPr>
        <a:xfrm rot="20828571">
          <a:off x="4196738" y="2101578"/>
          <a:ext cx="729085" cy="19206"/>
        </a:xfrm>
        <a:custGeom>
          <a:avLst/>
          <a:gdLst/>
          <a:ahLst/>
          <a:cxnLst/>
          <a:rect l="0" t="0" r="0" b="0"/>
          <a:pathLst>
            <a:path>
              <a:moveTo>
                <a:pt x="0" y="9603"/>
              </a:moveTo>
              <a:lnTo>
                <a:pt x="729085" y="9603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latin typeface="+mn-lt"/>
          </a:endParaRPr>
        </a:p>
      </dsp:txBody>
      <dsp:txXfrm>
        <a:off x="4543054" y="2092954"/>
        <a:ext cx="36454" cy="36454"/>
      </dsp:txXfrm>
    </dsp:sp>
    <dsp:sp modelId="{AB5A13E6-A75D-4C91-ABA7-B74CC5EF3B72}">
      <dsp:nvSpPr>
        <dsp:cNvPr id="0" name=""/>
        <dsp:cNvSpPr/>
      </dsp:nvSpPr>
      <dsp:spPr>
        <a:xfrm>
          <a:off x="4907955" y="1604445"/>
          <a:ext cx="696294" cy="69629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Tendência</a:t>
          </a: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 de </a:t>
          </a: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ocorrências</a:t>
          </a:r>
          <a:endParaRPr lang="en-US" sz="900" b="1" kern="1200" dirty="0">
            <a:solidFill>
              <a:schemeClr val="tx1"/>
            </a:solidFill>
            <a:latin typeface="+mn-lt"/>
          </a:endParaRPr>
        </a:p>
      </dsp:txBody>
      <dsp:txXfrm>
        <a:off x="5009925" y="1706415"/>
        <a:ext cx="492354" cy="492354"/>
      </dsp:txXfrm>
    </dsp:sp>
    <dsp:sp modelId="{CADDA61C-2B33-4EAC-8954-99035D8D7C0F}">
      <dsp:nvSpPr>
        <dsp:cNvPr id="0" name=""/>
        <dsp:cNvSpPr/>
      </dsp:nvSpPr>
      <dsp:spPr>
        <a:xfrm rot="771429">
          <a:off x="4196738" y="2691220"/>
          <a:ext cx="729085" cy="19206"/>
        </a:xfrm>
        <a:custGeom>
          <a:avLst/>
          <a:gdLst/>
          <a:ahLst/>
          <a:cxnLst/>
          <a:rect l="0" t="0" r="0" b="0"/>
          <a:pathLst>
            <a:path>
              <a:moveTo>
                <a:pt x="0" y="9603"/>
              </a:moveTo>
              <a:lnTo>
                <a:pt x="729085" y="9603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latin typeface="+mn-lt"/>
          </a:endParaRPr>
        </a:p>
      </dsp:txBody>
      <dsp:txXfrm>
        <a:off x="4543054" y="2682596"/>
        <a:ext cx="36454" cy="36454"/>
      </dsp:txXfrm>
    </dsp:sp>
    <dsp:sp modelId="{DEBEFD76-9065-4D0A-B7E4-C37777EFEFA8}">
      <dsp:nvSpPr>
        <dsp:cNvPr id="0" name=""/>
        <dsp:cNvSpPr/>
      </dsp:nvSpPr>
      <dsp:spPr>
        <a:xfrm>
          <a:off x="4907955" y="2511264"/>
          <a:ext cx="696294" cy="69629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Padrão</a:t>
          </a: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 de </a:t>
          </a: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utilização</a:t>
          </a:r>
          <a:endParaRPr lang="en-US" sz="900" b="1" kern="1200" dirty="0">
            <a:solidFill>
              <a:schemeClr val="tx1"/>
            </a:solidFill>
            <a:latin typeface="+mn-lt"/>
          </a:endParaRPr>
        </a:p>
      </dsp:txBody>
      <dsp:txXfrm>
        <a:off x="5009925" y="2613234"/>
        <a:ext cx="492354" cy="492354"/>
      </dsp:txXfrm>
    </dsp:sp>
    <dsp:sp modelId="{24F6BEA9-D504-4902-AAFF-56BF7E787762}">
      <dsp:nvSpPr>
        <dsp:cNvPr id="0" name=""/>
        <dsp:cNvSpPr/>
      </dsp:nvSpPr>
      <dsp:spPr>
        <a:xfrm rot="2311084">
          <a:off x="3948437" y="3219048"/>
          <a:ext cx="709382" cy="19206"/>
        </a:xfrm>
        <a:custGeom>
          <a:avLst/>
          <a:gdLst/>
          <a:ahLst/>
          <a:cxnLst/>
          <a:rect l="0" t="0" r="0" b="0"/>
          <a:pathLst>
            <a:path>
              <a:moveTo>
                <a:pt x="0" y="9603"/>
              </a:moveTo>
              <a:lnTo>
                <a:pt x="709382" y="9603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latin typeface="+mn-lt"/>
          </a:endParaRPr>
        </a:p>
      </dsp:txBody>
      <dsp:txXfrm>
        <a:off x="4285394" y="3210917"/>
        <a:ext cx="35469" cy="35469"/>
      </dsp:txXfrm>
    </dsp:sp>
    <dsp:sp modelId="{286980B4-443F-4F05-97B6-4E01F5A040E6}">
      <dsp:nvSpPr>
        <dsp:cNvPr id="0" name=""/>
        <dsp:cNvSpPr/>
      </dsp:nvSpPr>
      <dsp:spPr>
        <a:xfrm>
          <a:off x="4504890" y="3318205"/>
          <a:ext cx="696294" cy="69629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Medidores</a:t>
          </a: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 </a:t>
          </a: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defeituosos</a:t>
          </a:r>
          <a:endParaRPr lang="en-US" sz="900" b="1" kern="1200" dirty="0">
            <a:solidFill>
              <a:schemeClr val="tx1"/>
            </a:solidFill>
            <a:latin typeface="+mn-lt"/>
          </a:endParaRPr>
        </a:p>
      </dsp:txBody>
      <dsp:txXfrm>
        <a:off x="4606860" y="3420175"/>
        <a:ext cx="492354" cy="492354"/>
      </dsp:txXfrm>
    </dsp:sp>
    <dsp:sp modelId="{976CFEF4-8289-47AE-9417-EF24C98E2FAC}">
      <dsp:nvSpPr>
        <dsp:cNvPr id="0" name=""/>
        <dsp:cNvSpPr/>
      </dsp:nvSpPr>
      <dsp:spPr>
        <a:xfrm rot="3857143">
          <a:off x="3489557" y="3596171"/>
          <a:ext cx="715617" cy="19206"/>
        </a:xfrm>
        <a:custGeom>
          <a:avLst/>
          <a:gdLst/>
          <a:ahLst/>
          <a:cxnLst/>
          <a:rect l="0" t="0" r="0" b="0"/>
          <a:pathLst>
            <a:path>
              <a:moveTo>
                <a:pt x="0" y="9603"/>
              </a:moveTo>
              <a:lnTo>
                <a:pt x="715617" y="9603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latin typeface="+mn-lt"/>
          </a:endParaRPr>
        </a:p>
      </dsp:txBody>
      <dsp:txXfrm>
        <a:off x="3829476" y="3587884"/>
        <a:ext cx="35780" cy="35780"/>
      </dsp:txXfrm>
    </dsp:sp>
    <dsp:sp modelId="{9F7F9F82-3048-44B7-819E-76985064D171}">
      <dsp:nvSpPr>
        <dsp:cNvPr id="0" name=""/>
        <dsp:cNvSpPr/>
      </dsp:nvSpPr>
      <dsp:spPr>
        <a:xfrm>
          <a:off x="3805522" y="3893672"/>
          <a:ext cx="696294" cy="69629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Violação</a:t>
          </a: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 de DMA</a:t>
          </a:r>
          <a:endParaRPr lang="en-US" sz="900" b="1" kern="1200" dirty="0">
            <a:solidFill>
              <a:schemeClr val="tx1"/>
            </a:solidFill>
            <a:latin typeface="+mn-lt"/>
          </a:endParaRPr>
        </a:p>
      </dsp:txBody>
      <dsp:txXfrm>
        <a:off x="3907492" y="3995642"/>
        <a:ext cx="492354" cy="492354"/>
      </dsp:txXfrm>
    </dsp:sp>
    <dsp:sp modelId="{4C46DB52-903B-4229-8475-7F4C23926406}">
      <dsp:nvSpPr>
        <dsp:cNvPr id="0" name=""/>
        <dsp:cNvSpPr/>
      </dsp:nvSpPr>
      <dsp:spPr>
        <a:xfrm rot="5400000">
          <a:off x="2913485" y="3729753"/>
          <a:ext cx="712203" cy="19206"/>
        </a:xfrm>
        <a:custGeom>
          <a:avLst/>
          <a:gdLst/>
          <a:ahLst/>
          <a:cxnLst/>
          <a:rect l="0" t="0" r="0" b="0"/>
          <a:pathLst>
            <a:path>
              <a:moveTo>
                <a:pt x="0" y="9603"/>
              </a:moveTo>
              <a:lnTo>
                <a:pt x="712203" y="9603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latin typeface="+mn-lt"/>
          </a:endParaRPr>
        </a:p>
      </dsp:txBody>
      <dsp:txXfrm>
        <a:off x="3251781" y="3721551"/>
        <a:ext cx="35610" cy="35610"/>
      </dsp:txXfrm>
    </dsp:sp>
    <dsp:sp modelId="{1AC3B486-7E39-4968-B588-A4AB92C5F252}">
      <dsp:nvSpPr>
        <dsp:cNvPr id="0" name=""/>
        <dsp:cNvSpPr/>
      </dsp:nvSpPr>
      <dsp:spPr>
        <a:xfrm>
          <a:off x="2921439" y="4095458"/>
          <a:ext cx="696294" cy="69629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>
              <a:solidFill>
                <a:schemeClr val="tx1"/>
              </a:solidFill>
            </a:rPr>
            <a:t>Falta</a:t>
          </a:r>
          <a:r>
            <a:rPr lang="en-US" sz="900" b="1" kern="1200" dirty="0" smtClean="0">
              <a:solidFill>
                <a:schemeClr val="tx1"/>
              </a:solidFill>
            </a:rPr>
            <a:t> de dados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3023409" y="4197428"/>
        <a:ext cx="492354" cy="492354"/>
      </dsp:txXfrm>
    </dsp:sp>
    <dsp:sp modelId="{19FEE0C3-DD76-406B-B8C2-91BAB0D412DF}">
      <dsp:nvSpPr>
        <dsp:cNvPr id="0" name=""/>
        <dsp:cNvSpPr/>
      </dsp:nvSpPr>
      <dsp:spPr>
        <a:xfrm rot="6942857">
          <a:off x="2333997" y="3596171"/>
          <a:ext cx="715617" cy="19206"/>
        </a:xfrm>
        <a:custGeom>
          <a:avLst/>
          <a:gdLst/>
          <a:ahLst/>
          <a:cxnLst/>
          <a:rect l="0" t="0" r="0" b="0"/>
          <a:pathLst>
            <a:path>
              <a:moveTo>
                <a:pt x="0" y="9603"/>
              </a:moveTo>
              <a:lnTo>
                <a:pt x="715617" y="9603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latin typeface="+mn-lt"/>
          </a:endParaRPr>
        </a:p>
      </dsp:txBody>
      <dsp:txXfrm rot="10800000">
        <a:off x="2673916" y="3587884"/>
        <a:ext cx="35780" cy="35780"/>
      </dsp:txXfrm>
    </dsp:sp>
    <dsp:sp modelId="{26049D58-88E9-4BC5-A56F-D6A5C911418E}">
      <dsp:nvSpPr>
        <dsp:cNvPr id="0" name=""/>
        <dsp:cNvSpPr/>
      </dsp:nvSpPr>
      <dsp:spPr>
        <a:xfrm>
          <a:off x="2037356" y="3893672"/>
          <a:ext cx="696294" cy="69629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Grupos</a:t>
          </a: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 de </a:t>
          </a: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ocorrências</a:t>
          </a:r>
          <a:endParaRPr lang="en-US" sz="900" b="1" kern="1200" dirty="0">
            <a:solidFill>
              <a:schemeClr val="tx1"/>
            </a:solidFill>
            <a:latin typeface="+mn-lt"/>
          </a:endParaRPr>
        </a:p>
      </dsp:txBody>
      <dsp:txXfrm>
        <a:off x="2139326" y="3995642"/>
        <a:ext cx="492354" cy="492354"/>
      </dsp:txXfrm>
    </dsp:sp>
    <dsp:sp modelId="{368583F3-A893-4701-B789-72F6C4FE7FAF}">
      <dsp:nvSpPr>
        <dsp:cNvPr id="0" name=""/>
        <dsp:cNvSpPr/>
      </dsp:nvSpPr>
      <dsp:spPr>
        <a:xfrm rot="8485714">
          <a:off x="1869831" y="3224315"/>
          <a:ext cx="723161" cy="19206"/>
        </a:xfrm>
        <a:custGeom>
          <a:avLst/>
          <a:gdLst/>
          <a:ahLst/>
          <a:cxnLst/>
          <a:rect l="0" t="0" r="0" b="0"/>
          <a:pathLst>
            <a:path>
              <a:moveTo>
                <a:pt x="0" y="9603"/>
              </a:moveTo>
              <a:lnTo>
                <a:pt x="723161" y="9603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latin typeface="+mn-lt"/>
          </a:endParaRPr>
        </a:p>
      </dsp:txBody>
      <dsp:txXfrm rot="10800000">
        <a:off x="2213332" y="3215840"/>
        <a:ext cx="36158" cy="36158"/>
      </dsp:txXfrm>
    </dsp:sp>
    <dsp:sp modelId="{5664C42D-9198-4C55-BF8B-06C7D82CE964}">
      <dsp:nvSpPr>
        <dsp:cNvPr id="0" name=""/>
        <dsp:cNvSpPr/>
      </dsp:nvSpPr>
      <dsp:spPr>
        <a:xfrm>
          <a:off x="1328377" y="3328280"/>
          <a:ext cx="696294" cy="69629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 </a:t>
          </a: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Qualidade</a:t>
          </a: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 da </a:t>
          </a: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água</a:t>
          </a:r>
          <a:endParaRPr lang="en-US" sz="900" b="1" kern="1200" dirty="0">
            <a:solidFill>
              <a:schemeClr val="tx1"/>
            </a:solidFill>
            <a:latin typeface="+mn-lt"/>
          </a:endParaRPr>
        </a:p>
      </dsp:txBody>
      <dsp:txXfrm>
        <a:off x="1430347" y="3430250"/>
        <a:ext cx="492354" cy="492354"/>
      </dsp:txXfrm>
    </dsp:sp>
    <dsp:sp modelId="{6092B8B3-9F55-4652-A7C3-165D698DBCE3}">
      <dsp:nvSpPr>
        <dsp:cNvPr id="0" name=""/>
        <dsp:cNvSpPr/>
      </dsp:nvSpPr>
      <dsp:spPr>
        <a:xfrm rot="10031133">
          <a:off x="1619359" y="2689557"/>
          <a:ext cx="722783" cy="19206"/>
        </a:xfrm>
        <a:custGeom>
          <a:avLst/>
          <a:gdLst/>
          <a:ahLst/>
          <a:cxnLst/>
          <a:rect l="0" t="0" r="0" b="0"/>
          <a:pathLst>
            <a:path>
              <a:moveTo>
                <a:pt x="0" y="9603"/>
              </a:moveTo>
              <a:lnTo>
                <a:pt x="722783" y="9603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latin typeface="+mn-lt"/>
          </a:endParaRPr>
        </a:p>
      </dsp:txBody>
      <dsp:txXfrm rot="10800000">
        <a:off x="1962681" y="2681091"/>
        <a:ext cx="36139" cy="36139"/>
      </dsp:txXfrm>
    </dsp:sp>
    <dsp:sp modelId="{AE296541-7315-469B-8F89-7E6F11C0BA77}">
      <dsp:nvSpPr>
        <dsp:cNvPr id="0" name=""/>
        <dsp:cNvSpPr/>
      </dsp:nvSpPr>
      <dsp:spPr>
        <a:xfrm>
          <a:off x="914406" y="2511262"/>
          <a:ext cx="723658" cy="69629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Vazamentos</a:t>
          </a: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 dos </a:t>
          </a: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clientes</a:t>
          </a:r>
          <a:endParaRPr lang="en-US" sz="900" b="1" kern="1200" dirty="0">
            <a:solidFill>
              <a:schemeClr val="tx1"/>
            </a:solidFill>
            <a:latin typeface="+mn-lt"/>
          </a:endParaRPr>
        </a:p>
      </dsp:txBody>
      <dsp:txXfrm>
        <a:off x="1020383" y="2613232"/>
        <a:ext cx="511704" cy="492354"/>
      </dsp:txXfrm>
    </dsp:sp>
    <dsp:sp modelId="{FB63085F-97DF-45B9-98D6-B82D3F04D9F1}">
      <dsp:nvSpPr>
        <dsp:cNvPr id="0" name=""/>
        <dsp:cNvSpPr/>
      </dsp:nvSpPr>
      <dsp:spPr>
        <a:xfrm rot="11571429">
          <a:off x="1613349" y="2101578"/>
          <a:ext cx="729085" cy="19206"/>
        </a:xfrm>
        <a:custGeom>
          <a:avLst/>
          <a:gdLst/>
          <a:ahLst/>
          <a:cxnLst/>
          <a:rect l="0" t="0" r="0" b="0"/>
          <a:pathLst>
            <a:path>
              <a:moveTo>
                <a:pt x="0" y="9603"/>
              </a:moveTo>
              <a:lnTo>
                <a:pt x="729085" y="9603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latin typeface="+mn-lt"/>
          </a:endParaRPr>
        </a:p>
      </dsp:txBody>
      <dsp:txXfrm rot="10800000">
        <a:off x="1959664" y="2092954"/>
        <a:ext cx="36454" cy="36454"/>
      </dsp:txXfrm>
    </dsp:sp>
    <dsp:sp modelId="{CF3DE1C7-EF18-4AE0-8F1E-979BD5EFA53E}">
      <dsp:nvSpPr>
        <dsp:cNvPr id="0" name=""/>
        <dsp:cNvSpPr/>
      </dsp:nvSpPr>
      <dsp:spPr>
        <a:xfrm>
          <a:off x="934923" y="1604445"/>
          <a:ext cx="696294" cy="69629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Pressão</a:t>
          </a:r>
          <a:endParaRPr lang="en-US" sz="900" b="1" kern="1200" dirty="0">
            <a:solidFill>
              <a:schemeClr val="tx1"/>
            </a:solidFill>
            <a:latin typeface="+mn-lt"/>
          </a:endParaRPr>
        </a:p>
      </dsp:txBody>
      <dsp:txXfrm>
        <a:off x="1036893" y="1706415"/>
        <a:ext cx="492354" cy="492354"/>
      </dsp:txXfrm>
    </dsp:sp>
    <dsp:sp modelId="{32E7D761-2B31-4CC6-9F46-253A96EA365D}">
      <dsp:nvSpPr>
        <dsp:cNvPr id="0" name=""/>
        <dsp:cNvSpPr/>
      </dsp:nvSpPr>
      <dsp:spPr>
        <a:xfrm rot="13114286">
          <a:off x="1869831" y="1568482"/>
          <a:ext cx="723161" cy="19206"/>
        </a:xfrm>
        <a:custGeom>
          <a:avLst/>
          <a:gdLst/>
          <a:ahLst/>
          <a:cxnLst/>
          <a:rect l="0" t="0" r="0" b="0"/>
          <a:pathLst>
            <a:path>
              <a:moveTo>
                <a:pt x="0" y="9603"/>
              </a:moveTo>
              <a:lnTo>
                <a:pt x="723161" y="9603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latin typeface="+mn-lt"/>
          </a:endParaRPr>
        </a:p>
      </dsp:txBody>
      <dsp:txXfrm rot="10800000">
        <a:off x="2213332" y="1560006"/>
        <a:ext cx="36158" cy="36158"/>
      </dsp:txXfrm>
    </dsp:sp>
    <dsp:sp modelId="{932DD25D-FEBD-48AE-8208-75B24DB81387}">
      <dsp:nvSpPr>
        <dsp:cNvPr id="0" name=""/>
        <dsp:cNvSpPr/>
      </dsp:nvSpPr>
      <dsp:spPr>
        <a:xfrm>
          <a:off x="1328377" y="787430"/>
          <a:ext cx="696294" cy="69629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Falha</a:t>
          </a: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 de PRV </a:t>
          </a:r>
          <a:endParaRPr lang="en-US" sz="900" b="1" kern="1200" dirty="0">
            <a:solidFill>
              <a:schemeClr val="tx1"/>
            </a:solidFill>
            <a:latin typeface="+mn-lt"/>
          </a:endParaRPr>
        </a:p>
      </dsp:txBody>
      <dsp:txXfrm>
        <a:off x="1430347" y="889400"/>
        <a:ext cx="492354" cy="492354"/>
      </dsp:txXfrm>
    </dsp:sp>
    <dsp:sp modelId="{5ACFFA95-4DB1-4F63-AABD-141DA5AA0463}">
      <dsp:nvSpPr>
        <dsp:cNvPr id="0" name=""/>
        <dsp:cNvSpPr/>
      </dsp:nvSpPr>
      <dsp:spPr>
        <a:xfrm rot="14657143">
          <a:off x="2333997" y="1196626"/>
          <a:ext cx="715617" cy="19206"/>
        </a:xfrm>
        <a:custGeom>
          <a:avLst/>
          <a:gdLst/>
          <a:ahLst/>
          <a:cxnLst/>
          <a:rect l="0" t="0" r="0" b="0"/>
          <a:pathLst>
            <a:path>
              <a:moveTo>
                <a:pt x="0" y="9603"/>
              </a:moveTo>
              <a:lnTo>
                <a:pt x="715617" y="960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latin typeface="+mn-lt"/>
          </a:endParaRPr>
        </a:p>
      </dsp:txBody>
      <dsp:txXfrm rot="10800000">
        <a:off x="2673916" y="1188339"/>
        <a:ext cx="35780" cy="35780"/>
      </dsp:txXfrm>
    </dsp:sp>
    <dsp:sp modelId="{0808A5B3-6EBF-4D0B-9D4A-E82186ACA602}">
      <dsp:nvSpPr>
        <dsp:cNvPr id="0" name=""/>
        <dsp:cNvSpPr/>
      </dsp:nvSpPr>
      <dsp:spPr>
        <a:xfrm>
          <a:off x="2037356" y="222038"/>
          <a:ext cx="696294" cy="69629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Equilíbrio</a:t>
          </a: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 da </a:t>
          </a: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água</a:t>
          </a:r>
          <a:endParaRPr lang="en-US" sz="900" b="1" kern="1200" dirty="0">
            <a:solidFill>
              <a:schemeClr val="tx1"/>
            </a:solidFill>
            <a:latin typeface="+mn-lt"/>
          </a:endParaRPr>
        </a:p>
      </dsp:txBody>
      <dsp:txXfrm>
        <a:off x="2139326" y="324008"/>
        <a:ext cx="492354" cy="492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FBA9D-10FB-094D-BCC1-54C13DFF2E11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530BB-295C-D847-AB5F-A097F7AF8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8876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30BB-295C-D847-AB5F-A097F7AF827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8856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30BB-295C-D847-AB5F-A097F7AF827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4153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8419-FF4C-43C6-9EEC-BB0B5241F8C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476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Mensagens para</a:t>
            </a:r>
            <a:r>
              <a:rPr lang="pt-BR" baseline="0" dirty="0" smtClean="0"/>
              <a:t> alertas de ocorrências</a:t>
            </a:r>
          </a:p>
          <a:p>
            <a:r>
              <a:rPr lang="pt-BR" baseline="0" dirty="0" smtClean="0"/>
              <a:t>Gerenciamento Integrado da Rede de Água</a:t>
            </a:r>
          </a:p>
          <a:p>
            <a:r>
              <a:rPr lang="pt-BR" baseline="0" dirty="0" smtClean="0"/>
              <a:t>Painel de controle 	Áreas	Ocorrências 	    Gráficos	   Bem vindo	             Ajustes 	Ajuda	Desconectar</a:t>
            </a:r>
          </a:p>
          <a:p>
            <a:r>
              <a:rPr lang="pt-BR" baseline="0" dirty="0" smtClean="0"/>
              <a:t>Verificando ocorrências atuais</a:t>
            </a:r>
          </a:p>
          <a:p>
            <a:r>
              <a:rPr lang="pt-BR" baseline="0" dirty="0" smtClean="0"/>
              <a:t>Condição: abertura de processo 	Tipo: vazamento, nível negativo	Localizada em: toda área monitorada 	Proprietário	Horário da detecção:       Mais</a:t>
            </a:r>
          </a:p>
          <a:p>
            <a:r>
              <a:rPr lang="pt-BR" baseline="0" dirty="0" smtClean="0"/>
              <a:t>Acionável (364)</a:t>
            </a:r>
          </a:p>
          <a:p>
            <a:r>
              <a:rPr lang="pt-BR" baseline="0" dirty="0" smtClean="0"/>
              <a:t>Nos desenhos na coluna da esquerda:</a:t>
            </a:r>
          </a:p>
          <a:p>
            <a:r>
              <a:rPr lang="pt-BR" baseline="0" dirty="0" smtClean="0"/>
              <a:t>Negativo</a:t>
            </a:r>
          </a:p>
          <a:p>
            <a:r>
              <a:rPr lang="pt-BR" baseline="0" dirty="0" smtClean="0"/>
              <a:t>Vazamento</a:t>
            </a:r>
          </a:p>
          <a:p>
            <a:r>
              <a:rPr lang="pt-BR" baseline="0" dirty="0" smtClean="0"/>
              <a:t>Fluxo</a:t>
            </a:r>
          </a:p>
          <a:p>
            <a:r>
              <a:rPr lang="pt-BR" baseline="0" dirty="0" smtClean="0"/>
              <a:t>Nível</a:t>
            </a:r>
          </a:p>
          <a:p>
            <a:r>
              <a:rPr lang="pt-BR" baseline="0" dirty="0" smtClean="0"/>
              <a:t>Pressão</a:t>
            </a:r>
          </a:p>
          <a:p>
            <a:r>
              <a:rPr lang="pt-BR" baseline="0" dirty="0" smtClean="0"/>
              <a:t>Residencial Mount Evelyn</a:t>
            </a:r>
          </a:p>
          <a:p>
            <a:r>
              <a:rPr lang="pt-BR" baseline="0" dirty="0" smtClean="0"/>
              <a:t>Atualizado: </a:t>
            </a:r>
          </a:p>
          <a:p>
            <a:r>
              <a:rPr lang="pt-BR" baseline="0" dirty="0" smtClean="0"/>
              <a:t>Condição: em processo		Duração: </a:t>
            </a:r>
          </a:p>
          <a:p>
            <a:r>
              <a:rPr lang="pt-BR" baseline="0" dirty="0" smtClean="0"/>
              <a:t>Designado para: 		Último comentário</a:t>
            </a:r>
          </a:p>
          <a:p>
            <a:r>
              <a:rPr lang="pt-BR" baseline="0" dirty="0" smtClean="0"/>
              <a:t>Serviço pendente	Fechar	Designar	Classificar</a:t>
            </a:r>
          </a:p>
          <a:p>
            <a:endParaRPr lang="pt-BR" baseline="0" dirty="0" smtClean="0"/>
          </a:p>
          <a:p>
            <a:endParaRPr lang="pt-BR" baseline="0" dirty="0" smtClean="0"/>
          </a:p>
          <a:p>
            <a:endParaRPr lang="pt-BR" baseline="0" dirty="0" smtClean="0"/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8419-FF4C-43C6-9EEC-BB0B5241F8C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002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Detalhes da ocorrência</a:t>
            </a:r>
          </a:p>
          <a:p>
            <a:r>
              <a:rPr lang="pt-BR" dirty="0" smtClean="0"/>
              <a:t>Vazamento</a:t>
            </a:r>
          </a:p>
          <a:p>
            <a:r>
              <a:rPr lang="pt-BR" dirty="0" smtClean="0"/>
              <a:t>Título do gráfico:</a:t>
            </a:r>
          </a:p>
          <a:p>
            <a:r>
              <a:rPr lang="pt-BR" dirty="0" smtClean="0"/>
              <a:t>Suprimento PMA Heldelberg – Comparado com base</a:t>
            </a:r>
            <a:r>
              <a:rPr lang="pt-BR" baseline="0" dirty="0" smtClean="0"/>
              <a:t> da predição da rede</a:t>
            </a:r>
          </a:p>
          <a:p>
            <a:r>
              <a:rPr lang="pt-BR" baseline="0" dirty="0" smtClean="0"/>
              <a:t>Atual</a:t>
            </a:r>
          </a:p>
          <a:p>
            <a:r>
              <a:rPr lang="pt-BR" baseline="0" dirty="0" smtClean="0"/>
              <a:t>Rede base predição</a:t>
            </a:r>
          </a:p>
          <a:p>
            <a:endParaRPr lang="pt-BR" baseline="0" dirty="0" smtClean="0"/>
          </a:p>
          <a:p>
            <a:endParaRPr lang="pt-BR" baseline="0" dirty="0" smtClean="0"/>
          </a:p>
          <a:p>
            <a:endParaRPr lang="pt-BR" dirty="0" smtClean="0"/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8419-FF4C-43C6-9EEC-BB0B5241F8C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924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Painel de controle</a:t>
            </a:r>
          </a:p>
          <a:p>
            <a:r>
              <a:rPr lang="pt-BR" dirty="0" smtClean="0"/>
              <a:t>Perda potencial de água 				Dados do medidor</a:t>
            </a:r>
          </a:p>
          <a:p>
            <a:r>
              <a:rPr lang="pt-BR" dirty="0" smtClean="0"/>
              <a:t>Número de áreas	Perda</a:t>
            </a:r>
            <a:r>
              <a:rPr lang="pt-BR" baseline="0" dirty="0" smtClean="0"/>
              <a:t> total de água		Disponibilidade do medidor 	Latência do medidor</a:t>
            </a:r>
          </a:p>
          <a:p>
            <a:r>
              <a:rPr lang="pt-BR" dirty="0" smtClean="0"/>
              <a:t>Disponibilidade dos</a:t>
            </a:r>
            <a:r>
              <a:rPr lang="pt-BR" baseline="0" dirty="0" smtClean="0"/>
              <a:t> dados			Previsão de Tempo de Fechamento da Ocorrência</a:t>
            </a:r>
          </a:p>
          <a:p>
            <a:r>
              <a:rPr lang="pt-BR" dirty="0" smtClean="0"/>
              <a:t>Persa mensal potencial de água		Processamento da ocorrência</a:t>
            </a:r>
          </a:p>
          <a:p>
            <a:r>
              <a:rPr lang="pt-BR" dirty="0" smtClean="0"/>
              <a:t>KPI – Indicador Chave de Desempenho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8419-FF4C-43C6-9EEC-BB0B5241F8C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961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Capital 100% nacional</a:t>
            </a:r>
          </a:p>
          <a:p>
            <a:r>
              <a:rPr lang="pt-BR" dirty="0" smtClean="0"/>
              <a:t>Fundada em 2002</a:t>
            </a:r>
          </a:p>
          <a:p>
            <a:r>
              <a:rPr lang="pt-BR" dirty="0" smtClean="0"/>
              <a:t>Engenharia e Construção - Empreendimentos Imobiliários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E75BB-B618-452D-B41E-66A92ED9133E}" type="slidenum">
              <a:rPr lang="pt-BR" smtClean="0">
                <a:solidFill>
                  <a:prstClr val="black"/>
                </a:solidFill>
              </a:rPr>
              <a:pPr/>
              <a:t>52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709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Capital 100% nacional</a:t>
            </a:r>
          </a:p>
          <a:p>
            <a:r>
              <a:rPr lang="pt-BR" dirty="0" smtClean="0"/>
              <a:t>Fundada em 2002</a:t>
            </a:r>
          </a:p>
          <a:p>
            <a:r>
              <a:rPr lang="pt-BR" dirty="0" smtClean="0"/>
              <a:t>Engenharia e Construção - Empreendimentos Imobiliários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E75BB-B618-452D-B41E-66A92ED9133E}" type="slidenum">
              <a:rPr lang="pt-BR" smtClean="0">
                <a:solidFill>
                  <a:prstClr val="black"/>
                </a:solidFill>
              </a:rPr>
              <a:pPr/>
              <a:t>53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24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Capital 100% nacional</a:t>
            </a:r>
          </a:p>
          <a:p>
            <a:r>
              <a:rPr lang="pt-BR" dirty="0" smtClean="0"/>
              <a:t>Fundada em 2002</a:t>
            </a:r>
          </a:p>
          <a:p>
            <a:r>
              <a:rPr lang="pt-BR" dirty="0" smtClean="0"/>
              <a:t>Engenharia e Construção - Empreendimentos Imobiliários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E75BB-B618-452D-B41E-66A92ED9133E}" type="slidenum">
              <a:rPr lang="pt-BR" smtClean="0">
                <a:solidFill>
                  <a:prstClr val="black"/>
                </a:solidFill>
              </a:rPr>
              <a:pPr/>
              <a:t>54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928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Capital 100% nacional</a:t>
            </a:r>
          </a:p>
          <a:p>
            <a:r>
              <a:rPr lang="pt-BR" dirty="0" smtClean="0"/>
              <a:t>Fundada em 2002</a:t>
            </a:r>
          </a:p>
          <a:p>
            <a:r>
              <a:rPr lang="pt-BR" dirty="0" smtClean="0"/>
              <a:t>Engenharia e Construção - Empreendimentos Imobiliários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E75BB-B618-452D-B41E-66A92ED9133E}" type="slidenum">
              <a:rPr lang="pt-BR" smtClean="0">
                <a:solidFill>
                  <a:prstClr val="black"/>
                </a:solidFill>
              </a:rPr>
              <a:pPr/>
              <a:t>55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506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Capital 100% nacional</a:t>
            </a:r>
          </a:p>
          <a:p>
            <a:r>
              <a:rPr lang="pt-BR" dirty="0" smtClean="0"/>
              <a:t>Fundada em 2002</a:t>
            </a:r>
          </a:p>
          <a:p>
            <a:r>
              <a:rPr lang="pt-BR" dirty="0" smtClean="0"/>
              <a:t>Engenharia e Construção - Empreendimentos Imobiliários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E75BB-B618-452D-B41E-66A92ED9133E}" type="slidenum">
              <a:rPr lang="pt-BR" smtClean="0">
                <a:solidFill>
                  <a:prstClr val="black"/>
                </a:solidFill>
              </a:rPr>
              <a:pPr/>
              <a:t>56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10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Nós curamos a</a:t>
            </a:r>
            <a:r>
              <a:rPr lang="pt-BR" baseline="0" dirty="0" smtClean="0"/>
              <a:t> sua tubulação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30BB-295C-D847-AB5F-A097F7AF827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0387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Capital 100% nacional</a:t>
            </a:r>
          </a:p>
          <a:p>
            <a:r>
              <a:rPr lang="pt-BR" dirty="0" smtClean="0"/>
              <a:t>Fundada em 2002</a:t>
            </a:r>
          </a:p>
          <a:p>
            <a:r>
              <a:rPr lang="pt-BR" dirty="0" smtClean="0"/>
              <a:t>Engenharia e Construção - Empreendimentos Imobiliários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E75BB-B618-452D-B41E-66A92ED9133E}" type="slidenum">
              <a:rPr lang="pt-BR" smtClean="0">
                <a:solidFill>
                  <a:prstClr val="black"/>
                </a:solidFill>
              </a:rPr>
              <a:pPr/>
              <a:t>57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90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Capital 100% nacional</a:t>
            </a:r>
          </a:p>
          <a:p>
            <a:r>
              <a:rPr lang="pt-BR" dirty="0" smtClean="0"/>
              <a:t>Fundada em 2002</a:t>
            </a:r>
          </a:p>
          <a:p>
            <a:r>
              <a:rPr lang="pt-BR" dirty="0" smtClean="0"/>
              <a:t>Engenharia e Construção - Empreendimentos Imobiliários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E75BB-B618-452D-B41E-66A92ED9133E}" type="slidenum">
              <a:rPr lang="pt-BR" smtClean="0">
                <a:solidFill>
                  <a:prstClr val="black"/>
                </a:solidFill>
              </a:rPr>
              <a:pPr/>
              <a:t>58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321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Capital 100% nacional</a:t>
            </a:r>
          </a:p>
          <a:p>
            <a:r>
              <a:rPr lang="pt-BR" dirty="0" smtClean="0"/>
              <a:t>Fundada em 2002</a:t>
            </a:r>
          </a:p>
          <a:p>
            <a:r>
              <a:rPr lang="pt-BR" dirty="0" smtClean="0"/>
              <a:t>Engenharia e Construção - Empreendimentos Imobiliários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E75BB-B618-452D-B41E-66A92ED9133E}" type="slidenum">
              <a:rPr lang="pt-BR" smtClean="0">
                <a:solidFill>
                  <a:prstClr val="black"/>
                </a:solidFill>
              </a:rPr>
              <a:pPr/>
              <a:t>59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74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Capital 100% nacional</a:t>
            </a:r>
          </a:p>
          <a:p>
            <a:r>
              <a:rPr lang="pt-BR" dirty="0" smtClean="0"/>
              <a:t>Fundada em 2002</a:t>
            </a:r>
          </a:p>
          <a:p>
            <a:r>
              <a:rPr lang="pt-BR" dirty="0" smtClean="0"/>
              <a:t>Engenharia e Construção - Empreendimentos Imobiliários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E75BB-B618-452D-B41E-66A92ED9133E}" type="slidenum">
              <a:rPr lang="pt-BR" smtClean="0">
                <a:solidFill>
                  <a:prstClr val="black"/>
                </a:solidFill>
              </a:rPr>
              <a:pPr/>
              <a:t>60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799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Capital 100% nacional</a:t>
            </a:r>
          </a:p>
          <a:p>
            <a:r>
              <a:rPr lang="pt-BR" dirty="0" smtClean="0"/>
              <a:t>Fundada em 2002</a:t>
            </a:r>
          </a:p>
          <a:p>
            <a:r>
              <a:rPr lang="pt-BR" dirty="0" smtClean="0"/>
              <a:t>Engenharia e Construção - Empreendimentos Imobiliários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E75BB-B618-452D-B41E-66A92ED9133E}" type="slidenum">
              <a:rPr lang="pt-BR" smtClean="0">
                <a:solidFill>
                  <a:prstClr val="black"/>
                </a:solidFill>
              </a:rPr>
              <a:pPr/>
              <a:t>61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308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30BB-295C-D847-AB5F-A097F7AF827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6101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30BB-295C-D847-AB5F-A097F7AF827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214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PIG = SONDA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30BB-295C-D847-AB5F-A097F7AF827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2679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30BB-295C-D847-AB5F-A097F7AF827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3945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Nós curamos a</a:t>
            </a:r>
            <a:r>
              <a:rPr lang="pt-BR" baseline="0" dirty="0" smtClean="0"/>
              <a:t> sua tubulação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30BB-295C-D847-AB5F-A097F7AF827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5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PIG = SONDA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30BB-295C-D847-AB5F-A097F7AF827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4917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30BB-295C-D847-AB5F-A097F7AF827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9530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1732" cy="68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7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1732" cy="68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62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Imagem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1268"/>
            <a:ext cx="9144000" cy="95673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2" y="186267"/>
            <a:ext cx="1050384" cy="33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51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Imagem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1268"/>
            <a:ext cx="9144000" cy="95673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2" y="186267"/>
            <a:ext cx="1050384" cy="33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73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1268"/>
            <a:ext cx="9144000" cy="95673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2" y="186267"/>
            <a:ext cx="1050384" cy="33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25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2F08DB1-EFDB-4E0F-A172-2FA360974555}" type="datetimeFigureOut">
              <a:rPr lang="pt-BR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17/05/2016</a:t>
            </a:fld>
            <a:endParaRPr lang="pt-BR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F43CE55-93E2-4B4C-BB7A-BF9D9B096F94}" type="slidenum">
              <a:rPr lang="pt-BR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7979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57" y="234517"/>
            <a:ext cx="1540242" cy="4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56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92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5BAB342-9120-4FA2-8BCC-773B766B23C7}" type="datetimeFigureOut">
              <a:rPr lang="pt-BR" smtClean="0"/>
              <a:pPr/>
              <a:t>17/05/2016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2C39E6-6DC5-44B6-9954-3DE63B1A2D4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9019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>
            <a:lvl1pPr algn="l" rtl="0">
              <a:defRPr sz="1950">
                <a:solidFill>
                  <a:srgbClr val="0070C0"/>
                </a:solidFill>
              </a:defRPr>
            </a:lvl1pPr>
            <a:lvl2pPr algn="l" rtl="0">
              <a:defRPr>
                <a:solidFill>
                  <a:srgbClr val="0070C0"/>
                </a:solidFill>
              </a:defRPr>
            </a:lvl2pPr>
            <a:lvl3pPr algn="l" rtl="0">
              <a:defRPr>
                <a:solidFill>
                  <a:srgbClr val="0070C0"/>
                </a:solidFill>
              </a:defRPr>
            </a:lvl3pPr>
            <a:lvl4pPr algn="l" rtl="0">
              <a:defRPr>
                <a:solidFill>
                  <a:srgbClr val="0070C0"/>
                </a:solidFill>
              </a:defRPr>
            </a:lvl4pPr>
            <a:lvl5pPr algn="l" rtl="0"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>
            <a:lvl1pPr algn="l" rtl="0">
              <a:defRPr sz="1950">
                <a:solidFill>
                  <a:srgbClr val="0070C0"/>
                </a:solidFill>
              </a:defRPr>
            </a:lvl1pPr>
            <a:lvl2pPr algn="l" rtl="0">
              <a:defRPr>
                <a:solidFill>
                  <a:srgbClr val="0070C0"/>
                </a:solidFill>
              </a:defRPr>
            </a:lvl2pPr>
            <a:lvl3pPr algn="l" rtl="0">
              <a:defRPr>
                <a:solidFill>
                  <a:srgbClr val="0070C0"/>
                </a:solidFill>
              </a:defRPr>
            </a:lvl3pPr>
            <a:lvl4pPr algn="l" rtl="0">
              <a:defRPr>
                <a:solidFill>
                  <a:srgbClr val="0070C0"/>
                </a:solidFill>
              </a:defRPr>
            </a:lvl4pPr>
            <a:lvl5pPr algn="l" rtl="0"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7122E21F-243D-4882-851B-D79CAC6261A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1288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 b="1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>
            <a:lvl1pPr algn="l" rtl="0">
              <a:defRPr>
                <a:solidFill>
                  <a:srgbClr val="0070C0"/>
                </a:solidFill>
              </a:defRPr>
            </a:lvl1pPr>
            <a:lvl2pPr algn="l" rtl="0">
              <a:defRPr>
                <a:solidFill>
                  <a:srgbClr val="0070C0"/>
                </a:solidFill>
              </a:defRPr>
            </a:lvl2pPr>
            <a:lvl3pPr algn="l" rtl="0">
              <a:defRPr>
                <a:solidFill>
                  <a:srgbClr val="0070C0"/>
                </a:solidFill>
              </a:defRPr>
            </a:lvl3pPr>
            <a:lvl4pPr algn="l" rtl="0">
              <a:defRPr>
                <a:solidFill>
                  <a:srgbClr val="0070C0"/>
                </a:solidFill>
              </a:defRPr>
            </a:lvl4pPr>
            <a:lvl5pPr algn="l" rtl="0"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7122E21F-243D-4882-851B-D79CAC6261A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87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969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76" r:id="rId6"/>
    <p:sldLayoutId id="2147483677" r:id="rId7"/>
    <p:sldLayoutId id="214748367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1732" cy="68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3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85" r:id="rId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7BB4E-91EA-4852-9FB8-4D62A87975F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17/05/2016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4AAFD-4B72-473D-9F8E-23C8BD2477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2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5" Type="http://schemas.openxmlformats.org/officeDocument/2006/relationships/image" Target="../media/image84.png"/><Relationship Id="rId10" Type="http://schemas.openxmlformats.org/officeDocument/2006/relationships/image" Target="../media/image79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Relationship Id="rId1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0.jpg"/><Relationship Id="rId5" Type="http://schemas.openxmlformats.org/officeDocument/2006/relationships/image" Target="../media/image109.png"/><Relationship Id="rId4" Type="http://schemas.openxmlformats.org/officeDocument/2006/relationships/image" Target="../media/image10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4" t="38511" r="27747" b="39483"/>
          <a:stretch/>
        </p:blipFill>
        <p:spPr>
          <a:xfrm>
            <a:off x="995058" y="2058457"/>
            <a:ext cx="3139998" cy="85486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57200" y="3699030"/>
            <a:ext cx="8229600" cy="74379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925"/>
              </a:lnSpc>
              <a:tabLst>
                <a:tab pos="2409825" algn="l"/>
              </a:tabLst>
              <a:defRPr/>
            </a:pPr>
            <a:r>
              <a:rPr lang="pt-BR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400" b="1" i="1" dirty="0" err="1">
                <a:solidFill>
                  <a:schemeClr val="bg1"/>
                </a:solidFill>
                <a:latin typeface="Arial"/>
                <a:cs typeface="Arial"/>
              </a:rPr>
              <a:t>Tecnologia</a:t>
            </a:r>
            <a:r>
              <a:rPr lang="en-US" sz="2400" b="1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Arial"/>
                <a:cs typeface="Arial"/>
              </a:rPr>
              <a:t>Inovadora</a:t>
            </a:r>
            <a:r>
              <a:rPr lang="en-US" sz="2400" b="1" i="1" dirty="0">
                <a:solidFill>
                  <a:schemeClr val="bg1"/>
                </a:solidFill>
                <a:latin typeface="Arial"/>
                <a:cs typeface="Arial"/>
              </a:rPr>
              <a:t> para </a:t>
            </a:r>
            <a:r>
              <a:rPr lang="en-US" sz="2400" b="1" i="1" dirty="0" err="1">
                <a:solidFill>
                  <a:schemeClr val="bg1"/>
                </a:solidFill>
                <a:latin typeface="Arial"/>
                <a:cs typeface="Arial"/>
              </a:rPr>
              <a:t>Reparo</a:t>
            </a:r>
            <a:r>
              <a:rPr lang="en-US" sz="2400" b="1" i="1" dirty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sz="2400" b="1" i="1" dirty="0" err="1">
                <a:solidFill>
                  <a:schemeClr val="bg1"/>
                </a:solidFill>
                <a:latin typeface="Arial"/>
                <a:cs typeface="Arial"/>
              </a:rPr>
              <a:t>Vazamento</a:t>
            </a:r>
            <a:r>
              <a:rPr lang="en-US" sz="2400" b="1" i="1" dirty="0">
                <a:solidFill>
                  <a:schemeClr val="bg1"/>
                </a:solidFill>
                <a:latin typeface="Arial"/>
                <a:cs typeface="Arial"/>
              </a:rPr>
              <a:t> em </a:t>
            </a:r>
            <a:r>
              <a:rPr lang="en-US" sz="2400" b="1" i="1" dirty="0" err="1">
                <a:solidFill>
                  <a:schemeClr val="bg1"/>
                </a:solidFill>
                <a:latin typeface="Arial"/>
                <a:cs typeface="Arial"/>
              </a:rPr>
              <a:t>Sistemas</a:t>
            </a:r>
            <a:r>
              <a:rPr lang="en-US" sz="2400" b="1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Arial"/>
                <a:cs typeface="Arial"/>
              </a:rPr>
              <a:t>Urbanos</a:t>
            </a:r>
            <a:r>
              <a:rPr lang="en-US" sz="2400" b="1" i="1" dirty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sz="2400" b="1" i="1" dirty="0" err="1">
                <a:solidFill>
                  <a:schemeClr val="bg1"/>
                </a:solidFill>
                <a:latin typeface="Arial"/>
                <a:cs typeface="Arial"/>
              </a:rPr>
              <a:t>Abastecimento</a:t>
            </a:r>
            <a:r>
              <a:rPr lang="en-US" sz="2400" b="1" i="1" dirty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sz="2400" b="1" i="1" dirty="0" err="1" smtClean="0">
                <a:solidFill>
                  <a:schemeClr val="bg1"/>
                </a:solidFill>
                <a:latin typeface="Arial"/>
                <a:cs typeface="Arial"/>
              </a:rPr>
              <a:t>Água</a:t>
            </a:r>
            <a:r>
              <a:rPr lang="pt-BR" b="1" dirty="0" smtClean="0">
                <a:solidFill>
                  <a:schemeClr val="bg1"/>
                </a:solidFill>
              </a:rPr>
              <a:t>”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089" y="2058457"/>
            <a:ext cx="2557840" cy="78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4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/>
          <p:cNvCxnSpPr/>
          <p:nvPr/>
        </p:nvCxnSpPr>
        <p:spPr>
          <a:xfrm>
            <a:off x="67800" y="2999050"/>
            <a:ext cx="90000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/>
          <p:cNvSpPr txBox="1"/>
          <p:nvPr/>
        </p:nvSpPr>
        <p:spPr>
          <a:xfrm>
            <a:off x="1219200" y="496669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 smtClean="0">
                <a:solidFill>
                  <a:schemeClr val="bg1"/>
                </a:solidFill>
              </a:rPr>
              <a:t>Linha do tempo da evolução das soluções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376886" y="15240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Uma solução de reparo inovadora</a:t>
            </a:r>
            <a:endParaRPr lang="pt-BR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772400" y="3581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2010</a:t>
            </a:r>
            <a:endParaRPr lang="pt-BR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019800" y="3581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2000</a:t>
            </a:r>
            <a:endParaRPr lang="pt-BR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648200" y="3581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1990</a:t>
            </a:r>
            <a:endParaRPr lang="pt-BR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200400" y="3581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1950</a:t>
            </a:r>
            <a:endParaRPr lang="pt-BR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28800" y="3581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1930</a:t>
            </a:r>
            <a:endParaRPr lang="pt-BR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28600" y="35814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Até 1850</a:t>
            </a:r>
            <a:endParaRPr lang="pt-BR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391400" y="4101405"/>
            <a:ext cx="160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</a:rPr>
              <a:t>O </a:t>
            </a:r>
            <a:r>
              <a:rPr lang="pt-BR" sz="1200" dirty="0" err="1" smtClean="0">
                <a:solidFill>
                  <a:schemeClr val="bg1"/>
                </a:solidFill>
              </a:rPr>
              <a:t>Curapipe</a:t>
            </a:r>
            <a:r>
              <a:rPr lang="pt-BR" sz="1200" dirty="0" smtClean="0">
                <a:solidFill>
                  <a:schemeClr val="bg1"/>
                </a:solidFill>
              </a:rPr>
              <a:t>  cria uma nova categoria de produto com sua detecção e reparo automático sem valas de vazamento de água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</a:rPr>
              <a:t>(TALR)</a:t>
            </a:r>
            <a:endParaRPr lang="pt-BR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315199" y="5715000"/>
            <a:ext cx="18192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Redução em massa dos níveis de vazamento</a:t>
            </a:r>
            <a:endParaRPr lang="pt-BR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28600" y="57912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Redução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manutenção</a:t>
            </a:r>
            <a:r>
              <a:rPr lang="en-US" b="1" dirty="0" smtClean="0">
                <a:solidFill>
                  <a:schemeClr val="bg1"/>
                </a:solidFill>
              </a:rPr>
              <a:t> de </a:t>
            </a:r>
            <a:r>
              <a:rPr lang="en-US" b="1" dirty="0" err="1" smtClean="0">
                <a:solidFill>
                  <a:schemeClr val="bg1"/>
                </a:solidFill>
              </a:rPr>
              <a:t>níveis</a:t>
            </a:r>
            <a:r>
              <a:rPr lang="en-US" b="1" dirty="0" smtClean="0">
                <a:solidFill>
                  <a:schemeClr val="bg1"/>
                </a:solidFill>
              </a:rPr>
              <a:t> “</a:t>
            </a:r>
            <a:r>
              <a:rPr lang="en-US" b="1" dirty="0" err="1" smtClean="0">
                <a:solidFill>
                  <a:schemeClr val="bg1"/>
                </a:solidFill>
              </a:rPr>
              <a:t>aceitáveis</a:t>
            </a:r>
            <a:r>
              <a:rPr lang="en-US" b="1" dirty="0" smtClean="0">
                <a:solidFill>
                  <a:schemeClr val="bg1"/>
                </a:solidFill>
              </a:rPr>
              <a:t>” de </a:t>
            </a:r>
            <a:r>
              <a:rPr lang="en-US" b="1" dirty="0" err="1" smtClean="0">
                <a:solidFill>
                  <a:schemeClr val="bg1"/>
                </a:solidFill>
              </a:rPr>
              <a:t>vazamento</a:t>
            </a:r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791200" y="3886200"/>
            <a:ext cx="1600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dirty="0" smtClean="0">
                <a:solidFill>
                  <a:schemeClr val="bg1"/>
                </a:solidFill>
              </a:rPr>
              <a:t>Tecnologias digitais para detecção de vazamento de água por escuta</a:t>
            </a:r>
            <a:endParaRPr lang="pt-BR" sz="1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343400" y="3886200"/>
            <a:ext cx="1600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dirty="0" smtClean="0">
                <a:solidFill>
                  <a:schemeClr val="bg1"/>
                </a:solidFill>
              </a:rPr>
              <a:t>Acústica para detecção de vazamento de água por escuta</a:t>
            </a:r>
            <a:endParaRPr lang="pt-BR" sz="1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971800" y="3886200"/>
            <a:ext cx="1600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dirty="0" smtClean="0">
                <a:solidFill>
                  <a:schemeClr val="bg1"/>
                </a:solidFill>
              </a:rPr>
              <a:t>Eletrônica para detecção de vazamento de água por escuta</a:t>
            </a:r>
            <a:endParaRPr lang="pt-BR" sz="1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524000" y="3873500"/>
            <a:ext cx="1600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dirty="0" smtClean="0">
                <a:solidFill>
                  <a:schemeClr val="bg1"/>
                </a:solidFill>
              </a:rPr>
              <a:t>Vara de madeira</a:t>
            </a:r>
          </a:p>
          <a:p>
            <a:pPr algn="ctr"/>
            <a:r>
              <a:rPr lang="pt-BR" sz="1300" dirty="0" smtClean="0">
                <a:solidFill>
                  <a:schemeClr val="bg1"/>
                </a:solidFill>
              </a:rPr>
              <a:t>para detecção de vazamento de água por escuta</a:t>
            </a:r>
            <a:endParaRPr lang="pt-BR" sz="1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304800" y="3886200"/>
            <a:ext cx="12954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dirty="0" smtClean="0">
                <a:solidFill>
                  <a:schemeClr val="bg1"/>
                </a:solidFill>
              </a:rPr>
              <a:t>Detecção visual de vazamento de água</a:t>
            </a:r>
            <a:endParaRPr lang="pt-BR" sz="1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219200" y="16764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Soluções de detecção e monitoramento</a:t>
            </a:r>
            <a:endParaRPr lang="pt-BR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381000" y="2423050"/>
            <a:ext cx="8455975" cy="1152000"/>
            <a:chOff x="360000" y="2412000"/>
            <a:chExt cx="8455975" cy="1152000"/>
          </a:xfrm>
        </p:grpSpPr>
        <p:sp>
          <p:nvSpPr>
            <p:cNvPr id="21" name="Elipse 20"/>
            <p:cNvSpPr/>
            <p:nvPr/>
          </p:nvSpPr>
          <p:spPr>
            <a:xfrm>
              <a:off x="360000" y="2412000"/>
              <a:ext cx="1152000" cy="1152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50" b="1" dirty="0" smtClean="0"/>
                <a:t>Visual</a:t>
              </a:r>
              <a:endParaRPr lang="pt-BR" sz="1050" b="1" dirty="0"/>
            </a:p>
          </p:txBody>
        </p:sp>
        <p:sp>
          <p:nvSpPr>
            <p:cNvPr id="22" name="Elipse 21"/>
            <p:cNvSpPr/>
            <p:nvPr/>
          </p:nvSpPr>
          <p:spPr>
            <a:xfrm>
              <a:off x="1763165" y="2412000"/>
              <a:ext cx="1152000" cy="1152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b="1" dirty="0" smtClean="0"/>
                <a:t>Experiência</a:t>
              </a:r>
              <a:endParaRPr lang="pt-BR" sz="1050" b="1" dirty="0"/>
            </a:p>
          </p:txBody>
        </p:sp>
        <p:sp>
          <p:nvSpPr>
            <p:cNvPr id="23" name="Elipse 22"/>
            <p:cNvSpPr/>
            <p:nvPr/>
          </p:nvSpPr>
          <p:spPr>
            <a:xfrm>
              <a:off x="3152651" y="2412000"/>
              <a:ext cx="1152000" cy="1152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50" b="1" dirty="0" smtClean="0"/>
                <a:t>Eletrônicos</a:t>
              </a:r>
              <a:endParaRPr lang="pt-BR" sz="1050" b="1" dirty="0"/>
            </a:p>
          </p:txBody>
        </p:sp>
        <p:sp>
          <p:nvSpPr>
            <p:cNvPr id="24" name="Elipse 23"/>
            <p:cNvSpPr/>
            <p:nvPr/>
          </p:nvSpPr>
          <p:spPr>
            <a:xfrm>
              <a:off x="4549424" y="2412000"/>
              <a:ext cx="1152000" cy="1152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50" b="1" dirty="0" smtClean="0"/>
                <a:t>Acústicos</a:t>
              </a:r>
              <a:endParaRPr lang="pt-BR" sz="1050" b="1" dirty="0"/>
            </a:p>
          </p:txBody>
        </p:sp>
        <p:sp>
          <p:nvSpPr>
            <p:cNvPr id="25" name="Elipse 24"/>
            <p:cNvSpPr/>
            <p:nvPr/>
          </p:nvSpPr>
          <p:spPr>
            <a:xfrm>
              <a:off x="5940589" y="2412000"/>
              <a:ext cx="1152000" cy="1152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50" b="1" dirty="0" smtClean="0"/>
                <a:t>Digital</a:t>
              </a:r>
              <a:endParaRPr lang="pt-BR" sz="1050" b="1" dirty="0"/>
            </a:p>
          </p:txBody>
        </p:sp>
        <p:sp>
          <p:nvSpPr>
            <p:cNvPr id="26" name="Elipse 25"/>
            <p:cNvSpPr/>
            <p:nvPr/>
          </p:nvSpPr>
          <p:spPr>
            <a:xfrm>
              <a:off x="7663975" y="2412000"/>
              <a:ext cx="1152000" cy="1152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2C9B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50" b="1" dirty="0" smtClean="0"/>
                <a:t>TALR</a:t>
              </a:r>
              <a:endParaRPr lang="pt-BR" sz="1050" b="1" dirty="0"/>
            </a:p>
          </p:txBody>
        </p:sp>
      </p:grpSp>
      <p:sp>
        <p:nvSpPr>
          <p:cNvPr id="27" name="Colchete esquerdo 26"/>
          <p:cNvSpPr/>
          <p:nvPr/>
        </p:nvSpPr>
        <p:spPr>
          <a:xfrm rot="5400000">
            <a:off x="3642419" y="-1080000"/>
            <a:ext cx="160898" cy="6781441"/>
          </a:xfrm>
          <a:prstGeom prst="lef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olchete esquerdo 27"/>
          <p:cNvSpPr/>
          <p:nvPr/>
        </p:nvSpPr>
        <p:spPr>
          <a:xfrm rot="5400000">
            <a:off x="8212963" y="1666460"/>
            <a:ext cx="174447" cy="1230425"/>
          </a:xfrm>
          <a:prstGeom prst="lef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olchete esquerdo 28"/>
          <p:cNvSpPr/>
          <p:nvPr/>
        </p:nvSpPr>
        <p:spPr>
          <a:xfrm rot="5400000" flipH="1">
            <a:off x="3658254" y="2236411"/>
            <a:ext cx="145705" cy="6781441"/>
          </a:xfrm>
          <a:prstGeom prst="lef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olchete esquerdo 29"/>
          <p:cNvSpPr/>
          <p:nvPr/>
        </p:nvSpPr>
        <p:spPr>
          <a:xfrm rot="5400000" flipH="1">
            <a:off x="8194847" y="5016638"/>
            <a:ext cx="145704" cy="1230425"/>
          </a:xfrm>
          <a:prstGeom prst="lef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139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09600" y="1371600"/>
            <a:ext cx="7760334" cy="2852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  <a:tabLst>
                <a:tab pos="526415" algn="l"/>
              </a:tabLst>
            </a:pPr>
            <a:r>
              <a:rPr lang="pt-BR" sz="2000" dirty="0">
                <a:solidFill>
                  <a:schemeClr val="bg1"/>
                </a:solidFill>
                <a:latin typeface="Arial"/>
                <a:cs typeface="Arial"/>
              </a:rPr>
              <a:t>Pate</a:t>
            </a:r>
            <a:r>
              <a:rPr lang="pt-BR" sz="2000" spc="-10" dirty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lang="pt-BR" sz="2000" dirty="0">
                <a:solidFill>
                  <a:schemeClr val="bg1"/>
                </a:solidFill>
                <a:latin typeface="Arial"/>
                <a:cs typeface="Arial"/>
              </a:rPr>
              <a:t>tes na UE (Reino Unido, Alemanha,</a:t>
            </a:r>
            <a:r>
              <a:rPr lang="pt-BR" sz="2000" spc="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t-BR" sz="2000" dirty="0">
                <a:solidFill>
                  <a:schemeClr val="bg1"/>
                </a:solidFill>
                <a:latin typeface="Arial"/>
                <a:cs typeface="Arial"/>
              </a:rPr>
              <a:t>Itália etc</a:t>
            </a:r>
            <a:r>
              <a:rPr lang="pt-BR" sz="2000" dirty="0" smtClean="0">
                <a:solidFill>
                  <a:schemeClr val="bg1"/>
                </a:solidFill>
                <a:latin typeface="Arial"/>
                <a:cs typeface="Arial"/>
              </a:rPr>
              <a:t>.).</a:t>
            </a:r>
          </a:p>
          <a:p>
            <a:pPr marL="355600" indent="-342900">
              <a:lnSpc>
                <a:spcPct val="10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  <a:tabLst>
                <a:tab pos="526415" algn="l"/>
              </a:tabLst>
            </a:pPr>
            <a:endParaRPr lang="pt-BR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  <a:tabLst>
                <a:tab pos="526415" algn="l"/>
              </a:tabLst>
            </a:pPr>
            <a:r>
              <a:rPr lang="x-none" sz="2000" dirty="0" smtClean="0">
                <a:solidFill>
                  <a:schemeClr val="bg1"/>
                </a:solidFill>
                <a:latin typeface="Arial"/>
                <a:cs typeface="Arial"/>
              </a:rPr>
              <a:t>Pedidos de patente em andamento para </a:t>
            </a:r>
            <a:r>
              <a:rPr sz="2000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</a:p>
          <a:p>
            <a:pPr marL="524510" lvl="1" indent="-228600">
              <a:lnSpc>
                <a:spcPct val="100000"/>
              </a:lnSpc>
              <a:spcBef>
                <a:spcPts val="315"/>
              </a:spcBef>
              <a:buClr>
                <a:srgbClr val="7ED13A"/>
              </a:buClr>
              <a:buFont typeface="Verdana"/>
              <a:buChar char="◦"/>
              <a:tabLst>
                <a:tab pos="525145" algn="l"/>
              </a:tabLst>
            </a:pPr>
            <a:r>
              <a:rPr lang="x-none" b="1" dirty="0" smtClean="0">
                <a:solidFill>
                  <a:schemeClr val="bg1"/>
                </a:solidFill>
                <a:latin typeface="Arial"/>
                <a:cs typeface="Arial"/>
              </a:rPr>
              <a:t>Inovação do sistema </a:t>
            </a:r>
            <a:r>
              <a:rPr b="1" dirty="0" smtClean="0">
                <a:solidFill>
                  <a:schemeClr val="bg1"/>
                </a:solidFill>
                <a:latin typeface="Arial"/>
                <a:cs typeface="Arial"/>
              </a:rPr>
              <a:t>TALR</a:t>
            </a:r>
            <a:endParaRPr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524510" lvl="1" indent="-228600">
              <a:lnSpc>
                <a:spcPct val="100000"/>
              </a:lnSpc>
              <a:spcBef>
                <a:spcPts val="300"/>
              </a:spcBef>
              <a:buClr>
                <a:srgbClr val="7ED13A"/>
              </a:buClr>
              <a:buFont typeface="Verdana"/>
              <a:buChar char="◦"/>
              <a:tabLst>
                <a:tab pos="525145" algn="l"/>
              </a:tabLst>
            </a:pPr>
            <a:r>
              <a:rPr lang="x-none" b="1" dirty="0" smtClean="0">
                <a:solidFill>
                  <a:schemeClr val="bg1"/>
                </a:solidFill>
                <a:latin typeface="Arial"/>
                <a:cs typeface="Arial"/>
              </a:rPr>
              <a:t>Inovação da metodologia </a:t>
            </a:r>
            <a:r>
              <a:rPr b="1" dirty="0" smtClean="0">
                <a:solidFill>
                  <a:schemeClr val="bg1"/>
                </a:solidFill>
                <a:latin typeface="Arial"/>
                <a:cs typeface="Arial"/>
              </a:rPr>
              <a:t>TALR</a:t>
            </a:r>
            <a:endParaRPr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524510" lvl="1" indent="-228600">
              <a:lnSpc>
                <a:spcPct val="100000"/>
              </a:lnSpc>
              <a:spcBef>
                <a:spcPts val="300"/>
              </a:spcBef>
              <a:buClr>
                <a:srgbClr val="7ED13A"/>
              </a:buClr>
              <a:buFont typeface="Verdana"/>
              <a:buChar char="◦"/>
              <a:tabLst>
                <a:tab pos="525145" algn="l"/>
              </a:tabLst>
            </a:pPr>
            <a:r>
              <a:rPr lang="x-none" b="1" dirty="0" smtClean="0">
                <a:solidFill>
                  <a:schemeClr val="bg1"/>
                </a:solidFill>
                <a:latin typeface="Arial"/>
                <a:cs typeface="Arial"/>
              </a:rPr>
              <a:t>Inovação da composição da cura </a:t>
            </a:r>
            <a:r>
              <a:rPr b="1" dirty="0" smtClean="0">
                <a:solidFill>
                  <a:schemeClr val="bg1"/>
                </a:solidFill>
                <a:latin typeface="Arial"/>
                <a:cs typeface="Arial"/>
              </a:rPr>
              <a:t>TALR</a:t>
            </a:r>
            <a:endParaRPr lang="pt-BR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524510" lvl="1" indent="-228600">
              <a:lnSpc>
                <a:spcPct val="100000"/>
              </a:lnSpc>
              <a:spcBef>
                <a:spcPts val="300"/>
              </a:spcBef>
              <a:buClr>
                <a:srgbClr val="7ED13A"/>
              </a:buClr>
              <a:buFont typeface="Verdana"/>
              <a:buChar char="◦"/>
              <a:tabLst>
                <a:tab pos="525145" algn="l"/>
              </a:tabLst>
            </a:pPr>
            <a:endParaRPr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38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  <a:tabLst>
                <a:tab pos="526415" algn="l"/>
              </a:tabLst>
            </a:pPr>
            <a:r>
              <a:rPr lang="x-none" sz="2000" dirty="0" smtClean="0">
                <a:solidFill>
                  <a:schemeClr val="bg1"/>
                </a:solidFill>
                <a:latin typeface="Arial"/>
                <a:cs typeface="Arial"/>
              </a:rPr>
              <a:t>Quatro outras famílias de produto com pedido de patente em andamento</a:t>
            </a:r>
            <a:endParaRPr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object 3"/>
          <p:cNvSpPr txBox="1">
            <a:spLocks/>
          </p:cNvSpPr>
          <p:nvPr/>
        </p:nvSpPr>
        <p:spPr>
          <a:xfrm>
            <a:off x="2021028" y="381000"/>
            <a:ext cx="5334000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5780" marR="5080" lvl="0" indent="-51371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780" algn="l"/>
              </a:tabLst>
              <a:defRPr/>
            </a:pPr>
            <a:r>
              <a:rPr lang="en-US" sz="3300" b="1" kern="0" spc="15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Informações</a:t>
            </a:r>
            <a:r>
              <a:rPr lang="en-US" sz="3300" b="1" kern="0" spc="15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3300" b="1" kern="0" spc="15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importantes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86000" y="4525455"/>
            <a:ext cx="5029200" cy="2256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823" y="2057400"/>
            <a:ext cx="2674753" cy="666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Comparação com reforma de rede – Reino Unido</a:t>
            </a:r>
            <a:endParaRPr lang="pt-BR" sz="2800" b="1" dirty="0">
              <a:solidFill>
                <a:schemeClr val="bg1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088960"/>
              </p:ext>
            </p:extLst>
          </p:nvPr>
        </p:nvGraphicFramePr>
        <p:xfrm>
          <a:off x="228600" y="990599"/>
          <a:ext cx="8686799" cy="4495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54345"/>
                <a:gridCol w="2702813"/>
                <a:gridCol w="3329641"/>
              </a:tblGrid>
              <a:tr h="570022">
                <a:tc>
                  <a:txBody>
                    <a:bodyPr/>
                    <a:lstStyle/>
                    <a:p>
                      <a:pPr marL="85090" marR="1061720"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10" dirty="0" smtClean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C</a:t>
                      </a:r>
                      <a:r>
                        <a:rPr lang="x-none" sz="1200" b="1" spc="10" dirty="0" smtClean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ritério de comparação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ED13A"/>
                    </a:solidFill>
                  </a:tcPr>
                </a:tc>
                <a:tc>
                  <a:txBody>
                    <a:bodyPr/>
                    <a:lstStyle/>
                    <a:p>
                      <a:pPr marL="85090"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x-none" sz="1200" b="1" spc="5" dirty="0" smtClean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Reforma</a:t>
                      </a:r>
                      <a:r>
                        <a:rPr lang="x-none" sz="1200" b="1" spc="5" baseline="0" dirty="0" smtClean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de </a:t>
                      </a:r>
                      <a:r>
                        <a:rPr lang="x-none" sz="1200" b="1" spc="5" dirty="0" smtClean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rede de água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ED13A"/>
                    </a:solidFill>
                  </a:tcPr>
                </a:tc>
                <a:tc>
                  <a:txBody>
                    <a:bodyPr/>
                    <a:lstStyle/>
                    <a:p>
                      <a:pPr marL="85725" algn="l">
                        <a:lnSpc>
                          <a:spcPts val="2865"/>
                        </a:lnSpc>
                      </a:pPr>
                      <a:r>
                        <a:rPr sz="1200" b="1" i="1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sz="1200" b="1" i="1" spc="5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sz="1200" b="1" i="1" spc="10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sz="1200" b="1" i="1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R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ED13A"/>
                    </a:solidFill>
                  </a:tcPr>
                </a:tc>
              </a:tr>
              <a:tr h="607639">
                <a:tc>
                  <a:txBody>
                    <a:bodyPr/>
                    <a:lstStyle/>
                    <a:p>
                      <a:pPr marL="85090" algn="l">
                        <a:lnSpc>
                          <a:spcPts val="2110"/>
                        </a:lnSpc>
                      </a:pPr>
                      <a:r>
                        <a:rPr lang="x-none" sz="1200" spc="0" dirty="0" smtClean="0">
                          <a:latin typeface="Lucida Sans Unicode"/>
                          <a:cs typeface="Lucida Sans Unicode"/>
                        </a:rPr>
                        <a:t>Custo</a:t>
                      </a:r>
                      <a:r>
                        <a:rPr lang="x-none" sz="1200" spc="0" baseline="0" dirty="0" smtClean="0">
                          <a:latin typeface="Lucida Sans Unicode"/>
                          <a:cs typeface="Lucida Sans Unicode"/>
                        </a:rPr>
                        <a:t> direto</a:t>
                      </a:r>
                      <a:r>
                        <a:rPr sz="1200" spc="20" dirty="0" smtClean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 smtClean="0">
                          <a:latin typeface="Lucida Sans Unicode"/>
                          <a:cs typeface="Lucida Sans Unicode"/>
                        </a:rPr>
                        <a:t>Cost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EDCE"/>
                    </a:solidFill>
                  </a:tcPr>
                </a:tc>
                <a:tc>
                  <a:txBody>
                    <a:bodyPr/>
                    <a:lstStyle/>
                    <a:p>
                      <a:pPr marL="85090" algn="l">
                        <a:lnSpc>
                          <a:spcPts val="211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~£450</a:t>
                      </a:r>
                      <a:r>
                        <a:rPr sz="1200" spc="-5" dirty="0" smtClean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lang="x-none" sz="1200" spc="-5" dirty="0" smtClean="0">
                          <a:latin typeface="Lucida Sans Unicode"/>
                          <a:cs typeface="Lucida Sans Unicode"/>
                        </a:rPr>
                        <a:t>por</a:t>
                      </a:r>
                      <a:r>
                        <a:rPr lang="x-none" sz="1200" spc="-5" baseline="0" dirty="0" smtClean="0">
                          <a:latin typeface="Lucida Sans Unicode"/>
                          <a:cs typeface="Lucida Sans Unicode"/>
                        </a:rPr>
                        <a:t> metro</a:t>
                      </a:r>
                      <a:r>
                        <a:rPr sz="1200" dirty="0" smtClean="0">
                          <a:latin typeface="Lucida Sans Unicode"/>
                          <a:cs typeface="Lucida Sans Unicode"/>
                        </a:rPr>
                        <a:t>*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EDCE"/>
                    </a:solidFill>
                  </a:tcPr>
                </a:tc>
                <a:tc>
                  <a:txBody>
                    <a:bodyPr/>
                    <a:lstStyle/>
                    <a:p>
                      <a:pPr marL="85725" algn="l">
                        <a:lnSpc>
                          <a:spcPts val="2130"/>
                        </a:lnSpc>
                      </a:pPr>
                      <a:r>
                        <a:rPr lang="x-none" sz="1200" b="1" i="1" spc="15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menos</a:t>
                      </a:r>
                      <a:r>
                        <a:rPr lang="x-none" sz="1200" b="1" i="1" spc="15" baseline="0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b="1" i="1" spc="10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1</a:t>
                      </a:r>
                      <a:r>
                        <a:rPr sz="1200" b="1" i="1" spc="15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/1</a:t>
                      </a:r>
                      <a:r>
                        <a:rPr sz="1200" b="1" i="1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0</a:t>
                      </a:r>
                      <a:r>
                        <a:rPr sz="1200" b="1" i="1" spc="-60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lang="x-none" sz="1200" b="1" i="1" spc="5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do custo da reforma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EDCE"/>
                    </a:solidFill>
                  </a:tcPr>
                </a:tc>
              </a:tr>
              <a:tr h="972221">
                <a:tc>
                  <a:txBody>
                    <a:bodyPr/>
                    <a:lstStyle/>
                    <a:p>
                      <a:pPr marL="85090"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x-none" sz="1200" spc="-5" dirty="0" smtClean="0">
                          <a:latin typeface="Lucida Sans Unicode"/>
                          <a:cs typeface="Lucida Sans Unicode"/>
                        </a:rPr>
                        <a:t>Custos</a:t>
                      </a:r>
                      <a:r>
                        <a:rPr lang="x-none" sz="1200" spc="-5" baseline="0" dirty="0" smtClean="0">
                          <a:latin typeface="Lucida Sans Unicode"/>
                          <a:cs typeface="Lucida Sans Unicode"/>
                        </a:rPr>
                        <a:t> indiretos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7E8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513080"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" dirty="0" smtClean="0">
                          <a:latin typeface="Lucida Sans Unicode"/>
                          <a:cs typeface="Lucida Sans Unicode"/>
                        </a:rPr>
                        <a:t>C</a:t>
                      </a:r>
                      <a:r>
                        <a:rPr lang="x-none" sz="1200" spc="-5" dirty="0" smtClean="0">
                          <a:latin typeface="Lucida Sans Unicode"/>
                          <a:cs typeface="Lucida Sans Unicode"/>
                        </a:rPr>
                        <a:t>usto de desvio de tráfego</a:t>
                      </a:r>
                      <a:r>
                        <a:rPr lang="x-none" sz="1200" spc="-5" baseline="0" dirty="0" smtClean="0">
                          <a:latin typeface="Lucida Sans Unicode"/>
                          <a:cs typeface="Lucida Sans Unicode"/>
                        </a:rPr>
                        <a:t> de automóveis e pedestres</a:t>
                      </a:r>
                      <a:endParaRPr sz="1200" dirty="0" smtClean="0">
                        <a:latin typeface="Lucida Sans Unicode"/>
                        <a:cs typeface="Lucida Sans Unicode"/>
                      </a:endParaRPr>
                    </a:p>
                    <a:p>
                      <a:pPr marL="85090" algn="l">
                        <a:lnSpc>
                          <a:spcPct val="10000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~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£136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 smtClean="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lang="x-none" sz="1200" spc="-5" dirty="0" smtClean="0">
                          <a:latin typeface="Lucida Sans Unicode"/>
                          <a:cs typeface="Lucida Sans Unicode"/>
                        </a:rPr>
                        <a:t>or metro</a:t>
                      </a:r>
                      <a:r>
                        <a:rPr sz="1200" spc="-5" dirty="0" smtClean="0">
                          <a:latin typeface="Lucida Sans Unicode"/>
                          <a:cs typeface="Lucida Sans Unicode"/>
                        </a:rPr>
                        <a:t>*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*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7E8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721360" algn="l">
                        <a:lnSpc>
                          <a:spcPts val="2160"/>
                        </a:lnSpc>
                        <a:spcBef>
                          <a:spcPts val="120"/>
                        </a:spcBef>
                      </a:pPr>
                      <a:r>
                        <a:rPr sz="1200" b="1" i="1" spc="5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lang="x-none" sz="1200" b="1" i="1" spc="5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enhum custo indireto </a:t>
                      </a:r>
                      <a:r>
                        <a:rPr sz="1200" b="1" i="1" spc="5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sz="1200" b="1" i="1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sz="1200" b="1" i="1" spc="15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sz="1200" b="1" i="1" spc="5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sz="1200" b="1" i="1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sz="1200" b="1" i="1" spc="5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sz="1200" b="1" i="1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sz="1200" b="1" i="1" spc="-10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lang="x-none" sz="1200" b="1" i="1" spc="0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cado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7E8"/>
                    </a:solidFill>
                  </a:tcPr>
                </a:tc>
              </a:tr>
              <a:tr h="636574">
                <a:tc>
                  <a:txBody>
                    <a:bodyPr/>
                    <a:lstStyle/>
                    <a:p>
                      <a:pPr marL="85090" marR="846455"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x-none" sz="1200" spc="-5" dirty="0" smtClean="0">
                          <a:latin typeface="Lucida Sans Unicode"/>
                          <a:cs typeface="Lucida Sans Unicode"/>
                        </a:rPr>
                        <a:t>Nível de transtorno </a:t>
                      </a:r>
                      <a:r>
                        <a:rPr sz="1200" spc="-5" dirty="0" smtClean="0">
                          <a:latin typeface="Lucida Sans Unicode"/>
                          <a:cs typeface="Lucida Sans Unicode"/>
                        </a:rPr>
                        <a:t>social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EDCE"/>
                    </a:solidFill>
                  </a:tcPr>
                </a:tc>
                <a:tc>
                  <a:txBody>
                    <a:bodyPr/>
                    <a:lstStyle/>
                    <a:p>
                      <a:pPr marL="85090"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5" dirty="0" smtClean="0">
                          <a:latin typeface="Lucida Sans Unicode"/>
                          <a:cs typeface="Lucida Sans Unicode"/>
                        </a:rPr>
                        <a:t>c</a:t>
                      </a:r>
                      <a:r>
                        <a:rPr sz="1200" spc="-5" dirty="0" smtClean="0">
                          <a:latin typeface="Lucida Sans Unicode"/>
                          <a:cs typeface="Lucida Sans Unicode"/>
                        </a:rPr>
                        <a:t>at</a:t>
                      </a:r>
                      <a:r>
                        <a:rPr sz="1200" spc="5" dirty="0" smtClean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sz="1200" dirty="0" smtClean="0">
                          <a:latin typeface="Lucida Sans Unicode"/>
                          <a:cs typeface="Lucida Sans Unicode"/>
                        </a:rPr>
                        <a:t>gor</a:t>
                      </a:r>
                      <a:r>
                        <a:rPr lang="x-none" sz="1200" dirty="0" smtClean="0">
                          <a:latin typeface="Lucida Sans Unicode"/>
                          <a:cs typeface="Lucida Sans Unicode"/>
                        </a:rPr>
                        <a:t>ia</a:t>
                      </a:r>
                      <a:r>
                        <a:rPr lang="x-none" sz="1200" baseline="0" dirty="0" smtClean="0">
                          <a:latin typeface="Lucida Sans Unicode"/>
                          <a:cs typeface="Lucida Sans Unicode"/>
                        </a:rPr>
                        <a:t> obra civil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EDCE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99794" algn="l">
                        <a:lnSpc>
                          <a:spcPts val="2160"/>
                        </a:lnSpc>
                        <a:spcBef>
                          <a:spcPts val="120"/>
                        </a:spcBef>
                      </a:pPr>
                      <a:r>
                        <a:rPr lang="x-none" sz="1200" b="1" i="1" spc="10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categoria</a:t>
                      </a:r>
                      <a:r>
                        <a:rPr lang="x-none" sz="1200" b="1" i="1" spc="10" baseline="0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lang="x-none" sz="1200" b="1" i="1" spc="10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de obra sem</a:t>
                      </a:r>
                      <a:r>
                        <a:rPr lang="x-none" sz="1200" b="1" i="1" spc="10" baseline="0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abertura de vala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EDCE"/>
                    </a:solidFill>
                  </a:tcPr>
                </a:tc>
              </a:tr>
              <a:tr h="572192">
                <a:tc>
                  <a:txBody>
                    <a:bodyPr/>
                    <a:lstStyle/>
                    <a:p>
                      <a:pPr marL="85090" marR="1101090"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x-none" sz="1200" dirty="0" smtClean="0">
                          <a:latin typeface="Lucida Sans Unicode"/>
                          <a:cs typeface="Lucida Sans Unicode"/>
                        </a:rPr>
                        <a:t>Velocidade</a:t>
                      </a:r>
                      <a:r>
                        <a:rPr lang="x-none" sz="1200" baseline="0" dirty="0" smtClean="0">
                          <a:latin typeface="Lucida Sans Unicode"/>
                          <a:cs typeface="Lucida Sans Unicode"/>
                        </a:rPr>
                        <a:t> de implantação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7E8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681355"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7</a:t>
                      </a:r>
                      <a:r>
                        <a:rPr sz="1200" spc="5" dirty="0" smtClean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lang="x-none" sz="1200" spc="0" dirty="0"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sz="1200" spc="5" dirty="0" smtClean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18</a:t>
                      </a:r>
                      <a:r>
                        <a:rPr sz="1200" spc="-5" dirty="0" smtClean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lang="x-none" sz="1200" spc="-5" dirty="0" smtClean="0">
                          <a:latin typeface="Lucida Sans Unicode"/>
                          <a:cs typeface="Lucida Sans Unicode"/>
                        </a:rPr>
                        <a:t>por </a:t>
                      </a:r>
                      <a:r>
                        <a:rPr sz="1200" dirty="0" smtClean="0">
                          <a:latin typeface="Lucida Sans Unicode"/>
                          <a:cs typeface="Lucida Sans Unicode"/>
                        </a:rPr>
                        <a:t>100m</a:t>
                      </a:r>
                      <a:r>
                        <a:rPr sz="1200" spc="-5" dirty="0" smtClean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lang="x-none" sz="1200" dirty="0" smtClean="0">
                          <a:latin typeface="Lucida Sans Unicode"/>
                          <a:cs typeface="Lucida Sans Unicode"/>
                        </a:rPr>
                        <a:t>de vala</a:t>
                      </a:r>
                      <a:r>
                        <a:rPr sz="1200" dirty="0" smtClean="0">
                          <a:latin typeface="Lucida Sans Unicode"/>
                          <a:cs typeface="Lucida Sans Unicode"/>
                        </a:rPr>
                        <a:t>*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*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7E8"/>
                    </a:solidFill>
                  </a:tcPr>
                </a:tc>
                <a:tc>
                  <a:txBody>
                    <a:bodyPr/>
                    <a:lstStyle/>
                    <a:p>
                      <a:pPr marL="85725" algn="l">
                        <a:lnSpc>
                          <a:spcPts val="2230"/>
                        </a:lnSpc>
                      </a:pPr>
                      <a:r>
                        <a:rPr sz="1200" b="1" i="1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~</a:t>
                      </a:r>
                      <a:r>
                        <a:rPr sz="1200" b="1" i="1" spc="-25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b="1" i="1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1200" b="1" i="1" spc="-40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lang="x-none" sz="1200" b="1" i="1" spc="5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horas por vala</a:t>
                      </a:r>
                      <a:endParaRPr sz="1200" dirty="0" smtClean="0">
                        <a:latin typeface="Lucida Sans Unicode"/>
                        <a:cs typeface="Lucida Sans Unicode"/>
                      </a:endParaRPr>
                    </a:p>
                    <a:p>
                      <a:pPr marL="85725" algn="l">
                        <a:lnSpc>
                          <a:spcPts val="1735"/>
                        </a:lnSpc>
                      </a:pPr>
                      <a:r>
                        <a:rPr sz="1200" b="1" i="1" spc="5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(</a:t>
                      </a:r>
                      <a:r>
                        <a:rPr sz="1200" b="1" i="1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se</a:t>
                      </a:r>
                      <a:r>
                        <a:rPr lang="x-none" sz="1200" b="1" i="1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gmento entre hidrantes</a:t>
                      </a:r>
                      <a:r>
                        <a:rPr sz="1200" b="1" i="1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)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7E8"/>
                    </a:solidFill>
                  </a:tcPr>
                </a:tc>
              </a:tr>
              <a:tr h="636574">
                <a:tc>
                  <a:txBody>
                    <a:bodyPr/>
                    <a:lstStyle/>
                    <a:p>
                      <a:pPr marL="85090"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lang="pt-BR" sz="1200" spc="-5" dirty="0" smtClean="0">
                        <a:latin typeface="Lucida Sans Unicode"/>
                        <a:cs typeface="Lucida Sans Unicode"/>
                      </a:endParaRPr>
                    </a:p>
                    <a:p>
                      <a:pPr marL="85090"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x-none" sz="1200" spc="-5" dirty="0" smtClean="0">
                          <a:latin typeface="Lucida Sans Unicode"/>
                          <a:cs typeface="Lucida Sans Unicode"/>
                        </a:rPr>
                        <a:t>Redução do vazamento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EDCE"/>
                    </a:solidFill>
                  </a:tcPr>
                </a:tc>
                <a:tc>
                  <a:txBody>
                    <a:bodyPr/>
                    <a:lstStyle/>
                    <a:p>
                      <a:pPr marL="85090"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~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60%</a:t>
                      </a:r>
                      <a:r>
                        <a:rPr sz="1200" spc="-10" dirty="0" smtClean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lang="x-none" sz="1200" spc="-5" dirty="0" smtClean="0">
                          <a:latin typeface="Lucida Sans Unicode"/>
                          <a:cs typeface="Lucida Sans Unicode"/>
                        </a:rPr>
                        <a:t>do vazamento inicial</a:t>
                      </a:r>
                      <a:r>
                        <a:rPr sz="1200" dirty="0" smtClean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 smtClean="0">
                          <a:latin typeface="Lucida Sans Unicode"/>
                          <a:cs typeface="Lucida Sans Unicode"/>
                        </a:rPr>
                        <a:t>(</a:t>
                      </a:r>
                      <a:r>
                        <a:rPr lang="x-none" sz="1200" spc="-5" dirty="0" smtClean="0">
                          <a:latin typeface="Lucida Sans Unicode"/>
                          <a:cs typeface="Lucida Sans Unicode"/>
                        </a:rPr>
                        <a:t>fontes abertas</a:t>
                      </a:r>
                      <a:r>
                        <a:rPr sz="1200" spc="-5" dirty="0" smtClean="0">
                          <a:latin typeface="Lucida Sans Unicode"/>
                          <a:cs typeface="Lucida Sans Unicode"/>
                        </a:rPr>
                        <a:t>)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EDCE"/>
                    </a:solidFill>
                  </a:tcPr>
                </a:tc>
                <a:tc>
                  <a:txBody>
                    <a:bodyPr/>
                    <a:lstStyle/>
                    <a:p>
                      <a:pPr marL="85725" algn="l">
                        <a:lnSpc>
                          <a:spcPts val="2175"/>
                        </a:lnSpc>
                      </a:pPr>
                      <a:r>
                        <a:rPr lang="x-none" sz="1200" b="1" i="1" spc="10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Igual</a:t>
                      </a:r>
                      <a:r>
                        <a:rPr lang="x-none" sz="1200" b="1" i="1" spc="10" baseline="0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ou maior que </a:t>
                      </a:r>
                      <a:r>
                        <a:rPr sz="1200" b="1" i="1" spc="10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75</a:t>
                      </a:r>
                      <a:r>
                        <a:rPr sz="1200" b="1" i="1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%</a:t>
                      </a:r>
                      <a:r>
                        <a:rPr sz="1200" b="1" i="1" spc="-70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lang="x-none" sz="1200" b="1" i="1" spc="5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do</a:t>
                      </a:r>
                      <a:r>
                        <a:rPr lang="x-none" sz="1200" b="1" i="1" spc="5" baseline="0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vazamento inicial</a:t>
                      </a:r>
                      <a:endParaRPr sz="1200" dirty="0" smtClean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EDCE"/>
                    </a:solidFill>
                  </a:tcPr>
                </a:tc>
              </a:tr>
              <a:tr h="500578">
                <a:tc>
                  <a:txBody>
                    <a:bodyPr/>
                    <a:lstStyle/>
                    <a:p>
                      <a:pPr marL="85090" algn="l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lang="pt-BR" sz="1200" spc="-10" dirty="0" smtClean="0">
                        <a:latin typeface="Lucida Sans Unicode"/>
                        <a:cs typeface="Lucida Sans Unicode"/>
                      </a:endParaRPr>
                    </a:p>
                    <a:p>
                      <a:pPr marL="85090" algn="l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x-none" sz="1200" spc="-10" dirty="0" smtClean="0">
                          <a:latin typeface="Lucida Sans Unicode"/>
                          <a:cs typeface="Lucida Sans Unicode"/>
                        </a:rPr>
                        <a:t>Gerenciamento de ativos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7E8"/>
                    </a:solidFill>
                  </a:tcPr>
                </a:tc>
                <a:tc>
                  <a:txBody>
                    <a:bodyPr/>
                    <a:lstStyle/>
                    <a:p>
                      <a:pPr marL="85090" algn="l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x-none" sz="1200" spc="-5" dirty="0" smtClean="0">
                          <a:latin typeface="Lucida Sans Unicode"/>
                          <a:cs typeface="Lucida Sans Unicode"/>
                        </a:rPr>
                        <a:t>Rede reformada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7E8"/>
                    </a:solidFill>
                  </a:tcPr>
                </a:tc>
                <a:tc>
                  <a:txBody>
                    <a:bodyPr/>
                    <a:lstStyle/>
                    <a:p>
                      <a:pPr marL="85725" algn="l">
                        <a:lnSpc>
                          <a:spcPts val="2235"/>
                        </a:lnSpc>
                      </a:pPr>
                      <a:r>
                        <a:rPr sz="1200" b="1" i="1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sz="1200" b="1" i="1" spc="5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ot</a:t>
                      </a:r>
                      <a:r>
                        <a:rPr sz="1200" b="1" i="1" spc="15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sz="1200" b="1" i="1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lang="x-none" sz="1200" b="1" i="1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c</a:t>
                      </a:r>
                      <a:r>
                        <a:rPr sz="1200" b="1" i="1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ial</a:t>
                      </a:r>
                      <a:r>
                        <a:rPr sz="1200" b="1" i="1" spc="-60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lang="x-none" sz="1200" b="1" i="1" spc="5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aumento</a:t>
                      </a:r>
                      <a:r>
                        <a:rPr lang="x-none" sz="1200" b="1" i="1" spc="5" baseline="0" dirty="0" smtClean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da vida últil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7E8"/>
                    </a:solidFill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381000" y="5791200"/>
            <a:ext cx="830326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pt-BR" sz="1200" b="1" dirty="0" smtClean="0">
                <a:solidFill>
                  <a:schemeClr val="bg1"/>
                </a:solidFill>
              </a:rPr>
              <a:t>* “THAMES WATER MAINS REPLACEMENT PROGRAMME INDEPENDENT REVIEW” -</a:t>
            </a:r>
            <a:r>
              <a:rPr lang="pt-BR" sz="1200" dirty="0">
                <a:solidFill>
                  <a:schemeClr val="bg1"/>
                </a:solidFill>
              </a:rPr>
              <a:t> </a:t>
            </a:r>
            <a:r>
              <a:rPr lang="pt-BR" sz="1200" b="1" dirty="0" smtClean="0">
                <a:solidFill>
                  <a:schemeClr val="bg1"/>
                </a:solidFill>
              </a:rPr>
              <a:t>B&amp;V, julho de 2012; página 10</a:t>
            </a:r>
            <a:endParaRPr lang="pt-BR" sz="1200" dirty="0" smtClean="0">
              <a:solidFill>
                <a:schemeClr val="bg1"/>
              </a:solidFill>
            </a:endParaRPr>
          </a:p>
          <a:p>
            <a:r>
              <a:rPr lang="pt-BR" sz="1200" b="1" dirty="0" smtClean="0">
                <a:solidFill>
                  <a:schemeClr val="bg1"/>
                </a:solidFill>
              </a:rPr>
              <a:t>** </a:t>
            </a:r>
            <a:r>
              <a:rPr lang="pt-BR" sz="1200" b="1" dirty="0">
                <a:solidFill>
                  <a:schemeClr val="bg1"/>
                </a:solidFill>
              </a:rPr>
              <a:t>“Cálculo do nível econômico sustentável de vazamento e sua integração com o planejamento dos recursos </a:t>
            </a:r>
            <a:r>
              <a:rPr lang="pt-BR" sz="1200" b="1" dirty="0" smtClean="0">
                <a:solidFill>
                  <a:schemeClr val="bg1"/>
                </a:solidFill>
              </a:rPr>
              <a:t>hídricos” - </a:t>
            </a:r>
            <a:r>
              <a:rPr lang="pt-BR" sz="1200" b="1" dirty="0" err="1" smtClean="0">
                <a:solidFill>
                  <a:schemeClr val="bg1"/>
                </a:solidFill>
              </a:rPr>
              <a:t>Strategic</a:t>
            </a:r>
            <a:r>
              <a:rPr lang="pt-BR" sz="1200" b="1" dirty="0" smtClean="0">
                <a:solidFill>
                  <a:schemeClr val="bg1"/>
                </a:solidFill>
              </a:rPr>
              <a:t> Management </a:t>
            </a:r>
            <a:r>
              <a:rPr lang="pt-BR" sz="1200" b="1" dirty="0" err="1" smtClean="0">
                <a:solidFill>
                  <a:schemeClr val="bg1"/>
                </a:solidFill>
              </a:rPr>
              <a:t>Consultants</a:t>
            </a:r>
            <a:r>
              <a:rPr lang="pt-BR" sz="1200" b="1" dirty="0" smtClean="0">
                <a:solidFill>
                  <a:schemeClr val="bg1"/>
                </a:solidFill>
              </a:rPr>
              <a:t>, outubro de 2012; página 22</a:t>
            </a:r>
            <a:endParaRPr lang="pt-B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143000"/>
            <a:ext cx="8229600" cy="4526280"/>
          </a:xfrm>
          <a:custGeom>
            <a:avLst/>
            <a:gdLst/>
            <a:ahLst/>
            <a:cxnLst/>
            <a:rect l="l" t="t" r="r" b="b"/>
            <a:pathLst>
              <a:path w="8229600" h="4526280">
                <a:moveTo>
                  <a:pt x="0" y="4526280"/>
                </a:moveTo>
                <a:lnTo>
                  <a:pt x="8229600" y="4526280"/>
                </a:lnTo>
                <a:lnTo>
                  <a:pt x="8229600" y="0"/>
                </a:lnTo>
                <a:lnTo>
                  <a:pt x="0" y="0"/>
                </a:lnTo>
                <a:lnTo>
                  <a:pt x="0" y="4526280"/>
                </a:lnTo>
                <a:close/>
              </a:path>
            </a:pathLst>
          </a:custGeom>
          <a:ln w="9144">
            <a:solidFill>
              <a:srgbClr val="7ED13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645668" y="1181353"/>
            <a:ext cx="590753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8605" indent="-255904">
              <a:lnSpc>
                <a:spcPct val="100000"/>
              </a:lnSpc>
              <a:buClr>
                <a:srgbClr val="7ED13A"/>
              </a:buClr>
              <a:buSzPct val="66666"/>
              <a:buFont typeface="Wingdings"/>
              <a:buChar char=""/>
              <a:tabLst>
                <a:tab pos="269240" algn="l"/>
              </a:tabLst>
            </a:pPr>
            <a:r>
              <a:rPr lang="x-none" sz="2000" b="0" spc="-5" dirty="0" smtClean="0">
                <a:solidFill>
                  <a:schemeClr val="bg1"/>
                </a:solidFill>
                <a:latin typeface="Arial"/>
                <a:cs typeface="Arial"/>
              </a:rPr>
              <a:t>Reino Unido</a:t>
            </a:r>
            <a:r>
              <a:rPr sz="1800" b="0" dirty="0" smtClean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sz="1800" b="0" dirty="0">
                <a:solidFill>
                  <a:schemeClr val="bg1"/>
                </a:solidFill>
                <a:latin typeface="Arial"/>
                <a:cs typeface="Arial"/>
              </a:rPr>
              <a:t>Th</a:t>
            </a:r>
            <a:r>
              <a:rPr sz="1800" b="0" spc="5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1800" b="0" dirty="0">
                <a:solidFill>
                  <a:schemeClr val="bg1"/>
                </a:solidFill>
                <a:latin typeface="Arial"/>
                <a:cs typeface="Arial"/>
              </a:rPr>
              <a:t>mes</a:t>
            </a:r>
            <a:r>
              <a:rPr sz="1800" b="0" spc="-4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0" spc="-70" dirty="0">
                <a:solidFill>
                  <a:schemeClr val="bg1"/>
                </a:solidFill>
                <a:latin typeface="Arial"/>
                <a:cs typeface="Arial"/>
              </a:rPr>
              <a:t>W</a:t>
            </a:r>
            <a:r>
              <a:rPr sz="1800" b="0" dirty="0">
                <a:solidFill>
                  <a:schemeClr val="bg1"/>
                </a:solidFill>
                <a:latin typeface="Arial"/>
                <a:cs typeface="Arial"/>
              </a:rPr>
              <a:t>ate</a:t>
            </a:r>
            <a:r>
              <a:rPr sz="1800" b="0" spc="-105" dirty="0">
                <a:solidFill>
                  <a:schemeClr val="bg1"/>
                </a:solidFill>
                <a:latin typeface="Arial"/>
                <a:cs typeface="Arial"/>
              </a:rPr>
              <a:t>r</a:t>
            </a:r>
            <a:r>
              <a:rPr sz="1800" b="0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sz="1800" b="0" spc="-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chemeClr val="bg1"/>
                </a:solidFill>
                <a:latin typeface="Arial"/>
                <a:cs typeface="Arial"/>
              </a:rPr>
              <a:t>Se</a:t>
            </a:r>
            <a:r>
              <a:rPr sz="1800" b="0" spc="-10" dirty="0">
                <a:solidFill>
                  <a:schemeClr val="bg1"/>
                </a:solidFill>
                <a:latin typeface="Arial"/>
                <a:cs typeface="Arial"/>
              </a:rPr>
              <a:t>v</a:t>
            </a:r>
            <a:r>
              <a:rPr sz="1800" b="0" dirty="0">
                <a:solidFill>
                  <a:schemeClr val="bg1"/>
                </a:solidFill>
                <a:latin typeface="Arial"/>
                <a:cs typeface="Arial"/>
              </a:rPr>
              <a:t>ern</a:t>
            </a:r>
            <a:r>
              <a:rPr sz="1800" b="0" spc="-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0" spc="-75" dirty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sz="1800" b="0" dirty="0">
                <a:solidFill>
                  <a:schemeClr val="bg1"/>
                </a:solidFill>
                <a:latin typeface="Arial"/>
                <a:cs typeface="Arial"/>
              </a:rPr>
              <a:t>rent)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4294967295"/>
          </p:nvPr>
        </p:nvSpPr>
        <p:spPr>
          <a:xfrm>
            <a:off x="645668" y="1585721"/>
            <a:ext cx="7852663" cy="381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4510" indent="-228600">
              <a:lnSpc>
                <a:spcPct val="100000"/>
              </a:lnSpc>
              <a:buClr>
                <a:srgbClr val="7ED13A"/>
              </a:buClr>
              <a:buFont typeface="Verdana"/>
              <a:buChar char="◦"/>
              <a:tabLst>
                <a:tab pos="525145" algn="l"/>
              </a:tabLst>
            </a:pPr>
            <a:r>
              <a:rPr sz="1800" dirty="0" smtClean="0">
                <a:solidFill>
                  <a:schemeClr val="bg1"/>
                </a:solidFill>
              </a:rPr>
              <a:t>Re</a:t>
            </a:r>
            <a:r>
              <a:rPr lang="x-none" sz="1800" dirty="0" smtClean="0">
                <a:solidFill>
                  <a:schemeClr val="bg1"/>
                </a:solidFill>
              </a:rPr>
              <a:t>quisitos regulatórios</a:t>
            </a:r>
            <a:endParaRPr sz="1800" dirty="0" smtClean="0">
              <a:solidFill>
                <a:schemeClr val="bg1"/>
              </a:solidFill>
            </a:endParaRPr>
          </a:p>
          <a:p>
            <a:pPr marL="524510" indent="-228600">
              <a:lnSpc>
                <a:spcPct val="100000"/>
              </a:lnSpc>
              <a:spcBef>
                <a:spcPts val="300"/>
              </a:spcBef>
              <a:buClr>
                <a:srgbClr val="7ED13A"/>
              </a:buClr>
              <a:buFont typeface="Verdana"/>
              <a:buChar char="◦"/>
              <a:tabLst>
                <a:tab pos="525145" algn="l"/>
              </a:tabLst>
            </a:pPr>
            <a:r>
              <a:rPr lang="x-none" sz="1800" dirty="0" smtClean="0">
                <a:solidFill>
                  <a:schemeClr val="bg1"/>
                </a:solidFill>
              </a:rPr>
              <a:t>Líder mundial </a:t>
            </a:r>
            <a:r>
              <a:rPr lang="x-none" sz="1800" spc="-10" dirty="0" smtClean="0">
                <a:solidFill>
                  <a:schemeClr val="bg1"/>
                </a:solidFill>
              </a:rPr>
              <a:t>do mercado de vazamento</a:t>
            </a:r>
            <a:endParaRPr sz="1800" dirty="0" smtClean="0">
              <a:solidFill>
                <a:schemeClr val="bg1"/>
              </a:solidFill>
            </a:endParaRPr>
          </a:p>
          <a:p>
            <a:pPr marL="268605" indent="-255904">
              <a:lnSpc>
                <a:spcPct val="100000"/>
              </a:lnSpc>
              <a:spcBef>
                <a:spcPts val="390"/>
              </a:spcBef>
              <a:buClr>
                <a:srgbClr val="7ED13A"/>
              </a:buClr>
              <a:buSzPct val="66666"/>
              <a:buFont typeface="Wingdings"/>
              <a:buChar char=""/>
              <a:tabLst>
                <a:tab pos="269240" algn="l"/>
              </a:tabLst>
            </a:pPr>
            <a:r>
              <a:rPr lang="x-none" dirty="0" smtClean="0">
                <a:solidFill>
                  <a:schemeClr val="bg1"/>
                </a:solidFill>
              </a:rPr>
              <a:t>Cidade do Mé</a:t>
            </a:r>
            <a:r>
              <a:rPr spc="-10" dirty="0" smtClean="0">
                <a:solidFill>
                  <a:schemeClr val="bg1"/>
                </a:solidFill>
              </a:rPr>
              <a:t>x</a:t>
            </a:r>
            <a:r>
              <a:rPr dirty="0" smtClean="0">
                <a:solidFill>
                  <a:schemeClr val="bg1"/>
                </a:solidFill>
              </a:rPr>
              <a:t>ico</a:t>
            </a:r>
            <a:r>
              <a:rPr spc="20" dirty="0" smtClean="0">
                <a:solidFill>
                  <a:schemeClr val="bg1"/>
                </a:solidFill>
              </a:rPr>
              <a:t> </a:t>
            </a:r>
            <a:r>
              <a:rPr dirty="0" smtClean="0">
                <a:solidFill>
                  <a:schemeClr val="bg1"/>
                </a:solidFill>
              </a:rPr>
              <a:t>(</a:t>
            </a:r>
            <a:r>
              <a:rPr sz="1800" dirty="0">
                <a:solidFill>
                  <a:schemeClr val="bg1"/>
                </a:solidFill>
              </a:rPr>
              <a:t>Guadalaja</a:t>
            </a:r>
            <a:r>
              <a:rPr sz="1800" spc="5" dirty="0">
                <a:solidFill>
                  <a:schemeClr val="bg1"/>
                </a:solidFill>
              </a:rPr>
              <a:t>ra</a:t>
            </a:r>
            <a:r>
              <a:rPr dirty="0">
                <a:solidFill>
                  <a:schemeClr val="bg1"/>
                </a:solidFill>
              </a:rPr>
              <a:t>)</a:t>
            </a:r>
          </a:p>
          <a:p>
            <a:pPr marL="524510" lvl="1" indent="-228600">
              <a:lnSpc>
                <a:spcPct val="100000"/>
              </a:lnSpc>
              <a:spcBef>
                <a:spcPts val="300"/>
              </a:spcBef>
              <a:buClr>
                <a:srgbClr val="7ED13A"/>
              </a:buClr>
              <a:buFont typeface="Verdana"/>
              <a:buChar char="◦"/>
              <a:tabLst>
                <a:tab pos="525145" algn="l"/>
              </a:tabLst>
            </a:pPr>
            <a:r>
              <a:rPr dirty="0">
                <a:solidFill>
                  <a:schemeClr val="bg1"/>
                </a:solidFill>
                <a:latin typeface="Arial"/>
                <a:cs typeface="Arial"/>
              </a:rPr>
              <a:t>50%</a:t>
            </a:r>
            <a:r>
              <a:rPr spc="-2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x-none" dirty="0" smtClean="0">
                <a:solidFill>
                  <a:schemeClr val="bg1"/>
                </a:solidFill>
                <a:latin typeface="Arial"/>
                <a:cs typeface="Arial"/>
              </a:rPr>
              <a:t>de perdas na megalópole</a:t>
            </a:r>
            <a:endParaRPr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68605" indent="-255904">
              <a:lnSpc>
                <a:spcPct val="100000"/>
              </a:lnSpc>
              <a:spcBef>
                <a:spcPts val="390"/>
              </a:spcBef>
              <a:buClr>
                <a:srgbClr val="7ED13A"/>
              </a:buClr>
              <a:buSzPct val="66666"/>
              <a:buFont typeface="Wingdings"/>
              <a:buChar char=""/>
              <a:tabLst>
                <a:tab pos="269240" algn="l"/>
              </a:tabLst>
            </a:pPr>
            <a:r>
              <a:rPr dirty="0" smtClean="0">
                <a:solidFill>
                  <a:schemeClr val="bg1"/>
                </a:solidFill>
              </a:rPr>
              <a:t>Europ</a:t>
            </a:r>
            <a:r>
              <a:rPr lang="x-none" dirty="0" smtClean="0">
                <a:solidFill>
                  <a:schemeClr val="bg1"/>
                </a:solidFill>
              </a:rPr>
              <a:t>a</a:t>
            </a:r>
            <a:r>
              <a:rPr dirty="0" smtClean="0">
                <a:solidFill>
                  <a:schemeClr val="bg1"/>
                </a:solidFill>
              </a:rPr>
              <a:t> </a:t>
            </a:r>
            <a:r>
              <a:rPr sz="1800" dirty="0">
                <a:solidFill>
                  <a:schemeClr val="bg1"/>
                </a:solidFill>
              </a:rPr>
              <a:t>(Suez</a:t>
            </a:r>
            <a:r>
              <a:rPr sz="1800" spc="-25" dirty="0">
                <a:solidFill>
                  <a:schemeClr val="bg1"/>
                </a:solidFill>
              </a:rPr>
              <a:t> </a:t>
            </a:r>
            <a:r>
              <a:rPr sz="1800" spc="-10" dirty="0">
                <a:solidFill>
                  <a:schemeClr val="bg1"/>
                </a:solidFill>
              </a:rPr>
              <a:t>E</a:t>
            </a:r>
            <a:r>
              <a:rPr sz="1800" dirty="0">
                <a:solidFill>
                  <a:schemeClr val="bg1"/>
                </a:solidFill>
              </a:rPr>
              <a:t>n</a:t>
            </a:r>
            <a:r>
              <a:rPr sz="1800" spc="-10" dirty="0">
                <a:solidFill>
                  <a:schemeClr val="bg1"/>
                </a:solidFill>
              </a:rPr>
              <a:t>v</a:t>
            </a:r>
            <a:r>
              <a:rPr sz="1800" dirty="0">
                <a:solidFill>
                  <a:schemeClr val="bg1"/>
                </a:solidFill>
              </a:rPr>
              <a:t>ironment)</a:t>
            </a:r>
            <a:endParaRPr dirty="0" smtClean="0">
              <a:solidFill>
                <a:schemeClr val="bg1"/>
              </a:solidFill>
            </a:endParaRPr>
          </a:p>
          <a:p>
            <a:pPr marL="524510" lvl="1" indent="-228600">
              <a:lnSpc>
                <a:spcPct val="100000"/>
              </a:lnSpc>
              <a:spcBef>
                <a:spcPts val="315"/>
              </a:spcBef>
              <a:buClr>
                <a:srgbClr val="7ED13A"/>
              </a:buClr>
              <a:buFont typeface="Verdana"/>
              <a:buChar char="◦"/>
              <a:tabLst>
                <a:tab pos="525145" algn="l"/>
              </a:tabLst>
            </a:pPr>
            <a:r>
              <a:rPr lang="x-none" spc="-70" dirty="0" smtClean="0">
                <a:solidFill>
                  <a:schemeClr val="bg1"/>
                </a:solidFill>
                <a:latin typeface="Arial"/>
                <a:cs typeface="Arial"/>
              </a:rPr>
              <a:t>Estresse hídrico</a:t>
            </a:r>
            <a:r>
              <a:rPr spc="-4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dirty="0" smtClean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lang="x-none" dirty="0" smtClean="0">
                <a:solidFill>
                  <a:schemeClr val="bg1"/>
                </a:solidFill>
                <a:latin typeface="Arial"/>
                <a:cs typeface="Arial"/>
              </a:rPr>
              <a:t>Espanha</a:t>
            </a:r>
            <a:r>
              <a:rPr dirty="0" smtClean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spc="-2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x-none" dirty="0" smtClean="0">
                <a:solidFill>
                  <a:schemeClr val="bg1"/>
                </a:solidFill>
                <a:latin typeface="Arial"/>
                <a:cs typeface="Arial"/>
              </a:rPr>
              <a:t>Itália</a:t>
            </a:r>
            <a:r>
              <a:rPr dirty="0" smtClean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spc="-1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dirty="0" smtClean="0">
                <a:solidFill>
                  <a:schemeClr val="bg1"/>
                </a:solidFill>
                <a:latin typeface="Arial"/>
                <a:cs typeface="Arial"/>
              </a:rPr>
              <a:t>Fra</a:t>
            </a:r>
            <a:r>
              <a:rPr spc="5" dirty="0" smtClean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lang="x-none" dirty="0" smtClean="0">
                <a:solidFill>
                  <a:schemeClr val="bg1"/>
                </a:solidFill>
                <a:latin typeface="Arial"/>
                <a:cs typeface="Arial"/>
              </a:rPr>
              <a:t>ça</a:t>
            </a:r>
            <a:r>
              <a:rPr dirty="0" smtClean="0">
                <a:solidFill>
                  <a:schemeClr val="bg1"/>
                </a:solidFill>
                <a:latin typeface="Arial"/>
                <a:cs typeface="Arial"/>
              </a:rPr>
              <a:t>)</a:t>
            </a:r>
            <a:endParaRPr dirty="0">
              <a:solidFill>
                <a:schemeClr val="bg1"/>
              </a:solidFill>
              <a:latin typeface="Arial"/>
              <a:cs typeface="Arial"/>
            </a:endParaRPr>
          </a:p>
          <a:p>
            <a:pPr marL="268605" indent="-255904">
              <a:lnSpc>
                <a:spcPct val="100000"/>
              </a:lnSpc>
              <a:spcBef>
                <a:spcPts val="390"/>
              </a:spcBef>
              <a:buClr>
                <a:srgbClr val="7ED13A"/>
              </a:buClr>
              <a:buSzPct val="66666"/>
              <a:buFont typeface="Wingdings"/>
              <a:buChar char=""/>
              <a:tabLst>
                <a:tab pos="269240" algn="l"/>
              </a:tabLst>
            </a:pPr>
            <a:r>
              <a:rPr dirty="0" smtClean="0">
                <a:solidFill>
                  <a:schemeClr val="bg1"/>
                </a:solidFill>
              </a:rPr>
              <a:t>R</a:t>
            </a:r>
            <a:r>
              <a:rPr lang="x-none" dirty="0" smtClean="0">
                <a:solidFill>
                  <a:schemeClr val="bg1"/>
                </a:solidFill>
              </a:rPr>
              <a:t>ú</a:t>
            </a:r>
            <a:r>
              <a:rPr dirty="0" smtClean="0">
                <a:solidFill>
                  <a:schemeClr val="bg1"/>
                </a:solidFill>
              </a:rPr>
              <a:t>ssia</a:t>
            </a:r>
            <a:r>
              <a:rPr spc="15" dirty="0" smtClean="0">
                <a:solidFill>
                  <a:schemeClr val="bg1"/>
                </a:solidFill>
              </a:rPr>
              <a:t> </a:t>
            </a:r>
            <a:r>
              <a:rPr sz="1800" dirty="0">
                <a:solidFill>
                  <a:schemeClr val="bg1"/>
                </a:solidFill>
              </a:rPr>
              <a:t>(</a:t>
            </a:r>
            <a:r>
              <a:rPr sz="1800" spc="5" dirty="0">
                <a:solidFill>
                  <a:schemeClr val="bg1"/>
                </a:solidFill>
              </a:rPr>
              <a:t>R</a:t>
            </a:r>
            <a:r>
              <a:rPr sz="1800" dirty="0">
                <a:solidFill>
                  <a:schemeClr val="bg1"/>
                </a:solidFill>
              </a:rPr>
              <a:t>K</a:t>
            </a:r>
            <a:r>
              <a:rPr sz="1800" spc="-10" dirty="0">
                <a:solidFill>
                  <a:schemeClr val="bg1"/>
                </a:solidFill>
              </a:rPr>
              <a:t>S</a:t>
            </a:r>
            <a:r>
              <a:rPr sz="1800" dirty="0">
                <a:solidFill>
                  <a:schemeClr val="bg1"/>
                </a:solidFill>
              </a:rPr>
              <a:t>,</a:t>
            </a:r>
            <a:r>
              <a:rPr sz="1800" spc="-25" dirty="0">
                <a:solidFill>
                  <a:schemeClr val="bg1"/>
                </a:solidFill>
              </a:rPr>
              <a:t> </a:t>
            </a:r>
            <a:r>
              <a:rPr sz="1800" dirty="0">
                <a:solidFill>
                  <a:schemeClr val="bg1"/>
                </a:solidFill>
              </a:rPr>
              <a:t>Samara</a:t>
            </a:r>
            <a:r>
              <a:rPr sz="1800" spc="5" dirty="0">
                <a:solidFill>
                  <a:schemeClr val="bg1"/>
                </a:solidFill>
              </a:rPr>
              <a:t>)</a:t>
            </a:r>
            <a:r>
              <a:rPr sz="1800" dirty="0">
                <a:solidFill>
                  <a:schemeClr val="bg1"/>
                </a:solidFill>
              </a:rPr>
              <a:t>;</a:t>
            </a:r>
            <a:endParaRPr dirty="0" smtClean="0">
              <a:solidFill>
                <a:schemeClr val="bg1"/>
              </a:solidFill>
            </a:endParaRPr>
          </a:p>
          <a:p>
            <a:pPr marL="524510" lvl="1" indent="-228600">
              <a:lnSpc>
                <a:spcPct val="100000"/>
              </a:lnSpc>
              <a:spcBef>
                <a:spcPts val="300"/>
              </a:spcBef>
              <a:buClr>
                <a:srgbClr val="7ED13A"/>
              </a:buClr>
              <a:buFont typeface="Verdana"/>
              <a:buChar char="◦"/>
              <a:tabLst>
                <a:tab pos="525145" algn="l"/>
              </a:tabLst>
            </a:pPr>
            <a:r>
              <a:rPr lang="x-none" dirty="0" smtClean="0">
                <a:solidFill>
                  <a:schemeClr val="bg1"/>
                </a:solidFill>
                <a:latin typeface="Arial"/>
                <a:cs typeface="Arial"/>
              </a:rPr>
              <a:t>Recuperação da infraestrura</a:t>
            </a:r>
            <a:r>
              <a:rPr dirty="0" smtClean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lang="x-none" dirty="0" smtClean="0">
                <a:solidFill>
                  <a:schemeClr val="bg1"/>
                </a:solidFill>
                <a:latin typeface="Arial"/>
                <a:cs typeface="Arial"/>
              </a:rPr>
              <a:t>perda de água</a:t>
            </a:r>
            <a:endParaRPr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68605" indent="-255904">
              <a:lnSpc>
                <a:spcPct val="100000"/>
              </a:lnSpc>
              <a:spcBef>
                <a:spcPts val="390"/>
              </a:spcBef>
              <a:buClr>
                <a:srgbClr val="7ED13A"/>
              </a:buClr>
              <a:buSzPct val="66666"/>
              <a:buFont typeface="Wingdings"/>
              <a:buChar char=""/>
              <a:tabLst>
                <a:tab pos="269240" algn="l"/>
              </a:tabLst>
            </a:pPr>
            <a:r>
              <a:rPr lang="x-none" dirty="0" smtClean="0">
                <a:solidFill>
                  <a:schemeClr val="bg1"/>
                </a:solidFill>
              </a:rPr>
              <a:t>Estados Unidos </a:t>
            </a:r>
            <a:r>
              <a:rPr dirty="0" smtClean="0">
                <a:solidFill>
                  <a:schemeClr val="bg1"/>
                </a:solidFill>
              </a:rPr>
              <a:t>(</a:t>
            </a:r>
            <a:r>
              <a:rPr sz="1800" spc="-10" dirty="0">
                <a:solidFill>
                  <a:schemeClr val="bg1"/>
                </a:solidFill>
              </a:rPr>
              <a:t>A</a:t>
            </a:r>
            <a:r>
              <a:rPr sz="1800" dirty="0">
                <a:solidFill>
                  <a:schemeClr val="bg1"/>
                </a:solidFill>
              </a:rPr>
              <a:t>merican</a:t>
            </a:r>
            <a:r>
              <a:rPr sz="1800" spc="-25" dirty="0">
                <a:solidFill>
                  <a:schemeClr val="bg1"/>
                </a:solidFill>
              </a:rPr>
              <a:t> </a:t>
            </a:r>
            <a:r>
              <a:rPr sz="1800" spc="-70" dirty="0">
                <a:solidFill>
                  <a:schemeClr val="bg1"/>
                </a:solidFill>
              </a:rPr>
              <a:t>W</a:t>
            </a:r>
            <a:r>
              <a:rPr sz="1800" dirty="0">
                <a:solidFill>
                  <a:schemeClr val="bg1"/>
                </a:solidFill>
              </a:rPr>
              <a:t>ater</a:t>
            </a:r>
            <a:r>
              <a:rPr dirty="0">
                <a:solidFill>
                  <a:schemeClr val="bg1"/>
                </a:solidFill>
              </a:rPr>
              <a:t>)</a:t>
            </a:r>
            <a:endParaRPr dirty="0" smtClean="0">
              <a:solidFill>
                <a:schemeClr val="bg1"/>
              </a:solidFill>
            </a:endParaRPr>
          </a:p>
          <a:p>
            <a:pPr marL="524510" lvl="1" indent="-228600">
              <a:lnSpc>
                <a:spcPct val="100000"/>
              </a:lnSpc>
              <a:spcBef>
                <a:spcPts val="305"/>
              </a:spcBef>
              <a:buClr>
                <a:srgbClr val="7ED13A"/>
              </a:buClr>
              <a:buFont typeface="Verdana"/>
              <a:buChar char="◦"/>
              <a:tabLst>
                <a:tab pos="525145" algn="l"/>
              </a:tabLst>
            </a:pP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Recuperação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da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infraestrura/perda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água</a:t>
            </a:r>
            <a:endParaRPr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68605" indent="-255904">
              <a:lnSpc>
                <a:spcPct val="100000"/>
              </a:lnSpc>
              <a:spcBef>
                <a:spcPts val="390"/>
              </a:spcBef>
              <a:buClr>
                <a:srgbClr val="7ED13A"/>
              </a:buClr>
              <a:buSzPct val="66666"/>
              <a:buFont typeface="Wingdings"/>
              <a:buChar char=""/>
              <a:tabLst>
                <a:tab pos="269240" algn="l"/>
              </a:tabLst>
            </a:pPr>
            <a:r>
              <a:rPr dirty="0" smtClean="0">
                <a:solidFill>
                  <a:schemeClr val="bg1"/>
                </a:solidFill>
              </a:rPr>
              <a:t>Ch</a:t>
            </a:r>
            <a:r>
              <a:rPr spc="-10" dirty="0" smtClean="0">
                <a:solidFill>
                  <a:schemeClr val="bg1"/>
                </a:solidFill>
              </a:rPr>
              <a:t>i</a:t>
            </a:r>
            <a:r>
              <a:rPr dirty="0" smtClean="0">
                <a:solidFill>
                  <a:schemeClr val="bg1"/>
                </a:solidFill>
              </a:rPr>
              <a:t>na</a:t>
            </a:r>
            <a:r>
              <a:rPr spc="20" dirty="0" smtClean="0">
                <a:solidFill>
                  <a:schemeClr val="bg1"/>
                </a:solidFill>
              </a:rPr>
              <a:t> </a:t>
            </a:r>
            <a:r>
              <a:rPr sz="1800" dirty="0" smtClean="0">
                <a:solidFill>
                  <a:schemeClr val="bg1"/>
                </a:solidFill>
              </a:rPr>
              <a:t>(G</a:t>
            </a:r>
            <a:r>
              <a:rPr sz="1800" spc="5" dirty="0" smtClean="0">
                <a:solidFill>
                  <a:schemeClr val="bg1"/>
                </a:solidFill>
              </a:rPr>
              <a:t>e</a:t>
            </a:r>
            <a:r>
              <a:rPr sz="1800" dirty="0" smtClean="0">
                <a:solidFill>
                  <a:schemeClr val="bg1"/>
                </a:solidFill>
              </a:rPr>
              <a:t>ne</a:t>
            </a:r>
            <a:r>
              <a:rPr sz="1800" spc="5" dirty="0" smtClean="0">
                <a:solidFill>
                  <a:schemeClr val="bg1"/>
                </a:solidFill>
              </a:rPr>
              <a:t>r</a:t>
            </a:r>
            <a:r>
              <a:rPr sz="1800" dirty="0" smtClean="0">
                <a:solidFill>
                  <a:schemeClr val="bg1"/>
                </a:solidFill>
              </a:rPr>
              <a:t>al</a:t>
            </a:r>
            <a:r>
              <a:rPr sz="1800" spc="-40" dirty="0" smtClean="0">
                <a:solidFill>
                  <a:schemeClr val="bg1"/>
                </a:solidFill>
              </a:rPr>
              <a:t> </a:t>
            </a:r>
            <a:r>
              <a:rPr sz="1800" spc="-70" dirty="0" smtClean="0">
                <a:solidFill>
                  <a:schemeClr val="bg1"/>
                </a:solidFill>
              </a:rPr>
              <a:t>W</a:t>
            </a:r>
            <a:r>
              <a:rPr sz="1800" dirty="0" smtClean="0">
                <a:solidFill>
                  <a:schemeClr val="bg1"/>
                </a:solidFill>
              </a:rPr>
              <a:t>ater)</a:t>
            </a:r>
            <a:endParaRPr lang="pt-BR" sz="1800" dirty="0" smtClean="0">
              <a:solidFill>
                <a:schemeClr val="bg1"/>
              </a:solidFill>
            </a:endParaRPr>
          </a:p>
          <a:p>
            <a:pPr marL="524510" lvl="1" indent="-228600">
              <a:lnSpc>
                <a:spcPct val="100000"/>
              </a:lnSpc>
              <a:spcBef>
                <a:spcPts val="315"/>
              </a:spcBef>
              <a:buClr>
                <a:srgbClr val="7ED13A"/>
              </a:buClr>
              <a:buFont typeface="Verdana"/>
              <a:buChar char="◦"/>
              <a:tabLst>
                <a:tab pos="525145" algn="l"/>
              </a:tabLst>
            </a:pPr>
            <a:r>
              <a:rPr lang="x-none" dirty="0" smtClean="0">
                <a:solidFill>
                  <a:schemeClr val="bg1"/>
                </a:solidFill>
                <a:latin typeface="Arial"/>
                <a:cs typeface="Arial"/>
              </a:rPr>
              <a:t>Mercado em crescimento </a:t>
            </a:r>
            <a:r>
              <a:rPr spc="10" dirty="0" smtClean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dirty="0">
                <a:solidFill>
                  <a:schemeClr val="bg1"/>
                </a:solidFill>
                <a:latin typeface="Arial"/>
                <a:cs typeface="Arial"/>
              </a:rPr>
              <a:t>20%</a:t>
            </a:r>
            <a:r>
              <a:rPr spc="-2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x-none" dirty="0" smtClean="0">
                <a:solidFill>
                  <a:schemeClr val="bg1"/>
                </a:solidFill>
                <a:latin typeface="Arial"/>
                <a:cs typeface="Arial"/>
              </a:rPr>
              <a:t>do vazamento mundial</a:t>
            </a:r>
            <a:r>
              <a:rPr dirty="0" smtClean="0">
                <a:solidFill>
                  <a:schemeClr val="bg1"/>
                </a:solidFill>
                <a:latin typeface="Arial"/>
                <a:cs typeface="Arial"/>
              </a:rPr>
              <a:t>)</a:t>
            </a:r>
            <a:endParaRPr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24600" y="2362200"/>
            <a:ext cx="2243328" cy="274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128486" y="457200"/>
            <a:ext cx="76345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  <a:latin typeface="Arial"/>
                <a:cs typeface="Arial"/>
              </a:rPr>
              <a:t>Mercados-alvo globais e motivadores</a:t>
            </a:r>
            <a:endParaRPr lang="pt-BR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062608" y="2927730"/>
            <a:ext cx="5328792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t-BR" sz="4000" b="1" spc="-5" dirty="0" smtClean="0">
                <a:solidFill>
                  <a:schemeClr val="bg1"/>
                </a:solidFill>
                <a:latin typeface="Arial"/>
                <a:cs typeface="Arial"/>
              </a:rPr>
              <a:t>Exemplos</a:t>
            </a:r>
            <a:r>
              <a:rPr lang="pt-BR" sz="4000" b="1" spc="1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x-none" sz="4000" b="1" spc="-5" dirty="0" smtClean="0">
                <a:solidFill>
                  <a:schemeClr val="bg1"/>
                </a:solidFill>
                <a:latin typeface="Arial"/>
                <a:cs typeface="Arial"/>
              </a:rPr>
              <a:t>de curas</a:t>
            </a:r>
            <a:endParaRPr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049" y="4000362"/>
            <a:ext cx="2178751" cy="212837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049" y="1389833"/>
            <a:ext cx="2178751" cy="21915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66791" y="1905000"/>
            <a:ext cx="5324409" cy="4001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5780" indent="-513080">
              <a:lnSpc>
                <a:spcPct val="10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  <a:tabLst>
                <a:tab pos="526415" algn="l"/>
              </a:tabLst>
            </a:pPr>
            <a:r>
              <a:rPr lang="pt-BR" sz="2000" dirty="0">
                <a:solidFill>
                  <a:schemeClr val="bg1"/>
                </a:solidFill>
                <a:latin typeface="Arial"/>
                <a:cs typeface="Arial"/>
              </a:rPr>
              <a:t>	Simulação de corrosão induzida externamente – vazamento por furo de 5 mm (1.500</a:t>
            </a:r>
            <a:r>
              <a:rPr lang="pt-BR" sz="2000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t-BR" sz="2000" dirty="0">
                <a:solidFill>
                  <a:schemeClr val="bg1"/>
                </a:solidFill>
                <a:latin typeface="Arial"/>
                <a:cs typeface="Arial"/>
              </a:rPr>
              <a:t>l</a:t>
            </a:r>
            <a:r>
              <a:rPr lang="pt-BR" sz="2000" spc="-10" dirty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lang="pt-BR" sz="2000" dirty="0">
                <a:solidFill>
                  <a:schemeClr val="bg1"/>
                </a:solidFill>
                <a:latin typeface="Arial"/>
                <a:cs typeface="Arial"/>
              </a:rPr>
              <a:t>h</a:t>
            </a:r>
            <a:r>
              <a:rPr lang="pt-BR" sz="2000" dirty="0" smtClean="0">
                <a:solidFill>
                  <a:schemeClr val="bg1"/>
                </a:solidFill>
                <a:latin typeface="Arial"/>
                <a:cs typeface="Arial"/>
              </a:rPr>
              <a:t>)</a:t>
            </a:r>
          </a:p>
          <a:p>
            <a:pPr marL="525780" indent="-513080">
              <a:lnSpc>
                <a:spcPct val="10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  <a:tabLst>
                <a:tab pos="526415" algn="l"/>
              </a:tabLst>
            </a:pPr>
            <a:endParaRPr lang="pt-BR" sz="20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525780" indent="-513080">
              <a:lnSpc>
                <a:spcPct val="10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  <a:tabLst>
                <a:tab pos="526415" algn="l"/>
              </a:tabLst>
            </a:pPr>
            <a:r>
              <a:rPr lang="pt-BR" sz="2000" b="1" dirty="0" smtClean="0">
                <a:solidFill>
                  <a:schemeClr val="bg1"/>
                </a:solidFill>
                <a:latin typeface="Arial"/>
                <a:cs typeface="Arial"/>
              </a:rPr>
              <a:t>Parede com espessura de 7 mm, mas somente com 4 mm no local do vazamento</a:t>
            </a:r>
            <a:endParaRPr sz="20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00000"/>
              </a:lnSpc>
              <a:spcBef>
                <a:spcPts val="31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</a:pPr>
            <a:endParaRPr sz="20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525780" marR="513715" indent="-513080">
              <a:lnSpc>
                <a:spcPct val="10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  <a:tabLst>
                <a:tab pos="526415" algn="l"/>
              </a:tabLst>
            </a:pPr>
            <a:r>
              <a:rPr lang="pt-BR" sz="2000" b="1" dirty="0" smtClean="0">
                <a:solidFill>
                  <a:schemeClr val="bg1"/>
                </a:solidFill>
                <a:latin typeface="Arial"/>
                <a:cs typeface="Arial"/>
              </a:rPr>
              <a:t>O furo é vedado imediatamente</a:t>
            </a:r>
            <a:r>
              <a:rPr lang="x-none" sz="2000" b="1" dirty="0" smtClean="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sz="20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00000"/>
              </a:lnSpc>
              <a:spcBef>
                <a:spcPts val="44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</a:pPr>
            <a:endParaRPr lang="pt-BR" sz="20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00000"/>
              </a:lnSpc>
              <a:spcBef>
                <a:spcPts val="44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</a:pPr>
            <a:endParaRPr sz="20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525780" marR="36195" indent="-513080">
              <a:lnSpc>
                <a:spcPct val="10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  <a:tabLst>
                <a:tab pos="526415" algn="l"/>
              </a:tabLst>
            </a:pPr>
            <a:r>
              <a:rPr lang="pt-BR" sz="2000" b="1" dirty="0" smtClean="0">
                <a:solidFill>
                  <a:schemeClr val="bg1"/>
                </a:solidFill>
                <a:latin typeface="Arial"/>
                <a:cs typeface="Arial"/>
              </a:rPr>
              <a:t>As substâncias de vedação se tornam uma cura permanente</a:t>
            </a:r>
            <a:endParaRPr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42888" y="3136392"/>
            <a:ext cx="2424684" cy="8244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43471" y="3142488"/>
            <a:ext cx="2231135" cy="8686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01180" y="3156585"/>
            <a:ext cx="2308860" cy="708025"/>
          </a:xfrm>
          <a:custGeom>
            <a:avLst/>
            <a:gdLst/>
            <a:ahLst/>
            <a:cxnLst/>
            <a:rect l="l" t="t" r="r" b="b"/>
            <a:pathLst>
              <a:path w="2308859" h="708025">
                <a:moveTo>
                  <a:pt x="2253107" y="0"/>
                </a:moveTo>
                <a:lnTo>
                  <a:pt x="0" y="373506"/>
                </a:lnTo>
                <a:lnTo>
                  <a:pt x="55372" y="707516"/>
                </a:lnTo>
                <a:lnTo>
                  <a:pt x="2308479" y="334010"/>
                </a:lnTo>
                <a:lnTo>
                  <a:pt x="2253107" y="0"/>
                </a:lnTo>
                <a:close/>
              </a:path>
            </a:pathLst>
          </a:custGeom>
          <a:solidFill>
            <a:srgbClr val="F7A0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01180" y="3156585"/>
            <a:ext cx="2308860" cy="708025"/>
          </a:xfrm>
          <a:custGeom>
            <a:avLst/>
            <a:gdLst/>
            <a:ahLst/>
            <a:cxnLst/>
            <a:rect l="l" t="t" r="r" b="b"/>
            <a:pathLst>
              <a:path w="2308859" h="708025">
                <a:moveTo>
                  <a:pt x="0" y="373506"/>
                </a:moveTo>
                <a:lnTo>
                  <a:pt x="2253107" y="0"/>
                </a:lnTo>
                <a:lnTo>
                  <a:pt x="2308479" y="334010"/>
                </a:lnTo>
                <a:lnTo>
                  <a:pt x="55372" y="707516"/>
                </a:lnTo>
                <a:lnTo>
                  <a:pt x="0" y="373506"/>
                </a:lnTo>
                <a:close/>
              </a:path>
            </a:pathLst>
          </a:custGeom>
          <a:ln w="9525">
            <a:solidFill>
              <a:srgbClr val="F7A0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68668" y="5914644"/>
            <a:ext cx="1764792" cy="790956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CaixaDeTexto 15"/>
          <p:cNvSpPr txBox="1"/>
          <p:nvPr/>
        </p:nvSpPr>
        <p:spPr>
          <a:xfrm>
            <a:off x="762000" y="5582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Exemplo de “Vazamento e Vedação”</a:t>
            </a:r>
            <a:endParaRPr lang="pt-BR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 rot="21015955">
            <a:off x="6491661" y="3360475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1" dirty="0" smtClean="0">
                <a:latin typeface="Arial" pitchFamily="34" charset="0"/>
                <a:cs typeface="Arial" pitchFamily="34" charset="0"/>
              </a:rPr>
              <a:t>Vazamento “Corroído”</a:t>
            </a:r>
            <a:endParaRPr lang="pt-BR" sz="1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 rot="21025984">
            <a:off x="6685385" y="5974848"/>
            <a:ext cx="1935962" cy="307777"/>
          </a:xfrm>
          <a:prstGeom prst="rect">
            <a:avLst/>
          </a:prstGeom>
          <a:solidFill>
            <a:srgbClr val="DCFFCC"/>
          </a:solidFill>
        </p:spPr>
        <p:txBody>
          <a:bodyPr wrap="square" rtlCol="0">
            <a:spAutoFit/>
          </a:bodyPr>
          <a:lstStyle/>
          <a:p>
            <a:r>
              <a:rPr lang="pt-BR" sz="1400" b="1" i="1" dirty="0" smtClean="0">
                <a:latin typeface="Arial" pitchFamily="34" charset="0"/>
                <a:cs typeface="Arial" pitchFamily="34" charset="0"/>
              </a:rPr>
              <a:t>Vazamento Vedado</a:t>
            </a:r>
            <a:endParaRPr lang="pt-BR" sz="14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0" y="6248400"/>
            <a:ext cx="91440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x-none" sz="2000" b="1" i="1" spc="-5" dirty="0" smtClean="0">
                <a:solidFill>
                  <a:schemeClr val="bg1"/>
                </a:solidFill>
                <a:latin typeface="Arial"/>
                <a:cs typeface="Arial"/>
              </a:rPr>
              <a:t>Cura de </a:t>
            </a:r>
            <a:r>
              <a:rPr sz="2000" b="1" i="1" spc="-5" dirty="0" smtClean="0">
                <a:solidFill>
                  <a:schemeClr val="bg1"/>
                </a:solidFill>
                <a:latin typeface="Arial"/>
                <a:cs typeface="Arial"/>
              </a:rPr>
              <a:t>3</a:t>
            </a:r>
            <a:r>
              <a:rPr sz="2000" b="1" i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000" b="1" i="1" spc="-5" dirty="0" smtClean="0">
                <a:solidFill>
                  <a:schemeClr val="bg1"/>
                </a:solidFill>
                <a:latin typeface="Arial"/>
                <a:cs typeface="Arial"/>
              </a:rPr>
              <a:t>mm</a:t>
            </a:r>
            <a:endParaRPr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03" y="357187"/>
            <a:ext cx="5334000" cy="299085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2057400" y="2779036"/>
            <a:ext cx="534352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905" algn="ctr">
              <a:lnSpc>
                <a:spcPct val="100000"/>
              </a:lnSpc>
            </a:pPr>
            <a:r>
              <a:rPr lang="x-none" sz="2800" i="1" spc="-5" dirty="0" smtClean="0">
                <a:solidFill>
                  <a:schemeClr val="bg1"/>
                </a:solidFill>
                <a:latin typeface="Arial"/>
                <a:cs typeface="Arial"/>
              </a:rPr>
              <a:t>Furo curado de </a:t>
            </a:r>
            <a:r>
              <a:rPr sz="2800" i="1" spc="-5" dirty="0" smtClean="0">
                <a:solidFill>
                  <a:schemeClr val="bg1"/>
                </a:solidFill>
                <a:latin typeface="Arial"/>
                <a:cs typeface="Arial"/>
              </a:rPr>
              <a:t>8</a:t>
            </a:r>
            <a:r>
              <a:rPr sz="2800" i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i="1" spc="-10" dirty="0" smtClean="0">
                <a:solidFill>
                  <a:schemeClr val="bg1"/>
                </a:solidFill>
                <a:latin typeface="Arial"/>
                <a:cs typeface="Arial"/>
              </a:rPr>
              <a:t>mm</a:t>
            </a:r>
            <a:endParaRPr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805" y="3581400"/>
            <a:ext cx="5334000" cy="3000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0" y="417321"/>
            <a:ext cx="91440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0020" marR="5080" indent="-147955" algn="ctr">
              <a:lnSpc>
                <a:spcPct val="100000"/>
              </a:lnSpc>
            </a:pPr>
            <a:r>
              <a:rPr lang="x-none" sz="2800" b="1" i="1" spc="-5" dirty="0" smtClean="0">
                <a:solidFill>
                  <a:schemeClr val="bg1"/>
                </a:solidFill>
                <a:latin typeface="Arial"/>
                <a:cs typeface="Arial"/>
              </a:rPr>
              <a:t>Cura de vazamento em tubulação de rede pública</a:t>
            </a:r>
            <a:endParaRPr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62481"/>
            <a:ext cx="6019800" cy="37242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62481"/>
            <a:ext cx="2590800" cy="3724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0" y="45720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17804" algn="ctr">
              <a:lnSpc>
                <a:spcPct val="100000"/>
              </a:lnSpc>
            </a:pPr>
            <a:r>
              <a:rPr lang="x-none" sz="3200" b="1" i="1" spc="-5" dirty="0" smtClean="0">
                <a:solidFill>
                  <a:schemeClr val="bg1"/>
                </a:solidFill>
                <a:latin typeface="Arial"/>
                <a:cs typeface="Arial"/>
              </a:rPr>
              <a:t>Juntas de ferro fundido com defeito </a:t>
            </a:r>
            <a:endParaRPr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322834"/>
            <a:ext cx="4114800" cy="25908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4021905"/>
            <a:ext cx="4114800" cy="27051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034262"/>
            <a:ext cx="4800600" cy="270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883410" y="2595373"/>
            <a:ext cx="1894332" cy="18943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" name="object 5"/>
          <p:cNvSpPr/>
          <p:nvPr/>
        </p:nvSpPr>
        <p:spPr>
          <a:xfrm>
            <a:off x="2936749" y="2610612"/>
            <a:ext cx="1788160" cy="1788160"/>
          </a:xfrm>
          <a:custGeom>
            <a:avLst/>
            <a:gdLst/>
            <a:ahLst/>
            <a:cxnLst/>
            <a:rect l="l" t="t" r="r" b="b"/>
            <a:pathLst>
              <a:path w="1788160" h="1788160">
                <a:moveTo>
                  <a:pt x="1702943" y="0"/>
                </a:moveTo>
                <a:lnTo>
                  <a:pt x="1659911" y="27036"/>
                </a:lnTo>
                <a:lnTo>
                  <a:pt x="1617164" y="54469"/>
                </a:lnTo>
                <a:lnTo>
                  <a:pt x="1574702" y="82296"/>
                </a:lnTo>
                <a:lnTo>
                  <a:pt x="1532530" y="110516"/>
                </a:lnTo>
                <a:lnTo>
                  <a:pt x="1490648" y="139126"/>
                </a:lnTo>
                <a:lnTo>
                  <a:pt x="1449059" y="168122"/>
                </a:lnTo>
                <a:lnTo>
                  <a:pt x="1407767" y="197504"/>
                </a:lnTo>
                <a:lnTo>
                  <a:pt x="1366772" y="227267"/>
                </a:lnTo>
                <a:lnTo>
                  <a:pt x="1326079" y="257411"/>
                </a:lnTo>
                <a:lnTo>
                  <a:pt x="1285689" y="287931"/>
                </a:lnTo>
                <a:lnTo>
                  <a:pt x="1245605" y="318827"/>
                </a:lnTo>
                <a:lnTo>
                  <a:pt x="1205829" y="350095"/>
                </a:lnTo>
                <a:lnTo>
                  <a:pt x="1166364" y="381733"/>
                </a:lnTo>
                <a:lnTo>
                  <a:pt x="1127211" y="413738"/>
                </a:lnTo>
                <a:lnTo>
                  <a:pt x="1088375" y="446108"/>
                </a:lnTo>
                <a:lnTo>
                  <a:pt x="1049857" y="478841"/>
                </a:lnTo>
                <a:lnTo>
                  <a:pt x="1011659" y="511934"/>
                </a:lnTo>
                <a:lnTo>
                  <a:pt x="973784" y="545385"/>
                </a:lnTo>
                <a:lnTo>
                  <a:pt x="936235" y="579190"/>
                </a:lnTo>
                <a:lnTo>
                  <a:pt x="899014" y="613348"/>
                </a:lnTo>
                <a:lnTo>
                  <a:pt x="862123" y="647857"/>
                </a:lnTo>
                <a:lnTo>
                  <a:pt x="825566" y="682713"/>
                </a:lnTo>
                <a:lnTo>
                  <a:pt x="789343" y="717915"/>
                </a:lnTo>
                <a:lnTo>
                  <a:pt x="753459" y="753459"/>
                </a:lnTo>
                <a:lnTo>
                  <a:pt x="717915" y="789343"/>
                </a:lnTo>
                <a:lnTo>
                  <a:pt x="682713" y="825566"/>
                </a:lnTo>
                <a:lnTo>
                  <a:pt x="647857" y="862123"/>
                </a:lnTo>
                <a:lnTo>
                  <a:pt x="613348" y="899014"/>
                </a:lnTo>
                <a:lnTo>
                  <a:pt x="579190" y="936235"/>
                </a:lnTo>
                <a:lnTo>
                  <a:pt x="545385" y="973784"/>
                </a:lnTo>
                <a:lnTo>
                  <a:pt x="511934" y="1011659"/>
                </a:lnTo>
                <a:lnTo>
                  <a:pt x="478841" y="1049857"/>
                </a:lnTo>
                <a:lnTo>
                  <a:pt x="446108" y="1088375"/>
                </a:lnTo>
                <a:lnTo>
                  <a:pt x="413738" y="1127211"/>
                </a:lnTo>
                <a:lnTo>
                  <a:pt x="381733" y="1166364"/>
                </a:lnTo>
                <a:lnTo>
                  <a:pt x="350095" y="1205829"/>
                </a:lnTo>
                <a:lnTo>
                  <a:pt x="318827" y="1245605"/>
                </a:lnTo>
                <a:lnTo>
                  <a:pt x="287931" y="1285689"/>
                </a:lnTo>
                <a:lnTo>
                  <a:pt x="257411" y="1326079"/>
                </a:lnTo>
                <a:lnTo>
                  <a:pt x="227267" y="1366772"/>
                </a:lnTo>
                <a:lnTo>
                  <a:pt x="197504" y="1407767"/>
                </a:lnTo>
                <a:lnTo>
                  <a:pt x="168122" y="1449059"/>
                </a:lnTo>
                <a:lnTo>
                  <a:pt x="139126" y="1490648"/>
                </a:lnTo>
                <a:lnTo>
                  <a:pt x="110516" y="1532530"/>
                </a:lnTo>
                <a:lnTo>
                  <a:pt x="82296" y="1574702"/>
                </a:lnTo>
                <a:lnTo>
                  <a:pt x="54469" y="1617164"/>
                </a:lnTo>
                <a:lnTo>
                  <a:pt x="27036" y="1659911"/>
                </a:lnTo>
                <a:lnTo>
                  <a:pt x="0" y="1702943"/>
                </a:lnTo>
                <a:lnTo>
                  <a:pt x="136144" y="1787652"/>
                </a:lnTo>
                <a:lnTo>
                  <a:pt x="162926" y="1745033"/>
                </a:lnTo>
                <a:lnTo>
                  <a:pt x="190110" y="1702702"/>
                </a:lnTo>
                <a:lnTo>
                  <a:pt x="217692" y="1660660"/>
                </a:lnTo>
                <a:lnTo>
                  <a:pt x="245671" y="1618911"/>
                </a:lnTo>
                <a:lnTo>
                  <a:pt x="274044" y="1577456"/>
                </a:lnTo>
                <a:lnTo>
                  <a:pt x="302808" y="1536298"/>
                </a:lnTo>
                <a:lnTo>
                  <a:pt x="331961" y="1495441"/>
                </a:lnTo>
                <a:lnTo>
                  <a:pt x="361499" y="1454886"/>
                </a:lnTo>
                <a:lnTo>
                  <a:pt x="391422" y="1414635"/>
                </a:lnTo>
                <a:lnTo>
                  <a:pt x="421726" y="1374692"/>
                </a:lnTo>
                <a:lnTo>
                  <a:pt x="452408" y="1335059"/>
                </a:lnTo>
                <a:lnTo>
                  <a:pt x="483466" y="1295739"/>
                </a:lnTo>
                <a:lnTo>
                  <a:pt x="514897" y="1256734"/>
                </a:lnTo>
                <a:lnTo>
                  <a:pt x="546700" y="1218046"/>
                </a:lnTo>
                <a:lnTo>
                  <a:pt x="578871" y="1179678"/>
                </a:lnTo>
                <a:lnTo>
                  <a:pt x="611407" y="1141633"/>
                </a:lnTo>
                <a:lnTo>
                  <a:pt x="644307" y="1103914"/>
                </a:lnTo>
                <a:lnTo>
                  <a:pt x="677568" y="1066522"/>
                </a:lnTo>
                <a:lnTo>
                  <a:pt x="711187" y="1029460"/>
                </a:lnTo>
                <a:lnTo>
                  <a:pt x="745162" y="992731"/>
                </a:lnTo>
                <a:lnTo>
                  <a:pt x="779490" y="956338"/>
                </a:lnTo>
                <a:lnTo>
                  <a:pt x="814168" y="920282"/>
                </a:lnTo>
                <a:lnTo>
                  <a:pt x="849195" y="884567"/>
                </a:lnTo>
                <a:lnTo>
                  <a:pt x="884567" y="849195"/>
                </a:lnTo>
                <a:lnTo>
                  <a:pt x="920282" y="814168"/>
                </a:lnTo>
                <a:lnTo>
                  <a:pt x="956338" y="779490"/>
                </a:lnTo>
                <a:lnTo>
                  <a:pt x="992731" y="745162"/>
                </a:lnTo>
                <a:lnTo>
                  <a:pt x="1029460" y="711187"/>
                </a:lnTo>
                <a:lnTo>
                  <a:pt x="1066522" y="677568"/>
                </a:lnTo>
                <a:lnTo>
                  <a:pt x="1103914" y="644307"/>
                </a:lnTo>
                <a:lnTo>
                  <a:pt x="1141633" y="611407"/>
                </a:lnTo>
                <a:lnTo>
                  <a:pt x="1179678" y="578871"/>
                </a:lnTo>
                <a:lnTo>
                  <a:pt x="1218046" y="546700"/>
                </a:lnTo>
                <a:lnTo>
                  <a:pt x="1256734" y="514897"/>
                </a:lnTo>
                <a:lnTo>
                  <a:pt x="1295739" y="483466"/>
                </a:lnTo>
                <a:lnTo>
                  <a:pt x="1335059" y="452408"/>
                </a:lnTo>
                <a:lnTo>
                  <a:pt x="1374692" y="421726"/>
                </a:lnTo>
                <a:lnTo>
                  <a:pt x="1414635" y="391422"/>
                </a:lnTo>
                <a:lnTo>
                  <a:pt x="1454886" y="361499"/>
                </a:lnTo>
                <a:lnTo>
                  <a:pt x="1495441" y="331961"/>
                </a:lnTo>
                <a:lnTo>
                  <a:pt x="1536298" y="302808"/>
                </a:lnTo>
                <a:lnTo>
                  <a:pt x="1577456" y="274044"/>
                </a:lnTo>
                <a:lnTo>
                  <a:pt x="1618911" y="245671"/>
                </a:lnTo>
                <a:lnTo>
                  <a:pt x="1660660" y="217692"/>
                </a:lnTo>
                <a:lnTo>
                  <a:pt x="1702702" y="190110"/>
                </a:lnTo>
                <a:lnTo>
                  <a:pt x="1745033" y="162926"/>
                </a:lnTo>
                <a:lnTo>
                  <a:pt x="1787652" y="136144"/>
                </a:lnTo>
                <a:lnTo>
                  <a:pt x="1702943" y="0"/>
                </a:lnTo>
                <a:close/>
              </a:path>
            </a:pathLst>
          </a:custGeom>
          <a:solidFill>
            <a:srgbClr val="7389C7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6" name="object 6"/>
          <p:cNvSpPr/>
          <p:nvPr/>
        </p:nvSpPr>
        <p:spPr>
          <a:xfrm>
            <a:off x="2883410" y="4255009"/>
            <a:ext cx="1894332" cy="1894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7" name="object 7"/>
          <p:cNvSpPr/>
          <p:nvPr/>
        </p:nvSpPr>
        <p:spPr>
          <a:xfrm>
            <a:off x="2936749" y="4270248"/>
            <a:ext cx="1788160" cy="1788160"/>
          </a:xfrm>
          <a:custGeom>
            <a:avLst/>
            <a:gdLst/>
            <a:ahLst/>
            <a:cxnLst/>
            <a:rect l="l" t="t" r="r" b="b"/>
            <a:pathLst>
              <a:path w="1788160" h="1788160">
                <a:moveTo>
                  <a:pt x="136144" y="0"/>
                </a:moveTo>
                <a:lnTo>
                  <a:pt x="0" y="84708"/>
                </a:lnTo>
                <a:lnTo>
                  <a:pt x="27036" y="127740"/>
                </a:lnTo>
                <a:lnTo>
                  <a:pt x="54469" y="170487"/>
                </a:lnTo>
                <a:lnTo>
                  <a:pt x="82296" y="212949"/>
                </a:lnTo>
                <a:lnTo>
                  <a:pt x="110516" y="255121"/>
                </a:lnTo>
                <a:lnTo>
                  <a:pt x="139126" y="297003"/>
                </a:lnTo>
                <a:lnTo>
                  <a:pt x="168122" y="338592"/>
                </a:lnTo>
                <a:lnTo>
                  <a:pt x="197504" y="379884"/>
                </a:lnTo>
                <a:lnTo>
                  <a:pt x="227267" y="420879"/>
                </a:lnTo>
                <a:lnTo>
                  <a:pt x="257411" y="461572"/>
                </a:lnTo>
                <a:lnTo>
                  <a:pt x="287931" y="501962"/>
                </a:lnTo>
                <a:lnTo>
                  <a:pt x="318827" y="542046"/>
                </a:lnTo>
                <a:lnTo>
                  <a:pt x="350095" y="581822"/>
                </a:lnTo>
                <a:lnTo>
                  <a:pt x="381733" y="621287"/>
                </a:lnTo>
                <a:lnTo>
                  <a:pt x="413738" y="660440"/>
                </a:lnTo>
                <a:lnTo>
                  <a:pt x="446108" y="699276"/>
                </a:lnTo>
                <a:lnTo>
                  <a:pt x="478841" y="737794"/>
                </a:lnTo>
                <a:lnTo>
                  <a:pt x="511934" y="775992"/>
                </a:lnTo>
                <a:lnTo>
                  <a:pt x="545385" y="813867"/>
                </a:lnTo>
                <a:lnTo>
                  <a:pt x="579190" y="851416"/>
                </a:lnTo>
                <a:lnTo>
                  <a:pt x="613348" y="888637"/>
                </a:lnTo>
                <a:lnTo>
                  <a:pt x="647857" y="925528"/>
                </a:lnTo>
                <a:lnTo>
                  <a:pt x="682713" y="962085"/>
                </a:lnTo>
                <a:lnTo>
                  <a:pt x="717915" y="998308"/>
                </a:lnTo>
                <a:lnTo>
                  <a:pt x="753459" y="1034192"/>
                </a:lnTo>
                <a:lnTo>
                  <a:pt x="789343" y="1069736"/>
                </a:lnTo>
                <a:lnTo>
                  <a:pt x="825566" y="1104938"/>
                </a:lnTo>
                <a:lnTo>
                  <a:pt x="862123" y="1139794"/>
                </a:lnTo>
                <a:lnTo>
                  <a:pt x="899014" y="1174303"/>
                </a:lnTo>
                <a:lnTo>
                  <a:pt x="936235" y="1208461"/>
                </a:lnTo>
                <a:lnTo>
                  <a:pt x="973784" y="1242266"/>
                </a:lnTo>
                <a:lnTo>
                  <a:pt x="1011659" y="1275717"/>
                </a:lnTo>
                <a:lnTo>
                  <a:pt x="1049857" y="1308810"/>
                </a:lnTo>
                <a:lnTo>
                  <a:pt x="1088375" y="1341543"/>
                </a:lnTo>
                <a:lnTo>
                  <a:pt x="1127211" y="1373913"/>
                </a:lnTo>
                <a:lnTo>
                  <a:pt x="1166364" y="1405918"/>
                </a:lnTo>
                <a:lnTo>
                  <a:pt x="1205829" y="1437556"/>
                </a:lnTo>
                <a:lnTo>
                  <a:pt x="1245605" y="1468824"/>
                </a:lnTo>
                <a:lnTo>
                  <a:pt x="1285689" y="1499720"/>
                </a:lnTo>
                <a:lnTo>
                  <a:pt x="1326079" y="1530240"/>
                </a:lnTo>
                <a:lnTo>
                  <a:pt x="1366772" y="1560384"/>
                </a:lnTo>
                <a:lnTo>
                  <a:pt x="1407767" y="1590147"/>
                </a:lnTo>
                <a:lnTo>
                  <a:pt x="1449059" y="1619529"/>
                </a:lnTo>
                <a:lnTo>
                  <a:pt x="1490648" y="1648525"/>
                </a:lnTo>
                <a:lnTo>
                  <a:pt x="1532530" y="1677135"/>
                </a:lnTo>
                <a:lnTo>
                  <a:pt x="1574702" y="1705355"/>
                </a:lnTo>
                <a:lnTo>
                  <a:pt x="1617164" y="1733182"/>
                </a:lnTo>
                <a:lnTo>
                  <a:pt x="1659911" y="1760615"/>
                </a:lnTo>
                <a:lnTo>
                  <a:pt x="1702943" y="1787651"/>
                </a:lnTo>
                <a:lnTo>
                  <a:pt x="1787652" y="1651482"/>
                </a:lnTo>
                <a:lnTo>
                  <a:pt x="1745033" y="1624701"/>
                </a:lnTo>
                <a:lnTo>
                  <a:pt x="1702702" y="1597519"/>
                </a:lnTo>
                <a:lnTo>
                  <a:pt x="1660660" y="1569938"/>
                </a:lnTo>
                <a:lnTo>
                  <a:pt x="1618911" y="1541960"/>
                </a:lnTo>
                <a:lnTo>
                  <a:pt x="1577456" y="1513589"/>
                </a:lnTo>
                <a:lnTo>
                  <a:pt x="1536298" y="1484826"/>
                </a:lnTo>
                <a:lnTo>
                  <a:pt x="1495441" y="1455675"/>
                </a:lnTo>
                <a:lnTo>
                  <a:pt x="1454886" y="1426137"/>
                </a:lnTo>
                <a:lnTo>
                  <a:pt x="1414635" y="1396216"/>
                </a:lnTo>
                <a:lnTo>
                  <a:pt x="1374692" y="1365913"/>
                </a:lnTo>
                <a:lnTo>
                  <a:pt x="1335059" y="1335232"/>
                </a:lnTo>
                <a:lnTo>
                  <a:pt x="1295739" y="1304175"/>
                </a:lnTo>
                <a:lnTo>
                  <a:pt x="1256734" y="1272744"/>
                </a:lnTo>
                <a:lnTo>
                  <a:pt x="1218046" y="1240942"/>
                </a:lnTo>
                <a:lnTo>
                  <a:pt x="1179678" y="1208772"/>
                </a:lnTo>
                <a:lnTo>
                  <a:pt x="1141633" y="1176236"/>
                </a:lnTo>
                <a:lnTo>
                  <a:pt x="1103914" y="1143337"/>
                </a:lnTo>
                <a:lnTo>
                  <a:pt x="1066522" y="1110077"/>
                </a:lnTo>
                <a:lnTo>
                  <a:pt x="1029460" y="1076458"/>
                </a:lnTo>
                <a:lnTo>
                  <a:pt x="992731" y="1042484"/>
                </a:lnTo>
                <a:lnTo>
                  <a:pt x="956338" y="1008157"/>
                </a:lnTo>
                <a:lnTo>
                  <a:pt x="920282" y="973479"/>
                </a:lnTo>
                <a:lnTo>
                  <a:pt x="884567" y="938453"/>
                </a:lnTo>
                <a:lnTo>
                  <a:pt x="849195" y="903081"/>
                </a:lnTo>
                <a:lnTo>
                  <a:pt x="814168" y="867366"/>
                </a:lnTo>
                <a:lnTo>
                  <a:pt x="779490" y="831311"/>
                </a:lnTo>
                <a:lnTo>
                  <a:pt x="745162" y="794918"/>
                </a:lnTo>
                <a:lnTo>
                  <a:pt x="711187" y="758189"/>
                </a:lnTo>
                <a:lnTo>
                  <a:pt x="677568" y="721128"/>
                </a:lnTo>
                <a:lnTo>
                  <a:pt x="644307" y="683736"/>
                </a:lnTo>
                <a:lnTo>
                  <a:pt x="611407" y="646017"/>
                </a:lnTo>
                <a:lnTo>
                  <a:pt x="578871" y="607972"/>
                </a:lnTo>
                <a:lnTo>
                  <a:pt x="546700" y="569604"/>
                </a:lnTo>
                <a:lnTo>
                  <a:pt x="514897" y="530917"/>
                </a:lnTo>
                <a:lnTo>
                  <a:pt x="483466" y="491912"/>
                </a:lnTo>
                <a:lnTo>
                  <a:pt x="452408" y="452591"/>
                </a:lnTo>
                <a:lnTo>
                  <a:pt x="421726" y="412958"/>
                </a:lnTo>
                <a:lnTo>
                  <a:pt x="391422" y="373016"/>
                </a:lnTo>
                <a:lnTo>
                  <a:pt x="361499" y="332765"/>
                </a:lnTo>
                <a:lnTo>
                  <a:pt x="331961" y="292210"/>
                </a:lnTo>
                <a:lnTo>
                  <a:pt x="302808" y="251353"/>
                </a:lnTo>
                <a:lnTo>
                  <a:pt x="274044" y="210195"/>
                </a:lnTo>
                <a:lnTo>
                  <a:pt x="245671" y="168740"/>
                </a:lnTo>
                <a:lnTo>
                  <a:pt x="217692" y="126991"/>
                </a:lnTo>
                <a:lnTo>
                  <a:pt x="190110" y="84949"/>
                </a:lnTo>
                <a:lnTo>
                  <a:pt x="162926" y="42618"/>
                </a:lnTo>
                <a:lnTo>
                  <a:pt x="136144" y="0"/>
                </a:lnTo>
                <a:close/>
              </a:path>
            </a:pathLst>
          </a:custGeom>
          <a:solidFill>
            <a:srgbClr val="00ACDC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8" name="object 8"/>
          <p:cNvSpPr/>
          <p:nvPr/>
        </p:nvSpPr>
        <p:spPr>
          <a:xfrm>
            <a:off x="4543046" y="4255009"/>
            <a:ext cx="1894331" cy="18943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9" name="object 9"/>
          <p:cNvSpPr/>
          <p:nvPr/>
        </p:nvSpPr>
        <p:spPr>
          <a:xfrm>
            <a:off x="4596385" y="4270248"/>
            <a:ext cx="1788160" cy="1788160"/>
          </a:xfrm>
          <a:custGeom>
            <a:avLst/>
            <a:gdLst/>
            <a:ahLst/>
            <a:cxnLst/>
            <a:rect l="l" t="t" r="r" b="b"/>
            <a:pathLst>
              <a:path w="1788159" h="1788160">
                <a:moveTo>
                  <a:pt x="1651508" y="0"/>
                </a:moveTo>
                <a:lnTo>
                  <a:pt x="1624725" y="42618"/>
                </a:lnTo>
                <a:lnTo>
                  <a:pt x="1597541" y="84949"/>
                </a:lnTo>
                <a:lnTo>
                  <a:pt x="1569959" y="126991"/>
                </a:lnTo>
                <a:lnTo>
                  <a:pt x="1541980" y="168740"/>
                </a:lnTo>
                <a:lnTo>
                  <a:pt x="1513607" y="210195"/>
                </a:lnTo>
                <a:lnTo>
                  <a:pt x="1484843" y="251352"/>
                </a:lnTo>
                <a:lnTo>
                  <a:pt x="1455690" y="292210"/>
                </a:lnTo>
                <a:lnTo>
                  <a:pt x="1426152" y="332765"/>
                </a:lnTo>
                <a:lnTo>
                  <a:pt x="1396229" y="373015"/>
                </a:lnTo>
                <a:lnTo>
                  <a:pt x="1365925" y="412958"/>
                </a:lnTo>
                <a:lnTo>
                  <a:pt x="1335243" y="452591"/>
                </a:lnTo>
                <a:lnTo>
                  <a:pt x="1304185" y="491911"/>
                </a:lnTo>
                <a:lnTo>
                  <a:pt x="1272754" y="530917"/>
                </a:lnTo>
                <a:lnTo>
                  <a:pt x="1240951" y="569604"/>
                </a:lnTo>
                <a:lnTo>
                  <a:pt x="1208780" y="607971"/>
                </a:lnTo>
                <a:lnTo>
                  <a:pt x="1176244" y="646016"/>
                </a:lnTo>
                <a:lnTo>
                  <a:pt x="1143344" y="683736"/>
                </a:lnTo>
                <a:lnTo>
                  <a:pt x="1110083" y="721127"/>
                </a:lnTo>
                <a:lnTo>
                  <a:pt x="1076464" y="758188"/>
                </a:lnTo>
                <a:lnTo>
                  <a:pt x="1042489" y="794917"/>
                </a:lnTo>
                <a:lnTo>
                  <a:pt x="1008161" y="831310"/>
                </a:lnTo>
                <a:lnTo>
                  <a:pt x="973483" y="867365"/>
                </a:lnTo>
                <a:lnTo>
                  <a:pt x="938456" y="903079"/>
                </a:lnTo>
                <a:lnTo>
                  <a:pt x="903084" y="938451"/>
                </a:lnTo>
                <a:lnTo>
                  <a:pt x="867369" y="973477"/>
                </a:lnTo>
                <a:lnTo>
                  <a:pt x="831313" y="1008155"/>
                </a:lnTo>
                <a:lnTo>
                  <a:pt x="794920" y="1042482"/>
                </a:lnTo>
                <a:lnTo>
                  <a:pt x="758191" y="1076456"/>
                </a:lnTo>
                <a:lnTo>
                  <a:pt x="721129" y="1110074"/>
                </a:lnTo>
                <a:lnTo>
                  <a:pt x="683737" y="1143334"/>
                </a:lnTo>
                <a:lnTo>
                  <a:pt x="646018" y="1176233"/>
                </a:lnTo>
                <a:lnTo>
                  <a:pt x="607973" y="1208768"/>
                </a:lnTo>
                <a:lnTo>
                  <a:pt x="569605" y="1240938"/>
                </a:lnTo>
                <a:lnTo>
                  <a:pt x="530917" y="1272739"/>
                </a:lnTo>
                <a:lnTo>
                  <a:pt x="491912" y="1304170"/>
                </a:lnTo>
                <a:lnTo>
                  <a:pt x="452592" y="1335226"/>
                </a:lnTo>
                <a:lnTo>
                  <a:pt x="412959" y="1365907"/>
                </a:lnTo>
                <a:lnTo>
                  <a:pt x="373016" y="1396209"/>
                </a:lnTo>
                <a:lnTo>
                  <a:pt x="332765" y="1426130"/>
                </a:lnTo>
                <a:lnTo>
                  <a:pt x="292210" y="1455667"/>
                </a:lnTo>
                <a:lnTo>
                  <a:pt x="251353" y="1484818"/>
                </a:lnTo>
                <a:lnTo>
                  <a:pt x="210195" y="1513580"/>
                </a:lnTo>
                <a:lnTo>
                  <a:pt x="168740" y="1541951"/>
                </a:lnTo>
                <a:lnTo>
                  <a:pt x="126991" y="1569927"/>
                </a:lnTo>
                <a:lnTo>
                  <a:pt x="84949" y="1597508"/>
                </a:lnTo>
                <a:lnTo>
                  <a:pt x="42618" y="1624689"/>
                </a:lnTo>
                <a:lnTo>
                  <a:pt x="0" y="1651469"/>
                </a:lnTo>
                <a:lnTo>
                  <a:pt x="84709" y="1787651"/>
                </a:lnTo>
                <a:lnTo>
                  <a:pt x="127740" y="1760615"/>
                </a:lnTo>
                <a:lnTo>
                  <a:pt x="170487" y="1733182"/>
                </a:lnTo>
                <a:lnTo>
                  <a:pt x="212949" y="1705355"/>
                </a:lnTo>
                <a:lnTo>
                  <a:pt x="255121" y="1677135"/>
                </a:lnTo>
                <a:lnTo>
                  <a:pt x="297003" y="1648525"/>
                </a:lnTo>
                <a:lnTo>
                  <a:pt x="338592" y="1619529"/>
                </a:lnTo>
                <a:lnTo>
                  <a:pt x="379884" y="1590147"/>
                </a:lnTo>
                <a:lnTo>
                  <a:pt x="420879" y="1560384"/>
                </a:lnTo>
                <a:lnTo>
                  <a:pt x="461572" y="1530240"/>
                </a:lnTo>
                <a:lnTo>
                  <a:pt x="501962" y="1499720"/>
                </a:lnTo>
                <a:lnTo>
                  <a:pt x="542046" y="1468824"/>
                </a:lnTo>
                <a:lnTo>
                  <a:pt x="581822" y="1437556"/>
                </a:lnTo>
                <a:lnTo>
                  <a:pt x="621287" y="1405918"/>
                </a:lnTo>
                <a:lnTo>
                  <a:pt x="660440" y="1373913"/>
                </a:lnTo>
                <a:lnTo>
                  <a:pt x="699276" y="1341543"/>
                </a:lnTo>
                <a:lnTo>
                  <a:pt x="737794" y="1308810"/>
                </a:lnTo>
                <a:lnTo>
                  <a:pt x="775992" y="1275717"/>
                </a:lnTo>
                <a:lnTo>
                  <a:pt x="813867" y="1242266"/>
                </a:lnTo>
                <a:lnTo>
                  <a:pt x="851416" y="1208461"/>
                </a:lnTo>
                <a:lnTo>
                  <a:pt x="888637" y="1174303"/>
                </a:lnTo>
                <a:lnTo>
                  <a:pt x="925528" y="1139794"/>
                </a:lnTo>
                <a:lnTo>
                  <a:pt x="962085" y="1104938"/>
                </a:lnTo>
                <a:lnTo>
                  <a:pt x="998308" y="1069736"/>
                </a:lnTo>
                <a:lnTo>
                  <a:pt x="1034192" y="1034192"/>
                </a:lnTo>
                <a:lnTo>
                  <a:pt x="1069736" y="998308"/>
                </a:lnTo>
                <a:lnTo>
                  <a:pt x="1104938" y="962085"/>
                </a:lnTo>
                <a:lnTo>
                  <a:pt x="1139794" y="925528"/>
                </a:lnTo>
                <a:lnTo>
                  <a:pt x="1174303" y="888637"/>
                </a:lnTo>
                <a:lnTo>
                  <a:pt x="1208461" y="851416"/>
                </a:lnTo>
                <a:lnTo>
                  <a:pt x="1242266" y="813867"/>
                </a:lnTo>
                <a:lnTo>
                  <a:pt x="1275717" y="775992"/>
                </a:lnTo>
                <a:lnTo>
                  <a:pt x="1308810" y="737794"/>
                </a:lnTo>
                <a:lnTo>
                  <a:pt x="1341543" y="699276"/>
                </a:lnTo>
                <a:lnTo>
                  <a:pt x="1373913" y="660440"/>
                </a:lnTo>
                <a:lnTo>
                  <a:pt x="1405918" y="621287"/>
                </a:lnTo>
                <a:lnTo>
                  <a:pt x="1437556" y="581822"/>
                </a:lnTo>
                <a:lnTo>
                  <a:pt x="1468824" y="542046"/>
                </a:lnTo>
                <a:lnTo>
                  <a:pt x="1499720" y="501962"/>
                </a:lnTo>
                <a:lnTo>
                  <a:pt x="1530240" y="461572"/>
                </a:lnTo>
                <a:lnTo>
                  <a:pt x="1560384" y="420879"/>
                </a:lnTo>
                <a:lnTo>
                  <a:pt x="1590147" y="379884"/>
                </a:lnTo>
                <a:lnTo>
                  <a:pt x="1619529" y="338592"/>
                </a:lnTo>
                <a:lnTo>
                  <a:pt x="1648525" y="297003"/>
                </a:lnTo>
                <a:lnTo>
                  <a:pt x="1677135" y="255121"/>
                </a:lnTo>
                <a:lnTo>
                  <a:pt x="1705355" y="212949"/>
                </a:lnTo>
                <a:lnTo>
                  <a:pt x="1733182" y="170487"/>
                </a:lnTo>
                <a:lnTo>
                  <a:pt x="1760615" y="127740"/>
                </a:lnTo>
                <a:lnTo>
                  <a:pt x="1787652" y="84708"/>
                </a:lnTo>
                <a:lnTo>
                  <a:pt x="1651508" y="0"/>
                </a:lnTo>
                <a:close/>
              </a:path>
            </a:pathLst>
          </a:custGeom>
          <a:solidFill>
            <a:srgbClr val="FDB809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0" name="object 10"/>
          <p:cNvSpPr/>
          <p:nvPr/>
        </p:nvSpPr>
        <p:spPr>
          <a:xfrm>
            <a:off x="4543046" y="2595373"/>
            <a:ext cx="1894331" cy="18943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" name="object 11"/>
          <p:cNvSpPr/>
          <p:nvPr/>
        </p:nvSpPr>
        <p:spPr>
          <a:xfrm>
            <a:off x="4596385" y="2610612"/>
            <a:ext cx="1788160" cy="1788160"/>
          </a:xfrm>
          <a:custGeom>
            <a:avLst/>
            <a:gdLst/>
            <a:ahLst/>
            <a:cxnLst/>
            <a:rect l="l" t="t" r="r" b="b"/>
            <a:pathLst>
              <a:path w="1788159" h="1788160">
                <a:moveTo>
                  <a:pt x="84709" y="0"/>
                </a:moveTo>
                <a:lnTo>
                  <a:pt x="0" y="136144"/>
                </a:lnTo>
                <a:lnTo>
                  <a:pt x="42618" y="162926"/>
                </a:lnTo>
                <a:lnTo>
                  <a:pt x="84949" y="190110"/>
                </a:lnTo>
                <a:lnTo>
                  <a:pt x="126991" y="217692"/>
                </a:lnTo>
                <a:lnTo>
                  <a:pt x="168740" y="245671"/>
                </a:lnTo>
                <a:lnTo>
                  <a:pt x="210195" y="274044"/>
                </a:lnTo>
                <a:lnTo>
                  <a:pt x="251353" y="302808"/>
                </a:lnTo>
                <a:lnTo>
                  <a:pt x="292210" y="331961"/>
                </a:lnTo>
                <a:lnTo>
                  <a:pt x="332765" y="361499"/>
                </a:lnTo>
                <a:lnTo>
                  <a:pt x="373016" y="391422"/>
                </a:lnTo>
                <a:lnTo>
                  <a:pt x="412959" y="421726"/>
                </a:lnTo>
                <a:lnTo>
                  <a:pt x="452592" y="452408"/>
                </a:lnTo>
                <a:lnTo>
                  <a:pt x="491912" y="483466"/>
                </a:lnTo>
                <a:lnTo>
                  <a:pt x="530917" y="514897"/>
                </a:lnTo>
                <a:lnTo>
                  <a:pt x="569605" y="546700"/>
                </a:lnTo>
                <a:lnTo>
                  <a:pt x="607973" y="578871"/>
                </a:lnTo>
                <a:lnTo>
                  <a:pt x="646018" y="611407"/>
                </a:lnTo>
                <a:lnTo>
                  <a:pt x="683737" y="644307"/>
                </a:lnTo>
                <a:lnTo>
                  <a:pt x="721129" y="677568"/>
                </a:lnTo>
                <a:lnTo>
                  <a:pt x="758191" y="711187"/>
                </a:lnTo>
                <a:lnTo>
                  <a:pt x="794920" y="745162"/>
                </a:lnTo>
                <a:lnTo>
                  <a:pt x="831313" y="779490"/>
                </a:lnTo>
                <a:lnTo>
                  <a:pt x="867369" y="814168"/>
                </a:lnTo>
                <a:lnTo>
                  <a:pt x="903084" y="849195"/>
                </a:lnTo>
                <a:lnTo>
                  <a:pt x="938456" y="884567"/>
                </a:lnTo>
                <a:lnTo>
                  <a:pt x="973483" y="920282"/>
                </a:lnTo>
                <a:lnTo>
                  <a:pt x="1008161" y="956338"/>
                </a:lnTo>
                <a:lnTo>
                  <a:pt x="1042489" y="992731"/>
                </a:lnTo>
                <a:lnTo>
                  <a:pt x="1076464" y="1029460"/>
                </a:lnTo>
                <a:lnTo>
                  <a:pt x="1110083" y="1066522"/>
                </a:lnTo>
                <a:lnTo>
                  <a:pt x="1143344" y="1103914"/>
                </a:lnTo>
                <a:lnTo>
                  <a:pt x="1176244" y="1141633"/>
                </a:lnTo>
                <a:lnTo>
                  <a:pt x="1208780" y="1179678"/>
                </a:lnTo>
                <a:lnTo>
                  <a:pt x="1240951" y="1218046"/>
                </a:lnTo>
                <a:lnTo>
                  <a:pt x="1272754" y="1256734"/>
                </a:lnTo>
                <a:lnTo>
                  <a:pt x="1304185" y="1295739"/>
                </a:lnTo>
                <a:lnTo>
                  <a:pt x="1335243" y="1335059"/>
                </a:lnTo>
                <a:lnTo>
                  <a:pt x="1365925" y="1374692"/>
                </a:lnTo>
                <a:lnTo>
                  <a:pt x="1396229" y="1414635"/>
                </a:lnTo>
                <a:lnTo>
                  <a:pt x="1426152" y="1454886"/>
                </a:lnTo>
                <a:lnTo>
                  <a:pt x="1455690" y="1495441"/>
                </a:lnTo>
                <a:lnTo>
                  <a:pt x="1484843" y="1536298"/>
                </a:lnTo>
                <a:lnTo>
                  <a:pt x="1513607" y="1577456"/>
                </a:lnTo>
                <a:lnTo>
                  <a:pt x="1541980" y="1618911"/>
                </a:lnTo>
                <a:lnTo>
                  <a:pt x="1569959" y="1660660"/>
                </a:lnTo>
                <a:lnTo>
                  <a:pt x="1597541" y="1702702"/>
                </a:lnTo>
                <a:lnTo>
                  <a:pt x="1624725" y="1745033"/>
                </a:lnTo>
                <a:lnTo>
                  <a:pt x="1651508" y="1787652"/>
                </a:lnTo>
                <a:lnTo>
                  <a:pt x="1787652" y="1702943"/>
                </a:lnTo>
                <a:lnTo>
                  <a:pt x="1760615" y="1659911"/>
                </a:lnTo>
                <a:lnTo>
                  <a:pt x="1733182" y="1617164"/>
                </a:lnTo>
                <a:lnTo>
                  <a:pt x="1705355" y="1574702"/>
                </a:lnTo>
                <a:lnTo>
                  <a:pt x="1677135" y="1532530"/>
                </a:lnTo>
                <a:lnTo>
                  <a:pt x="1648525" y="1490648"/>
                </a:lnTo>
                <a:lnTo>
                  <a:pt x="1619529" y="1449059"/>
                </a:lnTo>
                <a:lnTo>
                  <a:pt x="1590147" y="1407767"/>
                </a:lnTo>
                <a:lnTo>
                  <a:pt x="1560384" y="1366772"/>
                </a:lnTo>
                <a:lnTo>
                  <a:pt x="1530240" y="1326079"/>
                </a:lnTo>
                <a:lnTo>
                  <a:pt x="1499720" y="1285689"/>
                </a:lnTo>
                <a:lnTo>
                  <a:pt x="1468824" y="1245605"/>
                </a:lnTo>
                <a:lnTo>
                  <a:pt x="1437556" y="1205829"/>
                </a:lnTo>
                <a:lnTo>
                  <a:pt x="1405918" y="1166364"/>
                </a:lnTo>
                <a:lnTo>
                  <a:pt x="1373913" y="1127211"/>
                </a:lnTo>
                <a:lnTo>
                  <a:pt x="1341543" y="1088375"/>
                </a:lnTo>
                <a:lnTo>
                  <a:pt x="1308810" y="1049857"/>
                </a:lnTo>
                <a:lnTo>
                  <a:pt x="1275717" y="1011659"/>
                </a:lnTo>
                <a:lnTo>
                  <a:pt x="1242266" y="973784"/>
                </a:lnTo>
                <a:lnTo>
                  <a:pt x="1208461" y="936235"/>
                </a:lnTo>
                <a:lnTo>
                  <a:pt x="1174303" y="899014"/>
                </a:lnTo>
                <a:lnTo>
                  <a:pt x="1139794" y="862123"/>
                </a:lnTo>
                <a:lnTo>
                  <a:pt x="1104938" y="825566"/>
                </a:lnTo>
                <a:lnTo>
                  <a:pt x="1069736" y="789343"/>
                </a:lnTo>
                <a:lnTo>
                  <a:pt x="1034192" y="753459"/>
                </a:lnTo>
                <a:lnTo>
                  <a:pt x="998308" y="717915"/>
                </a:lnTo>
                <a:lnTo>
                  <a:pt x="962085" y="682713"/>
                </a:lnTo>
                <a:lnTo>
                  <a:pt x="925528" y="647857"/>
                </a:lnTo>
                <a:lnTo>
                  <a:pt x="888637" y="613348"/>
                </a:lnTo>
                <a:lnTo>
                  <a:pt x="851416" y="579190"/>
                </a:lnTo>
                <a:lnTo>
                  <a:pt x="813867" y="545385"/>
                </a:lnTo>
                <a:lnTo>
                  <a:pt x="775992" y="511934"/>
                </a:lnTo>
                <a:lnTo>
                  <a:pt x="737794" y="478841"/>
                </a:lnTo>
                <a:lnTo>
                  <a:pt x="699276" y="446108"/>
                </a:lnTo>
                <a:lnTo>
                  <a:pt x="660440" y="413738"/>
                </a:lnTo>
                <a:lnTo>
                  <a:pt x="621287" y="381733"/>
                </a:lnTo>
                <a:lnTo>
                  <a:pt x="581822" y="350095"/>
                </a:lnTo>
                <a:lnTo>
                  <a:pt x="542046" y="318827"/>
                </a:lnTo>
                <a:lnTo>
                  <a:pt x="501962" y="287931"/>
                </a:lnTo>
                <a:lnTo>
                  <a:pt x="461572" y="257411"/>
                </a:lnTo>
                <a:lnTo>
                  <a:pt x="420879" y="227267"/>
                </a:lnTo>
                <a:lnTo>
                  <a:pt x="379884" y="197504"/>
                </a:lnTo>
                <a:lnTo>
                  <a:pt x="338592" y="168122"/>
                </a:lnTo>
                <a:lnTo>
                  <a:pt x="297003" y="139126"/>
                </a:lnTo>
                <a:lnTo>
                  <a:pt x="255121" y="110516"/>
                </a:lnTo>
                <a:lnTo>
                  <a:pt x="212949" y="82296"/>
                </a:lnTo>
                <a:lnTo>
                  <a:pt x="170487" y="54469"/>
                </a:lnTo>
                <a:lnTo>
                  <a:pt x="127740" y="27036"/>
                </a:lnTo>
                <a:lnTo>
                  <a:pt x="84709" y="0"/>
                </a:lnTo>
                <a:close/>
              </a:path>
            </a:pathLst>
          </a:custGeom>
          <a:solidFill>
            <a:srgbClr val="EA1579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" name="object 12"/>
          <p:cNvSpPr/>
          <p:nvPr/>
        </p:nvSpPr>
        <p:spPr>
          <a:xfrm>
            <a:off x="3779522" y="3491485"/>
            <a:ext cx="1761744" cy="17617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3" name="object 13"/>
          <p:cNvSpPr/>
          <p:nvPr/>
        </p:nvSpPr>
        <p:spPr>
          <a:xfrm>
            <a:off x="4000502" y="3627121"/>
            <a:ext cx="1330452" cy="15392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4" name="object 14"/>
          <p:cNvSpPr/>
          <p:nvPr/>
        </p:nvSpPr>
        <p:spPr>
          <a:xfrm>
            <a:off x="3864865" y="3538728"/>
            <a:ext cx="1591310" cy="1591310"/>
          </a:xfrm>
          <a:custGeom>
            <a:avLst/>
            <a:gdLst/>
            <a:ahLst/>
            <a:cxnLst/>
            <a:rect l="l" t="t" r="r" b="b"/>
            <a:pathLst>
              <a:path w="1591310" h="1591310">
                <a:moveTo>
                  <a:pt x="795527" y="0"/>
                </a:moveTo>
                <a:lnTo>
                  <a:pt x="747060" y="1451"/>
                </a:lnTo>
                <a:lnTo>
                  <a:pt x="699361" y="5750"/>
                </a:lnTo>
                <a:lnTo>
                  <a:pt x="652514" y="12814"/>
                </a:lnTo>
                <a:lnTo>
                  <a:pt x="606602" y="22560"/>
                </a:lnTo>
                <a:lnTo>
                  <a:pt x="561709" y="34904"/>
                </a:lnTo>
                <a:lnTo>
                  <a:pt x="517917" y="49763"/>
                </a:lnTo>
                <a:lnTo>
                  <a:pt x="475310" y="67053"/>
                </a:lnTo>
                <a:lnTo>
                  <a:pt x="433970" y="86693"/>
                </a:lnTo>
                <a:lnTo>
                  <a:pt x="393982" y="108599"/>
                </a:lnTo>
                <a:lnTo>
                  <a:pt x="355427" y="132687"/>
                </a:lnTo>
                <a:lnTo>
                  <a:pt x="318390" y="158874"/>
                </a:lnTo>
                <a:lnTo>
                  <a:pt x="282953" y="187077"/>
                </a:lnTo>
                <a:lnTo>
                  <a:pt x="249200" y="217214"/>
                </a:lnTo>
                <a:lnTo>
                  <a:pt x="217214" y="249200"/>
                </a:lnTo>
                <a:lnTo>
                  <a:pt x="187077" y="282953"/>
                </a:lnTo>
                <a:lnTo>
                  <a:pt x="158874" y="318390"/>
                </a:lnTo>
                <a:lnTo>
                  <a:pt x="132687" y="355427"/>
                </a:lnTo>
                <a:lnTo>
                  <a:pt x="108599" y="393982"/>
                </a:lnTo>
                <a:lnTo>
                  <a:pt x="86693" y="433970"/>
                </a:lnTo>
                <a:lnTo>
                  <a:pt x="67053" y="475310"/>
                </a:lnTo>
                <a:lnTo>
                  <a:pt x="49763" y="517917"/>
                </a:lnTo>
                <a:lnTo>
                  <a:pt x="34904" y="561709"/>
                </a:lnTo>
                <a:lnTo>
                  <a:pt x="22560" y="606602"/>
                </a:lnTo>
                <a:lnTo>
                  <a:pt x="12814" y="652514"/>
                </a:lnTo>
                <a:lnTo>
                  <a:pt x="5750" y="699361"/>
                </a:lnTo>
                <a:lnTo>
                  <a:pt x="1451" y="747060"/>
                </a:lnTo>
                <a:lnTo>
                  <a:pt x="0" y="795527"/>
                </a:lnTo>
                <a:lnTo>
                  <a:pt x="1451" y="843995"/>
                </a:lnTo>
                <a:lnTo>
                  <a:pt x="5750" y="891694"/>
                </a:lnTo>
                <a:lnTo>
                  <a:pt x="12814" y="938541"/>
                </a:lnTo>
                <a:lnTo>
                  <a:pt x="22560" y="984453"/>
                </a:lnTo>
                <a:lnTo>
                  <a:pt x="34904" y="1029346"/>
                </a:lnTo>
                <a:lnTo>
                  <a:pt x="49763" y="1073138"/>
                </a:lnTo>
                <a:lnTo>
                  <a:pt x="67053" y="1115745"/>
                </a:lnTo>
                <a:lnTo>
                  <a:pt x="86693" y="1157085"/>
                </a:lnTo>
                <a:lnTo>
                  <a:pt x="108599" y="1197073"/>
                </a:lnTo>
                <a:lnTo>
                  <a:pt x="132687" y="1235628"/>
                </a:lnTo>
                <a:lnTo>
                  <a:pt x="158874" y="1272665"/>
                </a:lnTo>
                <a:lnTo>
                  <a:pt x="187077" y="1308102"/>
                </a:lnTo>
                <a:lnTo>
                  <a:pt x="217214" y="1341855"/>
                </a:lnTo>
                <a:lnTo>
                  <a:pt x="249200" y="1373841"/>
                </a:lnTo>
                <a:lnTo>
                  <a:pt x="282953" y="1403978"/>
                </a:lnTo>
                <a:lnTo>
                  <a:pt x="318390" y="1432181"/>
                </a:lnTo>
                <a:lnTo>
                  <a:pt x="355427" y="1458368"/>
                </a:lnTo>
                <a:lnTo>
                  <a:pt x="393982" y="1482456"/>
                </a:lnTo>
                <a:lnTo>
                  <a:pt x="433970" y="1504362"/>
                </a:lnTo>
                <a:lnTo>
                  <a:pt x="475310" y="1524002"/>
                </a:lnTo>
                <a:lnTo>
                  <a:pt x="517917" y="1541292"/>
                </a:lnTo>
                <a:lnTo>
                  <a:pt x="561709" y="1556151"/>
                </a:lnTo>
                <a:lnTo>
                  <a:pt x="606602" y="1568495"/>
                </a:lnTo>
                <a:lnTo>
                  <a:pt x="652514" y="1578241"/>
                </a:lnTo>
                <a:lnTo>
                  <a:pt x="699361" y="1585305"/>
                </a:lnTo>
                <a:lnTo>
                  <a:pt x="747060" y="1589604"/>
                </a:lnTo>
                <a:lnTo>
                  <a:pt x="795527" y="1591055"/>
                </a:lnTo>
                <a:lnTo>
                  <a:pt x="843995" y="1589604"/>
                </a:lnTo>
                <a:lnTo>
                  <a:pt x="891694" y="1585305"/>
                </a:lnTo>
                <a:lnTo>
                  <a:pt x="938541" y="1578241"/>
                </a:lnTo>
                <a:lnTo>
                  <a:pt x="984453" y="1568495"/>
                </a:lnTo>
                <a:lnTo>
                  <a:pt x="1029346" y="1556151"/>
                </a:lnTo>
                <a:lnTo>
                  <a:pt x="1073138" y="1541292"/>
                </a:lnTo>
                <a:lnTo>
                  <a:pt x="1115745" y="1524002"/>
                </a:lnTo>
                <a:lnTo>
                  <a:pt x="1157085" y="1504362"/>
                </a:lnTo>
                <a:lnTo>
                  <a:pt x="1197073" y="1482456"/>
                </a:lnTo>
                <a:lnTo>
                  <a:pt x="1235628" y="1458368"/>
                </a:lnTo>
                <a:lnTo>
                  <a:pt x="1272665" y="1432181"/>
                </a:lnTo>
                <a:lnTo>
                  <a:pt x="1308102" y="1403978"/>
                </a:lnTo>
                <a:lnTo>
                  <a:pt x="1341855" y="1373841"/>
                </a:lnTo>
                <a:lnTo>
                  <a:pt x="1373841" y="1341855"/>
                </a:lnTo>
                <a:lnTo>
                  <a:pt x="1403978" y="1308102"/>
                </a:lnTo>
                <a:lnTo>
                  <a:pt x="1432181" y="1272665"/>
                </a:lnTo>
                <a:lnTo>
                  <a:pt x="1458368" y="1235628"/>
                </a:lnTo>
                <a:lnTo>
                  <a:pt x="1482456" y="1197073"/>
                </a:lnTo>
                <a:lnTo>
                  <a:pt x="1504362" y="1157085"/>
                </a:lnTo>
                <a:lnTo>
                  <a:pt x="1524002" y="1115745"/>
                </a:lnTo>
                <a:lnTo>
                  <a:pt x="1541292" y="1073138"/>
                </a:lnTo>
                <a:lnTo>
                  <a:pt x="1556151" y="1029346"/>
                </a:lnTo>
                <a:lnTo>
                  <a:pt x="1568495" y="984453"/>
                </a:lnTo>
                <a:lnTo>
                  <a:pt x="1578241" y="938541"/>
                </a:lnTo>
                <a:lnTo>
                  <a:pt x="1585305" y="891694"/>
                </a:lnTo>
                <a:lnTo>
                  <a:pt x="1589604" y="843995"/>
                </a:lnTo>
                <a:lnTo>
                  <a:pt x="1591055" y="795527"/>
                </a:lnTo>
                <a:lnTo>
                  <a:pt x="1589604" y="747060"/>
                </a:lnTo>
                <a:lnTo>
                  <a:pt x="1585305" y="699361"/>
                </a:lnTo>
                <a:lnTo>
                  <a:pt x="1578241" y="652514"/>
                </a:lnTo>
                <a:lnTo>
                  <a:pt x="1568495" y="606602"/>
                </a:lnTo>
                <a:lnTo>
                  <a:pt x="1556151" y="561709"/>
                </a:lnTo>
                <a:lnTo>
                  <a:pt x="1541292" y="517917"/>
                </a:lnTo>
                <a:lnTo>
                  <a:pt x="1524002" y="475310"/>
                </a:lnTo>
                <a:lnTo>
                  <a:pt x="1504362" y="433970"/>
                </a:lnTo>
                <a:lnTo>
                  <a:pt x="1482456" y="393982"/>
                </a:lnTo>
                <a:lnTo>
                  <a:pt x="1458368" y="355427"/>
                </a:lnTo>
                <a:lnTo>
                  <a:pt x="1432181" y="318390"/>
                </a:lnTo>
                <a:lnTo>
                  <a:pt x="1403978" y="282953"/>
                </a:lnTo>
                <a:lnTo>
                  <a:pt x="1373841" y="249200"/>
                </a:lnTo>
                <a:lnTo>
                  <a:pt x="1341855" y="217214"/>
                </a:lnTo>
                <a:lnTo>
                  <a:pt x="1308102" y="187077"/>
                </a:lnTo>
                <a:lnTo>
                  <a:pt x="1272665" y="158874"/>
                </a:lnTo>
                <a:lnTo>
                  <a:pt x="1235628" y="132687"/>
                </a:lnTo>
                <a:lnTo>
                  <a:pt x="1197073" y="108599"/>
                </a:lnTo>
                <a:lnTo>
                  <a:pt x="1157085" y="86693"/>
                </a:lnTo>
                <a:lnTo>
                  <a:pt x="1115745" y="67053"/>
                </a:lnTo>
                <a:lnTo>
                  <a:pt x="1073138" y="49763"/>
                </a:lnTo>
                <a:lnTo>
                  <a:pt x="1029346" y="34904"/>
                </a:lnTo>
                <a:lnTo>
                  <a:pt x="984453" y="22560"/>
                </a:lnTo>
                <a:lnTo>
                  <a:pt x="938541" y="12814"/>
                </a:lnTo>
                <a:lnTo>
                  <a:pt x="891694" y="5750"/>
                </a:lnTo>
                <a:lnTo>
                  <a:pt x="843995" y="1451"/>
                </a:lnTo>
                <a:lnTo>
                  <a:pt x="795527" y="0"/>
                </a:lnTo>
                <a:close/>
              </a:path>
            </a:pathLst>
          </a:custGeom>
          <a:solidFill>
            <a:srgbClr val="7ED13A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" name="object 15"/>
          <p:cNvSpPr/>
          <p:nvPr/>
        </p:nvSpPr>
        <p:spPr>
          <a:xfrm>
            <a:off x="3832861" y="3510789"/>
            <a:ext cx="1655445" cy="1651000"/>
          </a:xfrm>
          <a:custGeom>
            <a:avLst/>
            <a:gdLst/>
            <a:ahLst/>
            <a:cxnLst/>
            <a:rect l="l" t="t" r="r" b="b"/>
            <a:pathLst>
              <a:path w="1655445" h="1651000">
                <a:moveTo>
                  <a:pt x="1035050" y="1625600"/>
                </a:moveTo>
                <a:lnTo>
                  <a:pt x="621538" y="1625600"/>
                </a:lnTo>
                <a:lnTo>
                  <a:pt x="702310" y="1651000"/>
                </a:lnTo>
                <a:lnTo>
                  <a:pt x="954405" y="1651000"/>
                </a:lnTo>
                <a:lnTo>
                  <a:pt x="1035050" y="1625600"/>
                </a:lnTo>
                <a:close/>
              </a:path>
              <a:path w="1655445" h="1651000">
                <a:moveTo>
                  <a:pt x="993521" y="12700"/>
                </a:moveTo>
                <a:lnTo>
                  <a:pt x="700659" y="12700"/>
                </a:lnTo>
                <a:lnTo>
                  <a:pt x="660019" y="25400"/>
                </a:lnTo>
                <a:lnTo>
                  <a:pt x="620014" y="25400"/>
                </a:lnTo>
                <a:lnTo>
                  <a:pt x="580771" y="38100"/>
                </a:lnTo>
                <a:lnTo>
                  <a:pt x="504698" y="63500"/>
                </a:lnTo>
                <a:lnTo>
                  <a:pt x="468122" y="88900"/>
                </a:lnTo>
                <a:lnTo>
                  <a:pt x="432435" y="101600"/>
                </a:lnTo>
                <a:lnTo>
                  <a:pt x="397637" y="127000"/>
                </a:lnTo>
                <a:lnTo>
                  <a:pt x="364363" y="139700"/>
                </a:lnTo>
                <a:lnTo>
                  <a:pt x="331724" y="165100"/>
                </a:lnTo>
                <a:lnTo>
                  <a:pt x="300609" y="190500"/>
                </a:lnTo>
                <a:lnTo>
                  <a:pt x="270637" y="215900"/>
                </a:lnTo>
                <a:lnTo>
                  <a:pt x="241808" y="241300"/>
                </a:lnTo>
                <a:lnTo>
                  <a:pt x="214503" y="279400"/>
                </a:lnTo>
                <a:lnTo>
                  <a:pt x="188468" y="304800"/>
                </a:lnTo>
                <a:lnTo>
                  <a:pt x="163957" y="330200"/>
                </a:lnTo>
                <a:lnTo>
                  <a:pt x="140970" y="368300"/>
                </a:lnTo>
                <a:lnTo>
                  <a:pt x="119380" y="406400"/>
                </a:lnTo>
                <a:lnTo>
                  <a:pt x="99568" y="431800"/>
                </a:lnTo>
                <a:lnTo>
                  <a:pt x="81407" y="469900"/>
                </a:lnTo>
                <a:lnTo>
                  <a:pt x="64643" y="508000"/>
                </a:lnTo>
                <a:lnTo>
                  <a:pt x="49911" y="546100"/>
                </a:lnTo>
                <a:lnTo>
                  <a:pt x="37084" y="584200"/>
                </a:lnTo>
                <a:lnTo>
                  <a:pt x="25908" y="622300"/>
                </a:lnTo>
                <a:lnTo>
                  <a:pt x="16637" y="660400"/>
                </a:lnTo>
                <a:lnTo>
                  <a:pt x="9398" y="698500"/>
                </a:lnTo>
                <a:lnTo>
                  <a:pt x="4191" y="749300"/>
                </a:lnTo>
                <a:lnTo>
                  <a:pt x="1016" y="787400"/>
                </a:lnTo>
                <a:lnTo>
                  <a:pt x="0" y="825500"/>
                </a:lnTo>
                <a:lnTo>
                  <a:pt x="1143" y="876300"/>
                </a:lnTo>
                <a:lnTo>
                  <a:pt x="4318" y="914400"/>
                </a:lnTo>
                <a:lnTo>
                  <a:pt x="9652" y="952500"/>
                </a:lnTo>
                <a:lnTo>
                  <a:pt x="17018" y="1003300"/>
                </a:lnTo>
                <a:lnTo>
                  <a:pt x="26289" y="1041400"/>
                </a:lnTo>
                <a:lnTo>
                  <a:pt x="37465" y="1079500"/>
                </a:lnTo>
                <a:lnTo>
                  <a:pt x="50546" y="1117600"/>
                </a:lnTo>
                <a:lnTo>
                  <a:pt x="65405" y="1155700"/>
                </a:lnTo>
                <a:lnTo>
                  <a:pt x="82042" y="1193800"/>
                </a:lnTo>
                <a:lnTo>
                  <a:pt x="100203" y="1219200"/>
                </a:lnTo>
                <a:lnTo>
                  <a:pt x="120269" y="1257300"/>
                </a:lnTo>
                <a:lnTo>
                  <a:pt x="141859" y="1295400"/>
                </a:lnTo>
                <a:lnTo>
                  <a:pt x="164846" y="1320800"/>
                </a:lnTo>
                <a:lnTo>
                  <a:pt x="189484" y="1358900"/>
                </a:lnTo>
                <a:lnTo>
                  <a:pt x="215519" y="1384300"/>
                </a:lnTo>
                <a:lnTo>
                  <a:pt x="243078" y="1409700"/>
                </a:lnTo>
                <a:lnTo>
                  <a:pt x="271780" y="1447800"/>
                </a:lnTo>
                <a:lnTo>
                  <a:pt x="301752" y="1473200"/>
                </a:lnTo>
                <a:lnTo>
                  <a:pt x="332994" y="1498600"/>
                </a:lnTo>
                <a:lnTo>
                  <a:pt x="365506" y="1511300"/>
                </a:lnTo>
                <a:lnTo>
                  <a:pt x="399034" y="1536700"/>
                </a:lnTo>
                <a:lnTo>
                  <a:pt x="433832" y="1562100"/>
                </a:lnTo>
                <a:lnTo>
                  <a:pt x="469392" y="1574800"/>
                </a:lnTo>
                <a:lnTo>
                  <a:pt x="506222" y="1587500"/>
                </a:lnTo>
                <a:lnTo>
                  <a:pt x="543814" y="1612900"/>
                </a:lnTo>
                <a:lnTo>
                  <a:pt x="582295" y="1625600"/>
                </a:lnTo>
                <a:lnTo>
                  <a:pt x="1074420" y="1625600"/>
                </a:lnTo>
                <a:lnTo>
                  <a:pt x="1112774" y="1612900"/>
                </a:lnTo>
                <a:lnTo>
                  <a:pt x="707136" y="1612900"/>
                </a:lnTo>
                <a:lnTo>
                  <a:pt x="668401" y="1600200"/>
                </a:lnTo>
                <a:lnTo>
                  <a:pt x="630174" y="1600200"/>
                </a:lnTo>
                <a:lnTo>
                  <a:pt x="556133" y="1574800"/>
                </a:lnTo>
                <a:lnTo>
                  <a:pt x="520192" y="1562100"/>
                </a:lnTo>
                <a:lnTo>
                  <a:pt x="485267" y="1536700"/>
                </a:lnTo>
                <a:lnTo>
                  <a:pt x="451231" y="1524000"/>
                </a:lnTo>
                <a:lnTo>
                  <a:pt x="418211" y="1498600"/>
                </a:lnTo>
                <a:lnTo>
                  <a:pt x="386207" y="1485900"/>
                </a:lnTo>
                <a:lnTo>
                  <a:pt x="355219" y="1460500"/>
                </a:lnTo>
                <a:lnTo>
                  <a:pt x="325501" y="1435100"/>
                </a:lnTo>
                <a:lnTo>
                  <a:pt x="296926" y="1409700"/>
                </a:lnTo>
                <a:lnTo>
                  <a:pt x="243332" y="1358900"/>
                </a:lnTo>
                <a:lnTo>
                  <a:pt x="195072" y="1308100"/>
                </a:lnTo>
                <a:lnTo>
                  <a:pt x="173101" y="1270000"/>
                </a:lnTo>
                <a:lnTo>
                  <a:pt x="152527" y="1244600"/>
                </a:lnTo>
                <a:lnTo>
                  <a:pt x="133604" y="1206500"/>
                </a:lnTo>
                <a:lnTo>
                  <a:pt x="116205" y="1168400"/>
                </a:lnTo>
                <a:lnTo>
                  <a:pt x="100330" y="1143000"/>
                </a:lnTo>
                <a:lnTo>
                  <a:pt x="86233" y="1104900"/>
                </a:lnTo>
                <a:lnTo>
                  <a:pt x="73914" y="1066800"/>
                </a:lnTo>
                <a:lnTo>
                  <a:pt x="63246" y="1028700"/>
                </a:lnTo>
                <a:lnTo>
                  <a:pt x="54483" y="990600"/>
                </a:lnTo>
                <a:lnTo>
                  <a:pt x="47498" y="952500"/>
                </a:lnTo>
                <a:lnTo>
                  <a:pt x="42418" y="914400"/>
                </a:lnTo>
                <a:lnTo>
                  <a:pt x="39497" y="876300"/>
                </a:lnTo>
                <a:lnTo>
                  <a:pt x="38354" y="825500"/>
                </a:lnTo>
                <a:lnTo>
                  <a:pt x="39497" y="787400"/>
                </a:lnTo>
                <a:lnTo>
                  <a:pt x="42545" y="749300"/>
                </a:lnTo>
                <a:lnTo>
                  <a:pt x="47498" y="711200"/>
                </a:lnTo>
                <a:lnTo>
                  <a:pt x="54483" y="673100"/>
                </a:lnTo>
                <a:lnTo>
                  <a:pt x="63246" y="635000"/>
                </a:lnTo>
                <a:lnTo>
                  <a:pt x="73914" y="596900"/>
                </a:lnTo>
                <a:lnTo>
                  <a:pt x="86360" y="558800"/>
                </a:lnTo>
                <a:lnTo>
                  <a:pt x="100457" y="520700"/>
                </a:lnTo>
                <a:lnTo>
                  <a:pt x="116332" y="482600"/>
                </a:lnTo>
                <a:lnTo>
                  <a:pt x="133731" y="457200"/>
                </a:lnTo>
                <a:lnTo>
                  <a:pt x="152654" y="419100"/>
                </a:lnTo>
                <a:lnTo>
                  <a:pt x="173355" y="393700"/>
                </a:lnTo>
                <a:lnTo>
                  <a:pt x="195199" y="355600"/>
                </a:lnTo>
                <a:lnTo>
                  <a:pt x="218694" y="330200"/>
                </a:lnTo>
                <a:lnTo>
                  <a:pt x="243586" y="304800"/>
                </a:lnTo>
                <a:lnTo>
                  <a:pt x="269621" y="266700"/>
                </a:lnTo>
                <a:lnTo>
                  <a:pt x="297053" y="241300"/>
                </a:lnTo>
                <a:lnTo>
                  <a:pt x="325755" y="215900"/>
                </a:lnTo>
                <a:lnTo>
                  <a:pt x="355473" y="203200"/>
                </a:lnTo>
                <a:lnTo>
                  <a:pt x="386461" y="177800"/>
                </a:lnTo>
                <a:lnTo>
                  <a:pt x="418465" y="152400"/>
                </a:lnTo>
                <a:lnTo>
                  <a:pt x="451485" y="139700"/>
                </a:lnTo>
                <a:lnTo>
                  <a:pt x="485521" y="114300"/>
                </a:lnTo>
                <a:lnTo>
                  <a:pt x="556387" y="88900"/>
                </a:lnTo>
                <a:lnTo>
                  <a:pt x="668655" y="50800"/>
                </a:lnTo>
                <a:lnTo>
                  <a:pt x="747014" y="50800"/>
                </a:lnTo>
                <a:lnTo>
                  <a:pt x="787019" y="38100"/>
                </a:lnTo>
                <a:lnTo>
                  <a:pt x="1072896" y="38100"/>
                </a:lnTo>
                <a:lnTo>
                  <a:pt x="993521" y="12700"/>
                </a:lnTo>
                <a:close/>
              </a:path>
              <a:path w="1655445" h="1651000">
                <a:moveTo>
                  <a:pt x="1072896" y="38100"/>
                </a:moveTo>
                <a:lnTo>
                  <a:pt x="868299" y="38100"/>
                </a:lnTo>
                <a:lnTo>
                  <a:pt x="908431" y="50800"/>
                </a:lnTo>
                <a:lnTo>
                  <a:pt x="986663" y="50800"/>
                </a:lnTo>
                <a:lnTo>
                  <a:pt x="1024890" y="63500"/>
                </a:lnTo>
                <a:lnTo>
                  <a:pt x="1099058" y="88900"/>
                </a:lnTo>
                <a:lnTo>
                  <a:pt x="1169797" y="114300"/>
                </a:lnTo>
                <a:lnTo>
                  <a:pt x="1203833" y="139700"/>
                </a:lnTo>
                <a:lnTo>
                  <a:pt x="1236853" y="152400"/>
                </a:lnTo>
                <a:lnTo>
                  <a:pt x="1268857" y="177800"/>
                </a:lnTo>
                <a:lnTo>
                  <a:pt x="1299845" y="203200"/>
                </a:lnTo>
                <a:lnTo>
                  <a:pt x="1329690" y="215900"/>
                </a:lnTo>
                <a:lnTo>
                  <a:pt x="1358265" y="241300"/>
                </a:lnTo>
                <a:lnTo>
                  <a:pt x="1385697" y="266700"/>
                </a:lnTo>
                <a:lnTo>
                  <a:pt x="1411732" y="304800"/>
                </a:lnTo>
                <a:lnTo>
                  <a:pt x="1436624" y="330200"/>
                </a:lnTo>
                <a:lnTo>
                  <a:pt x="1459992" y="355600"/>
                </a:lnTo>
                <a:lnTo>
                  <a:pt x="1481963" y="393700"/>
                </a:lnTo>
                <a:lnTo>
                  <a:pt x="1502537" y="419100"/>
                </a:lnTo>
                <a:lnTo>
                  <a:pt x="1521460" y="457200"/>
                </a:lnTo>
                <a:lnTo>
                  <a:pt x="1538859" y="482600"/>
                </a:lnTo>
                <a:lnTo>
                  <a:pt x="1554734" y="520700"/>
                </a:lnTo>
                <a:lnTo>
                  <a:pt x="1568831" y="558800"/>
                </a:lnTo>
                <a:lnTo>
                  <a:pt x="1581150" y="596900"/>
                </a:lnTo>
                <a:lnTo>
                  <a:pt x="1591818" y="635000"/>
                </a:lnTo>
                <a:lnTo>
                  <a:pt x="1600581" y="673100"/>
                </a:lnTo>
                <a:lnTo>
                  <a:pt x="1607566" y="711200"/>
                </a:lnTo>
                <a:lnTo>
                  <a:pt x="1612646" y="749300"/>
                </a:lnTo>
                <a:lnTo>
                  <a:pt x="1615567" y="787400"/>
                </a:lnTo>
                <a:lnTo>
                  <a:pt x="1616710" y="825500"/>
                </a:lnTo>
                <a:lnTo>
                  <a:pt x="1615567" y="876300"/>
                </a:lnTo>
                <a:lnTo>
                  <a:pt x="1612519" y="914400"/>
                </a:lnTo>
                <a:lnTo>
                  <a:pt x="1607566" y="952500"/>
                </a:lnTo>
                <a:lnTo>
                  <a:pt x="1600581" y="990600"/>
                </a:lnTo>
                <a:lnTo>
                  <a:pt x="1591818" y="1028700"/>
                </a:lnTo>
                <a:lnTo>
                  <a:pt x="1581150" y="1066800"/>
                </a:lnTo>
                <a:lnTo>
                  <a:pt x="1568704" y="1104900"/>
                </a:lnTo>
                <a:lnTo>
                  <a:pt x="1554607" y="1143000"/>
                </a:lnTo>
                <a:lnTo>
                  <a:pt x="1538732" y="1168400"/>
                </a:lnTo>
                <a:lnTo>
                  <a:pt x="1521333" y="1206500"/>
                </a:lnTo>
                <a:lnTo>
                  <a:pt x="1502410" y="1244600"/>
                </a:lnTo>
                <a:lnTo>
                  <a:pt x="1481836" y="1270000"/>
                </a:lnTo>
                <a:lnTo>
                  <a:pt x="1459865" y="1308100"/>
                </a:lnTo>
                <a:lnTo>
                  <a:pt x="1411478" y="1358900"/>
                </a:lnTo>
                <a:lnTo>
                  <a:pt x="1358011" y="1409700"/>
                </a:lnTo>
                <a:lnTo>
                  <a:pt x="1329436" y="1435100"/>
                </a:lnTo>
                <a:lnTo>
                  <a:pt x="1299591" y="1460500"/>
                </a:lnTo>
                <a:lnTo>
                  <a:pt x="1268603" y="1485900"/>
                </a:lnTo>
                <a:lnTo>
                  <a:pt x="1236599" y="1498600"/>
                </a:lnTo>
                <a:lnTo>
                  <a:pt x="1203579" y="1524000"/>
                </a:lnTo>
                <a:lnTo>
                  <a:pt x="1169543" y="1536700"/>
                </a:lnTo>
                <a:lnTo>
                  <a:pt x="1134491" y="1562100"/>
                </a:lnTo>
                <a:lnTo>
                  <a:pt x="1098804" y="1574800"/>
                </a:lnTo>
                <a:lnTo>
                  <a:pt x="1024509" y="1600200"/>
                </a:lnTo>
                <a:lnTo>
                  <a:pt x="986409" y="1600200"/>
                </a:lnTo>
                <a:lnTo>
                  <a:pt x="947547" y="1612900"/>
                </a:lnTo>
                <a:lnTo>
                  <a:pt x="1112774" y="1612900"/>
                </a:lnTo>
                <a:lnTo>
                  <a:pt x="1150366" y="1587500"/>
                </a:lnTo>
                <a:lnTo>
                  <a:pt x="1222629" y="1562100"/>
                </a:lnTo>
                <a:lnTo>
                  <a:pt x="1257300" y="1536700"/>
                </a:lnTo>
                <a:lnTo>
                  <a:pt x="1290955" y="1511300"/>
                </a:lnTo>
                <a:lnTo>
                  <a:pt x="1323213" y="1498600"/>
                </a:lnTo>
                <a:lnTo>
                  <a:pt x="1354582" y="1473200"/>
                </a:lnTo>
                <a:lnTo>
                  <a:pt x="1384554" y="1447800"/>
                </a:lnTo>
                <a:lnTo>
                  <a:pt x="1413256" y="1409700"/>
                </a:lnTo>
                <a:lnTo>
                  <a:pt x="1440561" y="1384300"/>
                </a:lnTo>
                <a:lnTo>
                  <a:pt x="1466596" y="1358900"/>
                </a:lnTo>
                <a:lnTo>
                  <a:pt x="1491107" y="1320800"/>
                </a:lnTo>
                <a:lnTo>
                  <a:pt x="1514221" y="1295400"/>
                </a:lnTo>
                <a:lnTo>
                  <a:pt x="1535684" y="1257300"/>
                </a:lnTo>
                <a:lnTo>
                  <a:pt x="1555496" y="1219200"/>
                </a:lnTo>
                <a:lnTo>
                  <a:pt x="1573657" y="1193800"/>
                </a:lnTo>
                <a:lnTo>
                  <a:pt x="1590421" y="1155700"/>
                </a:lnTo>
                <a:lnTo>
                  <a:pt x="1605026" y="1117600"/>
                </a:lnTo>
                <a:lnTo>
                  <a:pt x="1618107" y="1079500"/>
                </a:lnTo>
                <a:lnTo>
                  <a:pt x="1629156" y="1041400"/>
                </a:lnTo>
                <a:lnTo>
                  <a:pt x="1638427" y="990600"/>
                </a:lnTo>
                <a:lnTo>
                  <a:pt x="1645666" y="952500"/>
                </a:lnTo>
                <a:lnTo>
                  <a:pt x="1650873" y="914400"/>
                </a:lnTo>
                <a:lnTo>
                  <a:pt x="1654048" y="876300"/>
                </a:lnTo>
                <a:lnTo>
                  <a:pt x="1655064" y="825500"/>
                </a:lnTo>
                <a:lnTo>
                  <a:pt x="1653921" y="787400"/>
                </a:lnTo>
                <a:lnTo>
                  <a:pt x="1650746" y="749300"/>
                </a:lnTo>
                <a:lnTo>
                  <a:pt x="1645412" y="698500"/>
                </a:lnTo>
                <a:lnTo>
                  <a:pt x="1638046" y="660400"/>
                </a:lnTo>
                <a:lnTo>
                  <a:pt x="1628775" y="622300"/>
                </a:lnTo>
                <a:lnTo>
                  <a:pt x="1617599" y="584200"/>
                </a:lnTo>
                <a:lnTo>
                  <a:pt x="1604518" y="546100"/>
                </a:lnTo>
                <a:lnTo>
                  <a:pt x="1589659" y="508000"/>
                </a:lnTo>
                <a:lnTo>
                  <a:pt x="1573022" y="469900"/>
                </a:lnTo>
                <a:lnTo>
                  <a:pt x="1554861" y="431800"/>
                </a:lnTo>
                <a:lnTo>
                  <a:pt x="1534795" y="393700"/>
                </a:lnTo>
                <a:lnTo>
                  <a:pt x="1513332" y="368300"/>
                </a:lnTo>
                <a:lnTo>
                  <a:pt x="1490218" y="330200"/>
                </a:lnTo>
                <a:lnTo>
                  <a:pt x="1465580" y="304800"/>
                </a:lnTo>
                <a:lnTo>
                  <a:pt x="1439545" y="266700"/>
                </a:lnTo>
                <a:lnTo>
                  <a:pt x="1412113" y="241300"/>
                </a:lnTo>
                <a:lnTo>
                  <a:pt x="1383411" y="215900"/>
                </a:lnTo>
                <a:lnTo>
                  <a:pt x="1353312" y="190500"/>
                </a:lnTo>
                <a:lnTo>
                  <a:pt x="1322070" y="165100"/>
                </a:lnTo>
                <a:lnTo>
                  <a:pt x="1289685" y="139700"/>
                </a:lnTo>
                <a:lnTo>
                  <a:pt x="1256030" y="127000"/>
                </a:lnTo>
                <a:lnTo>
                  <a:pt x="1221232" y="101600"/>
                </a:lnTo>
                <a:lnTo>
                  <a:pt x="1185672" y="88900"/>
                </a:lnTo>
                <a:lnTo>
                  <a:pt x="1148842" y="63500"/>
                </a:lnTo>
                <a:lnTo>
                  <a:pt x="1072896" y="38100"/>
                </a:lnTo>
                <a:close/>
              </a:path>
              <a:path w="1655445" h="1651000">
                <a:moveTo>
                  <a:pt x="983488" y="1587500"/>
                </a:moveTo>
                <a:lnTo>
                  <a:pt x="670687" y="1587500"/>
                </a:lnTo>
                <a:lnTo>
                  <a:pt x="708787" y="1600200"/>
                </a:lnTo>
                <a:lnTo>
                  <a:pt x="945261" y="1600200"/>
                </a:lnTo>
                <a:lnTo>
                  <a:pt x="983488" y="1587500"/>
                </a:lnTo>
                <a:close/>
              </a:path>
              <a:path w="1655445" h="1651000">
                <a:moveTo>
                  <a:pt x="788924" y="63500"/>
                </a:moveTo>
                <a:lnTo>
                  <a:pt x="671576" y="63500"/>
                </a:lnTo>
                <a:lnTo>
                  <a:pt x="633984" y="76200"/>
                </a:lnTo>
                <a:lnTo>
                  <a:pt x="561086" y="101600"/>
                </a:lnTo>
                <a:lnTo>
                  <a:pt x="491363" y="127000"/>
                </a:lnTo>
                <a:lnTo>
                  <a:pt x="457962" y="152400"/>
                </a:lnTo>
                <a:lnTo>
                  <a:pt x="425450" y="165100"/>
                </a:lnTo>
                <a:lnTo>
                  <a:pt x="393954" y="190500"/>
                </a:lnTo>
                <a:lnTo>
                  <a:pt x="363474" y="203200"/>
                </a:lnTo>
                <a:lnTo>
                  <a:pt x="334137" y="228600"/>
                </a:lnTo>
                <a:lnTo>
                  <a:pt x="278892" y="279400"/>
                </a:lnTo>
                <a:lnTo>
                  <a:pt x="228727" y="330200"/>
                </a:lnTo>
                <a:lnTo>
                  <a:pt x="205740" y="368300"/>
                </a:lnTo>
                <a:lnTo>
                  <a:pt x="184023" y="393700"/>
                </a:lnTo>
                <a:lnTo>
                  <a:pt x="163830" y="431800"/>
                </a:lnTo>
                <a:lnTo>
                  <a:pt x="145161" y="457200"/>
                </a:lnTo>
                <a:lnTo>
                  <a:pt x="128016" y="495300"/>
                </a:lnTo>
                <a:lnTo>
                  <a:pt x="112395" y="533400"/>
                </a:lnTo>
                <a:lnTo>
                  <a:pt x="98552" y="558800"/>
                </a:lnTo>
                <a:lnTo>
                  <a:pt x="86233" y="596900"/>
                </a:lnTo>
                <a:lnTo>
                  <a:pt x="75819" y="635000"/>
                </a:lnTo>
                <a:lnTo>
                  <a:pt x="67056" y="673100"/>
                </a:lnTo>
                <a:lnTo>
                  <a:pt x="60198" y="711200"/>
                </a:lnTo>
                <a:lnTo>
                  <a:pt x="55245" y="749300"/>
                </a:lnTo>
                <a:lnTo>
                  <a:pt x="52197" y="787400"/>
                </a:lnTo>
                <a:lnTo>
                  <a:pt x="51181" y="825500"/>
                </a:lnTo>
                <a:lnTo>
                  <a:pt x="52197" y="863600"/>
                </a:lnTo>
                <a:lnTo>
                  <a:pt x="55118" y="914400"/>
                </a:lnTo>
                <a:lnTo>
                  <a:pt x="60071" y="952500"/>
                </a:lnTo>
                <a:lnTo>
                  <a:pt x="66929" y="990600"/>
                </a:lnTo>
                <a:lnTo>
                  <a:pt x="75565" y="1028700"/>
                </a:lnTo>
                <a:lnTo>
                  <a:pt x="85979" y="1054100"/>
                </a:lnTo>
                <a:lnTo>
                  <a:pt x="98171" y="1092200"/>
                </a:lnTo>
                <a:lnTo>
                  <a:pt x="112014" y="1130300"/>
                </a:lnTo>
                <a:lnTo>
                  <a:pt x="127635" y="1168400"/>
                </a:lnTo>
                <a:lnTo>
                  <a:pt x="144653" y="1193800"/>
                </a:lnTo>
                <a:lnTo>
                  <a:pt x="163322" y="1231900"/>
                </a:lnTo>
                <a:lnTo>
                  <a:pt x="183642" y="1257300"/>
                </a:lnTo>
                <a:lnTo>
                  <a:pt x="205105" y="1295400"/>
                </a:lnTo>
                <a:lnTo>
                  <a:pt x="228092" y="1320800"/>
                </a:lnTo>
                <a:lnTo>
                  <a:pt x="252603" y="1346200"/>
                </a:lnTo>
                <a:lnTo>
                  <a:pt x="278257" y="1384300"/>
                </a:lnTo>
                <a:lnTo>
                  <a:pt x="305308" y="1409700"/>
                </a:lnTo>
                <a:lnTo>
                  <a:pt x="333502" y="1422400"/>
                </a:lnTo>
                <a:lnTo>
                  <a:pt x="362712" y="1447800"/>
                </a:lnTo>
                <a:lnTo>
                  <a:pt x="393192" y="1473200"/>
                </a:lnTo>
                <a:lnTo>
                  <a:pt x="424561" y="1498600"/>
                </a:lnTo>
                <a:lnTo>
                  <a:pt x="457073" y="1511300"/>
                </a:lnTo>
                <a:lnTo>
                  <a:pt x="490601" y="1524000"/>
                </a:lnTo>
                <a:lnTo>
                  <a:pt x="524891" y="1549400"/>
                </a:lnTo>
                <a:lnTo>
                  <a:pt x="560197" y="1562100"/>
                </a:lnTo>
                <a:lnTo>
                  <a:pt x="633095" y="1587500"/>
                </a:lnTo>
                <a:lnTo>
                  <a:pt x="710438" y="1587500"/>
                </a:lnTo>
                <a:lnTo>
                  <a:pt x="672846" y="1574800"/>
                </a:lnTo>
                <a:lnTo>
                  <a:pt x="635889" y="1574800"/>
                </a:lnTo>
                <a:lnTo>
                  <a:pt x="529590" y="1536700"/>
                </a:lnTo>
                <a:lnTo>
                  <a:pt x="495808" y="1524000"/>
                </a:lnTo>
                <a:lnTo>
                  <a:pt x="462915" y="1498600"/>
                </a:lnTo>
                <a:lnTo>
                  <a:pt x="430911" y="1485900"/>
                </a:lnTo>
                <a:lnTo>
                  <a:pt x="400050" y="1460500"/>
                </a:lnTo>
                <a:lnTo>
                  <a:pt x="370078" y="1435100"/>
                </a:lnTo>
                <a:lnTo>
                  <a:pt x="341376" y="1422400"/>
                </a:lnTo>
                <a:lnTo>
                  <a:pt x="287147" y="1371600"/>
                </a:lnTo>
                <a:lnTo>
                  <a:pt x="237871" y="1320800"/>
                </a:lnTo>
                <a:lnTo>
                  <a:pt x="215137" y="1282700"/>
                </a:lnTo>
                <a:lnTo>
                  <a:pt x="194056" y="1257300"/>
                </a:lnTo>
                <a:lnTo>
                  <a:pt x="174117" y="1219200"/>
                </a:lnTo>
                <a:lnTo>
                  <a:pt x="155829" y="1193800"/>
                </a:lnTo>
                <a:lnTo>
                  <a:pt x="138937" y="1155700"/>
                </a:lnTo>
                <a:lnTo>
                  <a:pt x="110109" y="1092200"/>
                </a:lnTo>
                <a:lnTo>
                  <a:pt x="98171" y="1054100"/>
                </a:lnTo>
                <a:lnTo>
                  <a:pt x="87884" y="1016000"/>
                </a:lnTo>
                <a:lnTo>
                  <a:pt x="79375" y="977900"/>
                </a:lnTo>
                <a:lnTo>
                  <a:pt x="72644" y="939800"/>
                </a:lnTo>
                <a:lnTo>
                  <a:pt x="67818" y="901700"/>
                </a:lnTo>
                <a:lnTo>
                  <a:pt x="65024" y="863600"/>
                </a:lnTo>
                <a:lnTo>
                  <a:pt x="64008" y="825500"/>
                </a:lnTo>
                <a:lnTo>
                  <a:pt x="65024" y="787400"/>
                </a:lnTo>
                <a:lnTo>
                  <a:pt x="68072" y="749300"/>
                </a:lnTo>
                <a:lnTo>
                  <a:pt x="72898" y="711200"/>
                </a:lnTo>
                <a:lnTo>
                  <a:pt x="79756" y="673100"/>
                </a:lnTo>
                <a:lnTo>
                  <a:pt x="88265" y="635000"/>
                </a:lnTo>
                <a:lnTo>
                  <a:pt x="98552" y="596900"/>
                </a:lnTo>
                <a:lnTo>
                  <a:pt x="110617" y="571500"/>
                </a:lnTo>
                <a:lnTo>
                  <a:pt x="124333" y="533400"/>
                </a:lnTo>
                <a:lnTo>
                  <a:pt x="139573" y="495300"/>
                </a:lnTo>
                <a:lnTo>
                  <a:pt x="156464" y="469900"/>
                </a:lnTo>
                <a:lnTo>
                  <a:pt x="174879" y="431800"/>
                </a:lnTo>
                <a:lnTo>
                  <a:pt x="194818" y="406400"/>
                </a:lnTo>
                <a:lnTo>
                  <a:pt x="216154" y="368300"/>
                </a:lnTo>
                <a:lnTo>
                  <a:pt x="238760" y="342900"/>
                </a:lnTo>
                <a:lnTo>
                  <a:pt x="288163" y="292100"/>
                </a:lnTo>
                <a:lnTo>
                  <a:pt x="342519" y="241300"/>
                </a:lnTo>
                <a:lnTo>
                  <a:pt x="371348" y="215900"/>
                </a:lnTo>
                <a:lnTo>
                  <a:pt x="401320" y="190500"/>
                </a:lnTo>
                <a:lnTo>
                  <a:pt x="432308" y="177800"/>
                </a:lnTo>
                <a:lnTo>
                  <a:pt x="464312" y="152400"/>
                </a:lnTo>
                <a:lnTo>
                  <a:pt x="497205" y="139700"/>
                </a:lnTo>
                <a:lnTo>
                  <a:pt x="565785" y="114300"/>
                </a:lnTo>
                <a:lnTo>
                  <a:pt x="674370" y="76200"/>
                </a:lnTo>
                <a:lnTo>
                  <a:pt x="750189" y="76200"/>
                </a:lnTo>
                <a:lnTo>
                  <a:pt x="788924" y="63500"/>
                </a:lnTo>
                <a:close/>
              </a:path>
              <a:path w="1655445" h="1651000">
                <a:moveTo>
                  <a:pt x="984377" y="63500"/>
                </a:moveTo>
                <a:lnTo>
                  <a:pt x="867664" y="63500"/>
                </a:lnTo>
                <a:lnTo>
                  <a:pt x="906526" y="76200"/>
                </a:lnTo>
                <a:lnTo>
                  <a:pt x="982218" y="76200"/>
                </a:lnTo>
                <a:lnTo>
                  <a:pt x="1019175" y="88900"/>
                </a:lnTo>
                <a:lnTo>
                  <a:pt x="1090803" y="114300"/>
                </a:lnTo>
                <a:lnTo>
                  <a:pt x="1159256" y="139700"/>
                </a:lnTo>
                <a:lnTo>
                  <a:pt x="1192149" y="165100"/>
                </a:lnTo>
                <a:lnTo>
                  <a:pt x="1224153" y="177800"/>
                </a:lnTo>
                <a:lnTo>
                  <a:pt x="1255014" y="203200"/>
                </a:lnTo>
                <a:lnTo>
                  <a:pt x="1284986" y="215900"/>
                </a:lnTo>
                <a:lnTo>
                  <a:pt x="1313815" y="241300"/>
                </a:lnTo>
                <a:lnTo>
                  <a:pt x="1368044" y="292100"/>
                </a:lnTo>
                <a:lnTo>
                  <a:pt x="1417193" y="342900"/>
                </a:lnTo>
                <a:lnTo>
                  <a:pt x="1461135" y="406400"/>
                </a:lnTo>
                <a:lnTo>
                  <a:pt x="1480947" y="431800"/>
                </a:lnTo>
                <a:lnTo>
                  <a:pt x="1499235" y="469900"/>
                </a:lnTo>
                <a:lnTo>
                  <a:pt x="1516126" y="495300"/>
                </a:lnTo>
                <a:lnTo>
                  <a:pt x="1531493" y="533400"/>
                </a:lnTo>
                <a:lnTo>
                  <a:pt x="1544955" y="571500"/>
                </a:lnTo>
                <a:lnTo>
                  <a:pt x="1556893" y="609600"/>
                </a:lnTo>
                <a:lnTo>
                  <a:pt x="1567180" y="635000"/>
                </a:lnTo>
                <a:lnTo>
                  <a:pt x="1575689" y="673100"/>
                </a:lnTo>
                <a:lnTo>
                  <a:pt x="1582420" y="711200"/>
                </a:lnTo>
                <a:lnTo>
                  <a:pt x="1587246" y="749300"/>
                </a:lnTo>
                <a:lnTo>
                  <a:pt x="1590040" y="787400"/>
                </a:lnTo>
                <a:lnTo>
                  <a:pt x="1591056" y="825500"/>
                </a:lnTo>
                <a:lnTo>
                  <a:pt x="1590040" y="863600"/>
                </a:lnTo>
                <a:lnTo>
                  <a:pt x="1586992" y="914400"/>
                </a:lnTo>
                <a:lnTo>
                  <a:pt x="1582166" y="952500"/>
                </a:lnTo>
                <a:lnTo>
                  <a:pt x="1575308" y="990600"/>
                </a:lnTo>
                <a:lnTo>
                  <a:pt x="1566799" y="1016000"/>
                </a:lnTo>
                <a:lnTo>
                  <a:pt x="1556512" y="1054100"/>
                </a:lnTo>
                <a:lnTo>
                  <a:pt x="1544447" y="1092200"/>
                </a:lnTo>
                <a:lnTo>
                  <a:pt x="1530731" y="1130300"/>
                </a:lnTo>
                <a:lnTo>
                  <a:pt x="1515491" y="1155700"/>
                </a:lnTo>
                <a:lnTo>
                  <a:pt x="1498600" y="1193800"/>
                </a:lnTo>
                <a:lnTo>
                  <a:pt x="1480185" y="1231900"/>
                </a:lnTo>
                <a:lnTo>
                  <a:pt x="1460246" y="1257300"/>
                </a:lnTo>
                <a:lnTo>
                  <a:pt x="1439037" y="1282700"/>
                </a:lnTo>
                <a:lnTo>
                  <a:pt x="1416304" y="1320800"/>
                </a:lnTo>
                <a:lnTo>
                  <a:pt x="1366901" y="1371600"/>
                </a:lnTo>
                <a:lnTo>
                  <a:pt x="1312672" y="1422400"/>
                </a:lnTo>
                <a:lnTo>
                  <a:pt x="1283716" y="1447800"/>
                </a:lnTo>
                <a:lnTo>
                  <a:pt x="1253744" y="1460500"/>
                </a:lnTo>
                <a:lnTo>
                  <a:pt x="1222756" y="1485900"/>
                </a:lnTo>
                <a:lnTo>
                  <a:pt x="1190752" y="1498600"/>
                </a:lnTo>
                <a:lnTo>
                  <a:pt x="1157859" y="1524000"/>
                </a:lnTo>
                <a:lnTo>
                  <a:pt x="1089406" y="1549400"/>
                </a:lnTo>
                <a:lnTo>
                  <a:pt x="1017524" y="1574800"/>
                </a:lnTo>
                <a:lnTo>
                  <a:pt x="980694" y="1574800"/>
                </a:lnTo>
                <a:lnTo>
                  <a:pt x="942975" y="1587500"/>
                </a:lnTo>
                <a:lnTo>
                  <a:pt x="1021080" y="1587500"/>
                </a:lnTo>
                <a:lnTo>
                  <a:pt x="1094105" y="1562100"/>
                </a:lnTo>
                <a:lnTo>
                  <a:pt x="1129284" y="1549400"/>
                </a:lnTo>
                <a:lnTo>
                  <a:pt x="1163701" y="1524000"/>
                </a:lnTo>
                <a:lnTo>
                  <a:pt x="1229741" y="1498600"/>
                </a:lnTo>
                <a:lnTo>
                  <a:pt x="1261237" y="1473200"/>
                </a:lnTo>
                <a:lnTo>
                  <a:pt x="1291590" y="1447800"/>
                </a:lnTo>
                <a:lnTo>
                  <a:pt x="1321054" y="1435100"/>
                </a:lnTo>
                <a:lnTo>
                  <a:pt x="1349248" y="1409700"/>
                </a:lnTo>
                <a:lnTo>
                  <a:pt x="1376172" y="1384300"/>
                </a:lnTo>
                <a:lnTo>
                  <a:pt x="1401826" y="1346200"/>
                </a:lnTo>
                <a:lnTo>
                  <a:pt x="1426337" y="1320800"/>
                </a:lnTo>
                <a:lnTo>
                  <a:pt x="1449451" y="1295400"/>
                </a:lnTo>
                <a:lnTo>
                  <a:pt x="1471041" y="1270000"/>
                </a:lnTo>
                <a:lnTo>
                  <a:pt x="1491234" y="1231900"/>
                </a:lnTo>
                <a:lnTo>
                  <a:pt x="1509903" y="1206500"/>
                </a:lnTo>
                <a:lnTo>
                  <a:pt x="1527048" y="1168400"/>
                </a:lnTo>
                <a:lnTo>
                  <a:pt x="1542669" y="1130300"/>
                </a:lnTo>
                <a:lnTo>
                  <a:pt x="1556639" y="1092200"/>
                </a:lnTo>
                <a:lnTo>
                  <a:pt x="1568831" y="1066800"/>
                </a:lnTo>
                <a:lnTo>
                  <a:pt x="1579245" y="1028700"/>
                </a:lnTo>
                <a:lnTo>
                  <a:pt x="1588008" y="990600"/>
                </a:lnTo>
                <a:lnTo>
                  <a:pt x="1594866" y="952500"/>
                </a:lnTo>
                <a:lnTo>
                  <a:pt x="1599819" y="914400"/>
                </a:lnTo>
                <a:lnTo>
                  <a:pt x="1602867" y="876300"/>
                </a:lnTo>
                <a:lnTo>
                  <a:pt x="1603883" y="825500"/>
                </a:lnTo>
                <a:lnTo>
                  <a:pt x="1602867" y="787400"/>
                </a:lnTo>
                <a:lnTo>
                  <a:pt x="1599946" y="749300"/>
                </a:lnTo>
                <a:lnTo>
                  <a:pt x="1594993" y="711200"/>
                </a:lnTo>
                <a:lnTo>
                  <a:pt x="1588135" y="673100"/>
                </a:lnTo>
                <a:lnTo>
                  <a:pt x="1579499" y="635000"/>
                </a:lnTo>
                <a:lnTo>
                  <a:pt x="1569085" y="596900"/>
                </a:lnTo>
                <a:lnTo>
                  <a:pt x="1556893" y="558800"/>
                </a:lnTo>
                <a:lnTo>
                  <a:pt x="1543050" y="533400"/>
                </a:lnTo>
                <a:lnTo>
                  <a:pt x="1527429" y="495300"/>
                </a:lnTo>
                <a:lnTo>
                  <a:pt x="1510411" y="457200"/>
                </a:lnTo>
                <a:lnTo>
                  <a:pt x="1491742" y="431800"/>
                </a:lnTo>
                <a:lnTo>
                  <a:pt x="1471549" y="393700"/>
                </a:lnTo>
                <a:lnTo>
                  <a:pt x="1449959" y="368300"/>
                </a:lnTo>
                <a:lnTo>
                  <a:pt x="1426972" y="330200"/>
                </a:lnTo>
                <a:lnTo>
                  <a:pt x="1402461" y="304800"/>
                </a:lnTo>
                <a:lnTo>
                  <a:pt x="1349883" y="254000"/>
                </a:lnTo>
                <a:lnTo>
                  <a:pt x="1292352" y="203200"/>
                </a:lnTo>
                <a:lnTo>
                  <a:pt x="1261999" y="190500"/>
                </a:lnTo>
                <a:lnTo>
                  <a:pt x="1230503" y="165100"/>
                </a:lnTo>
                <a:lnTo>
                  <a:pt x="1197991" y="152400"/>
                </a:lnTo>
                <a:lnTo>
                  <a:pt x="1164463" y="127000"/>
                </a:lnTo>
                <a:lnTo>
                  <a:pt x="1094994" y="101600"/>
                </a:lnTo>
                <a:lnTo>
                  <a:pt x="984377" y="63500"/>
                </a:lnTo>
                <a:close/>
              </a:path>
              <a:path w="1655445" h="1651000">
                <a:moveTo>
                  <a:pt x="868045" y="50800"/>
                </a:moveTo>
                <a:lnTo>
                  <a:pt x="788035" y="50800"/>
                </a:lnTo>
                <a:lnTo>
                  <a:pt x="748665" y="63500"/>
                </a:lnTo>
                <a:lnTo>
                  <a:pt x="907415" y="63500"/>
                </a:lnTo>
                <a:lnTo>
                  <a:pt x="868045" y="50800"/>
                </a:lnTo>
                <a:close/>
              </a:path>
              <a:path w="1655445" h="1651000">
                <a:moveTo>
                  <a:pt x="869315" y="0"/>
                </a:moveTo>
                <a:lnTo>
                  <a:pt x="784225" y="0"/>
                </a:lnTo>
                <a:lnTo>
                  <a:pt x="742188" y="12700"/>
                </a:lnTo>
                <a:lnTo>
                  <a:pt x="911225" y="12700"/>
                </a:lnTo>
                <a:lnTo>
                  <a:pt x="869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" name="object 16"/>
          <p:cNvSpPr txBox="1"/>
          <p:nvPr/>
        </p:nvSpPr>
        <p:spPr>
          <a:xfrm>
            <a:off x="4229247" y="3860679"/>
            <a:ext cx="86550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endParaRPr lang="pt-BR" sz="12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pt-BR" sz="1200" b="1" dirty="0" smtClean="0">
                <a:solidFill>
                  <a:schemeClr val="bg1"/>
                </a:solidFill>
                <a:latin typeface="Arial"/>
                <a:cs typeface="Arial"/>
              </a:rPr>
              <a:t>Mercado de $8 bilhões </a:t>
            </a:r>
            <a:r>
              <a:rPr lang="pt-BR" sz="1200" b="1" u="sng" dirty="0" smtClean="0">
                <a:solidFill>
                  <a:schemeClr val="bg1"/>
                </a:solidFill>
                <a:latin typeface="Arial"/>
                <a:cs typeface="Arial"/>
              </a:rPr>
              <a:t>por ano</a:t>
            </a:r>
            <a:endParaRPr lang="pt-BR" sz="1200" b="1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241040" y="4590035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137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9" name="object 19"/>
          <p:cNvSpPr/>
          <p:nvPr/>
        </p:nvSpPr>
        <p:spPr>
          <a:xfrm>
            <a:off x="3544826" y="2039112"/>
            <a:ext cx="2231136" cy="12847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0" name="object 20"/>
          <p:cNvSpPr/>
          <p:nvPr/>
        </p:nvSpPr>
        <p:spPr>
          <a:xfrm>
            <a:off x="3980690" y="2226564"/>
            <a:ext cx="1434084" cy="9585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1" name="object 21"/>
          <p:cNvSpPr/>
          <p:nvPr/>
        </p:nvSpPr>
        <p:spPr>
          <a:xfrm>
            <a:off x="3598165" y="2054607"/>
            <a:ext cx="2124455" cy="117728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2" name="object 22"/>
          <p:cNvSpPr txBox="1"/>
          <p:nvPr/>
        </p:nvSpPr>
        <p:spPr>
          <a:xfrm>
            <a:off x="4188208" y="2427807"/>
            <a:ext cx="95504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1400" b="1" dirty="0" smtClean="0">
                <a:solidFill>
                  <a:schemeClr val="bg1"/>
                </a:solidFill>
                <a:latin typeface="Arial"/>
                <a:ea typeface="Cambria"/>
                <a:cs typeface="Arial"/>
              </a:rPr>
              <a:t>Mudança climática</a:t>
            </a:r>
            <a:endParaRPr lang="pt-BR" sz="1400" b="1" dirty="0">
              <a:solidFill>
                <a:schemeClr val="bg1"/>
              </a:solidFill>
              <a:latin typeface="Arial"/>
              <a:ea typeface="Cambria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462017" y="3730753"/>
            <a:ext cx="1776983" cy="12832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4" name="object 24"/>
          <p:cNvSpPr/>
          <p:nvPr/>
        </p:nvSpPr>
        <p:spPr>
          <a:xfrm>
            <a:off x="5747005" y="3861816"/>
            <a:ext cx="1271015" cy="10607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5" name="object 25"/>
          <p:cNvSpPr/>
          <p:nvPr/>
        </p:nvSpPr>
        <p:spPr>
          <a:xfrm>
            <a:off x="5547361" y="3777997"/>
            <a:ext cx="1606550" cy="1112520"/>
          </a:xfrm>
          <a:custGeom>
            <a:avLst/>
            <a:gdLst/>
            <a:ahLst/>
            <a:cxnLst/>
            <a:rect l="l" t="t" r="r" b="b"/>
            <a:pathLst>
              <a:path w="1606550" h="1112520">
                <a:moveTo>
                  <a:pt x="803148" y="0"/>
                </a:moveTo>
                <a:lnTo>
                  <a:pt x="745785" y="1396"/>
                </a:lnTo>
                <a:lnTo>
                  <a:pt x="689511" y="5523"/>
                </a:lnTo>
                <a:lnTo>
                  <a:pt x="634463" y="12287"/>
                </a:lnTo>
                <a:lnTo>
                  <a:pt x="580776" y="21593"/>
                </a:lnTo>
                <a:lnTo>
                  <a:pt x="528586" y="33348"/>
                </a:lnTo>
                <a:lnTo>
                  <a:pt x="478028" y="47456"/>
                </a:lnTo>
                <a:lnTo>
                  <a:pt x="429240" y="63824"/>
                </a:lnTo>
                <a:lnTo>
                  <a:pt x="382355" y="82358"/>
                </a:lnTo>
                <a:lnTo>
                  <a:pt x="337511" y="102964"/>
                </a:lnTo>
                <a:lnTo>
                  <a:pt x="294844" y="125548"/>
                </a:lnTo>
                <a:lnTo>
                  <a:pt x="254488" y="150014"/>
                </a:lnTo>
                <a:lnTo>
                  <a:pt x="216580" y="176270"/>
                </a:lnTo>
                <a:lnTo>
                  <a:pt x="181256" y="204222"/>
                </a:lnTo>
                <a:lnTo>
                  <a:pt x="148651" y="233774"/>
                </a:lnTo>
                <a:lnTo>
                  <a:pt x="118901" y="264833"/>
                </a:lnTo>
                <a:lnTo>
                  <a:pt x="92143" y="297305"/>
                </a:lnTo>
                <a:lnTo>
                  <a:pt x="68512" y="331096"/>
                </a:lnTo>
                <a:lnTo>
                  <a:pt x="48144" y="366111"/>
                </a:lnTo>
                <a:lnTo>
                  <a:pt x="31174" y="402256"/>
                </a:lnTo>
                <a:lnTo>
                  <a:pt x="17739" y="439438"/>
                </a:lnTo>
                <a:lnTo>
                  <a:pt x="7974" y="477562"/>
                </a:lnTo>
                <a:lnTo>
                  <a:pt x="2016" y="516534"/>
                </a:lnTo>
                <a:lnTo>
                  <a:pt x="0" y="556260"/>
                </a:lnTo>
                <a:lnTo>
                  <a:pt x="2016" y="595985"/>
                </a:lnTo>
                <a:lnTo>
                  <a:pt x="7974" y="634957"/>
                </a:lnTo>
                <a:lnTo>
                  <a:pt x="17739" y="673081"/>
                </a:lnTo>
                <a:lnTo>
                  <a:pt x="31174" y="710263"/>
                </a:lnTo>
                <a:lnTo>
                  <a:pt x="48144" y="746408"/>
                </a:lnTo>
                <a:lnTo>
                  <a:pt x="68512" y="781423"/>
                </a:lnTo>
                <a:lnTo>
                  <a:pt x="92143" y="815214"/>
                </a:lnTo>
                <a:lnTo>
                  <a:pt x="118901" y="847686"/>
                </a:lnTo>
                <a:lnTo>
                  <a:pt x="148651" y="878745"/>
                </a:lnTo>
                <a:lnTo>
                  <a:pt x="181256" y="908297"/>
                </a:lnTo>
                <a:lnTo>
                  <a:pt x="216580" y="936249"/>
                </a:lnTo>
                <a:lnTo>
                  <a:pt x="254488" y="962505"/>
                </a:lnTo>
                <a:lnTo>
                  <a:pt x="294844" y="986971"/>
                </a:lnTo>
                <a:lnTo>
                  <a:pt x="337511" y="1009555"/>
                </a:lnTo>
                <a:lnTo>
                  <a:pt x="382355" y="1030161"/>
                </a:lnTo>
                <a:lnTo>
                  <a:pt x="429240" y="1048695"/>
                </a:lnTo>
                <a:lnTo>
                  <a:pt x="478028" y="1065063"/>
                </a:lnTo>
                <a:lnTo>
                  <a:pt x="528586" y="1079171"/>
                </a:lnTo>
                <a:lnTo>
                  <a:pt x="580776" y="1090926"/>
                </a:lnTo>
                <a:lnTo>
                  <a:pt x="634463" y="1100232"/>
                </a:lnTo>
                <a:lnTo>
                  <a:pt x="689511" y="1106996"/>
                </a:lnTo>
                <a:lnTo>
                  <a:pt x="745785" y="1111123"/>
                </a:lnTo>
                <a:lnTo>
                  <a:pt x="803148" y="1112520"/>
                </a:lnTo>
                <a:lnTo>
                  <a:pt x="860510" y="1111123"/>
                </a:lnTo>
                <a:lnTo>
                  <a:pt x="916784" y="1106996"/>
                </a:lnTo>
                <a:lnTo>
                  <a:pt x="971832" y="1100232"/>
                </a:lnTo>
                <a:lnTo>
                  <a:pt x="1025519" y="1090926"/>
                </a:lnTo>
                <a:lnTo>
                  <a:pt x="1077709" y="1079171"/>
                </a:lnTo>
                <a:lnTo>
                  <a:pt x="1128267" y="1065063"/>
                </a:lnTo>
                <a:lnTo>
                  <a:pt x="1177055" y="1048695"/>
                </a:lnTo>
                <a:lnTo>
                  <a:pt x="1223940" y="1030161"/>
                </a:lnTo>
                <a:lnTo>
                  <a:pt x="1268784" y="1009555"/>
                </a:lnTo>
                <a:lnTo>
                  <a:pt x="1311451" y="986971"/>
                </a:lnTo>
                <a:lnTo>
                  <a:pt x="1351807" y="962505"/>
                </a:lnTo>
                <a:lnTo>
                  <a:pt x="1389715" y="936249"/>
                </a:lnTo>
                <a:lnTo>
                  <a:pt x="1425039" y="908297"/>
                </a:lnTo>
                <a:lnTo>
                  <a:pt x="1457644" y="878745"/>
                </a:lnTo>
                <a:lnTo>
                  <a:pt x="1487394" y="847686"/>
                </a:lnTo>
                <a:lnTo>
                  <a:pt x="1514152" y="815214"/>
                </a:lnTo>
                <a:lnTo>
                  <a:pt x="1537783" y="781423"/>
                </a:lnTo>
                <a:lnTo>
                  <a:pt x="1558151" y="746408"/>
                </a:lnTo>
                <a:lnTo>
                  <a:pt x="1575121" y="710263"/>
                </a:lnTo>
                <a:lnTo>
                  <a:pt x="1588556" y="673081"/>
                </a:lnTo>
                <a:lnTo>
                  <a:pt x="1598321" y="634957"/>
                </a:lnTo>
                <a:lnTo>
                  <a:pt x="1604279" y="595985"/>
                </a:lnTo>
                <a:lnTo>
                  <a:pt x="1606296" y="556260"/>
                </a:lnTo>
                <a:lnTo>
                  <a:pt x="1604279" y="516534"/>
                </a:lnTo>
                <a:lnTo>
                  <a:pt x="1598321" y="477562"/>
                </a:lnTo>
                <a:lnTo>
                  <a:pt x="1588556" y="439438"/>
                </a:lnTo>
                <a:lnTo>
                  <a:pt x="1575121" y="402256"/>
                </a:lnTo>
                <a:lnTo>
                  <a:pt x="1558151" y="366111"/>
                </a:lnTo>
                <a:lnTo>
                  <a:pt x="1537783" y="331096"/>
                </a:lnTo>
                <a:lnTo>
                  <a:pt x="1514152" y="297305"/>
                </a:lnTo>
                <a:lnTo>
                  <a:pt x="1487394" y="264833"/>
                </a:lnTo>
                <a:lnTo>
                  <a:pt x="1457644" y="233774"/>
                </a:lnTo>
                <a:lnTo>
                  <a:pt x="1425039" y="204222"/>
                </a:lnTo>
                <a:lnTo>
                  <a:pt x="1389715" y="176270"/>
                </a:lnTo>
                <a:lnTo>
                  <a:pt x="1351807" y="150014"/>
                </a:lnTo>
                <a:lnTo>
                  <a:pt x="1311451" y="125548"/>
                </a:lnTo>
                <a:lnTo>
                  <a:pt x="1268784" y="102964"/>
                </a:lnTo>
                <a:lnTo>
                  <a:pt x="1223940" y="82358"/>
                </a:lnTo>
                <a:lnTo>
                  <a:pt x="1177055" y="63824"/>
                </a:lnTo>
                <a:lnTo>
                  <a:pt x="1128267" y="47456"/>
                </a:lnTo>
                <a:lnTo>
                  <a:pt x="1077709" y="33348"/>
                </a:lnTo>
                <a:lnTo>
                  <a:pt x="1025519" y="21593"/>
                </a:lnTo>
                <a:lnTo>
                  <a:pt x="971832" y="12287"/>
                </a:lnTo>
                <a:lnTo>
                  <a:pt x="916784" y="5523"/>
                </a:lnTo>
                <a:lnTo>
                  <a:pt x="860510" y="1396"/>
                </a:lnTo>
                <a:lnTo>
                  <a:pt x="803148" y="0"/>
                </a:lnTo>
                <a:close/>
              </a:path>
            </a:pathLst>
          </a:custGeom>
          <a:solidFill>
            <a:srgbClr val="FDB809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6" name="object 26"/>
          <p:cNvSpPr/>
          <p:nvPr/>
        </p:nvSpPr>
        <p:spPr>
          <a:xfrm>
            <a:off x="5515358" y="3746501"/>
            <a:ext cx="1670685" cy="1176020"/>
          </a:xfrm>
          <a:custGeom>
            <a:avLst/>
            <a:gdLst/>
            <a:ahLst/>
            <a:cxnLst/>
            <a:rect l="l" t="t" r="r" b="b"/>
            <a:pathLst>
              <a:path w="1670684" h="1176020">
                <a:moveTo>
                  <a:pt x="834643" y="0"/>
                </a:moveTo>
                <a:lnTo>
                  <a:pt x="750188" y="2539"/>
                </a:lnTo>
                <a:lnTo>
                  <a:pt x="708913" y="6350"/>
                </a:lnTo>
                <a:lnTo>
                  <a:pt x="668274" y="11429"/>
                </a:lnTo>
                <a:lnTo>
                  <a:pt x="628396" y="17779"/>
                </a:lnTo>
                <a:lnTo>
                  <a:pt x="589026" y="25400"/>
                </a:lnTo>
                <a:lnTo>
                  <a:pt x="512952" y="45719"/>
                </a:lnTo>
                <a:lnTo>
                  <a:pt x="476376" y="57149"/>
                </a:lnTo>
                <a:lnTo>
                  <a:pt x="405764" y="83819"/>
                </a:lnTo>
                <a:lnTo>
                  <a:pt x="339216" y="114299"/>
                </a:lnTo>
                <a:lnTo>
                  <a:pt x="277495" y="149859"/>
                </a:lnTo>
                <a:lnTo>
                  <a:pt x="220725" y="189229"/>
                </a:lnTo>
                <a:lnTo>
                  <a:pt x="169163" y="232409"/>
                </a:lnTo>
                <a:lnTo>
                  <a:pt x="123698" y="279399"/>
                </a:lnTo>
                <a:lnTo>
                  <a:pt x="84455" y="330199"/>
                </a:lnTo>
                <a:lnTo>
                  <a:pt x="52070" y="383539"/>
                </a:lnTo>
                <a:lnTo>
                  <a:pt x="27050" y="439419"/>
                </a:lnTo>
                <a:lnTo>
                  <a:pt x="9778" y="497839"/>
                </a:lnTo>
                <a:lnTo>
                  <a:pt x="1015" y="558799"/>
                </a:lnTo>
                <a:lnTo>
                  <a:pt x="0" y="589279"/>
                </a:lnTo>
                <a:lnTo>
                  <a:pt x="1270" y="621029"/>
                </a:lnTo>
                <a:lnTo>
                  <a:pt x="10287" y="680719"/>
                </a:lnTo>
                <a:lnTo>
                  <a:pt x="27686" y="739139"/>
                </a:lnTo>
                <a:lnTo>
                  <a:pt x="52959" y="795019"/>
                </a:lnTo>
                <a:lnTo>
                  <a:pt x="85471" y="848359"/>
                </a:lnTo>
                <a:lnTo>
                  <a:pt x="124840" y="899159"/>
                </a:lnTo>
                <a:lnTo>
                  <a:pt x="170434" y="944879"/>
                </a:lnTo>
                <a:lnTo>
                  <a:pt x="221869" y="988059"/>
                </a:lnTo>
                <a:lnTo>
                  <a:pt x="278638" y="1027429"/>
                </a:lnTo>
                <a:lnTo>
                  <a:pt x="340487" y="1062989"/>
                </a:lnTo>
                <a:lnTo>
                  <a:pt x="406908" y="1093469"/>
                </a:lnTo>
                <a:lnTo>
                  <a:pt x="477393" y="1120139"/>
                </a:lnTo>
                <a:lnTo>
                  <a:pt x="514096" y="1131569"/>
                </a:lnTo>
                <a:lnTo>
                  <a:pt x="551814" y="1141729"/>
                </a:lnTo>
                <a:lnTo>
                  <a:pt x="590169" y="1150619"/>
                </a:lnTo>
                <a:lnTo>
                  <a:pt x="629412" y="1158239"/>
                </a:lnTo>
                <a:lnTo>
                  <a:pt x="669289" y="1164589"/>
                </a:lnTo>
                <a:lnTo>
                  <a:pt x="710057" y="1169669"/>
                </a:lnTo>
                <a:lnTo>
                  <a:pt x="751459" y="1173479"/>
                </a:lnTo>
                <a:lnTo>
                  <a:pt x="793241" y="1176019"/>
                </a:lnTo>
                <a:lnTo>
                  <a:pt x="878078" y="1176019"/>
                </a:lnTo>
                <a:lnTo>
                  <a:pt x="920114" y="1173479"/>
                </a:lnTo>
                <a:lnTo>
                  <a:pt x="961389" y="1169669"/>
                </a:lnTo>
                <a:lnTo>
                  <a:pt x="1002030" y="1164589"/>
                </a:lnTo>
                <a:lnTo>
                  <a:pt x="1042035" y="1158239"/>
                </a:lnTo>
                <a:lnTo>
                  <a:pt x="1081151" y="1150619"/>
                </a:lnTo>
                <a:lnTo>
                  <a:pt x="1119759" y="1141729"/>
                </a:lnTo>
                <a:lnTo>
                  <a:pt x="1133856" y="1137919"/>
                </a:lnTo>
                <a:lnTo>
                  <a:pt x="793877" y="1137919"/>
                </a:lnTo>
                <a:lnTo>
                  <a:pt x="753363" y="1135379"/>
                </a:lnTo>
                <a:lnTo>
                  <a:pt x="713359" y="1131569"/>
                </a:lnTo>
                <a:lnTo>
                  <a:pt x="674115" y="1126489"/>
                </a:lnTo>
                <a:lnTo>
                  <a:pt x="597662" y="1113789"/>
                </a:lnTo>
                <a:lnTo>
                  <a:pt x="560451" y="1104899"/>
                </a:lnTo>
                <a:lnTo>
                  <a:pt x="454533" y="1071879"/>
                </a:lnTo>
                <a:lnTo>
                  <a:pt x="388747" y="1043939"/>
                </a:lnTo>
                <a:lnTo>
                  <a:pt x="327406" y="1012189"/>
                </a:lnTo>
                <a:lnTo>
                  <a:pt x="270763" y="976629"/>
                </a:lnTo>
                <a:lnTo>
                  <a:pt x="219456" y="937259"/>
                </a:lnTo>
                <a:lnTo>
                  <a:pt x="173609" y="895349"/>
                </a:lnTo>
                <a:lnTo>
                  <a:pt x="133858" y="849629"/>
                </a:lnTo>
                <a:lnTo>
                  <a:pt x="100457" y="801369"/>
                </a:lnTo>
                <a:lnTo>
                  <a:pt x="73787" y="750569"/>
                </a:lnTo>
                <a:lnTo>
                  <a:pt x="54356" y="698499"/>
                </a:lnTo>
                <a:lnTo>
                  <a:pt x="42545" y="643889"/>
                </a:lnTo>
                <a:lnTo>
                  <a:pt x="38400" y="589279"/>
                </a:lnTo>
                <a:lnTo>
                  <a:pt x="38405" y="586739"/>
                </a:lnTo>
                <a:lnTo>
                  <a:pt x="42545" y="532129"/>
                </a:lnTo>
                <a:lnTo>
                  <a:pt x="54483" y="477519"/>
                </a:lnTo>
                <a:lnTo>
                  <a:pt x="74040" y="425449"/>
                </a:lnTo>
                <a:lnTo>
                  <a:pt x="100711" y="374649"/>
                </a:lnTo>
                <a:lnTo>
                  <a:pt x="134112" y="326389"/>
                </a:lnTo>
                <a:lnTo>
                  <a:pt x="173862" y="281939"/>
                </a:lnTo>
                <a:lnTo>
                  <a:pt x="219710" y="240029"/>
                </a:lnTo>
                <a:lnTo>
                  <a:pt x="271018" y="200659"/>
                </a:lnTo>
                <a:lnTo>
                  <a:pt x="327660" y="165099"/>
                </a:lnTo>
                <a:lnTo>
                  <a:pt x="389000" y="133349"/>
                </a:lnTo>
                <a:lnTo>
                  <a:pt x="454660" y="105409"/>
                </a:lnTo>
                <a:lnTo>
                  <a:pt x="560705" y="72389"/>
                </a:lnTo>
                <a:lnTo>
                  <a:pt x="597788" y="63499"/>
                </a:lnTo>
                <a:lnTo>
                  <a:pt x="635635" y="55879"/>
                </a:lnTo>
                <a:lnTo>
                  <a:pt x="674369" y="49529"/>
                </a:lnTo>
                <a:lnTo>
                  <a:pt x="713613" y="44449"/>
                </a:lnTo>
                <a:lnTo>
                  <a:pt x="794131" y="39369"/>
                </a:lnTo>
                <a:lnTo>
                  <a:pt x="835279" y="38100"/>
                </a:lnTo>
                <a:lnTo>
                  <a:pt x="1132633" y="38100"/>
                </a:lnTo>
                <a:lnTo>
                  <a:pt x="1118489" y="34289"/>
                </a:lnTo>
                <a:lnTo>
                  <a:pt x="1080135" y="25400"/>
                </a:lnTo>
                <a:lnTo>
                  <a:pt x="1040891" y="17779"/>
                </a:lnTo>
                <a:lnTo>
                  <a:pt x="1001013" y="11429"/>
                </a:lnTo>
                <a:lnTo>
                  <a:pt x="960246" y="6350"/>
                </a:lnTo>
                <a:lnTo>
                  <a:pt x="918844" y="2539"/>
                </a:lnTo>
                <a:lnTo>
                  <a:pt x="834643" y="0"/>
                </a:lnTo>
                <a:close/>
              </a:path>
              <a:path w="1670684" h="1176020">
                <a:moveTo>
                  <a:pt x="1132633" y="38100"/>
                </a:moveTo>
                <a:lnTo>
                  <a:pt x="835279" y="38100"/>
                </a:lnTo>
                <a:lnTo>
                  <a:pt x="876427" y="39369"/>
                </a:lnTo>
                <a:lnTo>
                  <a:pt x="956944" y="44449"/>
                </a:lnTo>
                <a:lnTo>
                  <a:pt x="996188" y="49529"/>
                </a:lnTo>
                <a:lnTo>
                  <a:pt x="1034795" y="55879"/>
                </a:lnTo>
                <a:lnTo>
                  <a:pt x="1072641" y="63499"/>
                </a:lnTo>
                <a:lnTo>
                  <a:pt x="1109853" y="72389"/>
                </a:lnTo>
                <a:lnTo>
                  <a:pt x="1181481" y="92709"/>
                </a:lnTo>
                <a:lnTo>
                  <a:pt x="1249171" y="118109"/>
                </a:lnTo>
                <a:lnTo>
                  <a:pt x="1312799" y="148589"/>
                </a:lnTo>
                <a:lnTo>
                  <a:pt x="1371981" y="181609"/>
                </a:lnTo>
                <a:lnTo>
                  <a:pt x="1425956" y="219709"/>
                </a:lnTo>
                <a:lnTo>
                  <a:pt x="1474469" y="260349"/>
                </a:lnTo>
                <a:lnTo>
                  <a:pt x="1517268" y="304799"/>
                </a:lnTo>
                <a:lnTo>
                  <a:pt x="1553844" y="350519"/>
                </a:lnTo>
                <a:lnTo>
                  <a:pt x="1583943" y="400049"/>
                </a:lnTo>
                <a:lnTo>
                  <a:pt x="1607058" y="452119"/>
                </a:lnTo>
                <a:lnTo>
                  <a:pt x="1622806" y="505459"/>
                </a:lnTo>
                <a:lnTo>
                  <a:pt x="1630934" y="560069"/>
                </a:lnTo>
                <a:lnTo>
                  <a:pt x="1631950" y="589279"/>
                </a:lnTo>
                <a:lnTo>
                  <a:pt x="1630807" y="617219"/>
                </a:lnTo>
                <a:lnTo>
                  <a:pt x="1622806" y="671829"/>
                </a:lnTo>
                <a:lnTo>
                  <a:pt x="1606931" y="725169"/>
                </a:lnTo>
                <a:lnTo>
                  <a:pt x="1583816" y="777239"/>
                </a:lnTo>
                <a:lnTo>
                  <a:pt x="1553717" y="826769"/>
                </a:lnTo>
                <a:lnTo>
                  <a:pt x="1517014" y="872489"/>
                </a:lnTo>
                <a:lnTo>
                  <a:pt x="1474342" y="916939"/>
                </a:lnTo>
                <a:lnTo>
                  <a:pt x="1425702" y="957579"/>
                </a:lnTo>
                <a:lnTo>
                  <a:pt x="1371600" y="994409"/>
                </a:lnTo>
                <a:lnTo>
                  <a:pt x="1312671" y="1028699"/>
                </a:lnTo>
                <a:lnTo>
                  <a:pt x="1249044" y="1057909"/>
                </a:lnTo>
                <a:lnTo>
                  <a:pt x="1145793" y="1094739"/>
                </a:lnTo>
                <a:lnTo>
                  <a:pt x="1072514" y="1113789"/>
                </a:lnTo>
                <a:lnTo>
                  <a:pt x="1034541" y="1121409"/>
                </a:lnTo>
                <a:lnTo>
                  <a:pt x="956690" y="1131569"/>
                </a:lnTo>
                <a:lnTo>
                  <a:pt x="916686" y="1135379"/>
                </a:lnTo>
                <a:lnTo>
                  <a:pt x="876172" y="1137919"/>
                </a:lnTo>
                <a:lnTo>
                  <a:pt x="1133856" y="1137919"/>
                </a:lnTo>
                <a:lnTo>
                  <a:pt x="1194054" y="1120139"/>
                </a:lnTo>
                <a:lnTo>
                  <a:pt x="1264539" y="1093469"/>
                </a:lnTo>
                <a:lnTo>
                  <a:pt x="1330960" y="1061719"/>
                </a:lnTo>
                <a:lnTo>
                  <a:pt x="1392682" y="1027429"/>
                </a:lnTo>
                <a:lnTo>
                  <a:pt x="1476120" y="966469"/>
                </a:lnTo>
                <a:lnTo>
                  <a:pt x="1524635" y="920749"/>
                </a:lnTo>
                <a:lnTo>
                  <a:pt x="1567053" y="872489"/>
                </a:lnTo>
                <a:lnTo>
                  <a:pt x="1602993" y="820419"/>
                </a:lnTo>
                <a:lnTo>
                  <a:pt x="1631822" y="765809"/>
                </a:lnTo>
                <a:lnTo>
                  <a:pt x="1653032" y="708659"/>
                </a:lnTo>
                <a:lnTo>
                  <a:pt x="1665859" y="648969"/>
                </a:lnTo>
                <a:lnTo>
                  <a:pt x="1670304" y="586739"/>
                </a:lnTo>
                <a:lnTo>
                  <a:pt x="1669034" y="556259"/>
                </a:lnTo>
                <a:lnTo>
                  <a:pt x="1660016" y="495299"/>
                </a:lnTo>
                <a:lnTo>
                  <a:pt x="1642617" y="436879"/>
                </a:lnTo>
                <a:lnTo>
                  <a:pt x="1617344" y="380999"/>
                </a:lnTo>
                <a:lnTo>
                  <a:pt x="1584833" y="327659"/>
                </a:lnTo>
                <a:lnTo>
                  <a:pt x="1545463" y="278129"/>
                </a:lnTo>
                <a:lnTo>
                  <a:pt x="1499996" y="231139"/>
                </a:lnTo>
                <a:lnTo>
                  <a:pt x="1448435" y="187959"/>
                </a:lnTo>
                <a:lnTo>
                  <a:pt x="1420749" y="168909"/>
                </a:lnTo>
                <a:lnTo>
                  <a:pt x="1391665" y="148589"/>
                </a:lnTo>
                <a:lnTo>
                  <a:pt x="1329816" y="114299"/>
                </a:lnTo>
                <a:lnTo>
                  <a:pt x="1263395" y="82549"/>
                </a:lnTo>
                <a:lnTo>
                  <a:pt x="1192911" y="55879"/>
                </a:lnTo>
                <a:lnTo>
                  <a:pt x="1156208" y="44449"/>
                </a:lnTo>
                <a:lnTo>
                  <a:pt x="1132633" y="38100"/>
                </a:lnTo>
                <a:close/>
              </a:path>
              <a:path w="1670684" h="1176020">
                <a:moveTo>
                  <a:pt x="835406" y="50799"/>
                </a:moveTo>
                <a:lnTo>
                  <a:pt x="794892" y="52069"/>
                </a:lnTo>
                <a:lnTo>
                  <a:pt x="715137" y="57149"/>
                </a:lnTo>
                <a:lnTo>
                  <a:pt x="676402" y="62229"/>
                </a:lnTo>
                <a:lnTo>
                  <a:pt x="638175" y="68579"/>
                </a:lnTo>
                <a:lnTo>
                  <a:pt x="564134" y="83819"/>
                </a:lnTo>
                <a:lnTo>
                  <a:pt x="459359" y="116839"/>
                </a:lnTo>
                <a:lnTo>
                  <a:pt x="394588" y="144779"/>
                </a:lnTo>
                <a:lnTo>
                  <a:pt x="334137" y="175259"/>
                </a:lnTo>
                <a:lnTo>
                  <a:pt x="278511" y="210819"/>
                </a:lnTo>
                <a:lnTo>
                  <a:pt x="228091" y="248919"/>
                </a:lnTo>
                <a:lnTo>
                  <a:pt x="183261" y="290829"/>
                </a:lnTo>
                <a:lnTo>
                  <a:pt x="144399" y="335279"/>
                </a:lnTo>
                <a:lnTo>
                  <a:pt x="111887" y="380999"/>
                </a:lnTo>
                <a:lnTo>
                  <a:pt x="85851" y="430529"/>
                </a:lnTo>
                <a:lnTo>
                  <a:pt x="66928" y="481329"/>
                </a:lnTo>
                <a:lnTo>
                  <a:pt x="55245" y="533399"/>
                </a:lnTo>
                <a:lnTo>
                  <a:pt x="51227" y="586739"/>
                </a:lnTo>
                <a:lnTo>
                  <a:pt x="51229" y="589279"/>
                </a:lnTo>
                <a:lnTo>
                  <a:pt x="55118" y="641349"/>
                </a:lnTo>
                <a:lnTo>
                  <a:pt x="66548" y="694689"/>
                </a:lnTo>
                <a:lnTo>
                  <a:pt x="85344" y="745489"/>
                </a:lnTo>
                <a:lnTo>
                  <a:pt x="111251" y="795019"/>
                </a:lnTo>
                <a:lnTo>
                  <a:pt x="143763" y="840739"/>
                </a:lnTo>
                <a:lnTo>
                  <a:pt x="182625" y="885189"/>
                </a:lnTo>
                <a:lnTo>
                  <a:pt x="227457" y="927099"/>
                </a:lnTo>
                <a:lnTo>
                  <a:pt x="277875" y="965199"/>
                </a:lnTo>
                <a:lnTo>
                  <a:pt x="305053" y="984249"/>
                </a:lnTo>
                <a:lnTo>
                  <a:pt x="363093" y="1017269"/>
                </a:lnTo>
                <a:lnTo>
                  <a:pt x="425831" y="1046479"/>
                </a:lnTo>
                <a:lnTo>
                  <a:pt x="492760" y="1071879"/>
                </a:lnTo>
                <a:lnTo>
                  <a:pt x="563372" y="1092199"/>
                </a:lnTo>
                <a:lnTo>
                  <a:pt x="637539" y="1108709"/>
                </a:lnTo>
                <a:lnTo>
                  <a:pt x="714502" y="1118869"/>
                </a:lnTo>
                <a:lnTo>
                  <a:pt x="753999" y="1122679"/>
                </a:lnTo>
                <a:lnTo>
                  <a:pt x="794131" y="1125219"/>
                </a:lnTo>
                <a:lnTo>
                  <a:pt x="875538" y="1125219"/>
                </a:lnTo>
                <a:lnTo>
                  <a:pt x="915542" y="1122679"/>
                </a:lnTo>
                <a:lnTo>
                  <a:pt x="955039" y="1118869"/>
                </a:lnTo>
                <a:lnTo>
                  <a:pt x="1003458" y="1112519"/>
                </a:lnTo>
                <a:lnTo>
                  <a:pt x="794385" y="1112519"/>
                </a:lnTo>
                <a:lnTo>
                  <a:pt x="754634" y="1109979"/>
                </a:lnTo>
                <a:lnTo>
                  <a:pt x="715644" y="1106169"/>
                </a:lnTo>
                <a:lnTo>
                  <a:pt x="639445" y="1096009"/>
                </a:lnTo>
                <a:lnTo>
                  <a:pt x="530987" y="1070609"/>
                </a:lnTo>
                <a:lnTo>
                  <a:pt x="463041" y="1047749"/>
                </a:lnTo>
                <a:lnTo>
                  <a:pt x="399161" y="1021079"/>
                </a:lnTo>
                <a:lnTo>
                  <a:pt x="339598" y="989329"/>
                </a:lnTo>
                <a:lnTo>
                  <a:pt x="284861" y="955039"/>
                </a:lnTo>
                <a:lnTo>
                  <a:pt x="235458" y="916939"/>
                </a:lnTo>
                <a:lnTo>
                  <a:pt x="191515" y="876299"/>
                </a:lnTo>
                <a:lnTo>
                  <a:pt x="153670" y="833119"/>
                </a:lnTo>
                <a:lnTo>
                  <a:pt x="121920" y="787399"/>
                </a:lnTo>
                <a:lnTo>
                  <a:pt x="96774" y="739139"/>
                </a:lnTo>
                <a:lnTo>
                  <a:pt x="78612" y="690879"/>
                </a:lnTo>
                <a:lnTo>
                  <a:pt x="67690" y="640079"/>
                </a:lnTo>
                <a:lnTo>
                  <a:pt x="64008" y="586739"/>
                </a:lnTo>
                <a:lnTo>
                  <a:pt x="65024" y="561339"/>
                </a:lnTo>
                <a:lnTo>
                  <a:pt x="72771" y="509269"/>
                </a:lnTo>
                <a:lnTo>
                  <a:pt x="87630" y="459739"/>
                </a:lnTo>
                <a:lnTo>
                  <a:pt x="109474" y="411479"/>
                </a:lnTo>
                <a:lnTo>
                  <a:pt x="138049" y="364489"/>
                </a:lnTo>
                <a:lnTo>
                  <a:pt x="172847" y="320039"/>
                </a:lnTo>
                <a:lnTo>
                  <a:pt x="213868" y="278129"/>
                </a:lnTo>
                <a:lnTo>
                  <a:pt x="260731" y="240029"/>
                </a:lnTo>
                <a:lnTo>
                  <a:pt x="312800" y="203199"/>
                </a:lnTo>
                <a:lnTo>
                  <a:pt x="369950" y="170179"/>
                </a:lnTo>
                <a:lnTo>
                  <a:pt x="431673" y="142239"/>
                </a:lnTo>
                <a:lnTo>
                  <a:pt x="497713" y="116839"/>
                </a:lnTo>
                <a:lnTo>
                  <a:pt x="567436" y="96519"/>
                </a:lnTo>
                <a:lnTo>
                  <a:pt x="640588" y="81279"/>
                </a:lnTo>
                <a:lnTo>
                  <a:pt x="678434" y="74929"/>
                </a:lnTo>
                <a:lnTo>
                  <a:pt x="716788" y="69849"/>
                </a:lnTo>
                <a:lnTo>
                  <a:pt x="795528" y="64769"/>
                </a:lnTo>
                <a:lnTo>
                  <a:pt x="835660" y="63499"/>
                </a:lnTo>
                <a:lnTo>
                  <a:pt x="1002182" y="63499"/>
                </a:lnTo>
                <a:lnTo>
                  <a:pt x="994537" y="62229"/>
                </a:lnTo>
                <a:lnTo>
                  <a:pt x="955802" y="57149"/>
                </a:lnTo>
                <a:lnTo>
                  <a:pt x="876172" y="52069"/>
                </a:lnTo>
                <a:lnTo>
                  <a:pt x="835406" y="50799"/>
                </a:lnTo>
                <a:close/>
              </a:path>
              <a:path w="1670684" h="1176020">
                <a:moveTo>
                  <a:pt x="1002182" y="63499"/>
                </a:moveTo>
                <a:lnTo>
                  <a:pt x="835660" y="63499"/>
                </a:lnTo>
                <a:lnTo>
                  <a:pt x="875918" y="64769"/>
                </a:lnTo>
                <a:lnTo>
                  <a:pt x="954659" y="69849"/>
                </a:lnTo>
                <a:lnTo>
                  <a:pt x="993013" y="74929"/>
                </a:lnTo>
                <a:lnTo>
                  <a:pt x="1030859" y="81279"/>
                </a:lnTo>
                <a:lnTo>
                  <a:pt x="1104011" y="96519"/>
                </a:lnTo>
                <a:lnTo>
                  <a:pt x="1173861" y="118109"/>
                </a:lnTo>
                <a:lnTo>
                  <a:pt x="1239774" y="142239"/>
                </a:lnTo>
                <a:lnTo>
                  <a:pt x="1301495" y="171449"/>
                </a:lnTo>
                <a:lnTo>
                  <a:pt x="1358772" y="204469"/>
                </a:lnTo>
                <a:lnTo>
                  <a:pt x="1410969" y="240029"/>
                </a:lnTo>
                <a:lnTo>
                  <a:pt x="1457579" y="279399"/>
                </a:lnTo>
                <a:lnTo>
                  <a:pt x="1498472" y="321309"/>
                </a:lnTo>
                <a:lnTo>
                  <a:pt x="1533270" y="365759"/>
                </a:lnTo>
                <a:lnTo>
                  <a:pt x="1561718" y="412749"/>
                </a:lnTo>
                <a:lnTo>
                  <a:pt x="1583309" y="461009"/>
                </a:lnTo>
                <a:lnTo>
                  <a:pt x="1598040" y="511809"/>
                </a:lnTo>
                <a:lnTo>
                  <a:pt x="1605407" y="563879"/>
                </a:lnTo>
                <a:lnTo>
                  <a:pt x="1606295" y="589279"/>
                </a:lnTo>
                <a:lnTo>
                  <a:pt x="1605280" y="615949"/>
                </a:lnTo>
                <a:lnTo>
                  <a:pt x="1597533" y="668019"/>
                </a:lnTo>
                <a:lnTo>
                  <a:pt x="1582674" y="717549"/>
                </a:lnTo>
                <a:lnTo>
                  <a:pt x="1560830" y="765809"/>
                </a:lnTo>
                <a:lnTo>
                  <a:pt x="1532255" y="812799"/>
                </a:lnTo>
                <a:lnTo>
                  <a:pt x="1497330" y="855979"/>
                </a:lnTo>
                <a:lnTo>
                  <a:pt x="1456436" y="897889"/>
                </a:lnTo>
                <a:lnTo>
                  <a:pt x="1409700" y="937259"/>
                </a:lnTo>
                <a:lnTo>
                  <a:pt x="1357503" y="972819"/>
                </a:lnTo>
                <a:lnTo>
                  <a:pt x="1329563" y="990599"/>
                </a:lnTo>
                <a:lnTo>
                  <a:pt x="1270000" y="1021079"/>
                </a:lnTo>
                <a:lnTo>
                  <a:pt x="1206118" y="1047749"/>
                </a:lnTo>
                <a:lnTo>
                  <a:pt x="1138174" y="1070609"/>
                </a:lnTo>
                <a:lnTo>
                  <a:pt x="1066672" y="1088389"/>
                </a:lnTo>
                <a:lnTo>
                  <a:pt x="953515" y="1106169"/>
                </a:lnTo>
                <a:lnTo>
                  <a:pt x="914400" y="1109979"/>
                </a:lnTo>
                <a:lnTo>
                  <a:pt x="874903" y="1112519"/>
                </a:lnTo>
                <a:lnTo>
                  <a:pt x="1003458" y="1112519"/>
                </a:lnTo>
                <a:lnTo>
                  <a:pt x="1069593" y="1101089"/>
                </a:lnTo>
                <a:lnTo>
                  <a:pt x="1176909" y="1071879"/>
                </a:lnTo>
                <a:lnTo>
                  <a:pt x="1243838" y="1046479"/>
                </a:lnTo>
                <a:lnTo>
                  <a:pt x="1306576" y="1017269"/>
                </a:lnTo>
                <a:lnTo>
                  <a:pt x="1364614" y="984249"/>
                </a:lnTo>
                <a:lnTo>
                  <a:pt x="1417701" y="947419"/>
                </a:lnTo>
                <a:lnTo>
                  <a:pt x="1465326" y="908049"/>
                </a:lnTo>
                <a:lnTo>
                  <a:pt x="1507236" y="864869"/>
                </a:lnTo>
                <a:lnTo>
                  <a:pt x="1543050" y="819149"/>
                </a:lnTo>
                <a:lnTo>
                  <a:pt x="1572260" y="770889"/>
                </a:lnTo>
                <a:lnTo>
                  <a:pt x="1594865" y="721359"/>
                </a:lnTo>
                <a:lnTo>
                  <a:pt x="1610106" y="669289"/>
                </a:lnTo>
                <a:lnTo>
                  <a:pt x="1618107" y="615949"/>
                </a:lnTo>
                <a:lnTo>
                  <a:pt x="1619122" y="589279"/>
                </a:lnTo>
                <a:lnTo>
                  <a:pt x="1618107" y="561339"/>
                </a:lnTo>
                <a:lnTo>
                  <a:pt x="1610487" y="507999"/>
                </a:lnTo>
                <a:lnTo>
                  <a:pt x="1595119" y="457199"/>
                </a:lnTo>
                <a:lnTo>
                  <a:pt x="1572894" y="406399"/>
                </a:lnTo>
                <a:lnTo>
                  <a:pt x="1543558" y="358139"/>
                </a:lnTo>
                <a:lnTo>
                  <a:pt x="1507870" y="312419"/>
                </a:lnTo>
                <a:lnTo>
                  <a:pt x="1442974" y="248919"/>
                </a:lnTo>
                <a:lnTo>
                  <a:pt x="1392428" y="210819"/>
                </a:lnTo>
                <a:lnTo>
                  <a:pt x="1336929" y="176529"/>
                </a:lnTo>
                <a:lnTo>
                  <a:pt x="1276350" y="144779"/>
                </a:lnTo>
                <a:lnTo>
                  <a:pt x="1211580" y="116839"/>
                </a:lnTo>
                <a:lnTo>
                  <a:pt x="1142745" y="93979"/>
                </a:lnTo>
                <a:lnTo>
                  <a:pt x="1070229" y="76199"/>
                </a:lnTo>
                <a:lnTo>
                  <a:pt x="1032763" y="68579"/>
                </a:lnTo>
                <a:lnTo>
                  <a:pt x="1002182" y="634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7" name="object 27"/>
          <p:cNvSpPr txBox="1"/>
          <p:nvPr/>
        </p:nvSpPr>
        <p:spPr>
          <a:xfrm>
            <a:off x="5812345" y="4019525"/>
            <a:ext cx="107632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  <a:latin typeface="Arial"/>
                <a:cs typeface="Arial"/>
              </a:rPr>
              <a:t>Desperdício de água e energia</a:t>
            </a:r>
            <a:endParaRPr lang="pt-BR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544826" y="5420868"/>
            <a:ext cx="2231136" cy="12847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9" name="object 29"/>
          <p:cNvSpPr/>
          <p:nvPr/>
        </p:nvSpPr>
        <p:spPr>
          <a:xfrm>
            <a:off x="3854197" y="5582412"/>
            <a:ext cx="1612391" cy="9966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0" name="object 30"/>
          <p:cNvSpPr/>
          <p:nvPr/>
        </p:nvSpPr>
        <p:spPr>
          <a:xfrm>
            <a:off x="3598165" y="5436388"/>
            <a:ext cx="2124455" cy="11772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1" name="object 31"/>
          <p:cNvSpPr txBox="1"/>
          <p:nvPr/>
        </p:nvSpPr>
        <p:spPr>
          <a:xfrm>
            <a:off x="4019742" y="5782983"/>
            <a:ext cx="1280795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pt-BR" sz="1100" b="1" dirty="0" smtClean="0">
                <a:solidFill>
                  <a:schemeClr val="bg1"/>
                </a:solidFill>
                <a:latin typeface="Arial"/>
                <a:cs typeface="Arial"/>
              </a:rPr>
              <a:t>Ausência de novas tecnologias de reparo</a:t>
            </a:r>
            <a:endParaRPr lang="pt-BR" sz="11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081786" y="3730753"/>
            <a:ext cx="1776983" cy="12832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3" name="object 33"/>
          <p:cNvSpPr/>
          <p:nvPr/>
        </p:nvSpPr>
        <p:spPr>
          <a:xfrm>
            <a:off x="2342389" y="3779521"/>
            <a:ext cx="1292352" cy="122224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4" name="object 34"/>
          <p:cNvSpPr/>
          <p:nvPr/>
        </p:nvSpPr>
        <p:spPr>
          <a:xfrm>
            <a:off x="2167129" y="3777997"/>
            <a:ext cx="1606550" cy="1112520"/>
          </a:xfrm>
          <a:custGeom>
            <a:avLst/>
            <a:gdLst/>
            <a:ahLst/>
            <a:cxnLst/>
            <a:rect l="l" t="t" r="r" b="b"/>
            <a:pathLst>
              <a:path w="1606550" h="1112520">
                <a:moveTo>
                  <a:pt x="803148" y="0"/>
                </a:moveTo>
                <a:lnTo>
                  <a:pt x="745785" y="1396"/>
                </a:lnTo>
                <a:lnTo>
                  <a:pt x="689511" y="5523"/>
                </a:lnTo>
                <a:lnTo>
                  <a:pt x="634463" y="12287"/>
                </a:lnTo>
                <a:lnTo>
                  <a:pt x="580776" y="21593"/>
                </a:lnTo>
                <a:lnTo>
                  <a:pt x="528586" y="33348"/>
                </a:lnTo>
                <a:lnTo>
                  <a:pt x="478028" y="47456"/>
                </a:lnTo>
                <a:lnTo>
                  <a:pt x="429240" y="63824"/>
                </a:lnTo>
                <a:lnTo>
                  <a:pt x="382355" y="82358"/>
                </a:lnTo>
                <a:lnTo>
                  <a:pt x="337511" y="102964"/>
                </a:lnTo>
                <a:lnTo>
                  <a:pt x="294844" y="125548"/>
                </a:lnTo>
                <a:lnTo>
                  <a:pt x="254488" y="150014"/>
                </a:lnTo>
                <a:lnTo>
                  <a:pt x="216580" y="176270"/>
                </a:lnTo>
                <a:lnTo>
                  <a:pt x="181256" y="204222"/>
                </a:lnTo>
                <a:lnTo>
                  <a:pt x="148651" y="233774"/>
                </a:lnTo>
                <a:lnTo>
                  <a:pt x="118901" y="264833"/>
                </a:lnTo>
                <a:lnTo>
                  <a:pt x="92143" y="297305"/>
                </a:lnTo>
                <a:lnTo>
                  <a:pt x="68512" y="331096"/>
                </a:lnTo>
                <a:lnTo>
                  <a:pt x="48144" y="366111"/>
                </a:lnTo>
                <a:lnTo>
                  <a:pt x="31174" y="402256"/>
                </a:lnTo>
                <a:lnTo>
                  <a:pt x="17739" y="439438"/>
                </a:lnTo>
                <a:lnTo>
                  <a:pt x="7974" y="477562"/>
                </a:lnTo>
                <a:lnTo>
                  <a:pt x="2016" y="516534"/>
                </a:lnTo>
                <a:lnTo>
                  <a:pt x="0" y="556260"/>
                </a:lnTo>
                <a:lnTo>
                  <a:pt x="2016" y="595985"/>
                </a:lnTo>
                <a:lnTo>
                  <a:pt x="7974" y="634957"/>
                </a:lnTo>
                <a:lnTo>
                  <a:pt x="17739" y="673081"/>
                </a:lnTo>
                <a:lnTo>
                  <a:pt x="31174" y="710263"/>
                </a:lnTo>
                <a:lnTo>
                  <a:pt x="48144" y="746408"/>
                </a:lnTo>
                <a:lnTo>
                  <a:pt x="68512" y="781423"/>
                </a:lnTo>
                <a:lnTo>
                  <a:pt x="92143" y="815214"/>
                </a:lnTo>
                <a:lnTo>
                  <a:pt x="118901" y="847686"/>
                </a:lnTo>
                <a:lnTo>
                  <a:pt x="148651" y="878745"/>
                </a:lnTo>
                <a:lnTo>
                  <a:pt x="181256" y="908297"/>
                </a:lnTo>
                <a:lnTo>
                  <a:pt x="216580" y="936249"/>
                </a:lnTo>
                <a:lnTo>
                  <a:pt x="254488" y="962505"/>
                </a:lnTo>
                <a:lnTo>
                  <a:pt x="294844" y="986971"/>
                </a:lnTo>
                <a:lnTo>
                  <a:pt x="337511" y="1009555"/>
                </a:lnTo>
                <a:lnTo>
                  <a:pt x="382355" y="1030161"/>
                </a:lnTo>
                <a:lnTo>
                  <a:pt x="429240" y="1048695"/>
                </a:lnTo>
                <a:lnTo>
                  <a:pt x="478028" y="1065063"/>
                </a:lnTo>
                <a:lnTo>
                  <a:pt x="528586" y="1079171"/>
                </a:lnTo>
                <a:lnTo>
                  <a:pt x="580776" y="1090926"/>
                </a:lnTo>
                <a:lnTo>
                  <a:pt x="634463" y="1100232"/>
                </a:lnTo>
                <a:lnTo>
                  <a:pt x="689511" y="1106996"/>
                </a:lnTo>
                <a:lnTo>
                  <a:pt x="745785" y="1111123"/>
                </a:lnTo>
                <a:lnTo>
                  <a:pt x="803148" y="1112520"/>
                </a:lnTo>
                <a:lnTo>
                  <a:pt x="860510" y="1111123"/>
                </a:lnTo>
                <a:lnTo>
                  <a:pt x="916784" y="1106996"/>
                </a:lnTo>
                <a:lnTo>
                  <a:pt x="971832" y="1100232"/>
                </a:lnTo>
                <a:lnTo>
                  <a:pt x="1025519" y="1090926"/>
                </a:lnTo>
                <a:lnTo>
                  <a:pt x="1077709" y="1079171"/>
                </a:lnTo>
                <a:lnTo>
                  <a:pt x="1128267" y="1065063"/>
                </a:lnTo>
                <a:lnTo>
                  <a:pt x="1177055" y="1048695"/>
                </a:lnTo>
                <a:lnTo>
                  <a:pt x="1223940" y="1030161"/>
                </a:lnTo>
                <a:lnTo>
                  <a:pt x="1268784" y="1009555"/>
                </a:lnTo>
                <a:lnTo>
                  <a:pt x="1311451" y="986971"/>
                </a:lnTo>
                <a:lnTo>
                  <a:pt x="1351807" y="962505"/>
                </a:lnTo>
                <a:lnTo>
                  <a:pt x="1389715" y="936249"/>
                </a:lnTo>
                <a:lnTo>
                  <a:pt x="1425039" y="908297"/>
                </a:lnTo>
                <a:lnTo>
                  <a:pt x="1457644" y="878745"/>
                </a:lnTo>
                <a:lnTo>
                  <a:pt x="1487394" y="847686"/>
                </a:lnTo>
                <a:lnTo>
                  <a:pt x="1514152" y="815214"/>
                </a:lnTo>
                <a:lnTo>
                  <a:pt x="1537783" y="781423"/>
                </a:lnTo>
                <a:lnTo>
                  <a:pt x="1558151" y="746408"/>
                </a:lnTo>
                <a:lnTo>
                  <a:pt x="1575121" y="710263"/>
                </a:lnTo>
                <a:lnTo>
                  <a:pt x="1588556" y="673081"/>
                </a:lnTo>
                <a:lnTo>
                  <a:pt x="1598321" y="634957"/>
                </a:lnTo>
                <a:lnTo>
                  <a:pt x="1604279" y="595985"/>
                </a:lnTo>
                <a:lnTo>
                  <a:pt x="1606296" y="556260"/>
                </a:lnTo>
                <a:lnTo>
                  <a:pt x="1604279" y="516534"/>
                </a:lnTo>
                <a:lnTo>
                  <a:pt x="1598321" y="477562"/>
                </a:lnTo>
                <a:lnTo>
                  <a:pt x="1588556" y="439438"/>
                </a:lnTo>
                <a:lnTo>
                  <a:pt x="1575121" y="402256"/>
                </a:lnTo>
                <a:lnTo>
                  <a:pt x="1558151" y="366111"/>
                </a:lnTo>
                <a:lnTo>
                  <a:pt x="1537783" y="331096"/>
                </a:lnTo>
                <a:lnTo>
                  <a:pt x="1514152" y="297305"/>
                </a:lnTo>
                <a:lnTo>
                  <a:pt x="1487394" y="264833"/>
                </a:lnTo>
                <a:lnTo>
                  <a:pt x="1457644" y="233774"/>
                </a:lnTo>
                <a:lnTo>
                  <a:pt x="1425039" y="204222"/>
                </a:lnTo>
                <a:lnTo>
                  <a:pt x="1389715" y="176270"/>
                </a:lnTo>
                <a:lnTo>
                  <a:pt x="1351807" y="150014"/>
                </a:lnTo>
                <a:lnTo>
                  <a:pt x="1311451" y="125548"/>
                </a:lnTo>
                <a:lnTo>
                  <a:pt x="1268784" y="102964"/>
                </a:lnTo>
                <a:lnTo>
                  <a:pt x="1223940" y="82358"/>
                </a:lnTo>
                <a:lnTo>
                  <a:pt x="1177055" y="63824"/>
                </a:lnTo>
                <a:lnTo>
                  <a:pt x="1128267" y="47456"/>
                </a:lnTo>
                <a:lnTo>
                  <a:pt x="1077709" y="33348"/>
                </a:lnTo>
                <a:lnTo>
                  <a:pt x="1025519" y="21593"/>
                </a:lnTo>
                <a:lnTo>
                  <a:pt x="971832" y="12287"/>
                </a:lnTo>
                <a:lnTo>
                  <a:pt x="916784" y="5523"/>
                </a:lnTo>
                <a:lnTo>
                  <a:pt x="860510" y="1396"/>
                </a:lnTo>
                <a:lnTo>
                  <a:pt x="803148" y="0"/>
                </a:lnTo>
                <a:close/>
              </a:path>
            </a:pathLst>
          </a:custGeom>
          <a:solidFill>
            <a:srgbClr val="7389C7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5" name="object 35"/>
          <p:cNvSpPr/>
          <p:nvPr/>
        </p:nvSpPr>
        <p:spPr>
          <a:xfrm>
            <a:off x="2135126" y="3746501"/>
            <a:ext cx="1670685" cy="1176020"/>
          </a:xfrm>
          <a:custGeom>
            <a:avLst/>
            <a:gdLst/>
            <a:ahLst/>
            <a:cxnLst/>
            <a:rect l="l" t="t" r="r" b="b"/>
            <a:pathLst>
              <a:path w="1670685" h="1176020">
                <a:moveTo>
                  <a:pt x="834644" y="0"/>
                </a:moveTo>
                <a:lnTo>
                  <a:pt x="750188" y="2539"/>
                </a:lnTo>
                <a:lnTo>
                  <a:pt x="708913" y="6350"/>
                </a:lnTo>
                <a:lnTo>
                  <a:pt x="668274" y="11429"/>
                </a:lnTo>
                <a:lnTo>
                  <a:pt x="628395" y="17779"/>
                </a:lnTo>
                <a:lnTo>
                  <a:pt x="589026" y="25400"/>
                </a:lnTo>
                <a:lnTo>
                  <a:pt x="512953" y="45719"/>
                </a:lnTo>
                <a:lnTo>
                  <a:pt x="476376" y="57149"/>
                </a:lnTo>
                <a:lnTo>
                  <a:pt x="405765" y="83819"/>
                </a:lnTo>
                <a:lnTo>
                  <a:pt x="339217" y="114299"/>
                </a:lnTo>
                <a:lnTo>
                  <a:pt x="277494" y="149859"/>
                </a:lnTo>
                <a:lnTo>
                  <a:pt x="220725" y="189229"/>
                </a:lnTo>
                <a:lnTo>
                  <a:pt x="169163" y="232409"/>
                </a:lnTo>
                <a:lnTo>
                  <a:pt x="123698" y="279399"/>
                </a:lnTo>
                <a:lnTo>
                  <a:pt x="84455" y="330199"/>
                </a:lnTo>
                <a:lnTo>
                  <a:pt x="52069" y="383539"/>
                </a:lnTo>
                <a:lnTo>
                  <a:pt x="27050" y="439419"/>
                </a:lnTo>
                <a:lnTo>
                  <a:pt x="9779" y="497839"/>
                </a:lnTo>
                <a:lnTo>
                  <a:pt x="1016" y="558799"/>
                </a:lnTo>
                <a:lnTo>
                  <a:pt x="0" y="589279"/>
                </a:lnTo>
                <a:lnTo>
                  <a:pt x="1269" y="621029"/>
                </a:lnTo>
                <a:lnTo>
                  <a:pt x="10287" y="680719"/>
                </a:lnTo>
                <a:lnTo>
                  <a:pt x="27686" y="739139"/>
                </a:lnTo>
                <a:lnTo>
                  <a:pt x="52959" y="795019"/>
                </a:lnTo>
                <a:lnTo>
                  <a:pt x="85470" y="848359"/>
                </a:lnTo>
                <a:lnTo>
                  <a:pt x="124841" y="899159"/>
                </a:lnTo>
                <a:lnTo>
                  <a:pt x="170434" y="944879"/>
                </a:lnTo>
                <a:lnTo>
                  <a:pt x="221869" y="988059"/>
                </a:lnTo>
                <a:lnTo>
                  <a:pt x="278638" y="1027429"/>
                </a:lnTo>
                <a:lnTo>
                  <a:pt x="340487" y="1062989"/>
                </a:lnTo>
                <a:lnTo>
                  <a:pt x="406907" y="1093469"/>
                </a:lnTo>
                <a:lnTo>
                  <a:pt x="477393" y="1120139"/>
                </a:lnTo>
                <a:lnTo>
                  <a:pt x="514095" y="1131569"/>
                </a:lnTo>
                <a:lnTo>
                  <a:pt x="551815" y="1141729"/>
                </a:lnTo>
                <a:lnTo>
                  <a:pt x="590169" y="1150619"/>
                </a:lnTo>
                <a:lnTo>
                  <a:pt x="629412" y="1158239"/>
                </a:lnTo>
                <a:lnTo>
                  <a:pt x="669290" y="1164589"/>
                </a:lnTo>
                <a:lnTo>
                  <a:pt x="710057" y="1169669"/>
                </a:lnTo>
                <a:lnTo>
                  <a:pt x="751459" y="1173479"/>
                </a:lnTo>
                <a:lnTo>
                  <a:pt x="793242" y="1176019"/>
                </a:lnTo>
                <a:lnTo>
                  <a:pt x="878078" y="1176019"/>
                </a:lnTo>
                <a:lnTo>
                  <a:pt x="920115" y="1173479"/>
                </a:lnTo>
                <a:lnTo>
                  <a:pt x="961390" y="1169669"/>
                </a:lnTo>
                <a:lnTo>
                  <a:pt x="1002030" y="1164589"/>
                </a:lnTo>
                <a:lnTo>
                  <a:pt x="1042034" y="1158239"/>
                </a:lnTo>
                <a:lnTo>
                  <a:pt x="1081151" y="1150619"/>
                </a:lnTo>
                <a:lnTo>
                  <a:pt x="1119758" y="1141729"/>
                </a:lnTo>
                <a:lnTo>
                  <a:pt x="1133856" y="1137919"/>
                </a:lnTo>
                <a:lnTo>
                  <a:pt x="793877" y="1137919"/>
                </a:lnTo>
                <a:lnTo>
                  <a:pt x="753363" y="1135379"/>
                </a:lnTo>
                <a:lnTo>
                  <a:pt x="713359" y="1131569"/>
                </a:lnTo>
                <a:lnTo>
                  <a:pt x="674116" y="1126489"/>
                </a:lnTo>
                <a:lnTo>
                  <a:pt x="597662" y="1113789"/>
                </a:lnTo>
                <a:lnTo>
                  <a:pt x="560451" y="1104899"/>
                </a:lnTo>
                <a:lnTo>
                  <a:pt x="454532" y="1071879"/>
                </a:lnTo>
                <a:lnTo>
                  <a:pt x="388747" y="1043939"/>
                </a:lnTo>
                <a:lnTo>
                  <a:pt x="327406" y="1012189"/>
                </a:lnTo>
                <a:lnTo>
                  <a:pt x="270763" y="976629"/>
                </a:lnTo>
                <a:lnTo>
                  <a:pt x="219456" y="937259"/>
                </a:lnTo>
                <a:lnTo>
                  <a:pt x="173609" y="895349"/>
                </a:lnTo>
                <a:lnTo>
                  <a:pt x="133857" y="849629"/>
                </a:lnTo>
                <a:lnTo>
                  <a:pt x="100456" y="801369"/>
                </a:lnTo>
                <a:lnTo>
                  <a:pt x="73787" y="750569"/>
                </a:lnTo>
                <a:lnTo>
                  <a:pt x="54356" y="698499"/>
                </a:lnTo>
                <a:lnTo>
                  <a:pt x="42544" y="643889"/>
                </a:lnTo>
                <a:lnTo>
                  <a:pt x="38400" y="589279"/>
                </a:lnTo>
                <a:lnTo>
                  <a:pt x="38405" y="586739"/>
                </a:lnTo>
                <a:lnTo>
                  <a:pt x="42544" y="532129"/>
                </a:lnTo>
                <a:lnTo>
                  <a:pt x="54482" y="477519"/>
                </a:lnTo>
                <a:lnTo>
                  <a:pt x="74041" y="425449"/>
                </a:lnTo>
                <a:lnTo>
                  <a:pt x="100711" y="374649"/>
                </a:lnTo>
                <a:lnTo>
                  <a:pt x="134112" y="326389"/>
                </a:lnTo>
                <a:lnTo>
                  <a:pt x="173862" y="281939"/>
                </a:lnTo>
                <a:lnTo>
                  <a:pt x="219710" y="240029"/>
                </a:lnTo>
                <a:lnTo>
                  <a:pt x="271018" y="200659"/>
                </a:lnTo>
                <a:lnTo>
                  <a:pt x="327660" y="165099"/>
                </a:lnTo>
                <a:lnTo>
                  <a:pt x="389000" y="133349"/>
                </a:lnTo>
                <a:lnTo>
                  <a:pt x="454660" y="105409"/>
                </a:lnTo>
                <a:lnTo>
                  <a:pt x="560705" y="72389"/>
                </a:lnTo>
                <a:lnTo>
                  <a:pt x="597788" y="63499"/>
                </a:lnTo>
                <a:lnTo>
                  <a:pt x="635635" y="55879"/>
                </a:lnTo>
                <a:lnTo>
                  <a:pt x="674369" y="49529"/>
                </a:lnTo>
                <a:lnTo>
                  <a:pt x="713613" y="44449"/>
                </a:lnTo>
                <a:lnTo>
                  <a:pt x="794131" y="39369"/>
                </a:lnTo>
                <a:lnTo>
                  <a:pt x="835279" y="38100"/>
                </a:lnTo>
                <a:lnTo>
                  <a:pt x="1132633" y="38100"/>
                </a:lnTo>
                <a:lnTo>
                  <a:pt x="1118489" y="34289"/>
                </a:lnTo>
                <a:lnTo>
                  <a:pt x="1080134" y="25400"/>
                </a:lnTo>
                <a:lnTo>
                  <a:pt x="1040892" y="17779"/>
                </a:lnTo>
                <a:lnTo>
                  <a:pt x="1001014" y="11429"/>
                </a:lnTo>
                <a:lnTo>
                  <a:pt x="960246" y="6350"/>
                </a:lnTo>
                <a:lnTo>
                  <a:pt x="918844" y="2539"/>
                </a:lnTo>
                <a:lnTo>
                  <a:pt x="834644" y="0"/>
                </a:lnTo>
                <a:close/>
              </a:path>
              <a:path w="1670685" h="1176020">
                <a:moveTo>
                  <a:pt x="1132633" y="38100"/>
                </a:moveTo>
                <a:lnTo>
                  <a:pt x="835279" y="38100"/>
                </a:lnTo>
                <a:lnTo>
                  <a:pt x="876427" y="39369"/>
                </a:lnTo>
                <a:lnTo>
                  <a:pt x="956944" y="44449"/>
                </a:lnTo>
                <a:lnTo>
                  <a:pt x="996188" y="49529"/>
                </a:lnTo>
                <a:lnTo>
                  <a:pt x="1034795" y="55879"/>
                </a:lnTo>
                <a:lnTo>
                  <a:pt x="1072642" y="63499"/>
                </a:lnTo>
                <a:lnTo>
                  <a:pt x="1109853" y="72389"/>
                </a:lnTo>
                <a:lnTo>
                  <a:pt x="1181481" y="92709"/>
                </a:lnTo>
                <a:lnTo>
                  <a:pt x="1249171" y="118109"/>
                </a:lnTo>
                <a:lnTo>
                  <a:pt x="1312798" y="148589"/>
                </a:lnTo>
                <a:lnTo>
                  <a:pt x="1371981" y="181609"/>
                </a:lnTo>
                <a:lnTo>
                  <a:pt x="1425956" y="219709"/>
                </a:lnTo>
                <a:lnTo>
                  <a:pt x="1474470" y="260349"/>
                </a:lnTo>
                <a:lnTo>
                  <a:pt x="1517269" y="304799"/>
                </a:lnTo>
                <a:lnTo>
                  <a:pt x="1553845" y="350519"/>
                </a:lnTo>
                <a:lnTo>
                  <a:pt x="1583944" y="400049"/>
                </a:lnTo>
                <a:lnTo>
                  <a:pt x="1607058" y="452119"/>
                </a:lnTo>
                <a:lnTo>
                  <a:pt x="1622806" y="505459"/>
                </a:lnTo>
                <a:lnTo>
                  <a:pt x="1630933" y="560069"/>
                </a:lnTo>
                <a:lnTo>
                  <a:pt x="1631950" y="589279"/>
                </a:lnTo>
                <a:lnTo>
                  <a:pt x="1630807" y="617219"/>
                </a:lnTo>
                <a:lnTo>
                  <a:pt x="1622806" y="671829"/>
                </a:lnTo>
                <a:lnTo>
                  <a:pt x="1606931" y="725169"/>
                </a:lnTo>
                <a:lnTo>
                  <a:pt x="1583817" y="777239"/>
                </a:lnTo>
                <a:lnTo>
                  <a:pt x="1553718" y="826769"/>
                </a:lnTo>
                <a:lnTo>
                  <a:pt x="1517015" y="872489"/>
                </a:lnTo>
                <a:lnTo>
                  <a:pt x="1474343" y="916939"/>
                </a:lnTo>
                <a:lnTo>
                  <a:pt x="1425702" y="957579"/>
                </a:lnTo>
                <a:lnTo>
                  <a:pt x="1371600" y="994409"/>
                </a:lnTo>
                <a:lnTo>
                  <a:pt x="1312671" y="1028699"/>
                </a:lnTo>
                <a:lnTo>
                  <a:pt x="1249045" y="1057909"/>
                </a:lnTo>
                <a:lnTo>
                  <a:pt x="1145794" y="1094739"/>
                </a:lnTo>
                <a:lnTo>
                  <a:pt x="1072515" y="1113789"/>
                </a:lnTo>
                <a:lnTo>
                  <a:pt x="1034542" y="1121409"/>
                </a:lnTo>
                <a:lnTo>
                  <a:pt x="956691" y="1131569"/>
                </a:lnTo>
                <a:lnTo>
                  <a:pt x="916685" y="1135379"/>
                </a:lnTo>
                <a:lnTo>
                  <a:pt x="876172" y="1137919"/>
                </a:lnTo>
                <a:lnTo>
                  <a:pt x="1133856" y="1137919"/>
                </a:lnTo>
                <a:lnTo>
                  <a:pt x="1194054" y="1120139"/>
                </a:lnTo>
                <a:lnTo>
                  <a:pt x="1264539" y="1093469"/>
                </a:lnTo>
                <a:lnTo>
                  <a:pt x="1330959" y="1061719"/>
                </a:lnTo>
                <a:lnTo>
                  <a:pt x="1392682" y="1027429"/>
                </a:lnTo>
                <a:lnTo>
                  <a:pt x="1476120" y="966469"/>
                </a:lnTo>
                <a:lnTo>
                  <a:pt x="1524634" y="920749"/>
                </a:lnTo>
                <a:lnTo>
                  <a:pt x="1567053" y="872489"/>
                </a:lnTo>
                <a:lnTo>
                  <a:pt x="1602994" y="820419"/>
                </a:lnTo>
                <a:lnTo>
                  <a:pt x="1631822" y="765809"/>
                </a:lnTo>
                <a:lnTo>
                  <a:pt x="1653032" y="708659"/>
                </a:lnTo>
                <a:lnTo>
                  <a:pt x="1665858" y="648969"/>
                </a:lnTo>
                <a:lnTo>
                  <a:pt x="1670304" y="586739"/>
                </a:lnTo>
                <a:lnTo>
                  <a:pt x="1669033" y="556259"/>
                </a:lnTo>
                <a:lnTo>
                  <a:pt x="1660017" y="495299"/>
                </a:lnTo>
                <a:lnTo>
                  <a:pt x="1642618" y="436879"/>
                </a:lnTo>
                <a:lnTo>
                  <a:pt x="1617345" y="380999"/>
                </a:lnTo>
                <a:lnTo>
                  <a:pt x="1584833" y="327659"/>
                </a:lnTo>
                <a:lnTo>
                  <a:pt x="1545463" y="278129"/>
                </a:lnTo>
                <a:lnTo>
                  <a:pt x="1499996" y="231139"/>
                </a:lnTo>
                <a:lnTo>
                  <a:pt x="1448434" y="187959"/>
                </a:lnTo>
                <a:lnTo>
                  <a:pt x="1420748" y="168909"/>
                </a:lnTo>
                <a:lnTo>
                  <a:pt x="1391666" y="148589"/>
                </a:lnTo>
                <a:lnTo>
                  <a:pt x="1329817" y="114299"/>
                </a:lnTo>
                <a:lnTo>
                  <a:pt x="1263395" y="82549"/>
                </a:lnTo>
                <a:lnTo>
                  <a:pt x="1192910" y="55879"/>
                </a:lnTo>
                <a:lnTo>
                  <a:pt x="1156208" y="44449"/>
                </a:lnTo>
                <a:lnTo>
                  <a:pt x="1132633" y="38100"/>
                </a:lnTo>
                <a:close/>
              </a:path>
              <a:path w="1670685" h="1176020">
                <a:moveTo>
                  <a:pt x="835406" y="50799"/>
                </a:moveTo>
                <a:lnTo>
                  <a:pt x="794893" y="52069"/>
                </a:lnTo>
                <a:lnTo>
                  <a:pt x="715137" y="57149"/>
                </a:lnTo>
                <a:lnTo>
                  <a:pt x="676401" y="62229"/>
                </a:lnTo>
                <a:lnTo>
                  <a:pt x="638175" y="68579"/>
                </a:lnTo>
                <a:lnTo>
                  <a:pt x="564134" y="83819"/>
                </a:lnTo>
                <a:lnTo>
                  <a:pt x="459359" y="116839"/>
                </a:lnTo>
                <a:lnTo>
                  <a:pt x="394588" y="144779"/>
                </a:lnTo>
                <a:lnTo>
                  <a:pt x="334137" y="175259"/>
                </a:lnTo>
                <a:lnTo>
                  <a:pt x="278511" y="210819"/>
                </a:lnTo>
                <a:lnTo>
                  <a:pt x="228092" y="248919"/>
                </a:lnTo>
                <a:lnTo>
                  <a:pt x="183261" y="290829"/>
                </a:lnTo>
                <a:lnTo>
                  <a:pt x="144399" y="335279"/>
                </a:lnTo>
                <a:lnTo>
                  <a:pt x="111887" y="380999"/>
                </a:lnTo>
                <a:lnTo>
                  <a:pt x="85851" y="430529"/>
                </a:lnTo>
                <a:lnTo>
                  <a:pt x="66929" y="481329"/>
                </a:lnTo>
                <a:lnTo>
                  <a:pt x="55244" y="533399"/>
                </a:lnTo>
                <a:lnTo>
                  <a:pt x="51227" y="586739"/>
                </a:lnTo>
                <a:lnTo>
                  <a:pt x="51229" y="589279"/>
                </a:lnTo>
                <a:lnTo>
                  <a:pt x="55118" y="641349"/>
                </a:lnTo>
                <a:lnTo>
                  <a:pt x="66548" y="694689"/>
                </a:lnTo>
                <a:lnTo>
                  <a:pt x="85343" y="745489"/>
                </a:lnTo>
                <a:lnTo>
                  <a:pt x="111251" y="795019"/>
                </a:lnTo>
                <a:lnTo>
                  <a:pt x="143763" y="840739"/>
                </a:lnTo>
                <a:lnTo>
                  <a:pt x="182625" y="885189"/>
                </a:lnTo>
                <a:lnTo>
                  <a:pt x="227456" y="927099"/>
                </a:lnTo>
                <a:lnTo>
                  <a:pt x="277875" y="965199"/>
                </a:lnTo>
                <a:lnTo>
                  <a:pt x="305054" y="984249"/>
                </a:lnTo>
                <a:lnTo>
                  <a:pt x="363093" y="1017269"/>
                </a:lnTo>
                <a:lnTo>
                  <a:pt x="425831" y="1046479"/>
                </a:lnTo>
                <a:lnTo>
                  <a:pt x="492760" y="1071879"/>
                </a:lnTo>
                <a:lnTo>
                  <a:pt x="563372" y="1092199"/>
                </a:lnTo>
                <a:lnTo>
                  <a:pt x="637540" y="1108709"/>
                </a:lnTo>
                <a:lnTo>
                  <a:pt x="714501" y="1118869"/>
                </a:lnTo>
                <a:lnTo>
                  <a:pt x="753999" y="1122679"/>
                </a:lnTo>
                <a:lnTo>
                  <a:pt x="794131" y="1125219"/>
                </a:lnTo>
                <a:lnTo>
                  <a:pt x="875538" y="1125219"/>
                </a:lnTo>
                <a:lnTo>
                  <a:pt x="915543" y="1122679"/>
                </a:lnTo>
                <a:lnTo>
                  <a:pt x="955040" y="1118869"/>
                </a:lnTo>
                <a:lnTo>
                  <a:pt x="1003458" y="1112519"/>
                </a:lnTo>
                <a:lnTo>
                  <a:pt x="794384" y="1112519"/>
                </a:lnTo>
                <a:lnTo>
                  <a:pt x="754634" y="1109979"/>
                </a:lnTo>
                <a:lnTo>
                  <a:pt x="715644" y="1106169"/>
                </a:lnTo>
                <a:lnTo>
                  <a:pt x="639444" y="1096009"/>
                </a:lnTo>
                <a:lnTo>
                  <a:pt x="530987" y="1070609"/>
                </a:lnTo>
                <a:lnTo>
                  <a:pt x="463042" y="1047749"/>
                </a:lnTo>
                <a:lnTo>
                  <a:pt x="399161" y="1021079"/>
                </a:lnTo>
                <a:lnTo>
                  <a:pt x="339598" y="989329"/>
                </a:lnTo>
                <a:lnTo>
                  <a:pt x="284861" y="955039"/>
                </a:lnTo>
                <a:lnTo>
                  <a:pt x="235457" y="916939"/>
                </a:lnTo>
                <a:lnTo>
                  <a:pt x="191516" y="876299"/>
                </a:lnTo>
                <a:lnTo>
                  <a:pt x="153669" y="833119"/>
                </a:lnTo>
                <a:lnTo>
                  <a:pt x="121919" y="787399"/>
                </a:lnTo>
                <a:lnTo>
                  <a:pt x="96774" y="739139"/>
                </a:lnTo>
                <a:lnTo>
                  <a:pt x="78612" y="690879"/>
                </a:lnTo>
                <a:lnTo>
                  <a:pt x="67691" y="640079"/>
                </a:lnTo>
                <a:lnTo>
                  <a:pt x="64007" y="586739"/>
                </a:lnTo>
                <a:lnTo>
                  <a:pt x="65024" y="561339"/>
                </a:lnTo>
                <a:lnTo>
                  <a:pt x="72770" y="509269"/>
                </a:lnTo>
                <a:lnTo>
                  <a:pt x="87630" y="459739"/>
                </a:lnTo>
                <a:lnTo>
                  <a:pt x="109474" y="411479"/>
                </a:lnTo>
                <a:lnTo>
                  <a:pt x="138049" y="364489"/>
                </a:lnTo>
                <a:lnTo>
                  <a:pt x="172847" y="320039"/>
                </a:lnTo>
                <a:lnTo>
                  <a:pt x="213868" y="278129"/>
                </a:lnTo>
                <a:lnTo>
                  <a:pt x="260731" y="240029"/>
                </a:lnTo>
                <a:lnTo>
                  <a:pt x="312800" y="203199"/>
                </a:lnTo>
                <a:lnTo>
                  <a:pt x="369950" y="170179"/>
                </a:lnTo>
                <a:lnTo>
                  <a:pt x="431673" y="142239"/>
                </a:lnTo>
                <a:lnTo>
                  <a:pt x="497713" y="116839"/>
                </a:lnTo>
                <a:lnTo>
                  <a:pt x="567436" y="96519"/>
                </a:lnTo>
                <a:lnTo>
                  <a:pt x="640588" y="81279"/>
                </a:lnTo>
                <a:lnTo>
                  <a:pt x="678434" y="74929"/>
                </a:lnTo>
                <a:lnTo>
                  <a:pt x="716788" y="69849"/>
                </a:lnTo>
                <a:lnTo>
                  <a:pt x="795528" y="64769"/>
                </a:lnTo>
                <a:lnTo>
                  <a:pt x="835659" y="63499"/>
                </a:lnTo>
                <a:lnTo>
                  <a:pt x="1002182" y="63499"/>
                </a:lnTo>
                <a:lnTo>
                  <a:pt x="994537" y="62229"/>
                </a:lnTo>
                <a:lnTo>
                  <a:pt x="955802" y="57149"/>
                </a:lnTo>
                <a:lnTo>
                  <a:pt x="876172" y="52069"/>
                </a:lnTo>
                <a:lnTo>
                  <a:pt x="835406" y="50799"/>
                </a:lnTo>
                <a:close/>
              </a:path>
              <a:path w="1670685" h="1176020">
                <a:moveTo>
                  <a:pt x="1002182" y="63499"/>
                </a:moveTo>
                <a:lnTo>
                  <a:pt x="835659" y="63499"/>
                </a:lnTo>
                <a:lnTo>
                  <a:pt x="875919" y="64769"/>
                </a:lnTo>
                <a:lnTo>
                  <a:pt x="954658" y="69849"/>
                </a:lnTo>
                <a:lnTo>
                  <a:pt x="993013" y="74929"/>
                </a:lnTo>
                <a:lnTo>
                  <a:pt x="1030858" y="81279"/>
                </a:lnTo>
                <a:lnTo>
                  <a:pt x="1104010" y="96519"/>
                </a:lnTo>
                <a:lnTo>
                  <a:pt x="1173860" y="118109"/>
                </a:lnTo>
                <a:lnTo>
                  <a:pt x="1239773" y="142239"/>
                </a:lnTo>
                <a:lnTo>
                  <a:pt x="1301495" y="171449"/>
                </a:lnTo>
                <a:lnTo>
                  <a:pt x="1358772" y="204469"/>
                </a:lnTo>
                <a:lnTo>
                  <a:pt x="1410970" y="240029"/>
                </a:lnTo>
                <a:lnTo>
                  <a:pt x="1457579" y="279399"/>
                </a:lnTo>
                <a:lnTo>
                  <a:pt x="1498472" y="321309"/>
                </a:lnTo>
                <a:lnTo>
                  <a:pt x="1533270" y="365759"/>
                </a:lnTo>
                <a:lnTo>
                  <a:pt x="1561719" y="412749"/>
                </a:lnTo>
                <a:lnTo>
                  <a:pt x="1583308" y="461009"/>
                </a:lnTo>
                <a:lnTo>
                  <a:pt x="1598041" y="511809"/>
                </a:lnTo>
                <a:lnTo>
                  <a:pt x="1605407" y="563879"/>
                </a:lnTo>
                <a:lnTo>
                  <a:pt x="1606295" y="589279"/>
                </a:lnTo>
                <a:lnTo>
                  <a:pt x="1605280" y="615949"/>
                </a:lnTo>
                <a:lnTo>
                  <a:pt x="1597533" y="668019"/>
                </a:lnTo>
                <a:lnTo>
                  <a:pt x="1582673" y="717549"/>
                </a:lnTo>
                <a:lnTo>
                  <a:pt x="1560830" y="765809"/>
                </a:lnTo>
                <a:lnTo>
                  <a:pt x="1532255" y="812799"/>
                </a:lnTo>
                <a:lnTo>
                  <a:pt x="1497330" y="855979"/>
                </a:lnTo>
                <a:lnTo>
                  <a:pt x="1456435" y="897889"/>
                </a:lnTo>
                <a:lnTo>
                  <a:pt x="1409700" y="937259"/>
                </a:lnTo>
                <a:lnTo>
                  <a:pt x="1357503" y="972819"/>
                </a:lnTo>
                <a:lnTo>
                  <a:pt x="1329563" y="990599"/>
                </a:lnTo>
                <a:lnTo>
                  <a:pt x="1270000" y="1021079"/>
                </a:lnTo>
                <a:lnTo>
                  <a:pt x="1206119" y="1047749"/>
                </a:lnTo>
                <a:lnTo>
                  <a:pt x="1138173" y="1070609"/>
                </a:lnTo>
                <a:lnTo>
                  <a:pt x="1066672" y="1088389"/>
                </a:lnTo>
                <a:lnTo>
                  <a:pt x="953516" y="1106169"/>
                </a:lnTo>
                <a:lnTo>
                  <a:pt x="914400" y="1109979"/>
                </a:lnTo>
                <a:lnTo>
                  <a:pt x="874903" y="1112519"/>
                </a:lnTo>
                <a:lnTo>
                  <a:pt x="1003458" y="1112519"/>
                </a:lnTo>
                <a:lnTo>
                  <a:pt x="1069594" y="1101089"/>
                </a:lnTo>
                <a:lnTo>
                  <a:pt x="1176908" y="1071879"/>
                </a:lnTo>
                <a:lnTo>
                  <a:pt x="1243838" y="1046479"/>
                </a:lnTo>
                <a:lnTo>
                  <a:pt x="1306576" y="1017269"/>
                </a:lnTo>
                <a:lnTo>
                  <a:pt x="1364615" y="984249"/>
                </a:lnTo>
                <a:lnTo>
                  <a:pt x="1417701" y="947419"/>
                </a:lnTo>
                <a:lnTo>
                  <a:pt x="1465326" y="908049"/>
                </a:lnTo>
                <a:lnTo>
                  <a:pt x="1507235" y="864869"/>
                </a:lnTo>
                <a:lnTo>
                  <a:pt x="1543050" y="819149"/>
                </a:lnTo>
                <a:lnTo>
                  <a:pt x="1572259" y="770889"/>
                </a:lnTo>
                <a:lnTo>
                  <a:pt x="1594866" y="721359"/>
                </a:lnTo>
                <a:lnTo>
                  <a:pt x="1610106" y="669289"/>
                </a:lnTo>
                <a:lnTo>
                  <a:pt x="1618107" y="615949"/>
                </a:lnTo>
                <a:lnTo>
                  <a:pt x="1619122" y="589279"/>
                </a:lnTo>
                <a:lnTo>
                  <a:pt x="1618107" y="561339"/>
                </a:lnTo>
                <a:lnTo>
                  <a:pt x="1610487" y="507999"/>
                </a:lnTo>
                <a:lnTo>
                  <a:pt x="1595120" y="457199"/>
                </a:lnTo>
                <a:lnTo>
                  <a:pt x="1572895" y="406399"/>
                </a:lnTo>
                <a:lnTo>
                  <a:pt x="1543558" y="358139"/>
                </a:lnTo>
                <a:lnTo>
                  <a:pt x="1507870" y="312419"/>
                </a:lnTo>
                <a:lnTo>
                  <a:pt x="1442973" y="248919"/>
                </a:lnTo>
                <a:lnTo>
                  <a:pt x="1392428" y="210819"/>
                </a:lnTo>
                <a:lnTo>
                  <a:pt x="1336929" y="176529"/>
                </a:lnTo>
                <a:lnTo>
                  <a:pt x="1276350" y="144779"/>
                </a:lnTo>
                <a:lnTo>
                  <a:pt x="1211580" y="116839"/>
                </a:lnTo>
                <a:lnTo>
                  <a:pt x="1142745" y="93979"/>
                </a:lnTo>
                <a:lnTo>
                  <a:pt x="1070229" y="76199"/>
                </a:lnTo>
                <a:lnTo>
                  <a:pt x="1032764" y="68579"/>
                </a:lnTo>
                <a:lnTo>
                  <a:pt x="1002182" y="634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6" name="object 36"/>
          <p:cNvSpPr txBox="1"/>
          <p:nvPr/>
        </p:nvSpPr>
        <p:spPr>
          <a:xfrm>
            <a:off x="2509521" y="3864514"/>
            <a:ext cx="92201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endParaRPr lang="pt-BR" sz="6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pt-BR" sz="1100" b="1" dirty="0" smtClean="0">
                <a:solidFill>
                  <a:schemeClr val="bg1"/>
                </a:solidFill>
                <a:latin typeface="Arial"/>
                <a:cs typeface="Arial"/>
              </a:rPr>
              <a:t>Pressão do setor público ou agências regulatórias</a:t>
            </a:r>
            <a:endParaRPr lang="pt-BR" sz="11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title" idx="4294967295"/>
          </p:nvPr>
        </p:nvSpPr>
        <p:spPr>
          <a:xfrm>
            <a:off x="0" y="298450"/>
            <a:ext cx="9144000" cy="491416"/>
          </a:xfrm>
          <a:prstGeom prst="rect">
            <a:avLst/>
          </a:prstGeom>
        </p:spPr>
        <p:txBody>
          <a:bodyPr vert="horz" wrap="square" lIns="0" tIns="120903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 smtClean="0">
                <a:solidFill>
                  <a:schemeClr val="bg1"/>
                </a:solidFill>
                <a:latin typeface="Arial"/>
                <a:ea typeface="Cambria"/>
                <a:cs typeface="Times New Roman"/>
              </a:rPr>
              <a:t>O Problema Global</a:t>
            </a:r>
            <a:r>
              <a:rPr lang="pt-BR" sz="2400" b="1" dirty="0" smtClean="0">
                <a:solidFill>
                  <a:schemeClr val="bg1"/>
                </a:solidFill>
              </a:rPr>
              <a:t> 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1371600" y="9144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  <a:latin typeface="Arial"/>
                <a:cs typeface="Arial"/>
              </a:rPr>
              <a:t>25% de perda de água tratada nas cidades</a:t>
            </a:r>
          </a:p>
          <a:p>
            <a:pPr algn="ctr"/>
            <a:r>
              <a:rPr lang="pt-BR" sz="2400" dirty="0" smtClean="0">
                <a:solidFill>
                  <a:schemeClr val="bg1"/>
                </a:solidFill>
                <a:latin typeface="Arial"/>
                <a:cs typeface="Arial"/>
              </a:rPr>
              <a:t>(32 bilhões de m</a:t>
            </a:r>
            <a:r>
              <a:rPr lang="pt-BR" sz="2400" baseline="30000" dirty="0" smtClean="0">
                <a:solidFill>
                  <a:schemeClr val="bg1"/>
                </a:solidFill>
                <a:latin typeface="Arial"/>
                <a:cs typeface="Arial"/>
              </a:rPr>
              <a:t>3</a:t>
            </a:r>
            <a:r>
              <a:rPr lang="pt-BR" sz="2400" dirty="0" smtClean="0">
                <a:solidFill>
                  <a:schemeClr val="bg1"/>
                </a:solidFill>
                <a:latin typeface="Arial"/>
                <a:cs typeface="Arial"/>
              </a:rPr>
              <a:t>/ano – Banco Mundial)</a:t>
            </a:r>
            <a:endParaRPr lang="pt-BR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36" y="0"/>
            <a:ext cx="5857875" cy="57531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32054" y="2139822"/>
            <a:ext cx="114363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71145">
              <a:lnSpc>
                <a:spcPct val="100000"/>
              </a:lnSpc>
            </a:pPr>
            <a:r>
              <a:rPr lang="x-none" sz="1600" i="1" spc="-5" dirty="0" smtClean="0">
                <a:solidFill>
                  <a:schemeClr val="bg1"/>
                </a:solidFill>
                <a:latin typeface="Arial"/>
                <a:cs typeface="Arial"/>
              </a:rPr>
              <a:t>Esfera azul grande Água doce</a:t>
            </a:r>
            <a:endParaRPr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87437" y="4125127"/>
            <a:ext cx="1101218" cy="7303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0160" algn="ctr">
              <a:lnSpc>
                <a:spcPct val="150100"/>
              </a:lnSpc>
            </a:pPr>
            <a:r>
              <a:rPr sz="1100" i="1" dirty="0">
                <a:solidFill>
                  <a:schemeClr val="bg1"/>
                </a:solidFill>
                <a:latin typeface="Arial"/>
                <a:cs typeface="Arial"/>
              </a:rPr>
              <a:t>Scientific A</a:t>
            </a:r>
            <a:r>
              <a:rPr sz="1100" i="1" spc="-10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sz="1100" i="1" dirty="0">
                <a:solidFill>
                  <a:schemeClr val="bg1"/>
                </a:solidFill>
                <a:latin typeface="Arial"/>
                <a:cs typeface="Arial"/>
              </a:rPr>
              <a:t>erican</a:t>
            </a:r>
            <a:r>
              <a:rPr sz="1100" i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x-none" sz="1100" i="1" spc="-20" dirty="0" smtClean="0">
                <a:solidFill>
                  <a:schemeClr val="bg1"/>
                </a:solidFill>
                <a:latin typeface="Arial"/>
                <a:cs typeface="Arial"/>
              </a:rPr>
              <a:t>Maio de </a:t>
            </a:r>
            <a:r>
              <a:rPr sz="1100" i="1" spc="-5" dirty="0" smtClean="0">
                <a:solidFill>
                  <a:schemeClr val="bg1"/>
                </a:solidFill>
                <a:latin typeface="Arial"/>
                <a:cs typeface="Arial"/>
              </a:rPr>
              <a:t>2012</a:t>
            </a:r>
            <a:endParaRPr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91400" y="2288738"/>
            <a:ext cx="1456564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9560" marR="29845" indent="-277495" algn="ctr">
              <a:lnSpc>
                <a:spcPct val="100000"/>
              </a:lnSpc>
            </a:pPr>
            <a:r>
              <a:rPr lang="pt-BR" sz="1400" b="1" i="1" spc="-5" dirty="0" smtClean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x-none" sz="1400" b="1" i="1" spc="-5" dirty="0" smtClean="0">
                <a:solidFill>
                  <a:schemeClr val="bg1"/>
                </a:solidFill>
                <a:latin typeface="Arial"/>
                <a:cs typeface="Arial"/>
              </a:rPr>
              <a:t>A água doce corresponde a menos de </a:t>
            </a:r>
            <a:r>
              <a:rPr sz="1400" b="1" i="1" spc="-5" dirty="0" smtClean="0">
                <a:solidFill>
                  <a:schemeClr val="bg1"/>
                </a:solidFill>
                <a:latin typeface="Arial"/>
                <a:cs typeface="Arial"/>
              </a:rPr>
              <a:t>2,5</a:t>
            </a:r>
            <a:r>
              <a:rPr sz="1400" b="1" i="1" spc="-5" dirty="0">
                <a:solidFill>
                  <a:schemeClr val="bg1"/>
                </a:solidFill>
                <a:latin typeface="Arial"/>
                <a:cs typeface="Arial"/>
              </a:rPr>
              <a:t>%</a:t>
            </a:r>
            <a:r>
              <a:rPr sz="1400" b="1" i="1" spc="-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x-none" sz="1400" b="1" i="1" spc="-5" dirty="0" smtClean="0">
                <a:solidFill>
                  <a:schemeClr val="bg1"/>
                </a:solidFill>
                <a:latin typeface="Arial"/>
                <a:cs typeface="Arial"/>
              </a:rPr>
              <a:t>de toda a água do planeta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77696" y="1912620"/>
            <a:ext cx="1464564" cy="477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85442" y="1901698"/>
            <a:ext cx="1448435" cy="457200"/>
          </a:xfrm>
          <a:custGeom>
            <a:avLst/>
            <a:gdLst/>
            <a:ahLst/>
            <a:cxnLst/>
            <a:rect l="l" t="t" r="r" b="b"/>
            <a:pathLst>
              <a:path w="1448435" h="457200">
                <a:moveTo>
                  <a:pt x="1350264" y="0"/>
                </a:moveTo>
                <a:lnTo>
                  <a:pt x="1360043" y="39242"/>
                </a:lnTo>
                <a:lnTo>
                  <a:pt x="0" y="378332"/>
                </a:lnTo>
                <a:lnTo>
                  <a:pt x="19557" y="456946"/>
                </a:lnTo>
                <a:lnTo>
                  <a:pt x="1379601" y="117728"/>
                </a:lnTo>
                <a:lnTo>
                  <a:pt x="1413063" y="117728"/>
                </a:lnTo>
                <a:lnTo>
                  <a:pt x="1448434" y="58927"/>
                </a:lnTo>
                <a:lnTo>
                  <a:pt x="1350264" y="0"/>
                </a:lnTo>
                <a:close/>
              </a:path>
              <a:path w="1448435" h="457200">
                <a:moveTo>
                  <a:pt x="1413063" y="117728"/>
                </a:moveTo>
                <a:lnTo>
                  <a:pt x="1379601" y="117728"/>
                </a:lnTo>
                <a:lnTo>
                  <a:pt x="1389380" y="157099"/>
                </a:lnTo>
                <a:lnTo>
                  <a:pt x="1413063" y="117728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5442" y="1901698"/>
            <a:ext cx="1448435" cy="457200"/>
          </a:xfrm>
          <a:custGeom>
            <a:avLst/>
            <a:gdLst/>
            <a:ahLst/>
            <a:cxnLst/>
            <a:rect l="l" t="t" r="r" b="b"/>
            <a:pathLst>
              <a:path w="1448435" h="457200">
                <a:moveTo>
                  <a:pt x="0" y="378332"/>
                </a:moveTo>
                <a:lnTo>
                  <a:pt x="1360043" y="39242"/>
                </a:lnTo>
                <a:lnTo>
                  <a:pt x="1350264" y="0"/>
                </a:lnTo>
                <a:lnTo>
                  <a:pt x="1448434" y="58927"/>
                </a:lnTo>
                <a:lnTo>
                  <a:pt x="1389380" y="157099"/>
                </a:lnTo>
                <a:lnTo>
                  <a:pt x="1379601" y="117728"/>
                </a:lnTo>
                <a:lnTo>
                  <a:pt x="19557" y="456946"/>
                </a:lnTo>
                <a:lnTo>
                  <a:pt x="0" y="378332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93519" y="2160651"/>
            <a:ext cx="1997710" cy="1238885"/>
          </a:xfrm>
          <a:custGeom>
            <a:avLst/>
            <a:gdLst/>
            <a:ahLst/>
            <a:cxnLst/>
            <a:rect l="l" t="t" r="r" b="b"/>
            <a:pathLst>
              <a:path w="1997710" h="1238885">
                <a:moveTo>
                  <a:pt x="1911350" y="0"/>
                </a:moveTo>
                <a:lnTo>
                  <a:pt x="1927479" y="26924"/>
                </a:lnTo>
                <a:lnTo>
                  <a:pt x="0" y="1185037"/>
                </a:lnTo>
                <a:lnTo>
                  <a:pt x="32258" y="1238758"/>
                </a:lnTo>
                <a:lnTo>
                  <a:pt x="1959864" y="80645"/>
                </a:lnTo>
                <a:lnTo>
                  <a:pt x="1982682" y="80645"/>
                </a:lnTo>
                <a:lnTo>
                  <a:pt x="1997456" y="21462"/>
                </a:lnTo>
                <a:lnTo>
                  <a:pt x="1911350" y="0"/>
                </a:lnTo>
                <a:close/>
              </a:path>
              <a:path w="1997710" h="1238885">
                <a:moveTo>
                  <a:pt x="1982682" y="80645"/>
                </a:moveTo>
                <a:lnTo>
                  <a:pt x="1959864" y="80645"/>
                </a:lnTo>
                <a:lnTo>
                  <a:pt x="1975993" y="107441"/>
                </a:lnTo>
                <a:lnTo>
                  <a:pt x="1982682" y="80645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93519" y="2160651"/>
            <a:ext cx="1997710" cy="1238885"/>
          </a:xfrm>
          <a:custGeom>
            <a:avLst/>
            <a:gdLst/>
            <a:ahLst/>
            <a:cxnLst/>
            <a:rect l="l" t="t" r="r" b="b"/>
            <a:pathLst>
              <a:path w="1997710" h="1238885">
                <a:moveTo>
                  <a:pt x="0" y="1185037"/>
                </a:moveTo>
                <a:lnTo>
                  <a:pt x="1927479" y="26924"/>
                </a:lnTo>
                <a:lnTo>
                  <a:pt x="1911350" y="0"/>
                </a:lnTo>
                <a:lnTo>
                  <a:pt x="1997456" y="21462"/>
                </a:lnTo>
                <a:lnTo>
                  <a:pt x="1975993" y="107441"/>
                </a:lnTo>
                <a:lnTo>
                  <a:pt x="1959864" y="80645"/>
                </a:lnTo>
                <a:lnTo>
                  <a:pt x="32258" y="1238758"/>
                </a:lnTo>
                <a:lnTo>
                  <a:pt x="0" y="1185037"/>
                </a:lnTo>
                <a:close/>
              </a:path>
            </a:pathLst>
          </a:custGeom>
          <a:ln w="9525">
            <a:solidFill>
              <a:srgbClr val="ECE9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57201" y="5921502"/>
            <a:ext cx="8331454" cy="583493"/>
          </a:xfrm>
          <a:prstGeom prst="rect">
            <a:avLst/>
          </a:prstGeom>
          <a:ln w="28956">
            <a:solidFill>
              <a:srgbClr val="AC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lang="pt-BR" b="1" i="1" dirty="0" smtClean="0">
                <a:solidFill>
                  <a:schemeClr val="bg1"/>
                </a:solidFill>
                <a:latin typeface="Arial"/>
                <a:cs typeface="Arial"/>
              </a:rPr>
              <a:t>Como seria a comparação do volume de água do mundo </a:t>
            </a: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lang="pt-BR" b="1" i="1" dirty="0" smtClean="0">
                <a:solidFill>
                  <a:schemeClr val="bg1"/>
                </a:solidFill>
                <a:latin typeface="Arial"/>
                <a:cs typeface="Arial"/>
              </a:rPr>
              <a:t>com o tamanho da Terra</a:t>
            </a:r>
            <a:r>
              <a:rPr sz="1800" b="1" i="1" dirty="0" smtClean="0">
                <a:solidFill>
                  <a:schemeClr val="bg1"/>
                </a:solidFill>
                <a:latin typeface="Arial"/>
                <a:cs typeface="Arial"/>
              </a:rPr>
              <a:t>?</a:t>
            </a:r>
            <a:endParaRPr sz="18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0" y="3147536"/>
            <a:ext cx="1718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Esfera azul pequena</a:t>
            </a:r>
          </a:p>
          <a:p>
            <a:pPr algn="ctr"/>
            <a:r>
              <a:rPr lang="pt-BR" sz="1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 potável</a:t>
            </a:r>
            <a:endParaRPr lang="pt-BR" sz="1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4" t="38511" r="27747" b="39483"/>
          <a:stretch/>
        </p:blipFill>
        <p:spPr>
          <a:xfrm>
            <a:off x="995058" y="2058457"/>
            <a:ext cx="3139998" cy="85486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09" y="2058457"/>
            <a:ext cx="2197967" cy="85486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547664" y="3699030"/>
            <a:ext cx="5766793" cy="74379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925"/>
              </a:lnSpc>
              <a:tabLst>
                <a:tab pos="2409825" algn="l"/>
              </a:tabLst>
              <a:defRPr/>
            </a:pPr>
            <a:r>
              <a:rPr lang="pt-B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pt-BR" sz="2400" b="1" dirty="0">
                <a:solidFill>
                  <a:schemeClr val="bg1"/>
                </a:solidFill>
              </a:rPr>
              <a:t>Gerenciamento de Redes de Água ou Sistema de Gerenciamento de Ocorrências</a:t>
            </a:r>
            <a:r>
              <a:rPr lang="pt-BR" b="1" dirty="0">
                <a:solidFill>
                  <a:schemeClr val="bg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63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13"/>
          <p:cNvGraphicFramePr/>
          <p:nvPr>
            <p:extLst/>
          </p:nvPr>
        </p:nvGraphicFramePr>
        <p:xfrm>
          <a:off x="1385646" y="1916832"/>
          <a:ext cx="5739774" cy="3502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285634" y="1301743"/>
            <a:ext cx="5915025" cy="9941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300">
                <a:solidFill>
                  <a:schemeClr val="bg1"/>
                </a:solidFill>
              </a:rPr>
              <a:t>Uma combinação única</a:t>
            </a:r>
            <a:endParaRPr lang="pt-BR" sz="3300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671646" y="3076171"/>
            <a:ext cx="1371600" cy="1371600"/>
          </a:xfrm>
          <a:prstGeom prst="ellipse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9361" y="4267495"/>
            <a:ext cx="10858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err="1">
                <a:solidFill>
                  <a:prstClr val="white"/>
                </a:solidFill>
              </a:rPr>
              <a:t>Tecnologia</a:t>
            </a:r>
            <a:r>
              <a:rPr lang="en-US" sz="1350" b="1" dirty="0">
                <a:solidFill>
                  <a:prstClr val="white"/>
                </a:solidFill>
              </a:rPr>
              <a:t> forte</a:t>
            </a:r>
            <a:endParaRPr lang="en-US" sz="1350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4446" y="4571968"/>
            <a:ext cx="1143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b="1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79086" y="4225720"/>
            <a:ext cx="18288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prstClr val="white"/>
                </a:solidFill>
              </a:rPr>
              <a:t>Big Data /</a:t>
            </a:r>
          </a:p>
          <a:p>
            <a:pPr algn="ctr"/>
            <a:r>
              <a:rPr lang="en-US" sz="1350" b="1" dirty="0" err="1">
                <a:solidFill>
                  <a:prstClr val="white"/>
                </a:solidFill>
              </a:rPr>
              <a:t>Computação</a:t>
            </a:r>
            <a:r>
              <a:rPr lang="en-US" sz="1350" b="1" dirty="0">
                <a:solidFill>
                  <a:prstClr val="white"/>
                </a:solidFill>
              </a:rPr>
              <a:t> </a:t>
            </a:r>
            <a:r>
              <a:rPr lang="en-US" sz="1350" b="1" dirty="0" err="1">
                <a:solidFill>
                  <a:prstClr val="white"/>
                </a:solidFill>
              </a:rPr>
              <a:t>em</a:t>
            </a:r>
            <a:r>
              <a:rPr lang="en-US" sz="1350" b="1" dirty="0">
                <a:solidFill>
                  <a:prstClr val="white"/>
                </a:solidFill>
              </a:rPr>
              <a:t> </a:t>
            </a:r>
            <a:r>
              <a:rPr lang="en-US" sz="1350" b="1" dirty="0" err="1">
                <a:solidFill>
                  <a:prstClr val="white"/>
                </a:solidFill>
              </a:rPr>
              <a:t>nuvem</a:t>
            </a:r>
            <a:endParaRPr lang="en-US" sz="1350" b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6246" y="4177828"/>
            <a:ext cx="114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dirty="0">
                <a:solidFill>
                  <a:schemeClr val="bg1"/>
                </a:solidFill>
              </a:rPr>
              <a:t>Tecnologia única, o estado da arte em análises</a:t>
            </a:r>
            <a:endParaRPr lang="pt-BR" sz="1200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9896" y="4162021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dirty="0">
                <a:solidFill>
                  <a:schemeClr val="bg1"/>
                </a:solidFill>
              </a:rPr>
              <a:t>Uso avançado do modelo </a:t>
            </a:r>
            <a:r>
              <a:rPr lang="pt-BR" sz="1200" i="1" dirty="0" err="1">
                <a:solidFill>
                  <a:schemeClr val="bg1"/>
                </a:solidFill>
              </a:rPr>
              <a:t>SaaS</a:t>
            </a:r>
            <a:r>
              <a:rPr lang="pt-BR" sz="1200" i="1" dirty="0">
                <a:solidFill>
                  <a:schemeClr val="bg1"/>
                </a:solidFill>
              </a:rPr>
              <a:t> e computação em nuvem</a:t>
            </a:r>
            <a:endParaRPr lang="pt-BR" sz="1200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43296" y="2398123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dirty="0">
                <a:solidFill>
                  <a:schemeClr val="bg1"/>
                </a:solidFill>
              </a:rPr>
              <a:t>Limitação de recursos e risco de escassez de água global</a:t>
            </a:r>
            <a:endParaRPr lang="pt-BR" sz="825" i="1" dirty="0">
              <a:solidFill>
                <a:schemeClr val="bg1"/>
              </a:solidFill>
            </a:endParaRPr>
          </a:p>
        </p:txBody>
      </p:sp>
      <p:pic>
        <p:nvPicPr>
          <p:cNvPr id="13" name="Picture 2" descr="C:\Users\owner\Desktop\takadu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634" y="3516311"/>
            <a:ext cx="1324541" cy="50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31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>
            <a:off x="1555399" y="1160749"/>
            <a:ext cx="5915025" cy="9941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300" dirty="0">
                <a:solidFill>
                  <a:schemeClr val="bg1"/>
                </a:solidFill>
              </a:rPr>
              <a:t>World </a:t>
            </a:r>
            <a:r>
              <a:rPr lang="pt-BR" sz="3300" dirty="0" err="1">
                <a:solidFill>
                  <a:schemeClr val="bg1"/>
                </a:solidFill>
              </a:rPr>
              <a:t>Economic</a:t>
            </a:r>
            <a:r>
              <a:rPr lang="pt-BR" sz="3300" dirty="0">
                <a:solidFill>
                  <a:schemeClr val="bg1"/>
                </a:solidFill>
              </a:rPr>
              <a:t> </a:t>
            </a:r>
            <a:r>
              <a:rPr lang="pt-BR" sz="3300" dirty="0" err="1">
                <a:solidFill>
                  <a:schemeClr val="bg1"/>
                </a:solidFill>
              </a:rPr>
              <a:t>Forum</a:t>
            </a:r>
            <a:r>
              <a:rPr lang="pt-BR" sz="3300" dirty="0">
                <a:solidFill>
                  <a:schemeClr val="bg1"/>
                </a:solidFill>
              </a:rPr>
              <a:t> Global </a:t>
            </a:r>
            <a:r>
              <a:rPr lang="pt-BR" sz="3300" dirty="0" err="1">
                <a:solidFill>
                  <a:schemeClr val="bg1"/>
                </a:solidFill>
              </a:rPr>
              <a:t>Risks</a:t>
            </a:r>
            <a:r>
              <a:rPr lang="pt-BR" sz="3300" dirty="0">
                <a:solidFill>
                  <a:schemeClr val="bg1"/>
                </a:solidFill>
              </a:rPr>
              <a:t> 2014</a:t>
            </a:r>
          </a:p>
        </p:txBody>
      </p:sp>
      <p:grpSp>
        <p:nvGrpSpPr>
          <p:cNvPr id="30" name="קבוצה 7"/>
          <p:cNvGrpSpPr/>
          <p:nvPr/>
        </p:nvGrpSpPr>
        <p:grpSpPr>
          <a:xfrm>
            <a:off x="1080562" y="2321924"/>
            <a:ext cx="3101465" cy="2572237"/>
            <a:chOff x="-399890" y="-317292"/>
            <a:chExt cx="8179956" cy="6784146"/>
          </a:xfrm>
        </p:grpSpPr>
        <p:cxnSp>
          <p:nvCxnSpPr>
            <p:cNvPr id="31" name="Straight Connector 7"/>
            <p:cNvCxnSpPr/>
            <p:nvPr/>
          </p:nvCxnSpPr>
          <p:spPr>
            <a:xfrm>
              <a:off x="298935" y="-317292"/>
              <a:ext cx="0" cy="601523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8"/>
            <p:cNvSpPr txBox="1"/>
            <p:nvPr/>
          </p:nvSpPr>
          <p:spPr>
            <a:xfrm>
              <a:off x="-399890" y="3579671"/>
              <a:ext cx="1034975" cy="175432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 rtl="1"/>
              <a:r>
                <a:rPr lang="en-US" sz="1350" dirty="0">
                  <a:solidFill>
                    <a:schemeClr val="bg1"/>
                  </a:solidFill>
                </a:rPr>
                <a:t>IMPACT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Straight Connector 9"/>
            <p:cNvCxnSpPr/>
            <p:nvPr/>
          </p:nvCxnSpPr>
          <p:spPr>
            <a:xfrm flipH="1">
              <a:off x="298934" y="5697946"/>
              <a:ext cx="748113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10"/>
            <p:cNvSpPr txBox="1"/>
            <p:nvPr/>
          </p:nvSpPr>
          <p:spPr>
            <a:xfrm rot="5400000">
              <a:off x="2041900" y="4234867"/>
              <a:ext cx="1034975" cy="342900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 rtl="1"/>
              <a:r>
                <a:rPr lang="en-US" sz="1350" dirty="0">
                  <a:solidFill>
                    <a:schemeClr val="bg1"/>
                  </a:solidFill>
                </a:rPr>
                <a:t>LIKELIHOOD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9661" y="2321924"/>
            <a:ext cx="2314575" cy="226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מחבר ישר 10"/>
          <p:cNvCxnSpPr/>
          <p:nvPr/>
        </p:nvCxnSpPr>
        <p:spPr>
          <a:xfrm>
            <a:off x="4341461" y="2649899"/>
            <a:ext cx="0" cy="22005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4"/>
          <p:cNvCxnSpPr>
            <a:stCxn id="40" idx="6"/>
          </p:cNvCxnSpPr>
          <p:nvPr/>
        </p:nvCxnSpPr>
        <p:spPr>
          <a:xfrm>
            <a:off x="3141311" y="2543942"/>
            <a:ext cx="1485900" cy="69199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25" y="4699696"/>
            <a:ext cx="627647" cy="52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16"/>
          <p:cNvSpPr/>
          <p:nvPr/>
        </p:nvSpPr>
        <p:spPr>
          <a:xfrm>
            <a:off x="2592373" y="2457267"/>
            <a:ext cx="548939" cy="1733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62" y="2386436"/>
            <a:ext cx="2836069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val 18"/>
          <p:cNvSpPr/>
          <p:nvPr/>
        </p:nvSpPr>
        <p:spPr>
          <a:xfrm>
            <a:off x="4705793" y="3149260"/>
            <a:ext cx="1085850" cy="1733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13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0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04565" y="1113646"/>
            <a:ext cx="5915025" cy="9941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300" dirty="0">
                <a:solidFill>
                  <a:schemeClr val="bg1"/>
                </a:solidFill>
              </a:rPr>
              <a:t>Desafios das cias de abastecimento</a:t>
            </a:r>
          </a:p>
        </p:txBody>
      </p:sp>
      <p:sp>
        <p:nvSpPr>
          <p:cNvPr id="3" name="מלבן 24"/>
          <p:cNvSpPr/>
          <p:nvPr/>
        </p:nvSpPr>
        <p:spPr>
          <a:xfrm>
            <a:off x="2165172" y="2859732"/>
            <a:ext cx="4964365" cy="5590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 dirty="0">
              <a:solidFill>
                <a:prstClr val="white"/>
              </a:solidFill>
            </a:endParaRPr>
          </a:p>
        </p:txBody>
      </p:sp>
      <p:sp>
        <p:nvSpPr>
          <p:cNvPr id="4" name="מלבן 25"/>
          <p:cNvSpPr/>
          <p:nvPr/>
        </p:nvSpPr>
        <p:spPr>
          <a:xfrm>
            <a:off x="1479371" y="2859732"/>
            <a:ext cx="628651" cy="5590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350">
              <a:solidFill>
                <a:prstClr val="white"/>
              </a:solidFill>
            </a:endParaRPr>
          </a:p>
        </p:txBody>
      </p:sp>
      <p:sp>
        <p:nvSpPr>
          <p:cNvPr id="5" name="מלבן 26"/>
          <p:cNvSpPr/>
          <p:nvPr/>
        </p:nvSpPr>
        <p:spPr>
          <a:xfrm>
            <a:off x="2165172" y="4248435"/>
            <a:ext cx="4964365" cy="5590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 dirty="0">
              <a:solidFill>
                <a:prstClr val="white"/>
              </a:solidFill>
            </a:endParaRPr>
          </a:p>
        </p:txBody>
      </p:sp>
      <p:sp>
        <p:nvSpPr>
          <p:cNvPr id="6" name="מלבן 27"/>
          <p:cNvSpPr/>
          <p:nvPr/>
        </p:nvSpPr>
        <p:spPr>
          <a:xfrm>
            <a:off x="1479371" y="4248435"/>
            <a:ext cx="628651" cy="5590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350">
              <a:solidFill>
                <a:prstClr val="white"/>
              </a:solidFill>
            </a:endParaRPr>
          </a:p>
        </p:txBody>
      </p:sp>
      <p:sp>
        <p:nvSpPr>
          <p:cNvPr id="7" name="מלבן 28"/>
          <p:cNvSpPr/>
          <p:nvPr/>
        </p:nvSpPr>
        <p:spPr>
          <a:xfrm>
            <a:off x="2165172" y="4953840"/>
            <a:ext cx="4964365" cy="5590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 dirty="0">
              <a:solidFill>
                <a:prstClr val="white"/>
              </a:solidFill>
            </a:endParaRPr>
          </a:p>
        </p:txBody>
      </p:sp>
      <p:sp>
        <p:nvSpPr>
          <p:cNvPr id="8" name="מלבן 29"/>
          <p:cNvSpPr/>
          <p:nvPr/>
        </p:nvSpPr>
        <p:spPr>
          <a:xfrm>
            <a:off x="1479371" y="4953840"/>
            <a:ext cx="628651" cy="5590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350">
              <a:solidFill>
                <a:prstClr val="white"/>
              </a:solidFill>
            </a:endParaRPr>
          </a:p>
        </p:txBody>
      </p:sp>
      <p:sp>
        <p:nvSpPr>
          <p:cNvPr id="9" name="מלבן 20"/>
          <p:cNvSpPr/>
          <p:nvPr/>
        </p:nvSpPr>
        <p:spPr>
          <a:xfrm>
            <a:off x="2165172" y="2141060"/>
            <a:ext cx="4964365" cy="5590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 dirty="0">
              <a:solidFill>
                <a:prstClr val="white"/>
              </a:solidFill>
            </a:endParaRPr>
          </a:p>
        </p:txBody>
      </p:sp>
      <p:sp>
        <p:nvSpPr>
          <p:cNvPr id="10" name="מלבן 2"/>
          <p:cNvSpPr/>
          <p:nvPr/>
        </p:nvSpPr>
        <p:spPr>
          <a:xfrm>
            <a:off x="2263116" y="2239581"/>
            <a:ext cx="3903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prstClr val="black"/>
                </a:solidFill>
              </a:rPr>
              <a:t>Infraestrutura</a:t>
            </a:r>
            <a:r>
              <a:rPr lang="pt-BR" dirty="0">
                <a:solidFill>
                  <a:prstClr val="black"/>
                </a:solidFill>
              </a:rPr>
              <a:t>: Envelhecimento da rede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1" name="מלבן 17"/>
          <p:cNvSpPr/>
          <p:nvPr/>
        </p:nvSpPr>
        <p:spPr>
          <a:xfrm>
            <a:off x="2222323" y="2953820"/>
            <a:ext cx="2628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prstClr val="black"/>
                </a:solidFill>
              </a:rPr>
              <a:t>Recursos</a:t>
            </a:r>
            <a:r>
              <a:rPr lang="pt-BR" dirty="0">
                <a:solidFill>
                  <a:prstClr val="black"/>
                </a:solidFill>
              </a:rPr>
              <a:t>: Escassez hídrica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2" name="מלבן 18"/>
          <p:cNvSpPr/>
          <p:nvPr/>
        </p:nvSpPr>
        <p:spPr>
          <a:xfrm>
            <a:off x="2205875" y="4354844"/>
            <a:ext cx="4434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prstClr val="black"/>
                </a:solidFill>
              </a:rPr>
              <a:t>Eficiência</a:t>
            </a:r>
            <a:r>
              <a:rPr lang="pt-BR" dirty="0">
                <a:solidFill>
                  <a:prstClr val="black"/>
                </a:solidFill>
              </a:rPr>
              <a:t>: Perda de água e energia, operação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3" name="מלבן 19"/>
          <p:cNvSpPr/>
          <p:nvPr/>
        </p:nvSpPr>
        <p:spPr>
          <a:xfrm>
            <a:off x="2247413" y="5060249"/>
            <a:ext cx="4887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prstClr val="black"/>
                </a:solidFill>
              </a:rPr>
              <a:t>Tecnologia</a:t>
            </a:r>
            <a:r>
              <a:rPr lang="pt-BR" dirty="0">
                <a:solidFill>
                  <a:prstClr val="black"/>
                </a:solidFill>
              </a:rPr>
              <a:t>: Dificuldade para visualizar toda a rede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4" name="מלבן 23"/>
          <p:cNvSpPr/>
          <p:nvPr/>
        </p:nvSpPr>
        <p:spPr>
          <a:xfrm>
            <a:off x="1479371" y="2141060"/>
            <a:ext cx="628651" cy="5590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350">
              <a:solidFill>
                <a:prstClr val="white"/>
              </a:solidFill>
            </a:endParaRPr>
          </a:p>
        </p:txBody>
      </p:sp>
      <p:pic>
        <p:nvPicPr>
          <p:cNvPr id="15" name="Picture 7" descr="C:\Users\owner\Desktop\54547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997" y="4990428"/>
            <a:ext cx="557040" cy="4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owner\Desktop\5454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554" y="2128377"/>
            <a:ext cx="622058" cy="54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Users\owner\Desktop\color_icons15646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1" y="2881711"/>
            <a:ext cx="523530" cy="46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owner\Desktop\SRGSGSD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27" y="4210025"/>
            <a:ext cx="706850" cy="6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מלבן 26"/>
          <p:cNvSpPr/>
          <p:nvPr/>
        </p:nvSpPr>
        <p:spPr>
          <a:xfrm>
            <a:off x="2165172" y="3557602"/>
            <a:ext cx="4964365" cy="5590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 dirty="0">
              <a:solidFill>
                <a:prstClr val="white"/>
              </a:solidFill>
            </a:endParaRPr>
          </a:p>
        </p:txBody>
      </p:sp>
      <p:sp>
        <p:nvSpPr>
          <p:cNvPr id="20" name="מלבן 27"/>
          <p:cNvSpPr/>
          <p:nvPr/>
        </p:nvSpPr>
        <p:spPr>
          <a:xfrm>
            <a:off x="1479371" y="3557602"/>
            <a:ext cx="628651" cy="5590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350">
              <a:solidFill>
                <a:prstClr val="white"/>
              </a:solidFill>
            </a:endParaRPr>
          </a:p>
        </p:txBody>
      </p:sp>
      <p:sp>
        <p:nvSpPr>
          <p:cNvPr id="21" name="מלבן 18"/>
          <p:cNvSpPr/>
          <p:nvPr/>
        </p:nvSpPr>
        <p:spPr>
          <a:xfrm>
            <a:off x="2222322" y="3664011"/>
            <a:ext cx="3773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prstClr val="black"/>
                </a:solidFill>
              </a:rPr>
              <a:t>Serviços</a:t>
            </a:r>
            <a:r>
              <a:rPr lang="pt-BR" dirty="0">
                <a:solidFill>
                  <a:prstClr val="black"/>
                </a:solidFill>
              </a:rPr>
              <a:t>: Satisfação dos consumidores</a:t>
            </a:r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22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33" y="3617107"/>
            <a:ext cx="378334" cy="44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0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45586" y="1214754"/>
            <a:ext cx="7165910" cy="110251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spc="450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glow rad="127000">
                    <a:schemeClr val="tx1">
                      <a:lumMod val="85000"/>
                      <a:lumOff val="15000"/>
                      <a:alpha val="85000"/>
                    </a:schemeClr>
                  </a:glow>
                </a:effectLst>
              </a:rPr>
              <a:t>Ocorrência</a:t>
            </a:r>
            <a:r>
              <a:rPr lang="en-US" sz="5400" spc="45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glow rad="127000">
                    <a:schemeClr val="tx1">
                      <a:lumMod val="85000"/>
                      <a:lumOff val="15000"/>
                      <a:alpha val="85000"/>
                    </a:schemeClr>
                  </a:glow>
                </a:effectLst>
              </a:rPr>
              <a:t> ≠ </a:t>
            </a:r>
            <a:r>
              <a:rPr lang="en-US" sz="5400" spc="450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glow rad="127000">
                    <a:schemeClr val="tx1">
                      <a:lumMod val="85000"/>
                      <a:lumOff val="15000"/>
                      <a:alpha val="85000"/>
                    </a:schemeClr>
                  </a:glow>
                </a:effectLst>
              </a:rPr>
              <a:t>Alerta</a:t>
            </a:r>
            <a:endParaRPr lang="he-IL" sz="5400" spc="45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glow rad="127000">
                  <a:schemeClr val="tx1">
                    <a:lumMod val="85000"/>
                    <a:lumOff val="15000"/>
                    <a:alpha val="85000"/>
                  </a:schemeClr>
                </a:glo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31640" y="2618911"/>
            <a:ext cx="5472354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pt-BR" b="1" dirty="0">
                <a:solidFill>
                  <a:schemeClr val="bg1"/>
                </a:solidFill>
                <a:effectLst>
                  <a:glow rad="127000">
                    <a:schemeClr val="tx1">
                      <a:lumMod val="85000"/>
                      <a:lumOff val="15000"/>
                      <a:alpha val="65000"/>
                    </a:schemeClr>
                  </a:glow>
                </a:effectLst>
                <a:latin typeface="Calibri" pitchFamily="34" charset="0"/>
                <a:cs typeface="Arial" charset="0"/>
              </a:rPr>
              <a:t>Alerta </a:t>
            </a:r>
            <a:r>
              <a:rPr lang="pt-BR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é a partir de um dado específico que passando um limite ou violando uma regra </a:t>
            </a:r>
            <a:r>
              <a:rPr lang="pt-BR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pré</a:t>
            </a:r>
            <a:r>
              <a:rPr lang="pt-BR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definida. </a:t>
            </a:r>
          </a:p>
          <a:p>
            <a:pPr>
              <a:spcAft>
                <a:spcPts val="1800"/>
              </a:spcAft>
            </a:pPr>
            <a:r>
              <a:rPr lang="en-US" b="1" dirty="0" err="1">
                <a:solidFill>
                  <a:schemeClr val="bg1"/>
                </a:solidFill>
                <a:effectLst>
                  <a:glow rad="127000">
                    <a:schemeClr val="tx1">
                      <a:lumMod val="85000"/>
                      <a:lumOff val="15000"/>
                      <a:alpha val="65000"/>
                    </a:schemeClr>
                  </a:glow>
                </a:effectLst>
                <a:latin typeface="Calibri" pitchFamily="34" charset="0"/>
                <a:cs typeface="Arial" charset="0"/>
              </a:rPr>
              <a:t>Alerta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>
                      <a:lumMod val="85000"/>
                      <a:lumOff val="15000"/>
                      <a:alpha val="65000"/>
                    </a:schemeClr>
                  </a:glo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chemeClr val="tx1">
                      <a:lumMod val="85000"/>
                      <a:lumOff val="15000"/>
                      <a:alpha val="65000"/>
                    </a:schemeClr>
                  </a:glow>
                </a:effectLst>
                <a:latin typeface="Calibri" pitchFamily="34" charset="0"/>
                <a:cs typeface="Arial" charset="0"/>
              </a:rPr>
              <a:t>Inteligente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>
                      <a:lumMod val="85000"/>
                      <a:lumOff val="15000"/>
                      <a:alpha val="65000"/>
                    </a:schemeClr>
                  </a:glo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utiliza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análise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preditiva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para </a:t>
            </a:r>
            <a:r>
              <a:rPr lang="en-US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entender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que a ‘</a:t>
            </a:r>
            <a:r>
              <a:rPr lang="en-US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ocorrência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interesse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’ </a:t>
            </a:r>
            <a:r>
              <a:rPr lang="en-US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está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em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desenvolvimento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.</a:t>
            </a:r>
            <a:r>
              <a:rPr lang="pt-BR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Não é uma regra pré-definida heurística simples que precisa ser configurado manualmente.</a:t>
            </a:r>
            <a:endParaRPr lang="en-US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>
                      <a:lumMod val="85000"/>
                      <a:lumOff val="15000"/>
                      <a:alpha val="65000"/>
                    </a:schemeClr>
                  </a:glow>
                </a:effectLst>
                <a:latin typeface="Calibri" pitchFamily="34" charset="0"/>
                <a:cs typeface="Arial" charset="0"/>
              </a:rPr>
              <a:t>Event</a:t>
            </a:r>
            <a:r>
              <a:rPr lang="en-US" sz="1350" dirty="0">
                <a:solidFill>
                  <a:schemeClr val="bg1"/>
                </a:solidFill>
                <a:effectLst>
                  <a:glow rad="127000">
                    <a:schemeClr val="tx1">
                      <a:lumMod val="85000"/>
                      <a:lumOff val="15000"/>
                      <a:alpha val="65000"/>
                    </a:schemeClr>
                  </a:glow>
                </a:effectLst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is…</a:t>
            </a:r>
            <a:endParaRPr lang="en-US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40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6"/>
          <p:cNvSpPr/>
          <p:nvPr/>
        </p:nvSpPr>
        <p:spPr>
          <a:xfrm>
            <a:off x="3547157" y="2611080"/>
            <a:ext cx="2097430" cy="2008912"/>
          </a:xfrm>
          <a:custGeom>
            <a:avLst/>
            <a:gdLst>
              <a:gd name="connsiteX0" fmla="*/ 0 w 2732915"/>
              <a:gd name="connsiteY0" fmla="*/ 1339275 h 2678549"/>
              <a:gd name="connsiteX1" fmla="*/ 1366458 w 2732915"/>
              <a:gd name="connsiteY1" fmla="*/ 0 h 2678549"/>
              <a:gd name="connsiteX2" fmla="*/ 2732916 w 2732915"/>
              <a:gd name="connsiteY2" fmla="*/ 1339275 h 2678549"/>
              <a:gd name="connsiteX3" fmla="*/ 1366458 w 2732915"/>
              <a:gd name="connsiteY3" fmla="*/ 2678550 h 2678549"/>
              <a:gd name="connsiteX4" fmla="*/ 0 w 2732915"/>
              <a:gd name="connsiteY4" fmla="*/ 1339275 h 2678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2915" h="2678549">
                <a:moveTo>
                  <a:pt x="0" y="1339275"/>
                </a:moveTo>
                <a:cubicBezTo>
                  <a:pt x="0" y="599614"/>
                  <a:pt x="611784" y="0"/>
                  <a:pt x="1366458" y="0"/>
                </a:cubicBezTo>
                <a:cubicBezTo>
                  <a:pt x="2121132" y="0"/>
                  <a:pt x="2732916" y="599614"/>
                  <a:pt x="2732916" y="1339275"/>
                </a:cubicBezTo>
                <a:cubicBezTo>
                  <a:pt x="2732916" y="2078936"/>
                  <a:pt x="2121132" y="2678550"/>
                  <a:pt x="1366458" y="2678550"/>
                </a:cubicBezTo>
                <a:cubicBezTo>
                  <a:pt x="611784" y="2678550"/>
                  <a:pt x="0" y="2078936"/>
                  <a:pt x="0" y="1339275"/>
                </a:cubicBezTo>
                <a:close/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5887" tIns="319916" rIns="325887" bIns="319916" numCol="1" spcCol="1270" anchor="ctr" anchorCtr="0">
            <a:noAutofit/>
          </a:bodyPr>
          <a:lstStyle/>
          <a:p>
            <a:pPr algn="ctr" defTabSz="18002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chemeClr val="tx1"/>
                </a:solidFill>
              </a:rPr>
              <a:t>OCORRÊNCIA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Freeform 37"/>
          <p:cNvSpPr/>
          <p:nvPr/>
        </p:nvSpPr>
        <p:spPr>
          <a:xfrm rot="16200000">
            <a:off x="4278849" y="2310301"/>
            <a:ext cx="586303" cy="15255"/>
          </a:xfrm>
          <a:custGeom>
            <a:avLst/>
            <a:gdLst>
              <a:gd name="connsiteX0" fmla="*/ 0 w 781737"/>
              <a:gd name="connsiteY0" fmla="*/ 10170 h 20340"/>
              <a:gd name="connsiteX1" fmla="*/ 781737 w 781737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1737" h="20340">
                <a:moveTo>
                  <a:pt x="0" y="10170"/>
                </a:moveTo>
                <a:lnTo>
                  <a:pt x="781737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8020" tIns="-7030" rIns="288019" bIns="-7030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750"/>
          </a:p>
        </p:txBody>
      </p:sp>
      <p:sp>
        <p:nvSpPr>
          <p:cNvPr id="4" name="Freeform 38"/>
          <p:cNvSpPr/>
          <p:nvPr/>
        </p:nvSpPr>
        <p:spPr>
          <a:xfrm>
            <a:off x="4213577" y="1297931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50" b="1" dirty="0" err="1">
                <a:solidFill>
                  <a:schemeClr val="tx1"/>
                </a:solidFill>
              </a:rPr>
              <a:t>Alerta</a:t>
            </a:r>
            <a:r>
              <a:rPr lang="en-US" sz="750" b="1" dirty="0">
                <a:solidFill>
                  <a:schemeClr val="tx1"/>
                </a:solidFill>
              </a:rPr>
              <a:t> </a:t>
            </a:r>
            <a:r>
              <a:rPr lang="en-US" sz="750" b="1" dirty="0" err="1">
                <a:solidFill>
                  <a:schemeClr val="tx1"/>
                </a:solidFill>
              </a:rPr>
              <a:t>Inteligente</a:t>
            </a:r>
            <a:r>
              <a:rPr lang="en-US" sz="750" b="1" dirty="0">
                <a:solidFill>
                  <a:schemeClr val="tx1"/>
                </a:solidFill>
              </a:rPr>
              <a:t> </a:t>
            </a:r>
            <a:endParaRPr lang="en-US" sz="750" b="1" dirty="0">
              <a:solidFill>
                <a:schemeClr val="tx1"/>
              </a:solidFill>
            </a:endParaRPr>
          </a:p>
        </p:txBody>
      </p:sp>
      <p:sp>
        <p:nvSpPr>
          <p:cNvPr id="5" name="Freeform 39"/>
          <p:cNvSpPr/>
          <p:nvPr/>
        </p:nvSpPr>
        <p:spPr>
          <a:xfrm rot="17861538">
            <a:off x="4885025" y="2457030"/>
            <a:ext cx="582003" cy="15255"/>
          </a:xfrm>
          <a:custGeom>
            <a:avLst/>
            <a:gdLst>
              <a:gd name="connsiteX0" fmla="*/ 0 w 776004"/>
              <a:gd name="connsiteY0" fmla="*/ 10170 h 20340"/>
              <a:gd name="connsiteX1" fmla="*/ 776004 w 776004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6004" h="20340">
                <a:moveTo>
                  <a:pt x="0" y="10170"/>
                </a:moveTo>
                <a:lnTo>
                  <a:pt x="776004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5977" tIns="-6923" rIns="285976" bIns="-6923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750"/>
          </a:p>
        </p:txBody>
      </p:sp>
      <p:sp>
        <p:nvSpPr>
          <p:cNvPr id="6" name="Freeform 40"/>
          <p:cNvSpPr/>
          <p:nvPr/>
        </p:nvSpPr>
        <p:spPr>
          <a:xfrm>
            <a:off x="5068976" y="1516113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50" b="1" dirty="0" err="1">
                <a:solidFill>
                  <a:schemeClr val="tx1"/>
                </a:solidFill>
              </a:rPr>
              <a:t>Horário</a:t>
            </a:r>
            <a:r>
              <a:rPr lang="en-US" sz="750" b="1" dirty="0">
                <a:solidFill>
                  <a:schemeClr val="tx1"/>
                </a:solidFill>
              </a:rPr>
              <a:t> </a:t>
            </a:r>
            <a:r>
              <a:rPr lang="en-US" sz="750" b="1" dirty="0" err="1">
                <a:solidFill>
                  <a:schemeClr val="tx1"/>
                </a:solidFill>
              </a:rPr>
              <a:t>Inicial</a:t>
            </a:r>
            <a:endParaRPr lang="en-US" sz="750" b="1" dirty="0">
              <a:solidFill>
                <a:schemeClr val="tx1"/>
              </a:solidFill>
            </a:endParaRPr>
          </a:p>
        </p:txBody>
      </p:sp>
      <p:sp>
        <p:nvSpPr>
          <p:cNvPr id="7" name="Freeform 41"/>
          <p:cNvSpPr/>
          <p:nvPr/>
        </p:nvSpPr>
        <p:spPr>
          <a:xfrm rot="19523077">
            <a:off x="5359221" y="2866899"/>
            <a:ext cx="572630" cy="15255"/>
          </a:xfrm>
          <a:custGeom>
            <a:avLst/>
            <a:gdLst>
              <a:gd name="connsiteX0" fmla="*/ 0 w 763506"/>
              <a:gd name="connsiteY0" fmla="*/ 10170 h 20340"/>
              <a:gd name="connsiteX1" fmla="*/ 763506 w 763506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3506" h="20340">
                <a:moveTo>
                  <a:pt x="0" y="10170"/>
                </a:moveTo>
                <a:lnTo>
                  <a:pt x="763506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524" tIns="-6688" rIns="281524" bIns="-6689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750"/>
          </a:p>
        </p:txBody>
      </p:sp>
      <p:sp>
        <p:nvSpPr>
          <p:cNvPr id="8" name="Freeform 42"/>
          <p:cNvSpPr/>
          <p:nvPr/>
        </p:nvSpPr>
        <p:spPr>
          <a:xfrm>
            <a:off x="5817722" y="2149853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50" b="1" dirty="0" err="1">
                <a:solidFill>
                  <a:schemeClr val="tx1"/>
                </a:solidFill>
              </a:rPr>
              <a:t>Classifica</a:t>
            </a:r>
            <a:r>
              <a:rPr lang="en-US" sz="750" b="1" dirty="0">
                <a:solidFill>
                  <a:schemeClr val="tx1"/>
                </a:solidFill>
              </a:rPr>
              <a:t> o </a:t>
            </a:r>
            <a:r>
              <a:rPr lang="en-US" sz="750" b="1" dirty="0" err="1">
                <a:solidFill>
                  <a:schemeClr val="tx1"/>
                </a:solidFill>
              </a:rPr>
              <a:t>tipo</a:t>
            </a:r>
            <a:endParaRPr lang="en-US" sz="750" b="1" dirty="0">
              <a:solidFill>
                <a:schemeClr val="tx1"/>
              </a:solidFill>
            </a:endParaRPr>
          </a:p>
        </p:txBody>
      </p:sp>
      <p:sp>
        <p:nvSpPr>
          <p:cNvPr id="9" name="Freeform 43"/>
          <p:cNvSpPr/>
          <p:nvPr/>
        </p:nvSpPr>
        <p:spPr>
          <a:xfrm rot="21184615">
            <a:off x="5587004" y="3450289"/>
            <a:ext cx="566221" cy="15255"/>
          </a:xfrm>
          <a:custGeom>
            <a:avLst/>
            <a:gdLst>
              <a:gd name="connsiteX0" fmla="*/ 0 w 754961"/>
              <a:gd name="connsiteY0" fmla="*/ 10170 h 20340"/>
              <a:gd name="connsiteX1" fmla="*/ 754961 w 754961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961" h="20340">
                <a:moveTo>
                  <a:pt x="0" y="10170"/>
                </a:moveTo>
                <a:lnTo>
                  <a:pt x="754961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8480" tIns="-6528" rIns="278480" bIns="-6529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750"/>
          </a:p>
        </p:txBody>
      </p:sp>
      <p:sp>
        <p:nvSpPr>
          <p:cNvPr id="10" name="Freeform 44"/>
          <p:cNvSpPr/>
          <p:nvPr/>
        </p:nvSpPr>
        <p:spPr>
          <a:xfrm>
            <a:off x="6148547" y="3111679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50" b="1" dirty="0" err="1">
                <a:solidFill>
                  <a:schemeClr val="tx1"/>
                </a:solidFill>
              </a:rPr>
              <a:t>Tamanho</a:t>
            </a:r>
            <a:endParaRPr lang="en-US" sz="750" b="1" dirty="0">
              <a:solidFill>
                <a:schemeClr val="tx1"/>
              </a:solidFill>
            </a:endParaRPr>
          </a:p>
        </p:txBody>
      </p:sp>
      <p:sp>
        <p:nvSpPr>
          <p:cNvPr id="11" name="Freeform 45"/>
          <p:cNvSpPr/>
          <p:nvPr/>
        </p:nvSpPr>
        <p:spPr>
          <a:xfrm rot="1246154">
            <a:off x="5509311" y="4071194"/>
            <a:ext cx="568547" cy="15255"/>
          </a:xfrm>
          <a:custGeom>
            <a:avLst/>
            <a:gdLst>
              <a:gd name="connsiteX0" fmla="*/ 0 w 758063"/>
              <a:gd name="connsiteY0" fmla="*/ 10170 h 20340"/>
              <a:gd name="connsiteX1" fmla="*/ 758063 w 758063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8063" h="20340">
                <a:moveTo>
                  <a:pt x="0" y="10170"/>
                </a:moveTo>
                <a:lnTo>
                  <a:pt x="758063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9585" tIns="-6587" rIns="279584" bIns="-6586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750"/>
          </a:p>
        </p:txBody>
      </p:sp>
      <p:sp>
        <p:nvSpPr>
          <p:cNvPr id="12" name="Freeform 46"/>
          <p:cNvSpPr/>
          <p:nvPr/>
        </p:nvSpPr>
        <p:spPr>
          <a:xfrm>
            <a:off x="6036094" y="3948303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1647" tIns="111647" rIns="111647" bIns="111647" numCol="1" spcCol="127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50" b="1" dirty="0">
                <a:solidFill>
                  <a:schemeClr val="tx1"/>
                </a:solidFill>
              </a:rPr>
              <a:t>Local </a:t>
            </a:r>
            <a:endParaRPr lang="en-US" sz="750" b="1" dirty="0">
              <a:solidFill>
                <a:schemeClr val="tx1"/>
              </a:solidFill>
            </a:endParaRPr>
          </a:p>
        </p:txBody>
      </p:sp>
      <p:sp>
        <p:nvSpPr>
          <p:cNvPr id="13" name="Freeform 47"/>
          <p:cNvSpPr/>
          <p:nvPr/>
        </p:nvSpPr>
        <p:spPr>
          <a:xfrm rot="2907692">
            <a:off x="5146650" y="4582480"/>
            <a:ext cx="577489" cy="15255"/>
          </a:xfrm>
          <a:custGeom>
            <a:avLst/>
            <a:gdLst>
              <a:gd name="connsiteX0" fmla="*/ 0 w 769985"/>
              <a:gd name="connsiteY0" fmla="*/ 10170 h 20340"/>
              <a:gd name="connsiteX1" fmla="*/ 769985 w 769985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9985" h="20340">
                <a:moveTo>
                  <a:pt x="0" y="10170"/>
                </a:moveTo>
                <a:lnTo>
                  <a:pt x="769985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3832" tIns="-6811" rIns="283832" bIns="-6809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750"/>
          </a:p>
        </p:txBody>
      </p:sp>
      <p:sp>
        <p:nvSpPr>
          <p:cNvPr id="14" name="Freeform 48"/>
          <p:cNvSpPr/>
          <p:nvPr/>
        </p:nvSpPr>
        <p:spPr>
          <a:xfrm>
            <a:off x="5506124" y="4716097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50" b="1" dirty="0" err="1">
                <a:solidFill>
                  <a:schemeClr val="tx1"/>
                </a:solidFill>
              </a:rPr>
              <a:t>Prioridade</a:t>
            </a:r>
            <a:endParaRPr lang="en-US" sz="750" b="1" dirty="0">
              <a:solidFill>
                <a:schemeClr val="tx1"/>
              </a:solidFill>
            </a:endParaRPr>
          </a:p>
        </p:txBody>
      </p:sp>
      <p:sp>
        <p:nvSpPr>
          <p:cNvPr id="15" name="Freeform 49"/>
          <p:cNvSpPr/>
          <p:nvPr/>
        </p:nvSpPr>
        <p:spPr>
          <a:xfrm rot="4569231">
            <a:off x="4590089" y="4868360"/>
            <a:ext cx="585168" cy="15255"/>
          </a:xfrm>
          <a:custGeom>
            <a:avLst/>
            <a:gdLst>
              <a:gd name="connsiteX0" fmla="*/ 0 w 780224"/>
              <a:gd name="connsiteY0" fmla="*/ 10170 h 20340"/>
              <a:gd name="connsiteX1" fmla="*/ 780224 w 780224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0224" h="20340">
                <a:moveTo>
                  <a:pt x="0" y="10170"/>
                </a:moveTo>
                <a:lnTo>
                  <a:pt x="780224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7480" tIns="-7001" rIns="287480" bIns="-7003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750"/>
          </a:p>
        </p:txBody>
      </p:sp>
      <p:sp>
        <p:nvSpPr>
          <p:cNvPr id="16" name="Freeform 50"/>
          <p:cNvSpPr/>
          <p:nvPr/>
        </p:nvSpPr>
        <p:spPr>
          <a:xfrm>
            <a:off x="4675616" y="5138858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50" b="1" dirty="0" err="1">
                <a:solidFill>
                  <a:schemeClr val="tx1"/>
                </a:solidFill>
              </a:rPr>
              <a:t>Proprietário</a:t>
            </a:r>
            <a:endParaRPr lang="en-US" sz="750" b="1" dirty="0">
              <a:solidFill>
                <a:schemeClr val="tx1"/>
              </a:solidFill>
            </a:endParaRPr>
          </a:p>
        </p:txBody>
      </p:sp>
      <p:sp>
        <p:nvSpPr>
          <p:cNvPr id="17" name="Freeform 51"/>
          <p:cNvSpPr/>
          <p:nvPr/>
        </p:nvSpPr>
        <p:spPr>
          <a:xfrm rot="17030769">
            <a:off x="3968742" y="4868360"/>
            <a:ext cx="585168" cy="15256"/>
          </a:xfrm>
          <a:custGeom>
            <a:avLst/>
            <a:gdLst>
              <a:gd name="connsiteX0" fmla="*/ 0 w 780224"/>
              <a:gd name="connsiteY0" fmla="*/ 10170 h 20340"/>
              <a:gd name="connsiteX1" fmla="*/ 780224 w 780224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0224" h="20340">
                <a:moveTo>
                  <a:pt x="780224" y="10170"/>
                </a:moveTo>
                <a:lnTo>
                  <a:pt x="0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7478" tIns="-7002" rIns="287481" bIns="-7001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750"/>
          </a:p>
        </p:txBody>
      </p:sp>
      <p:sp>
        <p:nvSpPr>
          <p:cNvPr id="18" name="Freeform 52"/>
          <p:cNvSpPr/>
          <p:nvPr/>
        </p:nvSpPr>
        <p:spPr>
          <a:xfrm>
            <a:off x="3790340" y="5138858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50" b="1" dirty="0" err="1">
                <a:solidFill>
                  <a:schemeClr val="tx1"/>
                </a:solidFill>
              </a:rPr>
              <a:t>Tendencia</a:t>
            </a:r>
            <a:endParaRPr lang="en-US" sz="750" b="1" dirty="0">
              <a:solidFill>
                <a:schemeClr val="tx1"/>
              </a:solidFill>
            </a:endParaRPr>
          </a:p>
        </p:txBody>
      </p:sp>
      <p:sp>
        <p:nvSpPr>
          <p:cNvPr id="19" name="Freeform 53"/>
          <p:cNvSpPr/>
          <p:nvPr/>
        </p:nvSpPr>
        <p:spPr>
          <a:xfrm rot="18692308">
            <a:off x="3419860" y="4582480"/>
            <a:ext cx="577490" cy="15255"/>
          </a:xfrm>
          <a:custGeom>
            <a:avLst/>
            <a:gdLst>
              <a:gd name="connsiteX0" fmla="*/ 0 w 769985"/>
              <a:gd name="connsiteY0" fmla="*/ 10170 h 20340"/>
              <a:gd name="connsiteX1" fmla="*/ 769985 w 769985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9985" h="20340">
                <a:moveTo>
                  <a:pt x="769985" y="10170"/>
                </a:moveTo>
                <a:lnTo>
                  <a:pt x="0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3832" tIns="-6810" rIns="283833" bIns="-6810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750"/>
          </a:p>
        </p:txBody>
      </p:sp>
      <p:sp>
        <p:nvSpPr>
          <p:cNvPr id="20" name="Freeform 54"/>
          <p:cNvSpPr/>
          <p:nvPr/>
        </p:nvSpPr>
        <p:spPr>
          <a:xfrm>
            <a:off x="2921032" y="4716097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50" b="1" dirty="0" err="1">
                <a:solidFill>
                  <a:schemeClr val="tx1"/>
                </a:solidFill>
              </a:rPr>
              <a:t>Etiquetas</a:t>
            </a:r>
            <a:endParaRPr lang="en-US" sz="750" b="1" dirty="0">
              <a:solidFill>
                <a:schemeClr val="tx1"/>
              </a:solidFill>
            </a:endParaRPr>
          </a:p>
        </p:txBody>
      </p:sp>
      <p:sp>
        <p:nvSpPr>
          <p:cNvPr id="21" name="Freeform 55"/>
          <p:cNvSpPr/>
          <p:nvPr/>
        </p:nvSpPr>
        <p:spPr>
          <a:xfrm rot="20353846">
            <a:off x="3066141" y="4071194"/>
            <a:ext cx="568548" cy="15256"/>
          </a:xfrm>
          <a:custGeom>
            <a:avLst/>
            <a:gdLst>
              <a:gd name="connsiteX0" fmla="*/ 0 w 758063"/>
              <a:gd name="connsiteY0" fmla="*/ 10170 h 20340"/>
              <a:gd name="connsiteX1" fmla="*/ 758063 w 758063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8063" h="20340">
                <a:moveTo>
                  <a:pt x="758063" y="10170"/>
                </a:moveTo>
                <a:lnTo>
                  <a:pt x="0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9584" tIns="-6587" rIns="279586" bIns="-6586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750"/>
          </a:p>
        </p:txBody>
      </p:sp>
      <p:sp>
        <p:nvSpPr>
          <p:cNvPr id="22" name="Freeform 56"/>
          <p:cNvSpPr/>
          <p:nvPr/>
        </p:nvSpPr>
        <p:spPr>
          <a:xfrm>
            <a:off x="2391062" y="3948303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50" b="1" dirty="0" err="1">
                <a:solidFill>
                  <a:schemeClr val="tx1"/>
                </a:solidFill>
              </a:rPr>
              <a:t>Ações</a:t>
            </a:r>
            <a:r>
              <a:rPr lang="en-US" sz="750" b="1" dirty="0">
                <a:solidFill>
                  <a:schemeClr val="tx1"/>
                </a:solidFill>
              </a:rPr>
              <a:t/>
            </a:r>
            <a:br>
              <a:rPr lang="en-US" sz="750" b="1" dirty="0">
                <a:solidFill>
                  <a:schemeClr val="tx1"/>
                </a:solidFill>
              </a:rPr>
            </a:br>
            <a:r>
              <a:rPr lang="en-US" sz="750" b="1" dirty="0">
                <a:solidFill>
                  <a:schemeClr val="tx1"/>
                </a:solidFill>
              </a:rPr>
              <a:t>&amp; APIs</a:t>
            </a:r>
            <a:endParaRPr lang="en-US" sz="750" b="1" dirty="0">
              <a:solidFill>
                <a:schemeClr val="tx1"/>
              </a:solidFill>
            </a:endParaRPr>
          </a:p>
        </p:txBody>
      </p:sp>
      <p:sp>
        <p:nvSpPr>
          <p:cNvPr id="23" name="Freeform 57"/>
          <p:cNvSpPr/>
          <p:nvPr/>
        </p:nvSpPr>
        <p:spPr>
          <a:xfrm rot="415385">
            <a:off x="2990775" y="3450288"/>
            <a:ext cx="566222" cy="15256"/>
          </a:xfrm>
          <a:custGeom>
            <a:avLst/>
            <a:gdLst>
              <a:gd name="connsiteX0" fmla="*/ 0 w 754961"/>
              <a:gd name="connsiteY0" fmla="*/ 10170 h 20340"/>
              <a:gd name="connsiteX1" fmla="*/ 754961 w 754961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961" h="20340">
                <a:moveTo>
                  <a:pt x="754961" y="10170"/>
                </a:moveTo>
                <a:lnTo>
                  <a:pt x="0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8480" tIns="-6527" rIns="278480" bIns="-6529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750"/>
          </a:p>
        </p:txBody>
      </p:sp>
      <p:sp>
        <p:nvSpPr>
          <p:cNvPr id="24" name="Freeform 58"/>
          <p:cNvSpPr/>
          <p:nvPr/>
        </p:nvSpPr>
        <p:spPr>
          <a:xfrm>
            <a:off x="2278608" y="3022166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50" b="1" dirty="0">
                <a:solidFill>
                  <a:schemeClr val="tx1"/>
                </a:solidFill>
              </a:rPr>
              <a:t>Causa </a:t>
            </a:r>
            <a:r>
              <a:rPr lang="en-US" sz="750" b="1" dirty="0" err="1">
                <a:solidFill>
                  <a:schemeClr val="tx1"/>
                </a:solidFill>
              </a:rPr>
              <a:t>Raíz</a:t>
            </a:r>
            <a:endParaRPr lang="en-US" sz="750" b="1" dirty="0">
              <a:solidFill>
                <a:schemeClr val="tx1"/>
              </a:solidFill>
            </a:endParaRPr>
          </a:p>
        </p:txBody>
      </p:sp>
      <p:sp>
        <p:nvSpPr>
          <p:cNvPr id="25" name="Freeform 59"/>
          <p:cNvSpPr/>
          <p:nvPr/>
        </p:nvSpPr>
        <p:spPr>
          <a:xfrm rot="2076923">
            <a:off x="3212149" y="2866899"/>
            <a:ext cx="572630" cy="15256"/>
          </a:xfrm>
          <a:custGeom>
            <a:avLst/>
            <a:gdLst>
              <a:gd name="connsiteX0" fmla="*/ 0 w 763506"/>
              <a:gd name="connsiteY0" fmla="*/ 10170 h 20340"/>
              <a:gd name="connsiteX1" fmla="*/ 763506 w 763506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3506" h="20340">
                <a:moveTo>
                  <a:pt x="763506" y="10170"/>
                </a:moveTo>
                <a:lnTo>
                  <a:pt x="0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525" tIns="-6688" rIns="281524" bIns="-6689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750"/>
          </a:p>
        </p:txBody>
      </p:sp>
      <p:sp>
        <p:nvSpPr>
          <p:cNvPr id="26" name="Freeform 60"/>
          <p:cNvSpPr/>
          <p:nvPr/>
        </p:nvSpPr>
        <p:spPr>
          <a:xfrm>
            <a:off x="2609433" y="2149853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50" b="1" dirty="0" err="1">
                <a:solidFill>
                  <a:schemeClr val="tx1"/>
                </a:solidFill>
              </a:rPr>
              <a:t>Verifica</a:t>
            </a:r>
            <a:r>
              <a:rPr lang="en-US" sz="750" b="1" dirty="0">
                <a:solidFill>
                  <a:schemeClr val="tx1"/>
                </a:solidFill>
              </a:rPr>
              <a:t> </a:t>
            </a:r>
            <a:r>
              <a:rPr lang="en-US" sz="750" b="1" dirty="0" err="1">
                <a:solidFill>
                  <a:schemeClr val="tx1"/>
                </a:solidFill>
              </a:rPr>
              <a:t>Reparo</a:t>
            </a:r>
            <a:endParaRPr lang="en-US" sz="750" b="1" dirty="0">
              <a:solidFill>
                <a:schemeClr val="tx1"/>
              </a:solidFill>
            </a:endParaRPr>
          </a:p>
        </p:txBody>
      </p:sp>
      <p:sp>
        <p:nvSpPr>
          <p:cNvPr id="27" name="Freeform 61"/>
          <p:cNvSpPr/>
          <p:nvPr/>
        </p:nvSpPr>
        <p:spPr>
          <a:xfrm rot="3738462">
            <a:off x="3676970" y="2457030"/>
            <a:ext cx="582003" cy="15255"/>
          </a:xfrm>
          <a:custGeom>
            <a:avLst/>
            <a:gdLst>
              <a:gd name="connsiteX0" fmla="*/ 0 w 776004"/>
              <a:gd name="connsiteY0" fmla="*/ 10170 h 20340"/>
              <a:gd name="connsiteX1" fmla="*/ 776004 w 776004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6004" h="20340">
                <a:moveTo>
                  <a:pt x="776004" y="10170"/>
                </a:moveTo>
                <a:lnTo>
                  <a:pt x="0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5977" tIns="-6923" rIns="285976" bIns="-6923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750"/>
          </a:p>
        </p:txBody>
      </p:sp>
      <p:sp>
        <p:nvSpPr>
          <p:cNvPr id="28" name="Freeform 62"/>
          <p:cNvSpPr/>
          <p:nvPr/>
        </p:nvSpPr>
        <p:spPr>
          <a:xfrm>
            <a:off x="3325285" y="1566672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50" b="1" dirty="0" err="1">
                <a:solidFill>
                  <a:schemeClr val="tx1"/>
                </a:solidFill>
              </a:rPr>
              <a:t>Horário</a:t>
            </a:r>
            <a:r>
              <a:rPr lang="en-US" sz="750" b="1" dirty="0">
                <a:solidFill>
                  <a:schemeClr val="tx1"/>
                </a:solidFill>
              </a:rPr>
              <a:t> Final</a:t>
            </a:r>
            <a:endParaRPr lang="en-US" sz="750" b="1" dirty="0">
              <a:solidFill>
                <a:schemeClr val="tx1"/>
              </a:solidFill>
            </a:endParaRPr>
          </a:p>
        </p:txBody>
      </p:sp>
      <p:sp>
        <p:nvSpPr>
          <p:cNvPr id="30" name="Slide Number Placeholder 2"/>
          <p:cNvSpPr txBox="1">
            <a:spLocks/>
          </p:cNvSpPr>
          <p:nvPr/>
        </p:nvSpPr>
        <p:spPr>
          <a:xfrm>
            <a:off x="813154" y="5718781"/>
            <a:ext cx="40005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31" name="Oval 1"/>
          <p:cNvSpPr/>
          <p:nvPr/>
        </p:nvSpPr>
        <p:spPr>
          <a:xfrm>
            <a:off x="1213204" y="5465419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TextBox 2"/>
          <p:cNvSpPr txBox="1"/>
          <p:nvPr/>
        </p:nvSpPr>
        <p:spPr>
          <a:xfrm>
            <a:off x="1441804" y="5464303"/>
            <a:ext cx="17716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b="1" dirty="0" err="1">
                <a:solidFill>
                  <a:schemeClr val="bg1"/>
                </a:solidFill>
              </a:rPr>
              <a:t>Requer</a:t>
            </a:r>
            <a:r>
              <a:rPr lang="en-US" sz="1050" b="1" dirty="0">
                <a:solidFill>
                  <a:schemeClr val="bg1"/>
                </a:solidFill>
              </a:rPr>
              <a:t> </a:t>
            </a:r>
            <a:r>
              <a:rPr lang="en-US" sz="1050" b="1" dirty="0" err="1">
                <a:solidFill>
                  <a:schemeClr val="bg1"/>
                </a:solidFill>
              </a:rPr>
              <a:t>a</a:t>
            </a:r>
            <a:r>
              <a:rPr lang="en-US" sz="1050" b="1" dirty="0" err="1">
                <a:solidFill>
                  <a:schemeClr val="bg1"/>
                </a:solidFill>
              </a:rPr>
              <a:t>nálise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737574" y="1216197"/>
            <a:ext cx="247721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Ocorrência</a:t>
            </a:r>
            <a:r>
              <a:rPr lang="en-US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é…</a:t>
            </a:r>
            <a:endParaRPr lang="pt-BR" sz="3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490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6"/>
          <p:cNvSpPr/>
          <p:nvPr/>
        </p:nvSpPr>
        <p:spPr>
          <a:xfrm>
            <a:off x="3532429" y="2597850"/>
            <a:ext cx="2049686" cy="2008912"/>
          </a:xfrm>
          <a:custGeom>
            <a:avLst/>
            <a:gdLst>
              <a:gd name="connsiteX0" fmla="*/ 0 w 2732915"/>
              <a:gd name="connsiteY0" fmla="*/ 1339275 h 2678549"/>
              <a:gd name="connsiteX1" fmla="*/ 1366458 w 2732915"/>
              <a:gd name="connsiteY1" fmla="*/ 0 h 2678549"/>
              <a:gd name="connsiteX2" fmla="*/ 2732916 w 2732915"/>
              <a:gd name="connsiteY2" fmla="*/ 1339275 h 2678549"/>
              <a:gd name="connsiteX3" fmla="*/ 1366458 w 2732915"/>
              <a:gd name="connsiteY3" fmla="*/ 2678550 h 2678549"/>
              <a:gd name="connsiteX4" fmla="*/ 0 w 2732915"/>
              <a:gd name="connsiteY4" fmla="*/ 1339275 h 2678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2915" h="2678549">
                <a:moveTo>
                  <a:pt x="0" y="1339275"/>
                </a:moveTo>
                <a:cubicBezTo>
                  <a:pt x="0" y="599614"/>
                  <a:pt x="611784" y="0"/>
                  <a:pt x="1366458" y="0"/>
                </a:cubicBezTo>
                <a:cubicBezTo>
                  <a:pt x="2121132" y="0"/>
                  <a:pt x="2732916" y="599614"/>
                  <a:pt x="2732916" y="1339275"/>
                </a:cubicBezTo>
                <a:cubicBezTo>
                  <a:pt x="2732916" y="2078936"/>
                  <a:pt x="2121132" y="2678550"/>
                  <a:pt x="1366458" y="2678550"/>
                </a:cubicBezTo>
                <a:cubicBezTo>
                  <a:pt x="611784" y="2678550"/>
                  <a:pt x="0" y="2078936"/>
                  <a:pt x="0" y="1339275"/>
                </a:cubicBezTo>
                <a:close/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5887" tIns="319916" rIns="325887" bIns="319916" numCol="1" spcCol="1270" anchor="ctr" anchorCtr="0">
            <a:noAutofit/>
          </a:bodyPr>
          <a:lstStyle/>
          <a:p>
            <a:pPr algn="ctr" defTabSz="18002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50" dirty="0">
                <a:solidFill>
                  <a:schemeClr val="tx1"/>
                </a:solidFill>
              </a:rPr>
              <a:t>EVENT</a:t>
            </a:r>
            <a:endParaRPr lang="en-US" sz="4050" dirty="0">
              <a:solidFill>
                <a:schemeClr val="tx1"/>
              </a:solidFill>
            </a:endParaRPr>
          </a:p>
        </p:txBody>
      </p:sp>
      <p:sp>
        <p:nvSpPr>
          <p:cNvPr id="3" name="Freeform 37"/>
          <p:cNvSpPr/>
          <p:nvPr/>
        </p:nvSpPr>
        <p:spPr>
          <a:xfrm rot="16200000">
            <a:off x="4264121" y="2297072"/>
            <a:ext cx="586303" cy="15255"/>
          </a:xfrm>
          <a:custGeom>
            <a:avLst/>
            <a:gdLst>
              <a:gd name="connsiteX0" fmla="*/ 0 w 781737"/>
              <a:gd name="connsiteY0" fmla="*/ 10170 h 20340"/>
              <a:gd name="connsiteX1" fmla="*/ 781737 w 781737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1737" h="20340">
                <a:moveTo>
                  <a:pt x="0" y="10170"/>
                </a:moveTo>
                <a:lnTo>
                  <a:pt x="781737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8020" tIns="-7030" rIns="288019" bIns="-7030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75"/>
          </a:p>
        </p:txBody>
      </p:sp>
      <p:sp>
        <p:nvSpPr>
          <p:cNvPr id="4" name="Freeform 38"/>
          <p:cNvSpPr/>
          <p:nvPr/>
        </p:nvSpPr>
        <p:spPr>
          <a:xfrm>
            <a:off x="4198850" y="1284701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</a:rPr>
              <a:t>Smart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</a:rPr>
              <a:t>Alert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5" name="Freeform 39"/>
          <p:cNvSpPr/>
          <p:nvPr/>
        </p:nvSpPr>
        <p:spPr>
          <a:xfrm rot="17861538">
            <a:off x="4870298" y="2443801"/>
            <a:ext cx="582003" cy="15255"/>
          </a:xfrm>
          <a:custGeom>
            <a:avLst/>
            <a:gdLst>
              <a:gd name="connsiteX0" fmla="*/ 0 w 776004"/>
              <a:gd name="connsiteY0" fmla="*/ 10170 h 20340"/>
              <a:gd name="connsiteX1" fmla="*/ 776004 w 776004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6004" h="20340">
                <a:moveTo>
                  <a:pt x="0" y="10170"/>
                </a:moveTo>
                <a:lnTo>
                  <a:pt x="776004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5977" tIns="-6923" rIns="285976" bIns="-6923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75"/>
          </a:p>
        </p:txBody>
      </p:sp>
      <p:sp>
        <p:nvSpPr>
          <p:cNvPr id="6" name="Freeform 40"/>
          <p:cNvSpPr/>
          <p:nvPr/>
        </p:nvSpPr>
        <p:spPr>
          <a:xfrm>
            <a:off x="5054249" y="1502884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</a:rPr>
              <a:t>Start</a:t>
            </a:r>
            <a:br>
              <a:rPr lang="en-US" sz="1200" b="1" dirty="0">
                <a:solidFill>
                  <a:schemeClr val="tx1"/>
                </a:solidFill>
              </a:rPr>
            </a:br>
            <a:r>
              <a:rPr lang="en-US" sz="1200" b="1" dirty="0">
                <a:solidFill>
                  <a:schemeClr val="tx1"/>
                </a:solidFill>
              </a:rPr>
              <a:t>Time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" name="Freeform 41"/>
          <p:cNvSpPr/>
          <p:nvPr/>
        </p:nvSpPr>
        <p:spPr>
          <a:xfrm rot="19523077">
            <a:off x="5344493" y="2853670"/>
            <a:ext cx="572630" cy="15255"/>
          </a:xfrm>
          <a:custGeom>
            <a:avLst/>
            <a:gdLst>
              <a:gd name="connsiteX0" fmla="*/ 0 w 763506"/>
              <a:gd name="connsiteY0" fmla="*/ 10170 h 20340"/>
              <a:gd name="connsiteX1" fmla="*/ 763506 w 763506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3506" h="20340">
                <a:moveTo>
                  <a:pt x="0" y="10170"/>
                </a:moveTo>
                <a:lnTo>
                  <a:pt x="763506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524" tIns="-6688" rIns="281524" bIns="-6689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75"/>
          </a:p>
        </p:txBody>
      </p:sp>
      <p:sp>
        <p:nvSpPr>
          <p:cNvPr id="8" name="Freeform 42"/>
          <p:cNvSpPr/>
          <p:nvPr/>
        </p:nvSpPr>
        <p:spPr>
          <a:xfrm>
            <a:off x="5802995" y="2136623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</a:rPr>
              <a:t>Classify to Type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" name="Freeform 43"/>
          <p:cNvSpPr/>
          <p:nvPr/>
        </p:nvSpPr>
        <p:spPr>
          <a:xfrm rot="21184615">
            <a:off x="5572276" y="3437060"/>
            <a:ext cx="566221" cy="15255"/>
          </a:xfrm>
          <a:custGeom>
            <a:avLst/>
            <a:gdLst>
              <a:gd name="connsiteX0" fmla="*/ 0 w 754961"/>
              <a:gd name="connsiteY0" fmla="*/ 10170 h 20340"/>
              <a:gd name="connsiteX1" fmla="*/ 754961 w 754961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961" h="20340">
                <a:moveTo>
                  <a:pt x="0" y="10170"/>
                </a:moveTo>
                <a:lnTo>
                  <a:pt x="754961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8480" tIns="-6528" rIns="278480" bIns="-6529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75"/>
          </a:p>
        </p:txBody>
      </p:sp>
      <p:sp>
        <p:nvSpPr>
          <p:cNvPr id="10" name="Freeform 44"/>
          <p:cNvSpPr/>
          <p:nvPr/>
        </p:nvSpPr>
        <p:spPr>
          <a:xfrm>
            <a:off x="6133820" y="3098450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</a:rPr>
              <a:t>Size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1" name="Freeform 45"/>
          <p:cNvSpPr/>
          <p:nvPr/>
        </p:nvSpPr>
        <p:spPr>
          <a:xfrm rot="1246154">
            <a:off x="5494583" y="4057965"/>
            <a:ext cx="568547" cy="15255"/>
          </a:xfrm>
          <a:custGeom>
            <a:avLst/>
            <a:gdLst>
              <a:gd name="connsiteX0" fmla="*/ 0 w 758063"/>
              <a:gd name="connsiteY0" fmla="*/ 10170 h 20340"/>
              <a:gd name="connsiteX1" fmla="*/ 758063 w 758063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8063" h="20340">
                <a:moveTo>
                  <a:pt x="0" y="10170"/>
                </a:moveTo>
                <a:lnTo>
                  <a:pt x="758063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9585" tIns="-6587" rIns="279584" bIns="-6586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75"/>
          </a:p>
        </p:txBody>
      </p:sp>
      <p:sp>
        <p:nvSpPr>
          <p:cNvPr id="12" name="Freeform 46"/>
          <p:cNvSpPr/>
          <p:nvPr/>
        </p:nvSpPr>
        <p:spPr>
          <a:xfrm>
            <a:off x="6021366" y="3935074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1647" tIns="111647" rIns="111647" bIns="111647" numCol="1" spcCol="127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b="1" dirty="0">
                <a:solidFill>
                  <a:schemeClr val="tx1"/>
                </a:solidFill>
              </a:rPr>
              <a:t>Location</a:t>
            </a:r>
            <a:endParaRPr lang="en-US" sz="1050" b="1" dirty="0">
              <a:solidFill>
                <a:schemeClr val="tx1"/>
              </a:solidFill>
            </a:endParaRPr>
          </a:p>
        </p:txBody>
      </p:sp>
      <p:sp>
        <p:nvSpPr>
          <p:cNvPr id="13" name="Freeform 47"/>
          <p:cNvSpPr/>
          <p:nvPr/>
        </p:nvSpPr>
        <p:spPr>
          <a:xfrm rot="2907692">
            <a:off x="5131923" y="4569251"/>
            <a:ext cx="577489" cy="15255"/>
          </a:xfrm>
          <a:custGeom>
            <a:avLst/>
            <a:gdLst>
              <a:gd name="connsiteX0" fmla="*/ 0 w 769985"/>
              <a:gd name="connsiteY0" fmla="*/ 10170 h 20340"/>
              <a:gd name="connsiteX1" fmla="*/ 769985 w 769985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9985" h="20340">
                <a:moveTo>
                  <a:pt x="0" y="10170"/>
                </a:moveTo>
                <a:lnTo>
                  <a:pt x="769985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3832" tIns="-6811" rIns="283832" bIns="-6809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75"/>
          </a:p>
        </p:txBody>
      </p:sp>
      <p:sp>
        <p:nvSpPr>
          <p:cNvPr id="14" name="Freeform 48"/>
          <p:cNvSpPr/>
          <p:nvPr/>
        </p:nvSpPr>
        <p:spPr>
          <a:xfrm>
            <a:off x="5491396" y="4702868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</a:rPr>
              <a:t>Priority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5" name="Freeform 49"/>
          <p:cNvSpPr/>
          <p:nvPr/>
        </p:nvSpPr>
        <p:spPr>
          <a:xfrm rot="4569231">
            <a:off x="4575362" y="4855131"/>
            <a:ext cx="585168" cy="15255"/>
          </a:xfrm>
          <a:custGeom>
            <a:avLst/>
            <a:gdLst>
              <a:gd name="connsiteX0" fmla="*/ 0 w 780224"/>
              <a:gd name="connsiteY0" fmla="*/ 10170 h 20340"/>
              <a:gd name="connsiteX1" fmla="*/ 780224 w 780224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0224" h="20340">
                <a:moveTo>
                  <a:pt x="0" y="10170"/>
                </a:moveTo>
                <a:lnTo>
                  <a:pt x="780224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7480" tIns="-7001" rIns="287480" bIns="-7003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75"/>
          </a:p>
        </p:txBody>
      </p:sp>
      <p:sp>
        <p:nvSpPr>
          <p:cNvPr id="16" name="Freeform 50"/>
          <p:cNvSpPr/>
          <p:nvPr/>
        </p:nvSpPr>
        <p:spPr>
          <a:xfrm>
            <a:off x="4660888" y="5125628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</a:rPr>
              <a:t>Owner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7" name="Freeform 51"/>
          <p:cNvSpPr/>
          <p:nvPr/>
        </p:nvSpPr>
        <p:spPr>
          <a:xfrm rot="17030769">
            <a:off x="3954014" y="4855131"/>
            <a:ext cx="585168" cy="15256"/>
          </a:xfrm>
          <a:custGeom>
            <a:avLst/>
            <a:gdLst>
              <a:gd name="connsiteX0" fmla="*/ 0 w 780224"/>
              <a:gd name="connsiteY0" fmla="*/ 10170 h 20340"/>
              <a:gd name="connsiteX1" fmla="*/ 780224 w 780224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0224" h="20340">
                <a:moveTo>
                  <a:pt x="780224" y="10170"/>
                </a:moveTo>
                <a:lnTo>
                  <a:pt x="0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7478" tIns="-7002" rIns="287481" bIns="-7001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75"/>
          </a:p>
        </p:txBody>
      </p:sp>
      <p:sp>
        <p:nvSpPr>
          <p:cNvPr id="18" name="Freeform 52"/>
          <p:cNvSpPr/>
          <p:nvPr/>
        </p:nvSpPr>
        <p:spPr>
          <a:xfrm>
            <a:off x="3775613" y="5125628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</a:rPr>
              <a:t>Trend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9" name="Freeform 53"/>
          <p:cNvSpPr/>
          <p:nvPr/>
        </p:nvSpPr>
        <p:spPr>
          <a:xfrm rot="18692308">
            <a:off x="3405132" y="4569251"/>
            <a:ext cx="577490" cy="15255"/>
          </a:xfrm>
          <a:custGeom>
            <a:avLst/>
            <a:gdLst>
              <a:gd name="connsiteX0" fmla="*/ 0 w 769985"/>
              <a:gd name="connsiteY0" fmla="*/ 10170 h 20340"/>
              <a:gd name="connsiteX1" fmla="*/ 769985 w 769985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9985" h="20340">
                <a:moveTo>
                  <a:pt x="769985" y="10170"/>
                </a:moveTo>
                <a:lnTo>
                  <a:pt x="0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3832" tIns="-6810" rIns="283833" bIns="-6810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75"/>
          </a:p>
        </p:txBody>
      </p:sp>
      <p:sp>
        <p:nvSpPr>
          <p:cNvPr id="20" name="Freeform 54"/>
          <p:cNvSpPr/>
          <p:nvPr/>
        </p:nvSpPr>
        <p:spPr>
          <a:xfrm>
            <a:off x="2906304" y="4702868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</a:rPr>
              <a:t>Tags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1" name="Freeform 55"/>
          <p:cNvSpPr/>
          <p:nvPr/>
        </p:nvSpPr>
        <p:spPr>
          <a:xfrm rot="20353846">
            <a:off x="3051413" y="4057965"/>
            <a:ext cx="568548" cy="15256"/>
          </a:xfrm>
          <a:custGeom>
            <a:avLst/>
            <a:gdLst>
              <a:gd name="connsiteX0" fmla="*/ 0 w 758063"/>
              <a:gd name="connsiteY0" fmla="*/ 10170 h 20340"/>
              <a:gd name="connsiteX1" fmla="*/ 758063 w 758063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8063" h="20340">
                <a:moveTo>
                  <a:pt x="758063" y="10170"/>
                </a:moveTo>
                <a:lnTo>
                  <a:pt x="0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9584" tIns="-6587" rIns="279586" bIns="-6586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75"/>
          </a:p>
        </p:txBody>
      </p:sp>
      <p:sp>
        <p:nvSpPr>
          <p:cNvPr id="22" name="Freeform 56"/>
          <p:cNvSpPr/>
          <p:nvPr/>
        </p:nvSpPr>
        <p:spPr>
          <a:xfrm>
            <a:off x="2376334" y="3935074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</a:rPr>
              <a:t>Actions</a:t>
            </a:r>
            <a:br>
              <a:rPr lang="en-US" sz="1200" b="1" dirty="0">
                <a:solidFill>
                  <a:schemeClr val="tx1"/>
                </a:solidFill>
              </a:rPr>
            </a:br>
            <a:r>
              <a:rPr lang="en-US" sz="1200" b="1" dirty="0">
                <a:solidFill>
                  <a:schemeClr val="tx1"/>
                </a:solidFill>
              </a:rPr>
              <a:t>&amp; APIs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3" name="Freeform 57"/>
          <p:cNvSpPr/>
          <p:nvPr/>
        </p:nvSpPr>
        <p:spPr>
          <a:xfrm rot="415385">
            <a:off x="2976047" y="3437059"/>
            <a:ext cx="566222" cy="15256"/>
          </a:xfrm>
          <a:custGeom>
            <a:avLst/>
            <a:gdLst>
              <a:gd name="connsiteX0" fmla="*/ 0 w 754961"/>
              <a:gd name="connsiteY0" fmla="*/ 10170 h 20340"/>
              <a:gd name="connsiteX1" fmla="*/ 754961 w 754961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961" h="20340">
                <a:moveTo>
                  <a:pt x="754961" y="10170"/>
                </a:moveTo>
                <a:lnTo>
                  <a:pt x="0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8480" tIns="-6527" rIns="278480" bIns="-6529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75"/>
          </a:p>
        </p:txBody>
      </p:sp>
      <p:sp>
        <p:nvSpPr>
          <p:cNvPr id="24" name="Freeform 58"/>
          <p:cNvSpPr/>
          <p:nvPr/>
        </p:nvSpPr>
        <p:spPr>
          <a:xfrm>
            <a:off x="2263880" y="3008936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</a:rPr>
              <a:t>Root Cause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5" name="Freeform 59"/>
          <p:cNvSpPr/>
          <p:nvPr/>
        </p:nvSpPr>
        <p:spPr>
          <a:xfrm rot="2076923">
            <a:off x="3197421" y="2853669"/>
            <a:ext cx="572630" cy="15256"/>
          </a:xfrm>
          <a:custGeom>
            <a:avLst/>
            <a:gdLst>
              <a:gd name="connsiteX0" fmla="*/ 0 w 763506"/>
              <a:gd name="connsiteY0" fmla="*/ 10170 h 20340"/>
              <a:gd name="connsiteX1" fmla="*/ 763506 w 763506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3506" h="20340">
                <a:moveTo>
                  <a:pt x="763506" y="10170"/>
                </a:moveTo>
                <a:lnTo>
                  <a:pt x="0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525" tIns="-6688" rIns="281524" bIns="-6689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75"/>
          </a:p>
        </p:txBody>
      </p:sp>
      <p:sp>
        <p:nvSpPr>
          <p:cNvPr id="26" name="Freeform 60"/>
          <p:cNvSpPr/>
          <p:nvPr/>
        </p:nvSpPr>
        <p:spPr>
          <a:xfrm>
            <a:off x="2594705" y="2136623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</a:rPr>
              <a:t>Verify Repair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7" name="Freeform 61"/>
          <p:cNvSpPr/>
          <p:nvPr/>
        </p:nvSpPr>
        <p:spPr>
          <a:xfrm rot="3738462">
            <a:off x="3662243" y="2443801"/>
            <a:ext cx="582003" cy="15255"/>
          </a:xfrm>
          <a:custGeom>
            <a:avLst/>
            <a:gdLst>
              <a:gd name="connsiteX0" fmla="*/ 0 w 776004"/>
              <a:gd name="connsiteY0" fmla="*/ 10170 h 20340"/>
              <a:gd name="connsiteX1" fmla="*/ 776004 w 776004"/>
              <a:gd name="connsiteY1" fmla="*/ 10170 h 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6004" h="20340">
                <a:moveTo>
                  <a:pt x="776004" y="10170"/>
                </a:moveTo>
                <a:lnTo>
                  <a:pt x="0" y="101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5977" tIns="-6923" rIns="285976" bIns="-6923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75"/>
          </a:p>
        </p:txBody>
      </p:sp>
      <p:sp>
        <p:nvSpPr>
          <p:cNvPr id="28" name="Freeform 62"/>
          <p:cNvSpPr/>
          <p:nvPr/>
        </p:nvSpPr>
        <p:spPr>
          <a:xfrm>
            <a:off x="3310557" y="1553443"/>
            <a:ext cx="716844" cy="716844"/>
          </a:xfrm>
          <a:custGeom>
            <a:avLst/>
            <a:gdLst>
              <a:gd name="connsiteX0" fmla="*/ 0 w 955792"/>
              <a:gd name="connsiteY0" fmla="*/ 477896 h 955792"/>
              <a:gd name="connsiteX1" fmla="*/ 477896 w 955792"/>
              <a:gd name="connsiteY1" fmla="*/ 0 h 955792"/>
              <a:gd name="connsiteX2" fmla="*/ 955792 w 955792"/>
              <a:gd name="connsiteY2" fmla="*/ 477896 h 955792"/>
              <a:gd name="connsiteX3" fmla="*/ 477896 w 955792"/>
              <a:gd name="connsiteY3" fmla="*/ 955792 h 955792"/>
              <a:gd name="connsiteX4" fmla="*/ 0 w 955792"/>
              <a:gd name="connsiteY4" fmla="*/ 477896 h 95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92" h="955792">
                <a:moveTo>
                  <a:pt x="0" y="477896"/>
                </a:moveTo>
                <a:cubicBezTo>
                  <a:pt x="0" y="213961"/>
                  <a:pt x="213961" y="0"/>
                  <a:pt x="477896" y="0"/>
                </a:cubicBezTo>
                <a:cubicBezTo>
                  <a:pt x="741831" y="0"/>
                  <a:pt x="955792" y="213961"/>
                  <a:pt x="955792" y="477896"/>
                </a:cubicBezTo>
                <a:cubicBezTo>
                  <a:pt x="955792" y="741831"/>
                  <a:pt x="741831" y="955792"/>
                  <a:pt x="477896" y="955792"/>
                </a:cubicBezTo>
                <a:cubicBezTo>
                  <a:pt x="213961" y="955792"/>
                  <a:pt x="0" y="741831"/>
                  <a:pt x="0" y="47789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599" tIns="112599" rIns="112599" bIns="11259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tx1"/>
                </a:solidFill>
              </a:rPr>
              <a:t>End</a:t>
            </a:r>
            <a:br>
              <a:rPr lang="en-US" sz="1200" b="1" dirty="0">
                <a:solidFill>
                  <a:schemeClr val="tx1"/>
                </a:solidFill>
              </a:rPr>
            </a:br>
            <a:r>
              <a:rPr lang="en-US" sz="1200" b="1" dirty="0">
                <a:solidFill>
                  <a:schemeClr val="tx1"/>
                </a:solidFill>
              </a:rPr>
              <a:t>Time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969876" y="904951"/>
            <a:ext cx="6115050" cy="52505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endParaRPr lang="en-US" sz="3300" b="0" spc="-75" dirty="0">
              <a:solidFill>
                <a:schemeClr val="bg1"/>
              </a:solidFill>
            </a:endParaRPr>
          </a:p>
        </p:txBody>
      </p:sp>
      <p:sp>
        <p:nvSpPr>
          <p:cNvPr id="30" name="Slide Number Placeholder 2"/>
          <p:cNvSpPr txBox="1">
            <a:spLocks/>
          </p:cNvSpPr>
          <p:nvPr/>
        </p:nvSpPr>
        <p:spPr>
          <a:xfrm>
            <a:off x="798426" y="5705552"/>
            <a:ext cx="40005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31" name="Oval 1"/>
          <p:cNvSpPr/>
          <p:nvPr/>
        </p:nvSpPr>
        <p:spPr>
          <a:xfrm>
            <a:off x="1198476" y="545219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TextBox 2"/>
          <p:cNvSpPr txBox="1"/>
          <p:nvPr/>
        </p:nvSpPr>
        <p:spPr>
          <a:xfrm>
            <a:off x="1427076" y="5451074"/>
            <a:ext cx="17716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b="1" dirty="0" err="1">
                <a:solidFill>
                  <a:schemeClr val="bg1"/>
                </a:solidFill>
              </a:rPr>
              <a:t>Requer</a:t>
            </a:r>
            <a:r>
              <a:rPr lang="en-US" sz="1050" b="1" dirty="0">
                <a:solidFill>
                  <a:schemeClr val="bg1"/>
                </a:solidFill>
              </a:rPr>
              <a:t> </a:t>
            </a:r>
            <a:r>
              <a:rPr lang="en-US" sz="1050" b="1" dirty="0" err="1">
                <a:solidFill>
                  <a:schemeClr val="bg1"/>
                </a:solidFill>
              </a:rPr>
              <a:t>Análise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33" name="Title 12"/>
          <p:cNvSpPr txBox="1">
            <a:spLocks/>
          </p:cNvSpPr>
          <p:nvPr/>
        </p:nvSpPr>
        <p:spPr>
          <a:xfrm>
            <a:off x="-494359" y="984017"/>
            <a:ext cx="5915025" cy="4236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solidFill>
                  <a:schemeClr val="bg1"/>
                </a:solidFill>
              </a:rPr>
              <a:t>Ciclo</a:t>
            </a:r>
            <a:r>
              <a:rPr lang="en-US" sz="3000" dirty="0">
                <a:solidFill>
                  <a:schemeClr val="bg1"/>
                </a:solidFill>
              </a:rPr>
              <a:t> vital de </a:t>
            </a:r>
            <a:r>
              <a:rPr lang="en-US" sz="3000" dirty="0" err="1">
                <a:solidFill>
                  <a:schemeClr val="bg1"/>
                </a:solidFill>
              </a:rPr>
              <a:t>Ocorrências</a:t>
            </a:r>
            <a:r>
              <a:rPr lang="en-US" sz="3000" dirty="0">
                <a:solidFill>
                  <a:schemeClr val="bg1"/>
                </a:solidFill>
              </a:rPr>
              <a:t>	</a:t>
            </a:r>
            <a:endParaRPr lang="en-GB" sz="3000" dirty="0">
              <a:solidFill>
                <a:schemeClr val="bg1"/>
              </a:solidFill>
            </a:endParaRPr>
          </a:p>
        </p:txBody>
      </p:sp>
      <p:sp>
        <p:nvSpPr>
          <p:cNvPr id="34" name="Rectangle 4"/>
          <p:cNvSpPr/>
          <p:nvPr/>
        </p:nvSpPr>
        <p:spPr>
          <a:xfrm>
            <a:off x="835974" y="5738598"/>
            <a:ext cx="3033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white"/>
                </a:solidFill>
                <a:latin typeface="Calibri"/>
              </a:rPr>
              <a:t>7</a:t>
            </a:r>
            <a:endParaRPr lang="he-IL" sz="1350" dirty="0"/>
          </a:p>
        </p:txBody>
      </p:sp>
      <p:graphicFrame>
        <p:nvGraphicFramePr>
          <p:cNvPr id="35" name="Diagram 15"/>
          <p:cNvGraphicFramePr/>
          <p:nvPr>
            <p:extLst/>
          </p:nvPr>
        </p:nvGraphicFramePr>
        <p:xfrm>
          <a:off x="1655676" y="1888799"/>
          <a:ext cx="4886324" cy="3195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955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Graphic spid="35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6"/>
          <p:cNvGraphicFramePr/>
          <p:nvPr>
            <p:extLst/>
          </p:nvPr>
        </p:nvGraphicFramePr>
        <p:xfrm>
          <a:off x="1309255" y="1082908"/>
          <a:ext cx="6525491" cy="4812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909204" y="911457"/>
            <a:ext cx="6115050" cy="52505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endParaRPr lang="en-US" sz="3300" b="0" spc="-75" dirty="0">
              <a:solidFill>
                <a:schemeClr val="bg1"/>
              </a:solidFill>
            </a:endParaRP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737754" y="5712057"/>
            <a:ext cx="40005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5" name="Title 12"/>
          <p:cNvSpPr txBox="1">
            <a:spLocks/>
          </p:cNvSpPr>
          <p:nvPr/>
        </p:nvSpPr>
        <p:spPr>
          <a:xfrm>
            <a:off x="-396552" y="889151"/>
            <a:ext cx="4634904" cy="153234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solidFill>
                  <a:schemeClr val="bg1"/>
                </a:solidFill>
              </a:rPr>
              <a:t>Tipos</a:t>
            </a:r>
            <a:r>
              <a:rPr lang="en-US" sz="3000" dirty="0">
                <a:solidFill>
                  <a:schemeClr val="bg1"/>
                </a:solidFill>
              </a:rPr>
              <a:t> de </a:t>
            </a:r>
            <a:r>
              <a:rPr lang="en-US" sz="3000" dirty="0" err="1">
                <a:solidFill>
                  <a:schemeClr val="bg1"/>
                </a:solidFill>
              </a:rPr>
              <a:t>Ocorrênicas</a:t>
            </a:r>
            <a:endParaRPr lang="en-US" sz="3000" dirty="0">
              <a:solidFill>
                <a:schemeClr val="bg1"/>
              </a:solidFill>
            </a:endParaRPr>
          </a:p>
          <a:p>
            <a:r>
              <a:rPr lang="en-US" sz="3000" dirty="0" err="1">
                <a:solidFill>
                  <a:schemeClr val="bg1"/>
                </a:solidFill>
              </a:rPr>
              <a:t>Diversas</a:t>
            </a:r>
            <a:endParaRPr lang="en-GB" sz="3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2029" y="5757300"/>
            <a:ext cx="571500" cy="228601"/>
          </a:xfrm>
        </p:spPr>
        <p:txBody>
          <a:bodyPr/>
          <a:lstStyle/>
          <a:p>
            <a:pPr algn="ctr" defTabSz="685800">
              <a:defRPr/>
            </a:pPr>
            <a:fld id="{9BB76981-A8A2-4685-A471-41058697D6D7}" type="slidenum">
              <a:rPr lang="en-US" sz="900">
                <a:solidFill>
                  <a:prstClr val="white"/>
                </a:solidFill>
              </a:rPr>
              <a:pPr algn="ctr" defTabSz="685800"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85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7374" y="5148741"/>
            <a:ext cx="320819" cy="273844"/>
          </a:xfrm>
        </p:spPr>
        <p:txBody>
          <a:bodyPr/>
          <a:lstStyle/>
          <a:p>
            <a:fld id="{7122E21F-243D-4882-851B-D79CAC6261A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מלבן 13"/>
          <p:cNvSpPr/>
          <p:nvPr/>
        </p:nvSpPr>
        <p:spPr>
          <a:xfrm rot="5400000">
            <a:off x="5095098" y="1780138"/>
            <a:ext cx="2743200" cy="20136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350" dirty="0">
              <a:solidFill>
                <a:prstClr val="white"/>
              </a:solidFill>
            </a:endParaRPr>
          </a:p>
        </p:txBody>
      </p:sp>
      <p:sp>
        <p:nvSpPr>
          <p:cNvPr id="21" name="מלבן 17"/>
          <p:cNvSpPr/>
          <p:nvPr/>
        </p:nvSpPr>
        <p:spPr>
          <a:xfrm rot="5400000">
            <a:off x="3037698" y="1780138"/>
            <a:ext cx="2743200" cy="2013672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alpha val="42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350" dirty="0">
              <a:solidFill>
                <a:prstClr val="white"/>
              </a:solidFill>
            </a:endParaRPr>
          </a:p>
        </p:txBody>
      </p:sp>
      <p:sp>
        <p:nvSpPr>
          <p:cNvPr id="22" name="מלבן 18"/>
          <p:cNvSpPr/>
          <p:nvPr/>
        </p:nvSpPr>
        <p:spPr>
          <a:xfrm rot="5400000">
            <a:off x="966876" y="1780138"/>
            <a:ext cx="2743200" cy="2013672"/>
          </a:xfrm>
          <a:prstGeom prst="rect">
            <a:avLst/>
          </a:prstGeom>
          <a:gradFill>
            <a:gsLst>
              <a:gs pos="0">
                <a:srgbClr val="0070C0"/>
              </a:gs>
              <a:gs pos="50000">
                <a:srgbClr val="0070C0">
                  <a:alpha val="40000"/>
                </a:srgbClr>
              </a:gs>
              <a:gs pos="100000">
                <a:srgbClr val="0070C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350" dirty="0">
              <a:solidFill>
                <a:prstClr val="white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617390" y="1758274"/>
            <a:ext cx="1727923" cy="8572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r>
              <a:rPr lang="en-US" sz="2100" b="0" dirty="0">
                <a:solidFill>
                  <a:prstClr val="white"/>
                </a:solidFill>
              </a:rPr>
              <a:t>Dados </a:t>
            </a:r>
            <a:r>
              <a:rPr lang="en-US" sz="2100" b="0" dirty="0" err="1">
                <a:solidFill>
                  <a:prstClr val="white"/>
                </a:solidFill>
              </a:rPr>
              <a:t>Brutos</a:t>
            </a:r>
            <a:endParaRPr lang="en-US" sz="2100" b="0" dirty="0">
              <a:solidFill>
                <a:prstClr val="white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345312" y="1643974"/>
            <a:ext cx="2115781" cy="8572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100" b="0" dirty="0" err="1">
                <a:solidFill>
                  <a:prstClr val="white"/>
                </a:solidFill>
              </a:rPr>
              <a:t>Conhecimento</a:t>
            </a:r>
            <a:r>
              <a:rPr lang="en-US" sz="2100" b="0" dirty="0">
                <a:solidFill>
                  <a:prstClr val="white"/>
                </a:solidFill>
              </a:rPr>
              <a:t> </a:t>
            </a:r>
            <a:r>
              <a:rPr lang="en-US" sz="2100" b="0" dirty="0" err="1">
                <a:solidFill>
                  <a:prstClr val="white"/>
                </a:solidFill>
              </a:rPr>
              <a:t>tático</a:t>
            </a:r>
            <a:endParaRPr lang="en-US" sz="2100" b="0" dirty="0">
              <a:solidFill>
                <a:prstClr val="white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631312" y="1643974"/>
            <a:ext cx="1727923" cy="8572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100" b="0" dirty="0" err="1">
                <a:solidFill>
                  <a:prstClr val="white"/>
                </a:solidFill>
              </a:rPr>
              <a:t>Eficiência</a:t>
            </a:r>
            <a:r>
              <a:rPr lang="en-US" sz="2100" b="0" dirty="0">
                <a:solidFill>
                  <a:prstClr val="white"/>
                </a:solidFill>
              </a:rPr>
              <a:t> </a:t>
            </a:r>
            <a:r>
              <a:rPr lang="en-US" sz="2100" b="0" dirty="0" err="1">
                <a:solidFill>
                  <a:prstClr val="white"/>
                </a:solidFill>
              </a:rPr>
              <a:t>estratégica</a:t>
            </a:r>
            <a:endParaRPr lang="en-US" sz="2100" b="0" dirty="0">
              <a:solidFill>
                <a:prstClr val="white"/>
              </a:solidFill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1214754"/>
            <a:ext cx="5816134" cy="436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35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90752" y="1647190"/>
            <a:ext cx="7503159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9055" algn="ctr">
              <a:lnSpc>
                <a:spcPct val="100000"/>
              </a:lnSpc>
              <a:tabLst>
                <a:tab pos="2555875" algn="l"/>
                <a:tab pos="5555615" algn="l"/>
              </a:tabLst>
            </a:pPr>
            <a:r>
              <a:rPr lang="pt-BR" sz="3600" b="1" dirty="0" smtClean="0">
                <a:solidFill>
                  <a:schemeClr val="bg1"/>
                </a:solidFill>
                <a:latin typeface="Arial"/>
                <a:cs typeface="Arial"/>
              </a:rPr>
              <a:t>No mundo inteiro, entre 50% e 75% dos vazamentos são causados por micro furos ou micro fraturas</a:t>
            </a:r>
            <a:r>
              <a:rPr sz="2800" b="1" spc="-5" dirty="0" smtClean="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"/>
          <p:cNvGrpSpPr/>
          <p:nvPr/>
        </p:nvGrpSpPr>
        <p:grpSpPr>
          <a:xfrm>
            <a:off x="1218813" y="2274666"/>
            <a:ext cx="2293959" cy="2499319"/>
            <a:chOff x="712385" y="3684262"/>
            <a:chExt cx="7607317" cy="1575856"/>
          </a:xfrm>
          <a:noFill/>
        </p:grpSpPr>
        <p:sp>
          <p:nvSpPr>
            <p:cNvPr id="4" name="Rounded Rectangle 16"/>
            <p:cNvSpPr/>
            <p:nvPr/>
          </p:nvSpPr>
          <p:spPr>
            <a:xfrm>
              <a:off x="928302" y="3684262"/>
              <a:ext cx="7391400" cy="1575856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>
                <a:solidFill>
                  <a:schemeClr val="tx1"/>
                </a:solidFill>
              </a:endParaRPr>
            </a:p>
          </p:txBody>
        </p:sp>
        <p:sp>
          <p:nvSpPr>
            <p:cNvPr id="5" name="TextBox 17"/>
            <p:cNvSpPr txBox="1"/>
            <p:nvPr/>
          </p:nvSpPr>
          <p:spPr>
            <a:xfrm>
              <a:off x="712385" y="4051051"/>
              <a:ext cx="7452495" cy="2328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err="1">
                  <a:solidFill>
                    <a:schemeClr val="bg1"/>
                  </a:solidFill>
                </a:rPr>
                <a:t>Gerenciamento</a:t>
              </a:r>
              <a:r>
                <a:rPr lang="en-US" sz="900" b="1" dirty="0">
                  <a:solidFill>
                    <a:schemeClr val="bg1"/>
                  </a:solidFill>
                </a:rPr>
                <a:t> </a:t>
              </a:r>
              <a:r>
                <a:rPr lang="en-US" sz="900" b="1" dirty="0" err="1">
                  <a:solidFill>
                    <a:schemeClr val="bg1"/>
                  </a:solidFill>
                </a:rPr>
                <a:t>Integrado</a:t>
              </a:r>
              <a:r>
                <a:rPr lang="en-US" sz="900" b="1" dirty="0">
                  <a:solidFill>
                    <a:schemeClr val="bg1"/>
                  </a:solidFill>
                </a:rPr>
                <a:t> de </a:t>
              </a:r>
              <a:r>
                <a:rPr lang="en-US" sz="900" b="1" dirty="0" err="1">
                  <a:solidFill>
                    <a:schemeClr val="bg1"/>
                  </a:solidFill>
                </a:rPr>
                <a:t>Redes</a:t>
              </a:r>
              <a:r>
                <a:rPr lang="en-US" sz="900" b="1" dirty="0">
                  <a:solidFill>
                    <a:schemeClr val="bg1"/>
                  </a:solidFill>
                </a:rPr>
                <a:t> de </a:t>
              </a:r>
              <a:r>
                <a:rPr lang="en-US" sz="900" b="1" dirty="0" err="1">
                  <a:solidFill>
                    <a:schemeClr val="bg1"/>
                  </a:solidFill>
                </a:rPr>
                <a:t>Água</a:t>
              </a:r>
              <a:endParaRPr lang="en-US" sz="788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18"/>
          <p:cNvGrpSpPr/>
          <p:nvPr/>
        </p:nvGrpSpPr>
        <p:grpSpPr>
          <a:xfrm>
            <a:off x="5143875" y="3495589"/>
            <a:ext cx="2015621" cy="600164"/>
            <a:chOff x="876300" y="3286712"/>
            <a:chExt cx="7391400" cy="211425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" name="Rounded Rectangle 19"/>
            <p:cNvSpPr/>
            <p:nvPr/>
          </p:nvSpPr>
          <p:spPr>
            <a:xfrm>
              <a:off x="876300" y="3352800"/>
              <a:ext cx="7391400" cy="1907317"/>
            </a:xfrm>
            <a:prstGeom prst="roundRect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0">
                <a:solidFill>
                  <a:schemeClr val="bg1"/>
                </a:solidFill>
              </a:endParaRPr>
            </a:p>
          </p:txBody>
        </p:sp>
        <p:sp>
          <p:nvSpPr>
            <p:cNvPr id="8" name="TextBox 20"/>
            <p:cNvSpPr txBox="1"/>
            <p:nvPr/>
          </p:nvSpPr>
          <p:spPr>
            <a:xfrm>
              <a:off x="1178484" y="3286712"/>
              <a:ext cx="7010400" cy="21142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50" b="1" dirty="0" err="1">
                  <a:solidFill>
                    <a:schemeClr val="bg1"/>
                  </a:solidFill>
                </a:rPr>
                <a:t>Gerenciamento</a:t>
              </a:r>
              <a:r>
                <a:rPr lang="en-US" sz="1650" b="1" dirty="0">
                  <a:solidFill>
                    <a:schemeClr val="bg1"/>
                  </a:solidFill>
                </a:rPr>
                <a:t> de </a:t>
              </a:r>
              <a:r>
                <a:rPr lang="en-US" sz="1650" b="1" dirty="0" err="1">
                  <a:solidFill>
                    <a:schemeClr val="bg1"/>
                  </a:solidFill>
                </a:rPr>
                <a:t>Ordens</a:t>
              </a:r>
              <a:r>
                <a:rPr lang="en-US" sz="1650" b="1" dirty="0">
                  <a:solidFill>
                    <a:schemeClr val="bg1"/>
                  </a:solidFill>
                </a:rPr>
                <a:t> de </a:t>
              </a:r>
              <a:r>
                <a:rPr lang="en-US" sz="1650" b="1" dirty="0" err="1">
                  <a:solidFill>
                    <a:schemeClr val="bg1"/>
                  </a:solidFill>
                </a:rPr>
                <a:t>Serviço</a:t>
              </a:r>
              <a:endParaRPr lang="en-US" sz="16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21"/>
          <p:cNvGrpSpPr/>
          <p:nvPr/>
        </p:nvGrpSpPr>
        <p:grpSpPr>
          <a:xfrm>
            <a:off x="5133459" y="2094847"/>
            <a:ext cx="2015621" cy="541421"/>
            <a:chOff x="876300" y="3352800"/>
            <a:chExt cx="7391400" cy="190731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0" name="Rounded Rectangle 22"/>
            <p:cNvSpPr/>
            <p:nvPr/>
          </p:nvSpPr>
          <p:spPr>
            <a:xfrm>
              <a:off x="876300" y="3352800"/>
              <a:ext cx="7391400" cy="1907317"/>
            </a:xfrm>
            <a:prstGeom prst="roundRect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0">
                <a:solidFill>
                  <a:schemeClr val="tx1"/>
                </a:solidFill>
              </a:endParaRPr>
            </a:p>
          </p:txBody>
        </p:sp>
        <p:sp>
          <p:nvSpPr>
            <p:cNvPr id="11" name="TextBox 23"/>
            <p:cNvSpPr txBox="1"/>
            <p:nvPr/>
          </p:nvSpPr>
          <p:spPr>
            <a:xfrm>
              <a:off x="1066804" y="3689365"/>
              <a:ext cx="7010400" cy="121976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50" b="1" dirty="0" err="1">
                  <a:solidFill>
                    <a:schemeClr val="bg1"/>
                  </a:solidFill>
                </a:rPr>
                <a:t>Gestão</a:t>
              </a:r>
              <a:r>
                <a:rPr lang="en-US" sz="1650" b="1" dirty="0">
                  <a:solidFill>
                    <a:schemeClr val="bg1"/>
                  </a:solidFill>
                </a:rPr>
                <a:t> de </a:t>
              </a:r>
              <a:r>
                <a:rPr lang="en-US" sz="1650" b="1" dirty="0" err="1">
                  <a:solidFill>
                    <a:schemeClr val="bg1"/>
                  </a:solidFill>
                </a:rPr>
                <a:t>Ativos</a:t>
              </a:r>
              <a:endParaRPr lang="en-US" sz="16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24"/>
          <p:cNvGrpSpPr/>
          <p:nvPr/>
        </p:nvGrpSpPr>
        <p:grpSpPr>
          <a:xfrm rot="5400000">
            <a:off x="5509644" y="3214424"/>
            <a:ext cx="4133676" cy="548640"/>
            <a:chOff x="876300" y="3352800"/>
            <a:chExt cx="7391400" cy="190731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3" name="Rounded Rectangle 25"/>
            <p:cNvSpPr/>
            <p:nvPr/>
          </p:nvSpPr>
          <p:spPr>
            <a:xfrm>
              <a:off x="876300" y="3352800"/>
              <a:ext cx="7391400" cy="1907317"/>
            </a:xfrm>
            <a:prstGeom prst="roundRect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0">
                <a:solidFill>
                  <a:schemeClr val="bg1"/>
                </a:solidFill>
              </a:endParaRPr>
            </a:p>
          </p:txBody>
        </p:sp>
        <p:sp>
          <p:nvSpPr>
            <p:cNvPr id="14" name="TextBox 26"/>
            <p:cNvSpPr txBox="1"/>
            <p:nvPr/>
          </p:nvSpPr>
          <p:spPr>
            <a:xfrm>
              <a:off x="1066804" y="3812106"/>
              <a:ext cx="7010400" cy="12037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50" b="1" dirty="0">
                  <a:solidFill>
                    <a:schemeClr val="bg1"/>
                  </a:solidFill>
                </a:rPr>
                <a:t>ERP</a:t>
              </a:r>
              <a:endParaRPr lang="en-US" sz="16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27"/>
          <p:cNvGrpSpPr/>
          <p:nvPr/>
        </p:nvGrpSpPr>
        <p:grpSpPr>
          <a:xfrm>
            <a:off x="5112973" y="4242276"/>
            <a:ext cx="2073269" cy="548640"/>
            <a:chOff x="876300" y="3352800"/>
            <a:chExt cx="7391400" cy="190731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6" name="Rounded Rectangle 28"/>
            <p:cNvSpPr/>
            <p:nvPr/>
          </p:nvSpPr>
          <p:spPr>
            <a:xfrm>
              <a:off x="876300" y="3352800"/>
              <a:ext cx="7391400" cy="1907317"/>
            </a:xfrm>
            <a:prstGeom prst="roundRect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0">
                <a:solidFill>
                  <a:schemeClr val="bg1"/>
                </a:solidFill>
              </a:endParaRPr>
            </a:p>
          </p:txBody>
        </p:sp>
        <p:sp>
          <p:nvSpPr>
            <p:cNvPr id="17" name="TextBox 29"/>
            <p:cNvSpPr txBox="1"/>
            <p:nvPr/>
          </p:nvSpPr>
          <p:spPr>
            <a:xfrm>
              <a:off x="949335" y="3784794"/>
              <a:ext cx="7010398" cy="12037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50" b="1" dirty="0">
                  <a:solidFill>
                    <a:schemeClr val="bg1"/>
                  </a:solidFill>
                </a:rPr>
                <a:t>CRM/</a:t>
              </a:r>
              <a:r>
                <a:rPr lang="en-US" sz="1650" b="1" dirty="0" err="1">
                  <a:solidFill>
                    <a:schemeClr val="bg1"/>
                  </a:solidFill>
                </a:rPr>
                <a:t>Cobrança</a:t>
              </a:r>
              <a:endParaRPr lang="en-US" sz="16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30"/>
          <p:cNvGrpSpPr/>
          <p:nvPr/>
        </p:nvGrpSpPr>
        <p:grpSpPr>
          <a:xfrm rot="5400000">
            <a:off x="2656113" y="3213023"/>
            <a:ext cx="4136478" cy="548640"/>
            <a:chOff x="876300" y="3352800"/>
            <a:chExt cx="7391400" cy="190731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9" name="Rounded Rectangle 31"/>
            <p:cNvSpPr/>
            <p:nvPr/>
          </p:nvSpPr>
          <p:spPr>
            <a:xfrm>
              <a:off x="876300" y="3352800"/>
              <a:ext cx="7391400" cy="1907317"/>
            </a:xfrm>
            <a:prstGeom prst="roundRect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0">
                <a:solidFill>
                  <a:schemeClr val="bg1"/>
                </a:solidFill>
              </a:endParaRPr>
            </a:p>
          </p:txBody>
        </p:sp>
        <p:sp>
          <p:nvSpPr>
            <p:cNvPr id="20" name="TextBox 32"/>
            <p:cNvSpPr txBox="1"/>
            <p:nvPr/>
          </p:nvSpPr>
          <p:spPr>
            <a:xfrm>
              <a:off x="1066803" y="3812108"/>
              <a:ext cx="7010399" cy="120371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50" b="1" dirty="0" err="1">
                  <a:solidFill>
                    <a:schemeClr val="bg1"/>
                  </a:solidFill>
                </a:rPr>
                <a:t>Inteligência</a:t>
              </a:r>
              <a:r>
                <a:rPr lang="en-US" sz="1650" b="1" dirty="0">
                  <a:solidFill>
                    <a:schemeClr val="bg1"/>
                  </a:solidFill>
                </a:rPr>
                <a:t> de </a:t>
              </a:r>
              <a:r>
                <a:rPr lang="en-US" sz="1650" b="1" dirty="0" err="1">
                  <a:solidFill>
                    <a:schemeClr val="bg1"/>
                  </a:solidFill>
                </a:rPr>
                <a:t>Negócios</a:t>
              </a:r>
              <a:endParaRPr lang="en-US" sz="16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36"/>
          <p:cNvGrpSpPr/>
          <p:nvPr/>
        </p:nvGrpSpPr>
        <p:grpSpPr>
          <a:xfrm>
            <a:off x="5143875" y="2785126"/>
            <a:ext cx="2015621" cy="548640"/>
            <a:chOff x="876300" y="3352800"/>
            <a:chExt cx="7391400" cy="190731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2" name="Rounded Rectangle 37"/>
            <p:cNvSpPr/>
            <p:nvPr/>
          </p:nvSpPr>
          <p:spPr>
            <a:xfrm>
              <a:off x="876300" y="3352800"/>
              <a:ext cx="7391400" cy="1907317"/>
            </a:xfrm>
            <a:prstGeom prst="roundRect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0">
                <a:solidFill>
                  <a:schemeClr val="bg1"/>
                </a:solidFill>
              </a:endParaRPr>
            </a:p>
          </p:txBody>
        </p:sp>
        <p:sp>
          <p:nvSpPr>
            <p:cNvPr id="23" name="TextBox 38"/>
            <p:cNvSpPr txBox="1"/>
            <p:nvPr/>
          </p:nvSpPr>
          <p:spPr>
            <a:xfrm>
              <a:off x="1066804" y="3812104"/>
              <a:ext cx="7010400" cy="120371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50" b="1" dirty="0">
                  <a:solidFill>
                    <a:schemeClr val="bg1"/>
                  </a:solidFill>
                </a:rPr>
                <a:t>GIS</a:t>
              </a:r>
              <a:endParaRPr lang="en-US" sz="165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Rounded Rectangle 35"/>
          <p:cNvSpPr/>
          <p:nvPr/>
        </p:nvSpPr>
        <p:spPr>
          <a:xfrm>
            <a:off x="1453304" y="3898350"/>
            <a:ext cx="1931584" cy="33669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b="1" dirty="0" err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Gerenciamento</a:t>
            </a:r>
            <a:r>
              <a:rPr lang="en-US" sz="825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 complete das </a:t>
            </a:r>
            <a:r>
              <a:rPr lang="en-US" sz="825" b="1" dirty="0" err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ocorrências</a:t>
            </a:r>
            <a:endParaRPr lang="en-US" sz="825" b="1" dirty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5" name="Rounded Rectangle 45"/>
          <p:cNvSpPr/>
          <p:nvPr/>
        </p:nvSpPr>
        <p:spPr>
          <a:xfrm>
            <a:off x="1453304" y="3498300"/>
            <a:ext cx="1931584" cy="33669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b="1" dirty="0" err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Áreas</a:t>
            </a:r>
            <a:r>
              <a:rPr lang="en-US" sz="825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, DMAs e </a:t>
            </a:r>
            <a:r>
              <a:rPr lang="en-US" sz="825" b="1" dirty="0" err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visualizações</a:t>
            </a:r>
            <a:r>
              <a:rPr lang="en-US" sz="825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 da </a:t>
            </a:r>
            <a:r>
              <a:rPr lang="en-US" sz="825" b="1" dirty="0" err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rede</a:t>
            </a:r>
            <a:endParaRPr lang="en-US" sz="825" b="1" dirty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Rounded Rectangle 46"/>
          <p:cNvSpPr/>
          <p:nvPr/>
        </p:nvSpPr>
        <p:spPr>
          <a:xfrm>
            <a:off x="1432250" y="3098250"/>
            <a:ext cx="1931584" cy="33669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b="1" dirty="0" err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Painel</a:t>
            </a:r>
            <a:r>
              <a:rPr lang="en-US" sz="825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825" b="1" dirty="0" err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executivo</a:t>
            </a:r>
            <a:endParaRPr lang="en-US" sz="825" b="1" dirty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7" name="Rounded Rectangle 47"/>
          <p:cNvSpPr/>
          <p:nvPr/>
        </p:nvSpPr>
        <p:spPr>
          <a:xfrm>
            <a:off x="1449795" y="4289207"/>
            <a:ext cx="1931584" cy="33669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25" b="1" dirty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  <a:p>
            <a:pPr algn="ctr"/>
            <a:r>
              <a:rPr lang="pt-BR" sz="825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Análise de dados para disparar ocorrências</a:t>
            </a:r>
            <a:endParaRPr lang="en-US" sz="825" b="1" dirty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  <a:p>
            <a:pPr algn="ctr"/>
            <a:endParaRPr lang="en-US" sz="825" b="1" dirty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8" name="Group 48"/>
          <p:cNvGrpSpPr/>
          <p:nvPr/>
        </p:nvGrpSpPr>
        <p:grpSpPr>
          <a:xfrm>
            <a:off x="5133460" y="1411886"/>
            <a:ext cx="2015621" cy="548640"/>
            <a:chOff x="876300" y="3352800"/>
            <a:chExt cx="7391400" cy="190731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9" name="Rounded Rectangle 49"/>
            <p:cNvSpPr/>
            <p:nvPr/>
          </p:nvSpPr>
          <p:spPr>
            <a:xfrm>
              <a:off x="876300" y="3352800"/>
              <a:ext cx="7391400" cy="1907317"/>
            </a:xfrm>
            <a:prstGeom prst="roundRect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0">
                <a:solidFill>
                  <a:schemeClr val="bg1"/>
                </a:solidFill>
              </a:endParaRPr>
            </a:p>
          </p:txBody>
        </p:sp>
        <p:sp>
          <p:nvSpPr>
            <p:cNvPr id="30" name="TextBox 50"/>
            <p:cNvSpPr txBox="1"/>
            <p:nvPr/>
          </p:nvSpPr>
          <p:spPr>
            <a:xfrm>
              <a:off x="1066804" y="3812104"/>
              <a:ext cx="7010400" cy="120371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50" b="1" dirty="0">
                  <a:solidFill>
                    <a:schemeClr val="bg1"/>
                  </a:solidFill>
                </a:rPr>
                <a:t>SCADA</a:t>
              </a:r>
              <a:endParaRPr lang="en-US" sz="16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3"/>
          <p:cNvGrpSpPr/>
          <p:nvPr/>
        </p:nvGrpSpPr>
        <p:grpSpPr>
          <a:xfrm>
            <a:off x="5133459" y="4992720"/>
            <a:ext cx="2015621" cy="548640"/>
            <a:chOff x="876300" y="3352800"/>
            <a:chExt cx="7391400" cy="190731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2" name="Rounded Rectangle 34"/>
            <p:cNvSpPr/>
            <p:nvPr/>
          </p:nvSpPr>
          <p:spPr>
            <a:xfrm>
              <a:off x="876300" y="3352800"/>
              <a:ext cx="7391400" cy="1907317"/>
            </a:xfrm>
            <a:prstGeom prst="roundRect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0">
                <a:solidFill>
                  <a:schemeClr val="bg1"/>
                </a:solidFill>
              </a:endParaRPr>
            </a:p>
          </p:txBody>
        </p:sp>
        <p:sp>
          <p:nvSpPr>
            <p:cNvPr id="33" name="TextBox 39"/>
            <p:cNvSpPr txBox="1"/>
            <p:nvPr/>
          </p:nvSpPr>
          <p:spPr>
            <a:xfrm>
              <a:off x="1066800" y="3404363"/>
              <a:ext cx="7010400" cy="17654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350" b="1" dirty="0" err="1">
                  <a:solidFill>
                    <a:schemeClr val="bg1"/>
                  </a:solidFill>
                </a:rPr>
                <a:t>Planejamento</a:t>
              </a:r>
              <a:r>
                <a:rPr lang="en-US" sz="1350" b="1" dirty="0">
                  <a:solidFill>
                    <a:schemeClr val="bg1"/>
                  </a:solidFill>
                </a:rPr>
                <a:t> /</a:t>
              </a:r>
              <a:br>
                <a:rPr lang="en-US" sz="1350" b="1" dirty="0">
                  <a:solidFill>
                    <a:schemeClr val="bg1"/>
                  </a:solidFill>
                </a:rPr>
              </a:br>
              <a:r>
                <a:rPr lang="en-US" sz="1350" b="1" dirty="0" err="1">
                  <a:solidFill>
                    <a:schemeClr val="bg1"/>
                  </a:solidFill>
                </a:rPr>
                <a:t>Modelagem</a:t>
              </a:r>
              <a:r>
                <a:rPr lang="en-US" sz="1350" b="1" dirty="0">
                  <a:solidFill>
                    <a:schemeClr val="bg1"/>
                  </a:solidFill>
                </a:rPr>
                <a:t> </a:t>
              </a:r>
              <a:r>
                <a:rPr lang="en-US" sz="1350" b="1" dirty="0" err="1">
                  <a:solidFill>
                    <a:schemeClr val="bg1"/>
                  </a:solidFill>
                </a:rPr>
                <a:t>Hidráulica</a:t>
              </a:r>
              <a:endParaRPr lang="en-US" sz="135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Left-Right Arrow 1"/>
          <p:cNvSpPr/>
          <p:nvPr/>
        </p:nvSpPr>
        <p:spPr>
          <a:xfrm>
            <a:off x="3591440" y="2574182"/>
            <a:ext cx="772595" cy="400050"/>
          </a:xfrm>
          <a:prstGeom prst="left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5" name="Left-Right Arrow 40"/>
          <p:cNvSpPr/>
          <p:nvPr/>
        </p:nvSpPr>
        <p:spPr>
          <a:xfrm>
            <a:off x="3577881" y="3305054"/>
            <a:ext cx="772595" cy="400050"/>
          </a:xfrm>
          <a:prstGeom prst="left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6" name="Left-Right Arrow 41"/>
          <p:cNvSpPr/>
          <p:nvPr/>
        </p:nvSpPr>
        <p:spPr>
          <a:xfrm>
            <a:off x="3598989" y="4036192"/>
            <a:ext cx="772595" cy="400050"/>
          </a:xfrm>
          <a:prstGeom prst="left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3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72" y="2393668"/>
            <a:ext cx="1207847" cy="4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8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34" grpId="0" animBg="1"/>
      <p:bldP spid="35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42721"/>
            <a:ext cx="6860182" cy="385697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247775" y="5743576"/>
            <a:ext cx="216406" cy="41036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575"/>
              </a:lnSpc>
            </a:pPr>
            <a:r>
              <a:rPr lang="pt-BR" sz="1358" dirty="0">
                <a:solidFill>
                  <a:srgbClr val="FFFFFF"/>
                </a:solidFill>
                <a:latin typeface="Calibri"/>
              </a:rPr>
              <a:t>11 </a:t>
            </a:r>
          </a:p>
          <a:p>
            <a:pPr>
              <a:lnSpc>
                <a:spcPts val="1575"/>
              </a:lnSpc>
            </a:pPr>
            <a:endParaRPr lang="pt-BR" sz="1350" dirty="0"/>
          </a:p>
        </p:txBody>
      </p:sp>
      <p:sp>
        <p:nvSpPr>
          <p:cNvPr id="9" name="Pentágono 8"/>
          <p:cNvSpPr/>
          <p:nvPr/>
        </p:nvSpPr>
        <p:spPr>
          <a:xfrm flipH="1">
            <a:off x="5544108" y="3196197"/>
            <a:ext cx="3078342" cy="410884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>
                <a:solidFill>
                  <a:srgbClr val="FFFFFF"/>
                </a:solidFill>
              </a:rPr>
              <a:t>Atualizado em tempo real </a:t>
            </a:r>
          </a:p>
        </p:txBody>
      </p:sp>
      <p:sp>
        <p:nvSpPr>
          <p:cNvPr id="10" name="Pentágono 9"/>
          <p:cNvSpPr/>
          <p:nvPr/>
        </p:nvSpPr>
        <p:spPr>
          <a:xfrm flipH="1">
            <a:off x="5544108" y="3770550"/>
            <a:ext cx="3078342" cy="421010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25"/>
              </a:lnSpc>
            </a:pPr>
            <a:r>
              <a:rPr lang="pt-BR" sz="1350" b="1" dirty="0">
                <a:solidFill>
                  <a:srgbClr val="FFFFFF"/>
                </a:solidFill>
              </a:rPr>
              <a:t>Filtro por tipo de </a:t>
            </a:r>
            <a:r>
              <a:rPr lang="pt-BR" sz="1350" b="1" dirty="0">
                <a:solidFill>
                  <a:srgbClr val="FFFFFF"/>
                </a:solidFill>
              </a:rPr>
              <a:t>ocorrência, proprietário</a:t>
            </a:r>
            <a:r>
              <a:rPr lang="pt-BR" sz="1350" b="1" dirty="0">
                <a:solidFill>
                  <a:srgbClr val="FFFFFF"/>
                </a:solidFill>
              </a:rPr>
              <a:t>, magnitude</a:t>
            </a:r>
            <a:r>
              <a:rPr lang="en-US" sz="1350" b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359583" y="1244334"/>
            <a:ext cx="269817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Alertas de Eventos</a:t>
            </a:r>
          </a:p>
        </p:txBody>
      </p:sp>
    </p:spTree>
    <p:extLst>
      <p:ext uri="{BB962C8B-B14F-4D97-AF65-F5344CB8AC3E}">
        <p14:creationId xmlns:p14="http://schemas.microsoft.com/office/powerpoint/2010/main" val="202016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1862826"/>
            <a:ext cx="6764796" cy="3806258"/>
          </a:xfrm>
          <a:prstGeom prst="rect">
            <a:avLst/>
          </a:prstGeom>
        </p:spPr>
      </p:pic>
      <p:sp>
        <p:nvSpPr>
          <p:cNvPr id="8" name="Pentágono 7"/>
          <p:cNvSpPr/>
          <p:nvPr/>
        </p:nvSpPr>
        <p:spPr>
          <a:xfrm flipH="1">
            <a:off x="5468682" y="2814515"/>
            <a:ext cx="3078342" cy="415307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25"/>
              </a:lnSpc>
            </a:pPr>
            <a:r>
              <a:rPr lang="pt-BR" sz="1350" b="1" dirty="0">
                <a:solidFill>
                  <a:srgbClr val="FFFFFF"/>
                </a:solidFill>
              </a:rPr>
              <a:t>Gráficos ‘Inteligentes’ Selecionados </a:t>
            </a:r>
          </a:p>
        </p:txBody>
      </p:sp>
      <p:sp>
        <p:nvSpPr>
          <p:cNvPr id="9" name="Pentágono 8"/>
          <p:cNvSpPr/>
          <p:nvPr/>
        </p:nvSpPr>
        <p:spPr>
          <a:xfrm flipH="1">
            <a:off x="5468682" y="4374148"/>
            <a:ext cx="3078342" cy="422612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25"/>
              </a:lnSpc>
            </a:pPr>
            <a:r>
              <a:rPr lang="pt-BR" sz="1350" b="1" dirty="0">
                <a:solidFill>
                  <a:srgbClr val="FFFFFF"/>
                </a:solidFill>
              </a:rPr>
              <a:t>Processa as ocorrências e compartilha </a:t>
            </a:r>
          </a:p>
        </p:txBody>
      </p:sp>
      <p:sp>
        <p:nvSpPr>
          <p:cNvPr id="10" name="Pentágono 9"/>
          <p:cNvSpPr/>
          <p:nvPr/>
        </p:nvSpPr>
        <p:spPr>
          <a:xfrm flipH="1">
            <a:off x="5484316" y="3594332"/>
            <a:ext cx="3078342" cy="415306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25"/>
              </a:lnSpc>
            </a:pPr>
            <a:r>
              <a:rPr lang="pt-BR" sz="1350" b="1" dirty="0">
                <a:solidFill>
                  <a:srgbClr val="FFFFFF"/>
                </a:solidFill>
              </a:rPr>
              <a:t>Mostra a localização geográfica da ocorrência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371601" y="1244334"/>
            <a:ext cx="433452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Detalhes do Evento</a:t>
            </a:r>
            <a:endParaRPr lang="pt-BR" sz="21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8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862826"/>
            <a:ext cx="6400800" cy="3601453"/>
          </a:xfrm>
          <a:prstGeom prst="rect">
            <a:avLst/>
          </a:prstGeom>
        </p:spPr>
      </p:pic>
      <p:sp>
        <p:nvSpPr>
          <p:cNvPr id="8" name="Pentágono 7"/>
          <p:cNvSpPr/>
          <p:nvPr/>
        </p:nvSpPr>
        <p:spPr>
          <a:xfrm flipH="1">
            <a:off x="5503869" y="2542732"/>
            <a:ext cx="3078342" cy="400215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25"/>
              </a:lnSpc>
            </a:pPr>
            <a:r>
              <a:rPr lang="pt-BR" sz="1350" b="1" dirty="0">
                <a:solidFill>
                  <a:srgbClr val="FFFFFF"/>
                </a:solidFill>
              </a:rPr>
              <a:t>Visão gerencial dos principais </a:t>
            </a:r>
            <a:r>
              <a:rPr lang="en-US" sz="1350" b="1" dirty="0">
                <a:solidFill>
                  <a:srgbClr val="FFFFFF"/>
                </a:solidFill>
              </a:rPr>
              <a:t>KPIs </a:t>
            </a:r>
          </a:p>
        </p:txBody>
      </p:sp>
      <p:sp>
        <p:nvSpPr>
          <p:cNvPr id="9" name="Pentágono 8"/>
          <p:cNvSpPr/>
          <p:nvPr/>
        </p:nvSpPr>
        <p:spPr>
          <a:xfrm flipH="1">
            <a:off x="5528819" y="4445092"/>
            <a:ext cx="3078342" cy="384041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725"/>
              </a:lnSpc>
            </a:pPr>
            <a:r>
              <a:rPr lang="pt-BR" sz="1350" b="1" dirty="0">
                <a:solidFill>
                  <a:srgbClr val="FFFFFF"/>
                </a:solidFill>
              </a:rPr>
              <a:t>Formula seu próprio painel de controle</a:t>
            </a:r>
            <a:endParaRPr lang="pt-BR" sz="1350" dirty="0"/>
          </a:p>
        </p:txBody>
      </p:sp>
      <p:sp>
        <p:nvSpPr>
          <p:cNvPr id="10" name="Pentágono 9"/>
          <p:cNvSpPr/>
          <p:nvPr/>
        </p:nvSpPr>
        <p:spPr>
          <a:xfrm flipH="1">
            <a:off x="5504439" y="3558084"/>
            <a:ext cx="3078342" cy="353515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25"/>
              </a:lnSpc>
            </a:pPr>
            <a:r>
              <a:rPr lang="pt-BR" sz="1350" b="1" dirty="0">
                <a:solidFill>
                  <a:srgbClr val="FFFFFF"/>
                </a:solidFill>
              </a:rPr>
              <a:t>Comparação entre áreas 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371600" y="1244334"/>
            <a:ext cx="23290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Instrumentos</a:t>
            </a:r>
            <a:endParaRPr lang="pt-BR" sz="21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08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10" y="1808820"/>
            <a:ext cx="6400800" cy="3600450"/>
          </a:xfrm>
          <a:prstGeom prst="rect">
            <a:avLst/>
          </a:prstGeom>
        </p:spPr>
      </p:pic>
      <p:grpSp>
        <p:nvGrpSpPr>
          <p:cNvPr id="4" name="קבוצה 17"/>
          <p:cNvGrpSpPr/>
          <p:nvPr/>
        </p:nvGrpSpPr>
        <p:grpSpPr>
          <a:xfrm>
            <a:off x="4978241" y="2265923"/>
            <a:ext cx="2971800" cy="667989"/>
            <a:chOff x="5526975" y="1169923"/>
            <a:chExt cx="3962400" cy="890652"/>
          </a:xfrm>
        </p:grpSpPr>
        <p:sp>
          <p:nvSpPr>
            <p:cNvPr id="5" name="מחומש 9"/>
            <p:cNvSpPr/>
            <p:nvPr/>
          </p:nvSpPr>
          <p:spPr>
            <a:xfrm rot="10800000">
              <a:off x="5646714" y="1169923"/>
              <a:ext cx="3497282" cy="890652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sz="1350" dirty="0">
                <a:solidFill>
                  <a:prstClr val="black"/>
                </a:solidFill>
              </a:endParaRPr>
            </a:p>
          </p:txBody>
        </p:sp>
        <p:sp>
          <p:nvSpPr>
            <p:cNvPr id="6" name="מלבן 12"/>
            <p:cNvSpPr/>
            <p:nvPr/>
          </p:nvSpPr>
          <p:spPr>
            <a:xfrm>
              <a:off x="5526975" y="1411351"/>
              <a:ext cx="39624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en-US" sz="1500" b="1" dirty="0" err="1">
                  <a:solidFill>
                    <a:prstClr val="white"/>
                  </a:solidFill>
                </a:rPr>
                <a:t>Consolida</a:t>
              </a:r>
              <a:r>
                <a:rPr lang="en-US" sz="1500" b="1" dirty="0">
                  <a:solidFill>
                    <a:prstClr val="white"/>
                  </a:solidFill>
                </a:rPr>
                <a:t> </a:t>
              </a:r>
              <a:r>
                <a:rPr lang="en-US" sz="1500" b="1" dirty="0" err="1">
                  <a:solidFill>
                    <a:prstClr val="white"/>
                  </a:solidFill>
                </a:rPr>
                <a:t>todos</a:t>
              </a:r>
              <a:r>
                <a:rPr lang="en-US" sz="1500" b="1" dirty="0">
                  <a:solidFill>
                    <a:prstClr val="white"/>
                  </a:solidFill>
                </a:rPr>
                <a:t> </a:t>
              </a:r>
              <a:r>
                <a:rPr lang="en-US" sz="1500" b="1" dirty="0" err="1">
                  <a:solidFill>
                    <a:prstClr val="white"/>
                  </a:solidFill>
                </a:rPr>
                <a:t>os</a:t>
              </a:r>
              <a:r>
                <a:rPr lang="en-US" sz="1500" b="1" dirty="0">
                  <a:solidFill>
                    <a:prstClr val="white"/>
                  </a:solidFill>
                </a:rPr>
                <a:t> dados</a:t>
              </a:r>
              <a:endParaRPr lang="en-US" sz="15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קבוצה 17"/>
          <p:cNvGrpSpPr/>
          <p:nvPr/>
        </p:nvGrpSpPr>
        <p:grpSpPr>
          <a:xfrm>
            <a:off x="4975242" y="3150605"/>
            <a:ext cx="2971800" cy="667989"/>
            <a:chOff x="5526975" y="1169923"/>
            <a:chExt cx="3962400" cy="890652"/>
          </a:xfrm>
        </p:grpSpPr>
        <p:sp>
          <p:nvSpPr>
            <p:cNvPr id="8" name="מחומש 9"/>
            <p:cNvSpPr/>
            <p:nvPr/>
          </p:nvSpPr>
          <p:spPr>
            <a:xfrm rot="10800000">
              <a:off x="5646714" y="1169923"/>
              <a:ext cx="3497282" cy="890652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sz="1350" dirty="0">
                <a:solidFill>
                  <a:prstClr val="black"/>
                </a:solidFill>
              </a:endParaRPr>
            </a:p>
          </p:txBody>
        </p:sp>
        <p:sp>
          <p:nvSpPr>
            <p:cNvPr id="9" name="מלבן 12"/>
            <p:cNvSpPr/>
            <p:nvPr/>
          </p:nvSpPr>
          <p:spPr>
            <a:xfrm>
              <a:off x="5526975" y="1411351"/>
              <a:ext cx="39624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en-US" sz="1500" b="1" dirty="0" err="1">
                  <a:solidFill>
                    <a:prstClr val="white"/>
                  </a:solidFill>
                </a:rPr>
                <a:t>Relatórios</a:t>
              </a:r>
              <a:r>
                <a:rPr lang="en-US" sz="1500" b="1" dirty="0">
                  <a:solidFill>
                    <a:prstClr val="white"/>
                  </a:solidFill>
                </a:rPr>
                <a:t> </a:t>
              </a:r>
              <a:r>
                <a:rPr lang="en-US" sz="1500" b="1" dirty="0" err="1">
                  <a:solidFill>
                    <a:prstClr val="white"/>
                  </a:solidFill>
                </a:rPr>
                <a:t>customizados</a:t>
              </a:r>
              <a:endParaRPr lang="en-US" sz="15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1304498" y="1234939"/>
            <a:ext cx="5915025" cy="9941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300" dirty="0">
                <a:solidFill>
                  <a:schemeClr val="bg1"/>
                </a:solidFill>
              </a:rPr>
              <a:t>Relatórios</a:t>
            </a:r>
          </a:p>
        </p:txBody>
      </p:sp>
    </p:spTree>
    <p:extLst>
      <p:ext uri="{BB962C8B-B14F-4D97-AF65-F5344CB8AC3E}">
        <p14:creationId xmlns:p14="http://schemas.microsoft.com/office/powerpoint/2010/main" val="27345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700" y="1493634"/>
            <a:ext cx="5483018" cy="411838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375265" y="1023030"/>
            <a:ext cx="4398448" cy="7950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>
              <a:lnSpc>
                <a:spcPts val="3075"/>
              </a:lnSpc>
            </a:pPr>
            <a:r>
              <a:rPr lang="pt-BR" sz="2573" b="1" dirty="0">
                <a:solidFill>
                  <a:srgbClr val="FFFFFF"/>
                </a:solidFill>
                <a:latin typeface="Calibri"/>
              </a:rPr>
              <a:t>Impacto organizacional cruzado </a:t>
            </a:r>
          </a:p>
          <a:p>
            <a:pPr>
              <a:lnSpc>
                <a:spcPts val="3075"/>
              </a:lnSpc>
            </a:pPr>
            <a:endParaRPr lang="pt-BR" sz="135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067675" y="1993441"/>
            <a:ext cx="952491" cy="41036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575"/>
              </a:lnSpc>
            </a:pPr>
            <a:r>
              <a:rPr lang="pt-BR" sz="1200" b="1" dirty="0">
                <a:solidFill>
                  <a:srgbClr val="FFFFFF"/>
                </a:solidFill>
                <a:latin typeface="Calibri"/>
              </a:rPr>
              <a:t>Otimização das Operações</a:t>
            </a:r>
            <a:endParaRPr lang="pt-BR" sz="12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2285800" y="2200276"/>
            <a:ext cx="30458" cy="41036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>
              <a:lnSpc>
                <a:spcPts val="1575"/>
              </a:lnSpc>
            </a:pPr>
            <a:r>
              <a:rPr lang="pt-BR" sz="1050" b="1" dirty="0">
                <a:solidFill>
                  <a:srgbClr val="FFFFFF"/>
                </a:solidFill>
                <a:latin typeface="Calibri"/>
              </a:rPr>
              <a:t> </a:t>
            </a:r>
          </a:p>
          <a:p>
            <a:pPr algn="ctr">
              <a:lnSpc>
                <a:spcPts val="1575"/>
              </a:lnSpc>
            </a:pPr>
            <a:endParaRPr lang="pt-BR" sz="9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1896597" y="3189219"/>
            <a:ext cx="988209" cy="102592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indent="139446" algn="ctr">
              <a:lnSpc>
                <a:spcPts val="1575"/>
              </a:lnSpc>
              <a:tabLst>
                <a:tab pos="95250" algn="l"/>
              </a:tabLst>
              <a:defRPr/>
            </a:pPr>
            <a:r>
              <a:rPr lang="pt-BR" sz="1200" b="1" dirty="0">
                <a:solidFill>
                  <a:srgbClr val="1F487C"/>
                </a:solidFill>
                <a:latin typeface="Calibri"/>
              </a:rPr>
              <a:t>Melhoria </a:t>
            </a:r>
            <a:br>
              <a:rPr lang="pt-BR" sz="1200" b="1" dirty="0">
                <a:solidFill>
                  <a:srgbClr val="1F487C"/>
                </a:solidFill>
                <a:latin typeface="Calibri"/>
              </a:rPr>
            </a:br>
            <a:r>
              <a:rPr lang="pt-BR" sz="1200" b="1" dirty="0">
                <a:solidFill>
                  <a:srgbClr val="1F487C"/>
                </a:solidFill>
                <a:latin typeface="Calibri"/>
              </a:rPr>
              <a:t>	da </a:t>
            </a:r>
            <a:r>
              <a:rPr lang="pt-BR" sz="1200" b="1" dirty="0">
                <a:solidFill>
                  <a:srgbClr val="1F487C"/>
                </a:solidFill>
                <a:latin typeface="Calibri"/>
              </a:rPr>
              <a:t> experiência </a:t>
            </a:r>
            <a:r>
              <a:rPr lang="pt-BR" sz="1200" b="1" dirty="0">
                <a:solidFill>
                  <a:srgbClr val="1F487C"/>
                </a:solidFill>
                <a:latin typeface="Calibri"/>
              </a:rPr>
              <a:t/>
            </a:r>
            <a:br>
              <a:rPr lang="pt-BR" sz="1200" b="1" dirty="0">
                <a:solidFill>
                  <a:srgbClr val="1F487C"/>
                </a:solidFill>
                <a:latin typeface="Calibri"/>
              </a:rPr>
            </a:br>
            <a:r>
              <a:rPr lang="pt-BR" sz="1200" b="1" dirty="0">
                <a:solidFill>
                  <a:srgbClr val="1F487C"/>
                </a:solidFill>
                <a:latin typeface="Calibri"/>
              </a:rPr>
              <a:t>do cliente</a:t>
            </a:r>
          </a:p>
          <a:p>
            <a:pPr indent="139446" algn="ctr">
              <a:lnSpc>
                <a:spcPts val="1575"/>
              </a:lnSpc>
              <a:tabLst>
                <a:tab pos="95250" algn="l"/>
              </a:tabLst>
              <a:defRPr/>
            </a:pPr>
            <a:endParaRPr lang="pt-BR" sz="1050" b="1" dirty="0">
              <a:solidFill>
                <a:srgbClr val="1F487C"/>
              </a:solidFill>
              <a:latin typeface="Calibri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916763" y="4804103"/>
            <a:ext cx="968086" cy="102592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56007" algn="ctr">
              <a:lnSpc>
                <a:spcPts val="1575"/>
              </a:lnSpc>
            </a:pPr>
            <a:r>
              <a:rPr lang="pt-BR" sz="1200" b="1" dirty="0">
                <a:solidFill>
                  <a:srgbClr val="FFFFFF"/>
                </a:solidFill>
                <a:latin typeface="Calibri"/>
              </a:rPr>
              <a:t>Preservação </a:t>
            </a:r>
          </a:p>
          <a:p>
            <a:pPr indent="56007" algn="ctr">
              <a:lnSpc>
                <a:spcPts val="1575"/>
              </a:lnSpc>
            </a:pPr>
            <a:r>
              <a:rPr lang="pt-BR" sz="1200" b="1" dirty="0">
                <a:solidFill>
                  <a:srgbClr val="FFFFFF"/>
                </a:solidFill>
                <a:latin typeface="Calibri"/>
              </a:rPr>
              <a:t>do </a:t>
            </a:r>
          </a:p>
          <a:p>
            <a:pPr indent="56007" algn="ctr">
              <a:lnSpc>
                <a:spcPts val="1575"/>
              </a:lnSpc>
            </a:pPr>
            <a:r>
              <a:rPr lang="pt-BR" sz="1200" b="1" dirty="0">
                <a:solidFill>
                  <a:srgbClr val="FFFFFF"/>
                </a:solidFill>
                <a:latin typeface="Calibri"/>
              </a:rPr>
              <a:t>conhecimento</a:t>
            </a:r>
            <a:r>
              <a:rPr lang="pt-BR" sz="1050" b="1" dirty="0">
                <a:solidFill>
                  <a:srgbClr val="FFFFFF"/>
                </a:solidFill>
                <a:latin typeface="Calibri"/>
              </a:rPr>
              <a:t/>
            </a:r>
            <a:br>
              <a:rPr lang="pt-BR" sz="1050" b="1" dirty="0">
                <a:solidFill>
                  <a:srgbClr val="FFFFFF"/>
                </a:solidFill>
                <a:latin typeface="Calibri"/>
              </a:rPr>
            </a:br>
            <a:endParaRPr lang="pt-BR" sz="1050" b="1" dirty="0">
              <a:solidFill>
                <a:srgbClr val="FFFFFF"/>
              </a:solidFill>
              <a:latin typeface="Calibri"/>
            </a:endParaRPr>
          </a:p>
          <a:p>
            <a:pPr indent="56007" algn="ctr">
              <a:lnSpc>
                <a:spcPts val="1575"/>
              </a:lnSpc>
            </a:pPr>
            <a:endParaRPr lang="pt-BR" sz="105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658925" y="1857828"/>
            <a:ext cx="859632" cy="82073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575"/>
              </a:lnSpc>
              <a:tabLst>
                <a:tab pos="57150" algn="l"/>
              </a:tabLst>
              <a:defRPr/>
            </a:pPr>
            <a:r>
              <a:rPr lang="pt-BR" sz="1200" b="1" dirty="0">
                <a:solidFill>
                  <a:srgbClr val="FFFFFF"/>
                </a:solidFill>
                <a:latin typeface="Calibri"/>
              </a:rPr>
              <a:t>Prevenção de danos colaterais </a:t>
            </a:r>
          </a:p>
          <a:p>
            <a:pPr algn="ctr">
              <a:lnSpc>
                <a:spcPts val="1575"/>
              </a:lnSpc>
              <a:tabLst>
                <a:tab pos="57150" algn="l"/>
              </a:tabLst>
              <a:defRPr/>
            </a:pPr>
            <a:endParaRPr lang="pt-BR" sz="105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771700" y="2324101"/>
            <a:ext cx="30458" cy="41036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>
              <a:lnSpc>
                <a:spcPts val="1575"/>
              </a:lnSpc>
            </a:pPr>
            <a:r>
              <a:rPr lang="pt-BR" sz="1050" b="1" dirty="0">
                <a:solidFill>
                  <a:srgbClr val="FFFFFF"/>
                </a:solidFill>
                <a:latin typeface="Calibri"/>
              </a:rPr>
              <a:t> </a:t>
            </a:r>
          </a:p>
          <a:p>
            <a:pPr algn="ctr">
              <a:lnSpc>
                <a:spcPts val="1575"/>
              </a:lnSpc>
            </a:pPr>
            <a:endParaRPr lang="pt-BR" sz="9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490990" y="3367110"/>
            <a:ext cx="919724" cy="20518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575"/>
              </a:lnSpc>
            </a:pPr>
            <a:r>
              <a:rPr lang="pt-BR" sz="1200" b="1" dirty="0">
                <a:solidFill>
                  <a:srgbClr val="FFFFFF"/>
                </a:solidFill>
                <a:latin typeface="Calibri"/>
              </a:rPr>
              <a:t>Melhoria da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576910" y="3579362"/>
            <a:ext cx="758221" cy="41036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>
              <a:lnSpc>
                <a:spcPts val="1575"/>
              </a:lnSpc>
            </a:pPr>
            <a:r>
              <a:rPr lang="pt-BR" sz="1200" b="1" dirty="0">
                <a:solidFill>
                  <a:srgbClr val="FFFFFF"/>
                </a:solidFill>
                <a:latin typeface="Calibri"/>
              </a:rPr>
              <a:t>visibilidade</a:t>
            </a:r>
            <a:r>
              <a:rPr lang="pt-BR" sz="1050" b="1" dirty="0">
                <a:solidFill>
                  <a:srgbClr val="FFFFFF"/>
                </a:solidFill>
                <a:latin typeface="Calibri"/>
              </a:rPr>
              <a:t> </a:t>
            </a:r>
          </a:p>
          <a:p>
            <a:pPr algn="ctr">
              <a:lnSpc>
                <a:spcPts val="1575"/>
              </a:lnSpc>
            </a:pPr>
            <a:endParaRPr lang="pt-BR" sz="9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590059" y="4725399"/>
            <a:ext cx="981744" cy="82073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>
              <a:lnSpc>
                <a:spcPts val="1575"/>
              </a:lnSpc>
              <a:tabLst>
                <a:tab pos="171450" algn="l"/>
              </a:tabLst>
              <a:defRPr/>
            </a:pPr>
            <a:r>
              <a:rPr lang="pt-BR" sz="1200" b="1" dirty="0">
                <a:solidFill>
                  <a:srgbClr val="FFFFFF"/>
                </a:solidFill>
              </a:rPr>
              <a:t>Planejamento </a:t>
            </a:r>
          </a:p>
          <a:p>
            <a:pPr algn="ctr">
              <a:lnSpc>
                <a:spcPts val="1575"/>
              </a:lnSpc>
              <a:tabLst>
                <a:tab pos="171450" algn="l"/>
              </a:tabLst>
              <a:defRPr/>
            </a:pPr>
            <a:r>
              <a:rPr lang="pt-BR" sz="1200" b="1" dirty="0">
                <a:solidFill>
                  <a:srgbClr val="FFFFFF"/>
                </a:solidFill>
                <a:latin typeface="Calibri"/>
              </a:rPr>
              <a:t>da </a:t>
            </a:r>
            <a:r>
              <a:rPr lang="pt-BR" sz="1200" b="1" dirty="0">
                <a:solidFill>
                  <a:srgbClr val="FFFFFF"/>
                </a:solidFill>
                <a:latin typeface="Calibri"/>
              </a:rPr>
              <a:t>reabilitação </a:t>
            </a:r>
            <a:br>
              <a:rPr lang="pt-BR" sz="1200" b="1" dirty="0">
                <a:solidFill>
                  <a:srgbClr val="FFFFFF"/>
                </a:solidFill>
                <a:latin typeface="Calibri"/>
              </a:rPr>
            </a:br>
            <a:r>
              <a:rPr lang="pt-BR" sz="1200" b="1" dirty="0">
                <a:solidFill>
                  <a:srgbClr val="FFFFFF"/>
                </a:solidFill>
                <a:latin typeface="Calibri"/>
              </a:rPr>
              <a:t>da </a:t>
            </a:r>
            <a:r>
              <a:rPr lang="pt-BR" sz="1200" b="1" dirty="0">
                <a:solidFill>
                  <a:srgbClr val="FFFFFF"/>
                </a:solidFill>
                <a:latin typeface="Calibri"/>
              </a:rPr>
              <a:t>tubulação</a:t>
            </a:r>
          </a:p>
          <a:p>
            <a:pPr algn="ctr">
              <a:lnSpc>
                <a:spcPts val="1575"/>
              </a:lnSpc>
              <a:tabLst>
                <a:tab pos="171450" algn="l"/>
              </a:tabLst>
              <a:defRPr/>
            </a:pPr>
            <a:endParaRPr lang="pt-BR" sz="105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522154" y="1857828"/>
            <a:ext cx="735825" cy="61555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575"/>
              </a:lnSpc>
            </a:pPr>
            <a:r>
              <a:rPr lang="pt-BR" sz="1200" b="1" dirty="0">
                <a:solidFill>
                  <a:srgbClr val="FFFFFF"/>
                </a:solidFill>
                <a:latin typeface="Calibri"/>
              </a:rPr>
              <a:t>Redução de perda de água</a:t>
            </a:r>
            <a:endParaRPr lang="pt-BR" sz="12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5007407" y="1974069"/>
            <a:ext cx="1039484" cy="28212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050"/>
              </a:lnSpc>
            </a:pPr>
            <a:r>
              <a:rPr lang="pt-BR" sz="1200" b="1" dirty="0">
                <a:solidFill>
                  <a:srgbClr val="FFFFFF"/>
                </a:solidFill>
                <a:latin typeface="Calibri"/>
              </a:rPr>
              <a:t>Disponibilidade da rede</a:t>
            </a:r>
            <a:endParaRPr lang="pt-BR" sz="12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6600818" y="2171701"/>
            <a:ext cx="65" cy="28212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>
              <a:lnSpc>
                <a:spcPts val="1050"/>
              </a:lnSpc>
            </a:pPr>
            <a:endParaRPr lang="pt-BR" sz="1050" b="1" dirty="0">
              <a:solidFill>
                <a:srgbClr val="FFFFFF"/>
              </a:solidFill>
              <a:latin typeface="Calibri"/>
            </a:endParaRPr>
          </a:p>
          <a:p>
            <a:pPr algn="ctr">
              <a:lnSpc>
                <a:spcPts val="1050"/>
              </a:lnSpc>
            </a:pPr>
            <a:endParaRPr lang="pt-BR" sz="9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143300" y="2247901"/>
            <a:ext cx="30458" cy="28212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>
              <a:lnSpc>
                <a:spcPts val="1050"/>
              </a:lnSpc>
            </a:pPr>
            <a:r>
              <a:rPr lang="pt-BR" sz="1050" b="1" dirty="0">
                <a:solidFill>
                  <a:srgbClr val="FFFFFF"/>
                </a:solidFill>
                <a:latin typeface="Calibri"/>
              </a:rPr>
              <a:t> </a:t>
            </a:r>
          </a:p>
          <a:p>
            <a:pPr algn="ctr">
              <a:lnSpc>
                <a:spcPts val="1050"/>
              </a:lnSpc>
            </a:pPr>
            <a:endParaRPr lang="pt-BR" sz="90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6391268" y="2381251"/>
            <a:ext cx="65" cy="28212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>
              <a:lnSpc>
                <a:spcPts val="1050"/>
              </a:lnSpc>
            </a:pPr>
            <a:endParaRPr lang="pt-BR" sz="1050" b="1" dirty="0">
              <a:solidFill>
                <a:srgbClr val="FFFFFF"/>
              </a:solidFill>
              <a:latin typeface="Calibri"/>
            </a:endParaRPr>
          </a:p>
          <a:p>
            <a:pPr algn="ctr">
              <a:lnSpc>
                <a:spcPts val="1050"/>
              </a:lnSpc>
            </a:pPr>
            <a:endParaRPr lang="pt-BR" sz="9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6046891" y="3336825"/>
            <a:ext cx="1446870" cy="102592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575"/>
              </a:lnSpc>
              <a:tabLst>
                <a:tab pos="1104900" algn="l"/>
              </a:tabLst>
              <a:defRPr/>
            </a:pPr>
            <a:r>
              <a:rPr lang="pt-BR" sz="1200" b="1" dirty="0">
                <a:solidFill>
                  <a:srgbClr val="FFFFFF"/>
                </a:solidFill>
                <a:latin typeface="Calibri"/>
              </a:rPr>
              <a:t>Cumprimento   </a:t>
            </a:r>
          </a:p>
          <a:p>
            <a:pPr algn="ctr">
              <a:lnSpc>
                <a:spcPts val="1575"/>
              </a:lnSpc>
              <a:tabLst>
                <a:tab pos="1104900" algn="l"/>
              </a:tabLst>
              <a:defRPr/>
            </a:pPr>
            <a:r>
              <a:rPr lang="pt-BR" sz="1200" b="1" dirty="0">
                <a:solidFill>
                  <a:srgbClr val="FFFFFF"/>
                </a:solidFill>
                <a:latin typeface="Calibri"/>
              </a:rPr>
              <a:t>dos</a:t>
            </a:r>
          </a:p>
          <a:p>
            <a:pPr algn="ctr">
              <a:lnSpc>
                <a:spcPts val="1575"/>
              </a:lnSpc>
              <a:tabLst>
                <a:tab pos="1104900" algn="l"/>
              </a:tabLst>
              <a:defRPr/>
            </a:pPr>
            <a:r>
              <a:rPr lang="pt-BR" sz="1200" b="1" dirty="0">
                <a:solidFill>
                  <a:srgbClr val="FFFFFF"/>
                </a:solidFill>
              </a:rPr>
              <a:t> </a:t>
            </a:r>
            <a:r>
              <a:rPr lang="pt-BR" sz="1200" b="1" dirty="0">
                <a:solidFill>
                  <a:srgbClr val="FFFFFF"/>
                </a:solidFill>
              </a:rPr>
              <a:t>regulamentos </a:t>
            </a:r>
            <a:endParaRPr lang="pt-BR" sz="1200" b="1" dirty="0">
              <a:solidFill>
                <a:srgbClr val="FFFFFF"/>
              </a:solidFill>
              <a:latin typeface="Calibri"/>
            </a:endParaRPr>
          </a:p>
          <a:p>
            <a:pPr algn="ctr">
              <a:lnSpc>
                <a:spcPts val="1575"/>
              </a:lnSpc>
              <a:tabLst>
                <a:tab pos="1104900" algn="l"/>
              </a:tabLst>
              <a:defRPr/>
            </a:pPr>
            <a:endParaRPr lang="pt-BR" sz="1050" b="1" dirty="0">
              <a:solidFill>
                <a:srgbClr val="FFFFFF"/>
              </a:solidFill>
              <a:latin typeface="Calibri"/>
            </a:endParaRPr>
          </a:p>
          <a:p>
            <a:pPr algn="ctr">
              <a:lnSpc>
                <a:spcPts val="1575"/>
              </a:lnSpc>
              <a:tabLst>
                <a:tab pos="1104900" algn="l"/>
              </a:tabLst>
              <a:defRPr/>
            </a:pPr>
            <a:endParaRPr lang="pt-BR" sz="105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5102430" y="3238660"/>
            <a:ext cx="707155" cy="87716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tabLst>
                <a:tab pos="1076325" algn="l"/>
              </a:tabLst>
              <a:defRPr/>
            </a:pPr>
            <a:r>
              <a:rPr lang="pt-BR" sz="1200" b="1" dirty="0">
                <a:solidFill>
                  <a:srgbClr val="FFFFFF"/>
                </a:solidFill>
              </a:rPr>
              <a:t>Economia </a:t>
            </a:r>
            <a:r>
              <a:rPr lang="pt-BR" sz="1200" b="1" dirty="0">
                <a:solidFill>
                  <a:srgbClr val="FFFFFF"/>
                </a:solidFill>
                <a:latin typeface="Calibri"/>
              </a:rPr>
              <a:t>de </a:t>
            </a:r>
          </a:p>
          <a:p>
            <a:pPr algn="ctr">
              <a:tabLst>
                <a:tab pos="1076325" algn="l"/>
              </a:tabLst>
              <a:defRPr/>
            </a:pPr>
            <a:r>
              <a:rPr lang="pt-BR" sz="1200" b="1" dirty="0">
                <a:solidFill>
                  <a:srgbClr val="FFFFFF"/>
                </a:solidFill>
                <a:latin typeface="Calibri"/>
              </a:rPr>
              <a:t>   energia </a:t>
            </a:r>
            <a:r>
              <a:rPr lang="pt-BR" sz="1050" b="1" dirty="0">
                <a:solidFill>
                  <a:srgbClr val="FFFFFF"/>
                </a:solidFill>
                <a:latin typeface="Calibri"/>
              </a:rPr>
              <a:t>	</a:t>
            </a:r>
          </a:p>
          <a:p>
            <a:pPr algn="ctr">
              <a:tabLst>
                <a:tab pos="1076325" algn="l"/>
              </a:tabLst>
              <a:defRPr/>
            </a:pPr>
            <a:endParaRPr lang="pt-BR" sz="105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4522595" y="4875957"/>
            <a:ext cx="1911765" cy="61555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575"/>
              </a:lnSpc>
              <a:tabLst>
                <a:tab pos="1257300" algn="l"/>
              </a:tabLst>
              <a:defRPr/>
            </a:pPr>
            <a:r>
              <a:rPr lang="pt-BR" sz="1200" b="1" dirty="0">
                <a:solidFill>
                  <a:srgbClr val="FFFFFF"/>
                </a:solidFill>
                <a:latin typeface="Calibri"/>
              </a:rPr>
              <a:t>Eficiência  </a:t>
            </a:r>
            <a:endParaRPr lang="pt-BR" sz="1200" b="1" dirty="0">
              <a:solidFill>
                <a:srgbClr val="FFFFFF"/>
              </a:solidFill>
              <a:latin typeface="Calibri"/>
            </a:endParaRPr>
          </a:p>
          <a:p>
            <a:pPr algn="ctr">
              <a:lnSpc>
                <a:spcPts val="1575"/>
              </a:lnSpc>
              <a:tabLst>
                <a:tab pos="1257300" algn="l"/>
              </a:tabLst>
              <a:defRPr/>
            </a:pPr>
            <a:r>
              <a:rPr lang="pt-BR" sz="1200" b="1" dirty="0">
                <a:solidFill>
                  <a:srgbClr val="FFFFFF"/>
                </a:solidFill>
                <a:latin typeface="Calibri"/>
              </a:rPr>
              <a:t>da equipe</a:t>
            </a:r>
          </a:p>
          <a:p>
            <a:pPr algn="ctr">
              <a:lnSpc>
                <a:spcPts val="1575"/>
              </a:lnSpc>
              <a:tabLst>
                <a:tab pos="1257300" algn="l"/>
              </a:tabLst>
              <a:defRPr/>
            </a:pPr>
            <a:r>
              <a:rPr lang="pt-BR" sz="1200" b="1" dirty="0">
                <a:solidFill>
                  <a:srgbClr val="1F487C"/>
                </a:solidFill>
                <a:latin typeface="Calibri"/>
              </a:rPr>
              <a:t>	</a:t>
            </a:r>
            <a:endParaRPr lang="pt-BR" sz="12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1247775" y="5743576"/>
            <a:ext cx="216406" cy="41036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575"/>
              </a:lnSpc>
            </a:pPr>
            <a:r>
              <a:rPr lang="pt-BR" sz="1358" dirty="0">
                <a:solidFill>
                  <a:srgbClr val="FFFFFF"/>
                </a:solidFill>
                <a:latin typeface="Calibri"/>
              </a:rPr>
              <a:t>14 </a:t>
            </a:r>
          </a:p>
          <a:p>
            <a:pPr>
              <a:lnSpc>
                <a:spcPts val="1575"/>
              </a:lnSpc>
            </a:pPr>
            <a:endParaRPr lang="pt-BR" sz="1350" dirty="0"/>
          </a:p>
        </p:txBody>
      </p:sp>
      <p:sp>
        <p:nvSpPr>
          <p:cNvPr id="26" name="CaixaDeTexto 20"/>
          <p:cNvSpPr txBox="1"/>
          <p:nvPr/>
        </p:nvSpPr>
        <p:spPr>
          <a:xfrm>
            <a:off x="5893754" y="4559533"/>
            <a:ext cx="1911765" cy="82073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575"/>
              </a:lnSpc>
              <a:tabLst>
                <a:tab pos="1257300" algn="l"/>
              </a:tabLst>
              <a:defRPr/>
            </a:pPr>
            <a:endParaRPr lang="pt-BR" sz="1200" b="1" dirty="0">
              <a:solidFill>
                <a:srgbClr val="FFFFFF"/>
              </a:solidFill>
              <a:latin typeface="Calibri"/>
            </a:endParaRPr>
          </a:p>
          <a:p>
            <a:pPr algn="ctr">
              <a:lnSpc>
                <a:spcPts val="1575"/>
              </a:lnSpc>
              <a:tabLst>
                <a:tab pos="1257300" algn="l"/>
              </a:tabLst>
              <a:defRPr/>
            </a:pPr>
            <a:r>
              <a:rPr lang="pt-BR" sz="1200" b="1" dirty="0">
                <a:solidFill>
                  <a:srgbClr val="1F487C"/>
                </a:solidFill>
                <a:latin typeface="Calibri"/>
              </a:rPr>
              <a:t>Detecção </a:t>
            </a:r>
            <a:r>
              <a:rPr lang="pt-BR" sz="1200" b="1" dirty="0">
                <a:solidFill>
                  <a:srgbClr val="1F487C"/>
                </a:solidFill>
                <a:latin typeface="Calibri"/>
              </a:rPr>
              <a:t>de</a:t>
            </a:r>
          </a:p>
          <a:p>
            <a:pPr algn="ctr">
              <a:lnSpc>
                <a:spcPts val="1575"/>
              </a:lnSpc>
              <a:tabLst>
                <a:tab pos="1257300" algn="l"/>
              </a:tabLst>
              <a:defRPr/>
            </a:pPr>
            <a:r>
              <a:rPr lang="pt-BR" sz="1200" b="1" dirty="0">
                <a:solidFill>
                  <a:srgbClr val="1F487C"/>
                </a:solidFill>
                <a:latin typeface="Calibri"/>
              </a:rPr>
              <a:t> eficiência</a:t>
            </a:r>
            <a:endParaRPr lang="pt-BR" sz="1200" b="1" dirty="0">
              <a:solidFill>
                <a:srgbClr val="1F487C"/>
              </a:solidFill>
              <a:latin typeface="Calibri"/>
            </a:endParaRPr>
          </a:p>
          <a:p>
            <a:pPr algn="ctr">
              <a:lnSpc>
                <a:spcPts val="1575"/>
              </a:lnSpc>
              <a:tabLst>
                <a:tab pos="1257300" algn="l"/>
              </a:tabLst>
              <a:defRPr/>
            </a:pPr>
            <a:r>
              <a:rPr lang="pt-BR" sz="1200" b="1" dirty="0">
                <a:solidFill>
                  <a:srgbClr val="1F487C"/>
                </a:solidFill>
                <a:latin typeface="Calibri"/>
              </a:rPr>
              <a:t>	</a:t>
            </a:r>
            <a:endParaRPr lang="pt-BR" sz="1200" b="1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222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81558" y="1247228"/>
            <a:ext cx="61722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spc="-75" dirty="0" err="1">
                <a:solidFill>
                  <a:schemeClr val="bg1"/>
                </a:solidFill>
              </a:rPr>
              <a:t>Solução</a:t>
            </a:r>
            <a:r>
              <a:rPr lang="en-US" sz="2700" spc="-75" dirty="0">
                <a:solidFill>
                  <a:schemeClr val="bg1"/>
                </a:solidFill>
              </a:rPr>
              <a:t> </a:t>
            </a:r>
            <a:r>
              <a:rPr lang="en-US" sz="2700" spc="-75" dirty="0" err="1">
                <a:solidFill>
                  <a:schemeClr val="bg1"/>
                </a:solidFill>
              </a:rPr>
              <a:t>em</a:t>
            </a:r>
            <a:r>
              <a:rPr lang="en-US" sz="2700" spc="-75" dirty="0">
                <a:solidFill>
                  <a:schemeClr val="bg1"/>
                </a:solidFill>
              </a:rPr>
              <a:t> software </a:t>
            </a:r>
            <a:r>
              <a:rPr lang="en-US" sz="2700" spc="-75" dirty="0" err="1">
                <a:solidFill>
                  <a:schemeClr val="bg1"/>
                </a:solidFill>
              </a:rPr>
              <a:t>como</a:t>
            </a:r>
            <a:r>
              <a:rPr lang="en-US" sz="2700" spc="-75" dirty="0">
                <a:solidFill>
                  <a:schemeClr val="bg1"/>
                </a:solidFill>
              </a:rPr>
              <a:t> </a:t>
            </a:r>
            <a:r>
              <a:rPr lang="en-US" sz="2700" spc="-75" dirty="0" err="1">
                <a:solidFill>
                  <a:schemeClr val="bg1"/>
                </a:solidFill>
              </a:rPr>
              <a:t>serviço</a:t>
            </a:r>
            <a:r>
              <a:rPr lang="en-US" sz="2700" spc="-75" dirty="0">
                <a:solidFill>
                  <a:schemeClr val="bg1"/>
                </a:solidFill>
              </a:rPr>
              <a:t> </a:t>
            </a:r>
            <a:r>
              <a:rPr lang="en-US" sz="2700" spc="-75" dirty="0" err="1">
                <a:solidFill>
                  <a:schemeClr val="bg1"/>
                </a:solidFill>
              </a:rPr>
              <a:t>em</a:t>
            </a:r>
            <a:r>
              <a:rPr lang="en-US" sz="2700" spc="-75" dirty="0">
                <a:solidFill>
                  <a:schemeClr val="bg1"/>
                </a:solidFill>
              </a:rPr>
              <a:t> </a:t>
            </a:r>
            <a:r>
              <a:rPr lang="en-US" sz="2700" spc="-75" dirty="0" err="1">
                <a:solidFill>
                  <a:schemeClr val="bg1"/>
                </a:solidFill>
              </a:rPr>
              <a:t>nuvem</a:t>
            </a:r>
            <a:r>
              <a:rPr lang="en-US" sz="2700" spc="-75" dirty="0">
                <a:solidFill>
                  <a:schemeClr val="bg1"/>
                </a:solidFill>
              </a:rPr>
              <a:t> </a:t>
            </a:r>
            <a:br>
              <a:rPr lang="en-US" sz="2700" spc="-75" dirty="0">
                <a:solidFill>
                  <a:schemeClr val="bg1"/>
                </a:solidFill>
              </a:rPr>
            </a:br>
            <a:r>
              <a:rPr lang="en-US" sz="2100" spc="-75" dirty="0" err="1">
                <a:solidFill>
                  <a:schemeClr val="bg1"/>
                </a:solidFill>
              </a:rPr>
              <a:t>Nenhuma</a:t>
            </a:r>
            <a:r>
              <a:rPr lang="en-US" sz="2100" spc="-75" dirty="0">
                <a:solidFill>
                  <a:schemeClr val="bg1"/>
                </a:solidFill>
              </a:rPr>
              <a:t> </a:t>
            </a:r>
            <a:r>
              <a:rPr lang="en-US" sz="2100" spc="-75" dirty="0" err="1">
                <a:solidFill>
                  <a:schemeClr val="bg1"/>
                </a:solidFill>
              </a:rPr>
              <a:t>instalação</a:t>
            </a:r>
            <a:r>
              <a:rPr lang="en-US" sz="2100" spc="-75" dirty="0">
                <a:solidFill>
                  <a:schemeClr val="bg1"/>
                </a:solidFill>
              </a:rPr>
              <a:t>, </a:t>
            </a:r>
            <a:r>
              <a:rPr lang="en-US" sz="2100" spc="-75" dirty="0" err="1">
                <a:solidFill>
                  <a:schemeClr val="bg1"/>
                </a:solidFill>
              </a:rPr>
              <a:t>atualização</a:t>
            </a:r>
            <a:r>
              <a:rPr lang="en-US" sz="2100" spc="-75" dirty="0">
                <a:solidFill>
                  <a:schemeClr val="bg1"/>
                </a:solidFill>
              </a:rPr>
              <a:t> </a:t>
            </a:r>
            <a:r>
              <a:rPr lang="en-US" sz="2100" spc="-75" dirty="0" err="1">
                <a:solidFill>
                  <a:schemeClr val="bg1"/>
                </a:solidFill>
              </a:rPr>
              <a:t>contínua</a:t>
            </a:r>
            <a:r>
              <a:rPr lang="en-US" sz="2100" spc="-75" dirty="0">
                <a:solidFill>
                  <a:schemeClr val="bg1"/>
                </a:solidFill>
              </a:rPr>
              <a:t> </a:t>
            </a:r>
            <a:endParaRPr lang="en-US" sz="2100" spc="-75" dirty="0">
              <a:solidFill>
                <a:schemeClr val="bg1"/>
              </a:solidFill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5933" y="5888285"/>
            <a:ext cx="685800" cy="273844"/>
          </a:xfrm>
        </p:spPr>
        <p:txBody>
          <a:bodyPr/>
          <a:lstStyle/>
          <a:p>
            <a:pPr lvl="0">
              <a:defRPr/>
            </a:pPr>
            <a:fld id="{9BB76981-A8A2-4685-A471-41058697D6D7}" type="slidenum">
              <a:rPr lang="en-US" sz="900">
                <a:solidFill>
                  <a:prstClr val="white"/>
                </a:solidFill>
              </a:rPr>
              <a:pPr lvl="0">
                <a:defRPr/>
              </a:pPr>
              <a:t>36</a:t>
            </a:fld>
            <a:endParaRPr lang="he-IL" dirty="0">
              <a:solidFill>
                <a:schemeClr val="bg1"/>
              </a:solidFill>
            </a:endParaRPr>
          </a:p>
        </p:txBody>
      </p:sp>
      <p:pic>
        <p:nvPicPr>
          <p:cNvPr id="4" name="Picture 4" descr="http://files.softicons.com/download/web-icons/vector-stylish-weather-icons-by-bartosz-kaszubowski/png/256x256/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256" y="1418680"/>
            <a:ext cx="2823407" cy="282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/>
          <p:nvPr/>
        </p:nvSpPr>
        <p:spPr>
          <a:xfrm>
            <a:off x="4453358" y="2734603"/>
            <a:ext cx="3429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50" dirty="0" err="1">
                <a:solidFill>
                  <a:schemeClr val="bg1"/>
                </a:solidFill>
              </a:rPr>
              <a:t>Atualizações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mensais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650" dirty="0" err="1">
                <a:solidFill>
                  <a:schemeClr val="bg1"/>
                </a:solidFill>
              </a:rPr>
              <a:t>gratuitas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endParaRPr lang="en-US" sz="1650" dirty="0">
              <a:solidFill>
                <a:schemeClr val="bg1"/>
              </a:solidFill>
            </a:endParaRPr>
          </a:p>
        </p:txBody>
      </p:sp>
      <p:pic>
        <p:nvPicPr>
          <p:cNvPr id="6" name="Picture 4" descr="http://files.softicons.com/download/web-icons/vector-stylish-weather-icons-by-bartosz-kaszubowski/png/256x256/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902" y="3281572"/>
            <a:ext cx="2823407" cy="282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files.softicons.com/download/web-icons/vector-stylish-weather-icons-by-bartosz-kaszubowski/png/256x256/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29" y="3448435"/>
            <a:ext cx="2823407" cy="282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files.softicons.com/download/web-icons/vector-stylish-weather-icons-by-bartosz-kaszubowski/png/256x256/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71" y="1538791"/>
            <a:ext cx="3137438" cy="313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5"/>
          <p:cNvSpPr/>
          <p:nvPr/>
        </p:nvSpPr>
        <p:spPr>
          <a:xfrm>
            <a:off x="4356105" y="4678176"/>
            <a:ext cx="3429000" cy="3462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50" dirty="0" err="1">
                <a:solidFill>
                  <a:schemeClr val="bg1"/>
                </a:solidFill>
              </a:rPr>
              <a:t>Sem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custos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ocultos</a:t>
            </a:r>
            <a:endParaRPr lang="en-US" sz="1650" dirty="0">
              <a:solidFill>
                <a:schemeClr val="bg1"/>
              </a:solidFill>
            </a:endParaRPr>
          </a:p>
        </p:txBody>
      </p:sp>
      <p:sp>
        <p:nvSpPr>
          <p:cNvPr id="10" name="Rectangle 16"/>
          <p:cNvSpPr/>
          <p:nvPr/>
        </p:nvSpPr>
        <p:spPr>
          <a:xfrm>
            <a:off x="1415786" y="4742392"/>
            <a:ext cx="3429000" cy="8540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50" dirty="0" err="1">
                <a:solidFill>
                  <a:schemeClr val="bg1"/>
                </a:solidFill>
              </a:rPr>
              <a:t>Nenhuma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instalação</a:t>
            </a:r>
            <a:r>
              <a:rPr lang="en-US" sz="1650" dirty="0">
                <a:solidFill>
                  <a:schemeClr val="bg1"/>
                </a:solidFill>
              </a:rPr>
              <a:t> de </a:t>
            </a:r>
          </a:p>
          <a:p>
            <a:pPr algn="ctr"/>
            <a:r>
              <a:rPr lang="en-US" sz="1650" dirty="0">
                <a:solidFill>
                  <a:schemeClr val="bg1"/>
                </a:solidFill>
              </a:rPr>
              <a:t>h</a:t>
            </a:r>
            <a:r>
              <a:rPr lang="en-US" sz="1650" dirty="0">
                <a:solidFill>
                  <a:schemeClr val="bg1"/>
                </a:solidFill>
              </a:rPr>
              <a:t>ardware </a:t>
            </a:r>
            <a:r>
              <a:rPr lang="en-US" sz="1650" dirty="0" err="1">
                <a:solidFill>
                  <a:schemeClr val="bg1"/>
                </a:solidFill>
              </a:rPr>
              <a:t>ou</a:t>
            </a:r>
            <a:r>
              <a:rPr lang="en-US" sz="1650" dirty="0">
                <a:solidFill>
                  <a:schemeClr val="bg1"/>
                </a:solidFill>
              </a:rPr>
              <a:t> de </a:t>
            </a:r>
          </a:p>
          <a:p>
            <a:pPr algn="ctr"/>
            <a:r>
              <a:rPr lang="en-US" sz="1650" dirty="0">
                <a:solidFill>
                  <a:schemeClr val="bg1"/>
                </a:solidFill>
              </a:rPr>
              <a:t>software </a:t>
            </a:r>
            <a:endParaRPr lang="en-US" sz="1650" dirty="0">
              <a:solidFill>
                <a:schemeClr val="bg1"/>
              </a:solidFill>
            </a:endParaRPr>
          </a:p>
        </p:txBody>
      </p:sp>
      <p:sp>
        <p:nvSpPr>
          <p:cNvPr id="11" name="Rectangle 17"/>
          <p:cNvSpPr/>
          <p:nvPr/>
        </p:nvSpPr>
        <p:spPr>
          <a:xfrm>
            <a:off x="1422129" y="2931633"/>
            <a:ext cx="3429000" cy="8540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50" dirty="0" err="1">
                <a:solidFill>
                  <a:schemeClr val="bg1"/>
                </a:solidFill>
              </a:rPr>
              <a:t>Desenvolvimento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fácil</a:t>
            </a:r>
            <a:r>
              <a:rPr lang="en-US" sz="1650" dirty="0">
                <a:solidFill>
                  <a:schemeClr val="bg1"/>
                </a:solidFill>
              </a:rPr>
              <a:t> e </a:t>
            </a:r>
          </a:p>
          <a:p>
            <a:pPr algn="ctr"/>
            <a:r>
              <a:rPr lang="en-US" sz="1650" dirty="0" err="1">
                <a:solidFill>
                  <a:schemeClr val="bg1"/>
                </a:solidFill>
              </a:rPr>
              <a:t>r</a:t>
            </a:r>
            <a:r>
              <a:rPr lang="en-US" sz="1650" dirty="0" err="1">
                <a:solidFill>
                  <a:schemeClr val="bg1"/>
                </a:solidFill>
              </a:rPr>
              <a:t>ápido</a:t>
            </a:r>
            <a:r>
              <a:rPr lang="en-US" sz="1650" dirty="0">
                <a:solidFill>
                  <a:schemeClr val="bg1"/>
                </a:solidFill>
              </a:rPr>
              <a:t> -</a:t>
            </a:r>
          </a:p>
          <a:p>
            <a:pPr algn="ctr"/>
            <a:r>
              <a:rPr lang="en-US" sz="1650" dirty="0">
                <a:solidFill>
                  <a:schemeClr val="bg1"/>
                </a:solidFill>
              </a:rPr>
              <a:t>de 6 a 8 </a:t>
            </a:r>
            <a:r>
              <a:rPr lang="en-US" sz="1650" dirty="0" err="1">
                <a:solidFill>
                  <a:schemeClr val="bg1"/>
                </a:solidFill>
              </a:rPr>
              <a:t>semanas</a:t>
            </a:r>
            <a:endParaRPr lang="en-US" sz="16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1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20"/>
          <p:cNvSpPr/>
          <p:nvPr/>
        </p:nvSpPr>
        <p:spPr>
          <a:xfrm>
            <a:off x="1573819" y="4089521"/>
            <a:ext cx="367679" cy="16808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>
              <a:solidFill>
                <a:srgbClr val="0070C0"/>
              </a:solidFill>
            </a:endParaRPr>
          </a:p>
        </p:txBody>
      </p:sp>
      <p:sp>
        <p:nvSpPr>
          <p:cNvPr id="3" name="Teardrop 17"/>
          <p:cNvSpPr/>
          <p:nvPr/>
        </p:nvSpPr>
        <p:spPr>
          <a:xfrm rot="18799598">
            <a:off x="5226971" y="3052462"/>
            <a:ext cx="2110184" cy="2155151"/>
          </a:xfrm>
          <a:prstGeom prst="teardrop">
            <a:avLst>
              <a:gd name="adj" fmla="val 121351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91580" y="1080435"/>
            <a:ext cx="6652968" cy="4423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bg1"/>
                </a:solidFill>
              </a:rPr>
              <a:t>Mais</a:t>
            </a:r>
            <a:r>
              <a:rPr lang="en-US" sz="2400" dirty="0">
                <a:solidFill>
                  <a:schemeClr val="bg1"/>
                </a:solidFill>
              </a:rPr>
              <a:t> de 65.000 km </a:t>
            </a:r>
            <a:r>
              <a:rPr lang="en-US" sz="2400" dirty="0" err="1">
                <a:solidFill>
                  <a:schemeClr val="bg1"/>
                </a:solidFill>
              </a:rPr>
              <a:t>em</a:t>
            </a:r>
            <a:r>
              <a:rPr lang="en-US" sz="2400" dirty="0">
                <a:solidFill>
                  <a:schemeClr val="bg1"/>
                </a:solidFill>
              </a:rPr>
              <a:t> 9 </a:t>
            </a:r>
            <a:r>
              <a:rPr lang="en-US" sz="2400" dirty="0" err="1">
                <a:solidFill>
                  <a:schemeClr val="bg1"/>
                </a:solidFill>
              </a:rPr>
              <a:t>p</a:t>
            </a:r>
            <a:r>
              <a:rPr lang="en-US" sz="2400" dirty="0" err="1">
                <a:solidFill>
                  <a:schemeClr val="bg1"/>
                </a:solidFill>
              </a:rPr>
              <a:t>aíses</a:t>
            </a:r>
            <a:r>
              <a:rPr lang="en-US" sz="2400" dirty="0">
                <a:solidFill>
                  <a:schemeClr val="bg1"/>
                </a:solidFill>
              </a:rPr>
              <a:t> e </a:t>
            </a:r>
            <a:r>
              <a:rPr lang="en-US" sz="2400" dirty="0" err="1">
                <a:solidFill>
                  <a:schemeClr val="bg1"/>
                </a:solidFill>
              </a:rPr>
              <a:t>aumentando</a:t>
            </a:r>
            <a:r>
              <a:rPr lang="en-US" sz="2400" dirty="0">
                <a:solidFill>
                  <a:schemeClr val="bg1"/>
                </a:solidFill>
              </a:rPr>
              <a:t>…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033718" y="1646802"/>
            <a:ext cx="6172200" cy="480536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50"/>
              </a:spcBef>
              <a:buClr>
                <a:schemeClr val="bg1"/>
              </a:buClr>
            </a:pPr>
            <a:r>
              <a:rPr lang="en-US" sz="1350" dirty="0" err="1">
                <a:solidFill>
                  <a:schemeClr val="bg1"/>
                </a:solidFill>
              </a:rPr>
              <a:t>Yarra</a:t>
            </a:r>
            <a:r>
              <a:rPr lang="en-US" sz="1350" dirty="0">
                <a:solidFill>
                  <a:schemeClr val="bg1"/>
                </a:solidFill>
              </a:rPr>
              <a:t> Valley Water, Melbourne, </a:t>
            </a:r>
            <a:r>
              <a:rPr lang="en-US" sz="1350" b="1" dirty="0">
                <a:solidFill>
                  <a:schemeClr val="bg1"/>
                </a:solidFill>
              </a:rPr>
              <a:t>Australia </a:t>
            </a:r>
          </a:p>
          <a:p>
            <a:pPr>
              <a:spcBef>
                <a:spcPts val="750"/>
              </a:spcBef>
              <a:buClr>
                <a:schemeClr val="bg1"/>
              </a:buClr>
            </a:pPr>
            <a:r>
              <a:rPr lang="en-US" sz="1350" dirty="0" err="1">
                <a:solidFill>
                  <a:schemeClr val="bg1"/>
                </a:solidFill>
              </a:rPr>
              <a:t>Unitywater</a:t>
            </a:r>
            <a:r>
              <a:rPr lang="en-US" sz="1350" dirty="0">
                <a:solidFill>
                  <a:schemeClr val="bg1"/>
                </a:solidFill>
              </a:rPr>
              <a:t>, Queensland, </a:t>
            </a:r>
            <a:r>
              <a:rPr lang="en-US" sz="1350" b="1" dirty="0">
                <a:solidFill>
                  <a:schemeClr val="bg1"/>
                </a:solidFill>
              </a:rPr>
              <a:t>Australia</a:t>
            </a:r>
          </a:p>
          <a:p>
            <a:pPr>
              <a:spcBef>
                <a:spcPts val="750"/>
              </a:spcBef>
              <a:buClr>
                <a:schemeClr val="bg1"/>
              </a:buClr>
            </a:pPr>
            <a:r>
              <a:rPr lang="en-US" sz="1350" dirty="0">
                <a:solidFill>
                  <a:schemeClr val="bg1"/>
                </a:solidFill>
              </a:rPr>
              <a:t>Queensland Urban Utilities, Brisbane, </a:t>
            </a:r>
            <a:r>
              <a:rPr lang="en-US" sz="1350" b="1" dirty="0">
                <a:solidFill>
                  <a:schemeClr val="bg1"/>
                </a:solidFill>
              </a:rPr>
              <a:t>Australia</a:t>
            </a:r>
          </a:p>
          <a:p>
            <a:pPr>
              <a:spcBef>
                <a:spcPts val="750"/>
              </a:spcBef>
              <a:buClr>
                <a:schemeClr val="bg1"/>
              </a:buClr>
            </a:pPr>
            <a:r>
              <a:rPr lang="en-US" sz="1350" dirty="0">
                <a:solidFill>
                  <a:schemeClr val="bg1"/>
                </a:solidFill>
              </a:rPr>
              <a:t>Sydney Water, Sydney, </a:t>
            </a:r>
            <a:r>
              <a:rPr lang="en-US" sz="1350" b="1" dirty="0">
                <a:solidFill>
                  <a:schemeClr val="bg1"/>
                </a:solidFill>
              </a:rPr>
              <a:t>Australia </a:t>
            </a:r>
          </a:p>
          <a:p>
            <a:pPr>
              <a:spcBef>
                <a:spcPts val="750"/>
              </a:spcBef>
              <a:buClr>
                <a:schemeClr val="bg1"/>
              </a:buClr>
            </a:pPr>
            <a:r>
              <a:rPr lang="en-US" sz="1350" dirty="0" err="1">
                <a:solidFill>
                  <a:schemeClr val="bg1"/>
                </a:solidFill>
              </a:rPr>
              <a:t>Aguas</a:t>
            </a:r>
            <a:r>
              <a:rPr lang="en-US" sz="1350" dirty="0">
                <a:solidFill>
                  <a:schemeClr val="bg1"/>
                </a:solidFill>
              </a:rPr>
              <a:t> de Antofagasta, </a:t>
            </a:r>
            <a:r>
              <a:rPr lang="en-US" sz="1350" b="1" dirty="0">
                <a:solidFill>
                  <a:schemeClr val="bg1"/>
                </a:solidFill>
              </a:rPr>
              <a:t>Chile</a:t>
            </a:r>
          </a:p>
          <a:p>
            <a:pPr>
              <a:spcBef>
                <a:spcPts val="750"/>
              </a:spcBef>
              <a:buClr>
                <a:schemeClr val="bg1"/>
              </a:buClr>
            </a:pPr>
            <a:r>
              <a:rPr lang="en-US" sz="1350" dirty="0" err="1">
                <a:solidFill>
                  <a:schemeClr val="bg1"/>
                </a:solidFill>
              </a:rPr>
              <a:t>Hagihon</a:t>
            </a:r>
            <a:r>
              <a:rPr lang="en-US" sz="1350" dirty="0">
                <a:solidFill>
                  <a:schemeClr val="bg1"/>
                </a:solidFill>
              </a:rPr>
              <a:t>, Jerusalem, </a:t>
            </a:r>
            <a:r>
              <a:rPr lang="en-US" sz="1350" b="1" dirty="0">
                <a:solidFill>
                  <a:schemeClr val="bg1"/>
                </a:solidFill>
              </a:rPr>
              <a:t>Israel </a:t>
            </a:r>
          </a:p>
          <a:p>
            <a:pPr>
              <a:spcBef>
                <a:spcPts val="750"/>
              </a:spcBef>
              <a:buClr>
                <a:schemeClr val="bg1"/>
              </a:buClr>
            </a:pPr>
            <a:r>
              <a:rPr lang="en-US" sz="1350" dirty="0">
                <a:solidFill>
                  <a:schemeClr val="bg1"/>
                </a:solidFill>
              </a:rPr>
              <a:t>SMAS </a:t>
            </a:r>
            <a:r>
              <a:rPr lang="en-US" sz="1350" dirty="0" err="1">
                <a:solidFill>
                  <a:schemeClr val="bg1"/>
                </a:solidFill>
              </a:rPr>
              <a:t>Loures</a:t>
            </a:r>
            <a:r>
              <a:rPr lang="en-US" sz="1350" dirty="0">
                <a:solidFill>
                  <a:schemeClr val="bg1"/>
                </a:solidFill>
              </a:rPr>
              <a:t>, </a:t>
            </a:r>
            <a:r>
              <a:rPr lang="en-US" sz="1350" b="1" dirty="0">
                <a:solidFill>
                  <a:schemeClr val="bg1"/>
                </a:solidFill>
              </a:rPr>
              <a:t>Portugal </a:t>
            </a:r>
          </a:p>
          <a:p>
            <a:pPr>
              <a:spcBef>
                <a:spcPts val="750"/>
              </a:spcBef>
              <a:buClr>
                <a:schemeClr val="bg1"/>
              </a:buClr>
            </a:pPr>
            <a:r>
              <a:rPr lang="en-US" sz="1350" dirty="0">
                <a:solidFill>
                  <a:schemeClr val="bg1"/>
                </a:solidFill>
              </a:rPr>
              <a:t>South West Water, </a:t>
            </a:r>
            <a:r>
              <a:rPr lang="en-US" sz="1350" b="1" dirty="0">
                <a:solidFill>
                  <a:schemeClr val="bg1"/>
                </a:solidFill>
              </a:rPr>
              <a:t>UK</a:t>
            </a:r>
          </a:p>
          <a:p>
            <a:pPr>
              <a:spcBef>
                <a:spcPts val="750"/>
              </a:spcBef>
              <a:buClr>
                <a:schemeClr val="bg1"/>
              </a:buClr>
            </a:pPr>
            <a:r>
              <a:rPr lang="en-US" sz="1350" dirty="0" err="1">
                <a:solidFill>
                  <a:schemeClr val="bg1"/>
                </a:solidFill>
              </a:rPr>
              <a:t>Wessex</a:t>
            </a:r>
            <a:r>
              <a:rPr lang="en-US" sz="1350" dirty="0">
                <a:solidFill>
                  <a:schemeClr val="bg1"/>
                </a:solidFill>
              </a:rPr>
              <a:t> Water,</a:t>
            </a:r>
            <a:r>
              <a:rPr lang="en-US" sz="1350" b="1" dirty="0">
                <a:solidFill>
                  <a:schemeClr val="bg1"/>
                </a:solidFill>
              </a:rPr>
              <a:t> UK</a:t>
            </a:r>
          </a:p>
          <a:p>
            <a:pPr>
              <a:spcBef>
                <a:spcPts val="750"/>
              </a:spcBef>
              <a:buClr>
                <a:schemeClr val="bg1"/>
              </a:buClr>
            </a:pPr>
            <a:r>
              <a:rPr lang="en-US" sz="1350" dirty="0">
                <a:solidFill>
                  <a:schemeClr val="bg1"/>
                </a:solidFill>
              </a:rPr>
              <a:t>FCC </a:t>
            </a:r>
            <a:r>
              <a:rPr lang="en-US" sz="1350" dirty="0" err="1">
                <a:solidFill>
                  <a:schemeClr val="bg1"/>
                </a:solidFill>
              </a:rPr>
              <a:t>Aqualia</a:t>
            </a:r>
            <a:r>
              <a:rPr lang="en-US" sz="1350" dirty="0">
                <a:solidFill>
                  <a:schemeClr val="bg1"/>
                </a:solidFill>
              </a:rPr>
              <a:t>, </a:t>
            </a:r>
            <a:r>
              <a:rPr lang="en-US" sz="1350" b="1" dirty="0">
                <a:solidFill>
                  <a:schemeClr val="bg1"/>
                </a:solidFill>
              </a:rPr>
              <a:t>Spain</a:t>
            </a:r>
          </a:p>
          <a:p>
            <a:pPr>
              <a:spcBef>
                <a:spcPts val="750"/>
              </a:spcBef>
              <a:buClr>
                <a:schemeClr val="bg1"/>
              </a:buClr>
            </a:pPr>
            <a:r>
              <a:rPr lang="en-US" sz="1350" dirty="0" err="1">
                <a:solidFill>
                  <a:schemeClr val="bg1"/>
                </a:solidFill>
              </a:rPr>
              <a:t>Udal</a:t>
            </a:r>
            <a:r>
              <a:rPr lang="en-US" sz="1350" dirty="0">
                <a:solidFill>
                  <a:schemeClr val="bg1"/>
                </a:solidFill>
              </a:rPr>
              <a:t> </a:t>
            </a:r>
            <a:r>
              <a:rPr lang="en-US" sz="1350" dirty="0" err="1">
                <a:solidFill>
                  <a:schemeClr val="bg1"/>
                </a:solidFill>
              </a:rPr>
              <a:t>Sareak</a:t>
            </a:r>
            <a:r>
              <a:rPr lang="en-US" sz="1350" dirty="0">
                <a:solidFill>
                  <a:schemeClr val="bg1"/>
                </a:solidFill>
              </a:rPr>
              <a:t>, Bilbao, </a:t>
            </a:r>
            <a:r>
              <a:rPr lang="en-US" sz="1350" b="1" dirty="0">
                <a:solidFill>
                  <a:schemeClr val="bg1"/>
                </a:solidFill>
              </a:rPr>
              <a:t>Spain </a:t>
            </a:r>
          </a:p>
          <a:p>
            <a:pPr>
              <a:spcBef>
                <a:spcPts val="750"/>
              </a:spcBef>
              <a:buClr>
                <a:schemeClr val="bg1"/>
              </a:buClr>
            </a:pPr>
            <a:r>
              <a:rPr lang="en-US" sz="1350" dirty="0" err="1">
                <a:solidFill>
                  <a:schemeClr val="bg1"/>
                </a:solidFill>
              </a:rPr>
              <a:t>Evides</a:t>
            </a:r>
            <a:r>
              <a:rPr lang="en-US" sz="1350" dirty="0">
                <a:solidFill>
                  <a:schemeClr val="bg1"/>
                </a:solidFill>
              </a:rPr>
              <a:t>, Rotterdam, </a:t>
            </a:r>
            <a:r>
              <a:rPr lang="en-US" sz="1350" b="1" dirty="0">
                <a:solidFill>
                  <a:schemeClr val="bg1"/>
                </a:solidFill>
              </a:rPr>
              <a:t>Netherlands </a:t>
            </a:r>
          </a:p>
          <a:p>
            <a:pPr>
              <a:spcBef>
                <a:spcPts val="750"/>
              </a:spcBef>
              <a:buClr>
                <a:schemeClr val="bg1"/>
              </a:buClr>
            </a:pPr>
            <a:r>
              <a:rPr lang="en-US" sz="1350" dirty="0" err="1">
                <a:solidFill>
                  <a:schemeClr val="bg1"/>
                </a:solidFill>
              </a:rPr>
              <a:t>Aguas</a:t>
            </a:r>
            <a:r>
              <a:rPr lang="en-US" sz="1350" dirty="0">
                <a:solidFill>
                  <a:schemeClr val="bg1"/>
                </a:solidFill>
              </a:rPr>
              <a:t> </a:t>
            </a:r>
            <a:r>
              <a:rPr lang="en-US" sz="1350" dirty="0" err="1">
                <a:solidFill>
                  <a:schemeClr val="bg1"/>
                </a:solidFill>
              </a:rPr>
              <a:t>Guariroba</a:t>
            </a:r>
            <a:r>
              <a:rPr lang="en-US" sz="1350" dirty="0">
                <a:solidFill>
                  <a:schemeClr val="bg1"/>
                </a:solidFill>
              </a:rPr>
              <a:t>, Campo Grande, </a:t>
            </a:r>
            <a:r>
              <a:rPr lang="en-US" sz="1350" b="1" dirty="0">
                <a:solidFill>
                  <a:schemeClr val="bg1"/>
                </a:solidFill>
              </a:rPr>
              <a:t>Brazil </a:t>
            </a:r>
          </a:p>
          <a:p>
            <a:pPr>
              <a:spcBef>
                <a:spcPts val="750"/>
              </a:spcBef>
              <a:buClr>
                <a:schemeClr val="bg1"/>
              </a:buClr>
            </a:pPr>
            <a:r>
              <a:rPr lang="en-US" sz="1350" dirty="0" err="1">
                <a:solidFill>
                  <a:schemeClr val="bg1"/>
                </a:solidFill>
              </a:rPr>
              <a:t>Prolagos</a:t>
            </a:r>
            <a:r>
              <a:rPr lang="en-US" sz="1350" dirty="0">
                <a:solidFill>
                  <a:schemeClr val="bg1"/>
                </a:solidFill>
              </a:rPr>
              <a:t>, São Pedro da </a:t>
            </a:r>
            <a:r>
              <a:rPr lang="en-US" sz="1350" dirty="0" err="1">
                <a:solidFill>
                  <a:schemeClr val="bg1"/>
                </a:solidFill>
              </a:rPr>
              <a:t>Aldeia</a:t>
            </a:r>
            <a:r>
              <a:rPr lang="en-US" sz="1350" dirty="0">
                <a:solidFill>
                  <a:schemeClr val="bg1"/>
                </a:solidFill>
              </a:rPr>
              <a:t>, </a:t>
            </a:r>
            <a:r>
              <a:rPr lang="en-US" sz="1350" b="1" dirty="0">
                <a:solidFill>
                  <a:schemeClr val="bg1"/>
                </a:solidFill>
              </a:rPr>
              <a:t>Brazil</a:t>
            </a:r>
            <a:endParaRPr lang="en-US" sz="1500" b="1" dirty="0">
              <a:solidFill>
                <a:schemeClr val="bg1"/>
              </a:solidFill>
            </a:endParaRPr>
          </a:p>
          <a:p>
            <a:pPr>
              <a:spcBef>
                <a:spcPts val="900"/>
              </a:spcBef>
              <a:buClr>
                <a:schemeClr val="bg1"/>
              </a:buClr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96300" y="5848152"/>
            <a:ext cx="437724" cy="407936"/>
          </a:xfrm>
        </p:spPr>
        <p:txBody>
          <a:bodyPr/>
          <a:lstStyle/>
          <a:p>
            <a:pPr algn="ctr" defTabSz="685800">
              <a:defRPr/>
            </a:pPr>
            <a:fld id="{9BB76981-A8A2-4685-A471-41058697D6D7}" type="slidenum">
              <a:rPr lang="en-US" sz="900">
                <a:solidFill>
                  <a:prstClr val="white"/>
                </a:solidFill>
              </a:rPr>
              <a:pPr algn="ctr" defTabSz="685800">
                <a:defRPr/>
              </a:pPr>
              <a:t>37</a:t>
            </a:fld>
            <a:endParaRPr lang="en-US" dirty="0"/>
          </a:p>
        </p:txBody>
      </p:sp>
      <p:sp>
        <p:nvSpPr>
          <p:cNvPr id="7" name="TextBox 16"/>
          <p:cNvSpPr txBox="1"/>
          <p:nvPr/>
        </p:nvSpPr>
        <p:spPr>
          <a:xfrm>
            <a:off x="5624838" y="3446174"/>
            <a:ext cx="1314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Prevenção</a:t>
            </a:r>
            <a:r>
              <a:rPr lang="en-US" b="1" dirty="0">
                <a:solidFill>
                  <a:schemeClr val="bg1"/>
                </a:solidFill>
              </a:rPr>
              <a:t> de </a:t>
            </a:r>
            <a:r>
              <a:rPr lang="en-US" b="1" dirty="0" err="1">
                <a:solidFill>
                  <a:schemeClr val="bg1"/>
                </a:solidFill>
              </a:rPr>
              <a:t>perda</a:t>
            </a:r>
            <a:r>
              <a:rPr lang="en-US" b="1" dirty="0">
                <a:solidFill>
                  <a:schemeClr val="bg1"/>
                </a:solidFill>
              </a:rPr>
              <a:t> de </a:t>
            </a:r>
            <a:r>
              <a:rPr lang="en-US" b="1" dirty="0" err="1">
                <a:solidFill>
                  <a:schemeClr val="bg1"/>
                </a:solidFill>
              </a:rPr>
              <a:t>bilhões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de </a:t>
            </a:r>
            <a:r>
              <a:rPr lang="en-US" b="1" dirty="0" err="1">
                <a:solidFill>
                  <a:schemeClr val="bg1"/>
                </a:solidFill>
              </a:rPr>
              <a:t>litros</a:t>
            </a:r>
            <a:r>
              <a:rPr lang="en-US" b="1" dirty="0">
                <a:solidFill>
                  <a:schemeClr val="bg1"/>
                </a:solidFill>
              </a:rPr>
              <a:t> de  </a:t>
            </a:r>
            <a:r>
              <a:rPr lang="en-US" b="1" dirty="0" err="1">
                <a:solidFill>
                  <a:schemeClr val="bg1"/>
                </a:solidFill>
              </a:rPr>
              <a:t>água</a:t>
            </a:r>
            <a:r>
              <a:rPr lang="en-US" b="1" dirty="0">
                <a:solidFill>
                  <a:schemeClr val="bg1"/>
                </a:solidFill>
              </a:rPr>
              <a:t>!</a:t>
            </a:r>
            <a:endParaRPr lang="en-US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8" name="Group 22"/>
          <p:cNvGrpSpPr/>
          <p:nvPr/>
        </p:nvGrpSpPr>
        <p:grpSpPr>
          <a:xfrm>
            <a:off x="1548564" y="1701359"/>
            <a:ext cx="398892" cy="4074713"/>
            <a:chOff x="813593" y="1056985"/>
            <a:chExt cx="531856" cy="5432951"/>
          </a:xfrm>
        </p:grpSpPr>
        <p:grpSp>
          <p:nvGrpSpPr>
            <p:cNvPr id="9" name="Group 8"/>
            <p:cNvGrpSpPr/>
            <p:nvPr/>
          </p:nvGrpSpPr>
          <p:grpSpPr>
            <a:xfrm>
              <a:off x="847265" y="3055620"/>
              <a:ext cx="490239" cy="228600"/>
              <a:chOff x="998848" y="3028589"/>
              <a:chExt cx="490239" cy="228600"/>
            </a:xfrm>
          </p:grpSpPr>
          <p:sp>
            <p:nvSpPr>
              <p:cNvPr id="46" name="מלבן 18"/>
              <p:cNvSpPr/>
              <p:nvPr/>
            </p:nvSpPr>
            <p:spPr>
              <a:xfrm>
                <a:off x="998848" y="3028589"/>
                <a:ext cx="490239" cy="22411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350">
                  <a:solidFill>
                    <a:srgbClr val="0070C0"/>
                  </a:solidFill>
                </a:endParaRPr>
              </a:p>
            </p:txBody>
          </p:sp>
          <p:pic>
            <p:nvPicPr>
              <p:cNvPr id="47" name="Picture 2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5583" y="3035858"/>
                <a:ext cx="288295" cy="221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roup 7"/>
            <p:cNvGrpSpPr/>
            <p:nvPr/>
          </p:nvGrpSpPr>
          <p:grpSpPr>
            <a:xfrm>
              <a:off x="847265" y="2669067"/>
              <a:ext cx="490239" cy="224118"/>
              <a:chOff x="997010" y="2605884"/>
              <a:chExt cx="490239" cy="224118"/>
            </a:xfrm>
          </p:grpSpPr>
          <p:sp>
            <p:nvSpPr>
              <p:cNvPr id="44" name="מלבן 17"/>
              <p:cNvSpPr/>
              <p:nvPr/>
            </p:nvSpPr>
            <p:spPr>
              <a:xfrm>
                <a:off x="997010" y="2605884"/>
                <a:ext cx="490239" cy="22411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350">
                  <a:solidFill>
                    <a:srgbClr val="0070C0"/>
                  </a:solidFill>
                </a:endParaRPr>
              </a:p>
            </p:txBody>
          </p:sp>
          <p:pic>
            <p:nvPicPr>
              <p:cNvPr id="45" name="Picture 52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210" y="2624941"/>
                <a:ext cx="332898" cy="190163"/>
              </a:xfrm>
              <a:prstGeom prst="rect">
                <a:avLst/>
              </a:prstGeom>
            </p:spPr>
          </p:pic>
        </p:grpSp>
        <p:grpSp>
          <p:nvGrpSpPr>
            <p:cNvPr id="11" name="Group 3"/>
            <p:cNvGrpSpPr/>
            <p:nvPr/>
          </p:nvGrpSpPr>
          <p:grpSpPr>
            <a:xfrm>
              <a:off x="855210" y="1056985"/>
              <a:ext cx="490239" cy="224118"/>
              <a:chOff x="1011888" y="1212480"/>
              <a:chExt cx="490239" cy="224118"/>
            </a:xfrm>
          </p:grpSpPr>
          <p:sp>
            <p:nvSpPr>
              <p:cNvPr id="42" name="מלבן 10"/>
              <p:cNvSpPr/>
              <p:nvPr/>
            </p:nvSpPr>
            <p:spPr>
              <a:xfrm>
                <a:off x="1011888" y="1212480"/>
                <a:ext cx="490239" cy="22411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350">
                  <a:solidFill>
                    <a:srgbClr val="0070C0"/>
                  </a:solidFill>
                </a:endParaRPr>
              </a:p>
            </p:txBody>
          </p:sp>
          <p:pic>
            <p:nvPicPr>
              <p:cNvPr id="43" name="Picture 53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356" y="1230359"/>
                <a:ext cx="370132" cy="185511"/>
              </a:xfrm>
              <a:prstGeom prst="rect">
                <a:avLst/>
              </a:prstGeom>
            </p:spPr>
          </p:pic>
        </p:grpSp>
        <p:grpSp>
          <p:nvGrpSpPr>
            <p:cNvPr id="12" name="Group 10"/>
            <p:cNvGrpSpPr/>
            <p:nvPr/>
          </p:nvGrpSpPr>
          <p:grpSpPr>
            <a:xfrm>
              <a:off x="835490" y="3860202"/>
              <a:ext cx="490239" cy="224118"/>
              <a:chOff x="968804" y="3948794"/>
              <a:chExt cx="490239" cy="224118"/>
            </a:xfrm>
          </p:grpSpPr>
          <p:sp>
            <p:nvSpPr>
              <p:cNvPr id="40" name="מלבן 20"/>
              <p:cNvSpPr/>
              <p:nvPr/>
            </p:nvSpPr>
            <p:spPr>
              <a:xfrm>
                <a:off x="968804" y="3948794"/>
                <a:ext cx="490239" cy="22411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350">
                  <a:solidFill>
                    <a:srgbClr val="0070C0"/>
                  </a:solidFill>
                </a:endParaRPr>
              </a:p>
            </p:txBody>
          </p:sp>
          <p:pic>
            <p:nvPicPr>
              <p:cNvPr id="41" name="Picture 4" descr="http://www.pennon-group.co.uk/pennon/uploads/media/SWWLogonewRGB.jp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5196" y="3980090"/>
                <a:ext cx="458393" cy="1593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>
              <a:off x="824858" y="5073324"/>
              <a:ext cx="490239" cy="224118"/>
              <a:chOff x="966210" y="5333296"/>
              <a:chExt cx="490239" cy="224118"/>
            </a:xfrm>
          </p:grpSpPr>
          <p:sp>
            <p:nvSpPr>
              <p:cNvPr id="38" name="מלבן 21"/>
              <p:cNvSpPr/>
              <p:nvPr/>
            </p:nvSpPr>
            <p:spPr>
              <a:xfrm>
                <a:off x="966210" y="5333296"/>
                <a:ext cx="490239" cy="22411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350">
                  <a:solidFill>
                    <a:srgbClr val="0070C0"/>
                  </a:solidFill>
                </a:endParaRPr>
              </a:p>
            </p:txBody>
          </p:sp>
          <p:pic>
            <p:nvPicPr>
              <p:cNvPr id="39" name="Picture 7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525" y="5398793"/>
                <a:ext cx="455819" cy="93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" name="Group 5"/>
            <p:cNvGrpSpPr/>
            <p:nvPr/>
          </p:nvGrpSpPr>
          <p:grpSpPr>
            <a:xfrm>
              <a:off x="847265" y="1447800"/>
              <a:ext cx="490239" cy="224118"/>
              <a:chOff x="1002362" y="1681223"/>
              <a:chExt cx="490239" cy="224118"/>
            </a:xfrm>
          </p:grpSpPr>
          <p:sp>
            <p:nvSpPr>
              <p:cNvPr id="36" name="מלבן 16"/>
              <p:cNvSpPr/>
              <p:nvPr/>
            </p:nvSpPr>
            <p:spPr>
              <a:xfrm>
                <a:off x="1002362" y="1681223"/>
                <a:ext cx="490239" cy="22411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350">
                  <a:solidFill>
                    <a:srgbClr val="0070C0"/>
                  </a:solidFill>
                </a:endParaRPr>
              </a:p>
            </p:txBody>
          </p:sp>
          <p:pic>
            <p:nvPicPr>
              <p:cNvPr id="37" name="Picture 56"/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09148" y="1699613"/>
                <a:ext cx="235985" cy="1919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roup 9"/>
            <p:cNvGrpSpPr/>
            <p:nvPr/>
          </p:nvGrpSpPr>
          <p:grpSpPr>
            <a:xfrm>
              <a:off x="843251" y="3466212"/>
              <a:ext cx="490239" cy="224118"/>
              <a:chOff x="988412" y="3492822"/>
              <a:chExt cx="490239" cy="224118"/>
            </a:xfrm>
          </p:grpSpPr>
          <p:sp>
            <p:nvSpPr>
              <p:cNvPr id="34" name="מלבן 20"/>
              <p:cNvSpPr/>
              <p:nvPr/>
            </p:nvSpPr>
            <p:spPr>
              <a:xfrm>
                <a:off x="988412" y="3492822"/>
                <a:ext cx="490239" cy="22411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350">
                  <a:solidFill>
                    <a:srgbClr val="0070C0"/>
                  </a:solidFill>
                </a:endParaRPr>
              </a:p>
            </p:txBody>
          </p:sp>
          <p:pic>
            <p:nvPicPr>
              <p:cNvPr id="35" name="Picture 2" descr="http://odivelas.com/wp-content/uploads/smas_loures.jpg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2481" y="3493478"/>
                <a:ext cx="296551" cy="2229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6"/>
            <p:cNvGrpSpPr/>
            <p:nvPr/>
          </p:nvGrpSpPr>
          <p:grpSpPr>
            <a:xfrm>
              <a:off x="848859" y="1844040"/>
              <a:ext cx="490239" cy="227448"/>
              <a:chOff x="997879" y="2147038"/>
              <a:chExt cx="490239" cy="227448"/>
            </a:xfrm>
          </p:grpSpPr>
          <p:sp>
            <p:nvSpPr>
              <p:cNvPr id="32" name="מלבן 19"/>
              <p:cNvSpPr/>
              <p:nvPr/>
            </p:nvSpPr>
            <p:spPr>
              <a:xfrm>
                <a:off x="997879" y="2147038"/>
                <a:ext cx="490239" cy="22411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350">
                  <a:solidFill>
                    <a:srgbClr val="0070C0"/>
                  </a:solidFill>
                </a:endParaRPr>
              </a:p>
            </p:txBody>
          </p:sp>
          <p:pic>
            <p:nvPicPr>
              <p:cNvPr id="33" name="Picture 6" descr="http://www.materlittlemiracles5ks.org.au/App_Themes/Mater/Images/QUU_Logo.jpg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7536" y="2156159"/>
                <a:ext cx="363112" cy="2183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3"/>
            <p:cNvGrpSpPr/>
            <p:nvPr/>
          </p:nvGrpSpPr>
          <p:grpSpPr>
            <a:xfrm>
              <a:off x="818909" y="5471160"/>
              <a:ext cx="490239" cy="224118"/>
              <a:chOff x="961912" y="5820567"/>
              <a:chExt cx="490239" cy="224118"/>
            </a:xfrm>
          </p:grpSpPr>
          <p:sp>
            <p:nvSpPr>
              <p:cNvPr id="30" name="מלבן 21"/>
              <p:cNvSpPr/>
              <p:nvPr/>
            </p:nvSpPr>
            <p:spPr>
              <a:xfrm>
                <a:off x="961912" y="5820567"/>
                <a:ext cx="490239" cy="22411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350">
                  <a:solidFill>
                    <a:srgbClr val="0070C0"/>
                  </a:solidFill>
                </a:endParaRPr>
              </a:p>
            </p:txBody>
          </p:sp>
          <p:pic>
            <p:nvPicPr>
              <p:cNvPr id="31" name="Picture 2" descr="Evides logo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1826" y="5836759"/>
                <a:ext cx="339442" cy="2069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4"/>
            <p:cNvGrpSpPr/>
            <p:nvPr/>
          </p:nvGrpSpPr>
          <p:grpSpPr>
            <a:xfrm>
              <a:off x="816831" y="5877144"/>
              <a:ext cx="490239" cy="224118"/>
              <a:chOff x="967148" y="6298826"/>
              <a:chExt cx="490239" cy="224118"/>
            </a:xfrm>
          </p:grpSpPr>
          <p:sp>
            <p:nvSpPr>
              <p:cNvPr id="28" name="מלבן 21"/>
              <p:cNvSpPr/>
              <p:nvPr/>
            </p:nvSpPr>
            <p:spPr>
              <a:xfrm>
                <a:off x="967148" y="6298826"/>
                <a:ext cx="490239" cy="22411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350">
                  <a:solidFill>
                    <a:srgbClr val="0070C0"/>
                  </a:solidFill>
                </a:endParaRPr>
              </a:p>
            </p:txBody>
          </p:sp>
          <p:pic>
            <p:nvPicPr>
              <p:cNvPr id="29" name="Picture 62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4195" y="6304008"/>
                <a:ext cx="198187" cy="210006"/>
              </a:xfrm>
              <a:prstGeom prst="rect">
                <a:avLst/>
              </a:prstGeom>
            </p:spPr>
          </p:pic>
        </p:grpSp>
        <p:grpSp>
          <p:nvGrpSpPr>
            <p:cNvPr id="19" name="Group 11"/>
            <p:cNvGrpSpPr/>
            <p:nvPr/>
          </p:nvGrpSpPr>
          <p:grpSpPr>
            <a:xfrm>
              <a:off x="837934" y="4645062"/>
              <a:ext cx="490239" cy="224118"/>
              <a:chOff x="983096" y="4817600"/>
              <a:chExt cx="490239" cy="224118"/>
            </a:xfrm>
          </p:grpSpPr>
          <p:sp>
            <p:nvSpPr>
              <p:cNvPr id="26" name="מלבן 22"/>
              <p:cNvSpPr/>
              <p:nvPr/>
            </p:nvSpPr>
            <p:spPr>
              <a:xfrm>
                <a:off x="983096" y="4817600"/>
                <a:ext cx="490239" cy="22411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350">
                  <a:solidFill>
                    <a:srgbClr val="0070C0"/>
                  </a:solidFill>
                </a:endParaRPr>
              </a:p>
            </p:txBody>
          </p:sp>
          <p:pic>
            <p:nvPicPr>
              <p:cNvPr id="27" name="Picture 2" descr="FCC_aqualia_horiz"/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3801" y="4834106"/>
                <a:ext cx="407921" cy="184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813593" y="6253807"/>
              <a:ext cx="490239" cy="236129"/>
              <a:chOff x="812114" y="6247801"/>
              <a:chExt cx="490239" cy="236129"/>
            </a:xfrm>
          </p:grpSpPr>
          <p:sp>
            <p:nvSpPr>
              <p:cNvPr id="24" name="מלבן 18"/>
              <p:cNvSpPr/>
              <p:nvPr/>
            </p:nvSpPr>
            <p:spPr>
              <a:xfrm>
                <a:off x="812114" y="6253807"/>
                <a:ext cx="490239" cy="22411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350">
                  <a:solidFill>
                    <a:srgbClr val="0070C0"/>
                  </a:solidFill>
                </a:endParaRPr>
              </a:p>
            </p:txBody>
          </p:sp>
          <p:pic>
            <p:nvPicPr>
              <p:cNvPr id="25" name="Picture 18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6635" y="6247801"/>
                <a:ext cx="308561" cy="236129"/>
              </a:xfrm>
              <a:prstGeom prst="rect">
                <a:avLst/>
              </a:prstGeom>
            </p:spPr>
          </p:pic>
        </p:grpSp>
        <p:grpSp>
          <p:nvGrpSpPr>
            <p:cNvPr id="21" name="Group 21"/>
            <p:cNvGrpSpPr/>
            <p:nvPr/>
          </p:nvGrpSpPr>
          <p:grpSpPr>
            <a:xfrm>
              <a:off x="847265" y="2247900"/>
              <a:ext cx="490239" cy="224118"/>
              <a:chOff x="847265" y="2247900"/>
              <a:chExt cx="490239" cy="224118"/>
            </a:xfrm>
          </p:grpSpPr>
          <p:sp>
            <p:nvSpPr>
              <p:cNvPr id="22" name="מלבן 18"/>
              <p:cNvSpPr/>
              <p:nvPr/>
            </p:nvSpPr>
            <p:spPr>
              <a:xfrm>
                <a:off x="847265" y="2247900"/>
                <a:ext cx="490239" cy="22411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350">
                  <a:solidFill>
                    <a:srgbClr val="0070C0"/>
                  </a:solidFill>
                </a:endParaRPr>
              </a:p>
            </p:txBody>
          </p:sp>
          <p:pic>
            <p:nvPicPr>
              <p:cNvPr id="23" name="Picture 20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5843" y="2281250"/>
                <a:ext cx="422797" cy="164726"/>
              </a:xfrm>
              <a:prstGeom prst="rect">
                <a:avLst/>
              </a:prstGeom>
            </p:spPr>
          </p:pic>
        </p:grpSp>
      </p:grpSp>
      <p:pic>
        <p:nvPicPr>
          <p:cNvPr id="48" name="Picture 2" descr="http://www.brl.ac.uk/images/wessex%20water%20logo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594" y="4096195"/>
            <a:ext cx="245269" cy="15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52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/>
          <p:cNvSpPr txBox="1"/>
          <p:nvPr/>
        </p:nvSpPr>
        <p:spPr>
          <a:xfrm>
            <a:off x="276238" y="1069285"/>
            <a:ext cx="6753212" cy="582782"/>
          </a:xfrm>
          <a:prstGeom prst="rect">
            <a:avLst/>
          </a:prstGeom>
        </p:spPr>
        <p:txBody>
          <a:bodyPr/>
          <a:lstStyle>
            <a:lvl1pPr eaLnBrk="0" hangingPunct="0">
              <a:defRPr sz="4000" b="1" spc="-1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eaLnBrk="0" hangingPunct="0">
              <a:defRPr sz="4400" b="1">
                <a:solidFill>
                  <a:srgbClr val="0070C0"/>
                </a:solidFill>
              </a:defRPr>
            </a:lvl2pPr>
            <a:lvl3pPr eaLnBrk="0" hangingPunct="0">
              <a:defRPr sz="4400" b="1">
                <a:solidFill>
                  <a:srgbClr val="0070C0"/>
                </a:solidFill>
              </a:defRPr>
            </a:lvl3pPr>
            <a:lvl4pPr eaLnBrk="0" hangingPunct="0">
              <a:defRPr sz="4400" b="1">
                <a:solidFill>
                  <a:srgbClr val="0070C0"/>
                </a:solidFill>
              </a:defRPr>
            </a:lvl4pPr>
            <a:lvl5pPr eaLnBrk="0" hangingPunct="0">
              <a:defRPr sz="4400" b="1">
                <a:solidFill>
                  <a:srgbClr val="0070C0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</a:defRPr>
            </a:lvl9pPr>
          </a:lstStyle>
          <a:p>
            <a:pPr>
              <a:lnSpc>
                <a:spcPts val="2700"/>
              </a:lnSpc>
            </a:pPr>
            <a:r>
              <a:rPr lang="en-US" sz="2700" dirty="0">
                <a:solidFill>
                  <a:prstClr val="white"/>
                </a:solidFill>
              </a:rPr>
              <a:t> </a:t>
            </a:r>
            <a:r>
              <a:rPr lang="en-US" sz="2700" dirty="0" err="1">
                <a:solidFill>
                  <a:prstClr val="white"/>
                </a:solidFill>
              </a:rPr>
              <a:t>Benefícios</a:t>
            </a:r>
            <a:r>
              <a:rPr lang="en-US" sz="2700" dirty="0">
                <a:solidFill>
                  <a:prstClr val="white"/>
                </a:solidFill>
              </a:rPr>
              <a:t> </a:t>
            </a:r>
            <a:r>
              <a:rPr lang="en-US" sz="2700" dirty="0" err="1">
                <a:solidFill>
                  <a:prstClr val="white"/>
                </a:solidFill>
              </a:rPr>
              <a:t>relatados</a:t>
            </a:r>
            <a:r>
              <a:rPr lang="en-US" sz="2700" dirty="0">
                <a:solidFill>
                  <a:prstClr val="white"/>
                </a:solidFill>
              </a:rPr>
              <a:t> </a:t>
            </a:r>
            <a:r>
              <a:rPr lang="en-US" sz="2700" dirty="0" err="1">
                <a:solidFill>
                  <a:prstClr val="white"/>
                </a:solidFill>
              </a:rPr>
              <a:t>por</a:t>
            </a:r>
            <a:r>
              <a:rPr lang="en-US" sz="2700" dirty="0">
                <a:solidFill>
                  <a:prstClr val="white"/>
                </a:solidFill>
              </a:rPr>
              <a:t> </a:t>
            </a:r>
            <a:r>
              <a:rPr lang="en-US" sz="2700" dirty="0" err="1">
                <a:solidFill>
                  <a:prstClr val="white"/>
                </a:solidFill>
              </a:rPr>
              <a:t>clientes</a:t>
            </a:r>
            <a:r>
              <a:rPr lang="en-US" sz="2700" spc="0" dirty="0">
                <a:solidFill>
                  <a:prstClr val="white"/>
                </a:solidFill>
              </a:rPr>
              <a:t>:</a:t>
            </a:r>
            <a:endParaRPr lang="en-US" sz="2700" dirty="0">
              <a:solidFill>
                <a:prstClr val="white"/>
              </a:solidFill>
            </a:endParaRPr>
          </a:p>
          <a:p>
            <a:pPr>
              <a:lnSpc>
                <a:spcPts val="2700"/>
              </a:lnSpc>
            </a:pPr>
            <a:r>
              <a:rPr lang="en-US" sz="2100" dirty="0">
                <a:solidFill>
                  <a:prstClr val="white"/>
                </a:solidFill>
              </a:rPr>
              <a:t>	   </a:t>
            </a:r>
          </a:p>
        </p:txBody>
      </p:sp>
      <p:sp>
        <p:nvSpPr>
          <p:cNvPr id="3" name="Retângulo 2"/>
          <p:cNvSpPr/>
          <p:nvPr/>
        </p:nvSpPr>
        <p:spPr>
          <a:xfrm>
            <a:off x="457616" y="1636297"/>
            <a:ext cx="639045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0574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AU" dirty="0" err="1">
                <a:solidFill>
                  <a:prstClr val="white"/>
                </a:solidFill>
              </a:rPr>
              <a:t>Resultados</a:t>
            </a:r>
            <a:r>
              <a:rPr lang="en-AU" dirty="0">
                <a:solidFill>
                  <a:prstClr val="white"/>
                </a:solidFill>
              </a:rPr>
              <a:t> </a:t>
            </a:r>
            <a:r>
              <a:rPr lang="en-AU" dirty="0" err="1">
                <a:solidFill>
                  <a:prstClr val="white"/>
                </a:solidFill>
              </a:rPr>
              <a:t>tangíveis</a:t>
            </a:r>
            <a:r>
              <a:rPr lang="en-AU" dirty="0">
                <a:solidFill>
                  <a:prstClr val="white"/>
                </a:solidFill>
              </a:rPr>
              <a:t>:</a:t>
            </a:r>
            <a:endParaRPr lang="en-AU" dirty="0">
              <a:solidFill>
                <a:prstClr val="white"/>
              </a:solidFill>
            </a:endParaRPr>
          </a:p>
          <a:p>
            <a:pPr marL="600075" lvl="1" indent="-257175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en-AU" b="1" dirty="0" err="1">
                <a:solidFill>
                  <a:prstClr val="white"/>
                </a:solidFill>
              </a:rPr>
              <a:t>Bilhões</a:t>
            </a:r>
            <a:r>
              <a:rPr lang="en-AU" b="1" dirty="0">
                <a:solidFill>
                  <a:prstClr val="white"/>
                </a:solidFill>
              </a:rPr>
              <a:t> de </a:t>
            </a:r>
            <a:r>
              <a:rPr lang="en-AU" b="1" dirty="0" err="1">
                <a:solidFill>
                  <a:prstClr val="white"/>
                </a:solidFill>
              </a:rPr>
              <a:t>listros</a:t>
            </a:r>
            <a:r>
              <a:rPr lang="en-AU" dirty="0">
                <a:solidFill>
                  <a:prstClr val="white"/>
                </a:solidFill>
              </a:rPr>
              <a:t> de </a:t>
            </a:r>
            <a:r>
              <a:rPr lang="en-AU" dirty="0" err="1">
                <a:solidFill>
                  <a:prstClr val="white"/>
                </a:solidFill>
              </a:rPr>
              <a:t>perda</a:t>
            </a:r>
            <a:r>
              <a:rPr lang="en-AU" dirty="0">
                <a:solidFill>
                  <a:prstClr val="white"/>
                </a:solidFill>
              </a:rPr>
              <a:t> de </a:t>
            </a:r>
            <a:r>
              <a:rPr lang="en-AU" dirty="0" err="1">
                <a:solidFill>
                  <a:prstClr val="white"/>
                </a:solidFill>
              </a:rPr>
              <a:t>água</a:t>
            </a:r>
            <a:r>
              <a:rPr lang="en-AU" dirty="0">
                <a:solidFill>
                  <a:prstClr val="white"/>
                </a:solidFill>
              </a:rPr>
              <a:t> </a:t>
            </a:r>
            <a:r>
              <a:rPr lang="en-AU" dirty="0" err="1">
                <a:solidFill>
                  <a:prstClr val="white"/>
                </a:solidFill>
              </a:rPr>
              <a:t>evitados</a:t>
            </a:r>
            <a:endParaRPr lang="en-AU" dirty="0">
              <a:solidFill>
                <a:prstClr val="white"/>
              </a:solidFill>
            </a:endParaRPr>
          </a:p>
          <a:p>
            <a:pPr marL="600075" lvl="1" indent="-257175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en-AU" b="1" dirty="0" err="1">
                <a:solidFill>
                  <a:prstClr val="white"/>
                </a:solidFill>
              </a:rPr>
              <a:t>Redução</a:t>
            </a:r>
            <a:r>
              <a:rPr lang="en-AU" dirty="0">
                <a:solidFill>
                  <a:prstClr val="white"/>
                </a:solidFill>
              </a:rPr>
              <a:t> de tempo de </a:t>
            </a:r>
            <a:r>
              <a:rPr lang="en-AU" dirty="0" err="1">
                <a:solidFill>
                  <a:prstClr val="white"/>
                </a:solidFill>
              </a:rPr>
              <a:t>resposta</a:t>
            </a:r>
            <a:r>
              <a:rPr lang="en-AU" dirty="0">
                <a:solidFill>
                  <a:prstClr val="white"/>
                </a:solidFill>
              </a:rPr>
              <a:t> </a:t>
            </a:r>
            <a:r>
              <a:rPr lang="en-AU" b="1" dirty="0" err="1">
                <a:solidFill>
                  <a:prstClr val="white"/>
                </a:solidFill>
              </a:rPr>
              <a:t>em</a:t>
            </a:r>
            <a:r>
              <a:rPr lang="en-AU" b="1" dirty="0">
                <a:solidFill>
                  <a:prstClr val="white"/>
                </a:solidFill>
              </a:rPr>
              <a:t> </a:t>
            </a:r>
            <a:r>
              <a:rPr lang="en-AU" b="1" dirty="0">
                <a:solidFill>
                  <a:prstClr val="white"/>
                </a:solidFill>
              </a:rPr>
              <a:t>60%</a:t>
            </a:r>
          </a:p>
          <a:p>
            <a:pPr marL="600075" lvl="1" indent="-257175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en-AU" b="1" dirty="0">
                <a:solidFill>
                  <a:prstClr val="white"/>
                </a:solidFill>
              </a:rPr>
              <a:t>2x</a:t>
            </a:r>
            <a:r>
              <a:rPr lang="en-AU" dirty="0">
                <a:solidFill>
                  <a:prstClr val="white"/>
                </a:solidFill>
              </a:rPr>
              <a:t> a</a:t>
            </a:r>
            <a:r>
              <a:rPr lang="en-AU" dirty="0">
                <a:solidFill>
                  <a:prstClr val="white"/>
                </a:solidFill>
              </a:rPr>
              <a:t> </a:t>
            </a:r>
            <a:r>
              <a:rPr lang="en-AU" dirty="0" err="1">
                <a:solidFill>
                  <a:prstClr val="white"/>
                </a:solidFill>
              </a:rPr>
              <a:t>quantidade</a:t>
            </a:r>
            <a:r>
              <a:rPr lang="en-AU" dirty="0">
                <a:solidFill>
                  <a:prstClr val="white"/>
                </a:solidFill>
              </a:rPr>
              <a:t> </a:t>
            </a:r>
            <a:r>
              <a:rPr lang="en-AU" b="1" dirty="0">
                <a:solidFill>
                  <a:prstClr val="white"/>
                </a:solidFill>
              </a:rPr>
              <a:t>de </a:t>
            </a:r>
            <a:r>
              <a:rPr lang="en-AU" b="1" dirty="0" err="1">
                <a:solidFill>
                  <a:prstClr val="white"/>
                </a:solidFill>
              </a:rPr>
              <a:t>economia</a:t>
            </a:r>
            <a:r>
              <a:rPr lang="en-AU" b="1" dirty="0">
                <a:solidFill>
                  <a:prstClr val="white"/>
                </a:solidFill>
              </a:rPr>
              <a:t> de </a:t>
            </a:r>
            <a:r>
              <a:rPr lang="en-AU" b="1" dirty="0" err="1">
                <a:solidFill>
                  <a:prstClr val="white"/>
                </a:solidFill>
              </a:rPr>
              <a:t>água</a:t>
            </a:r>
            <a:r>
              <a:rPr lang="en-AU" b="1" dirty="0">
                <a:solidFill>
                  <a:prstClr val="white"/>
                </a:solidFill>
              </a:rPr>
              <a:t> </a:t>
            </a:r>
            <a:r>
              <a:rPr lang="en-AU" dirty="0">
                <a:solidFill>
                  <a:prstClr val="white"/>
                </a:solidFill>
              </a:rPr>
              <a:t>a </a:t>
            </a:r>
            <a:r>
              <a:rPr lang="en-AU" dirty="0" err="1">
                <a:solidFill>
                  <a:prstClr val="white"/>
                </a:solidFill>
              </a:rPr>
              <a:t>mais</a:t>
            </a:r>
            <a:r>
              <a:rPr lang="en-AU" dirty="0">
                <a:solidFill>
                  <a:prstClr val="white"/>
                </a:solidFill>
              </a:rPr>
              <a:t> do que a </a:t>
            </a:r>
            <a:r>
              <a:rPr lang="en-AU" dirty="0" err="1">
                <a:solidFill>
                  <a:prstClr val="white"/>
                </a:solidFill>
              </a:rPr>
              <a:t>quantidade</a:t>
            </a:r>
            <a:r>
              <a:rPr lang="en-AU" dirty="0">
                <a:solidFill>
                  <a:prstClr val="white"/>
                </a:solidFill>
              </a:rPr>
              <a:t> de </a:t>
            </a:r>
            <a:r>
              <a:rPr lang="en-AU" dirty="0" err="1">
                <a:solidFill>
                  <a:prstClr val="white"/>
                </a:solidFill>
              </a:rPr>
              <a:t>reparos</a:t>
            </a:r>
            <a:r>
              <a:rPr lang="en-AU" dirty="0">
                <a:solidFill>
                  <a:prstClr val="white"/>
                </a:solidFill>
              </a:rPr>
              <a:t/>
            </a:r>
            <a:br>
              <a:rPr lang="en-AU" dirty="0">
                <a:solidFill>
                  <a:prstClr val="white"/>
                </a:solidFill>
              </a:rPr>
            </a:br>
            <a:endParaRPr lang="en-AU" dirty="0">
              <a:solidFill>
                <a:prstClr val="white"/>
              </a:solidFill>
            </a:endParaRPr>
          </a:p>
          <a:p>
            <a:pPr marL="257175" lvl="1" indent="-25717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AU" dirty="0" err="1">
                <a:solidFill>
                  <a:prstClr val="white"/>
                </a:solidFill>
              </a:rPr>
              <a:t>Resultados</a:t>
            </a:r>
            <a:r>
              <a:rPr lang="en-AU" dirty="0">
                <a:solidFill>
                  <a:prstClr val="white"/>
                </a:solidFill>
              </a:rPr>
              <a:t> </a:t>
            </a:r>
            <a:r>
              <a:rPr lang="en-AU" dirty="0" err="1">
                <a:solidFill>
                  <a:prstClr val="white"/>
                </a:solidFill>
              </a:rPr>
              <a:t>não</a:t>
            </a:r>
            <a:r>
              <a:rPr lang="en-AU" dirty="0">
                <a:solidFill>
                  <a:prstClr val="white"/>
                </a:solidFill>
              </a:rPr>
              <a:t> </a:t>
            </a:r>
            <a:r>
              <a:rPr lang="en-AU" dirty="0" err="1">
                <a:solidFill>
                  <a:prstClr val="white"/>
                </a:solidFill>
              </a:rPr>
              <a:t>tangíveis</a:t>
            </a:r>
            <a:r>
              <a:rPr lang="en-AU" dirty="0">
                <a:solidFill>
                  <a:prstClr val="white"/>
                </a:solidFill>
              </a:rPr>
              <a:t>:</a:t>
            </a:r>
            <a:endParaRPr lang="en-AU" dirty="0">
              <a:solidFill>
                <a:prstClr val="white"/>
              </a:solidFill>
            </a:endParaRPr>
          </a:p>
          <a:p>
            <a:pPr marL="600075" lvl="2" indent="-257175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en-AU" dirty="0" err="1">
                <a:solidFill>
                  <a:prstClr val="white"/>
                </a:solidFill>
              </a:rPr>
              <a:t>Reputação</a:t>
            </a:r>
            <a:r>
              <a:rPr lang="en-AU" dirty="0">
                <a:solidFill>
                  <a:prstClr val="white"/>
                </a:solidFill>
              </a:rPr>
              <a:t> </a:t>
            </a:r>
            <a:r>
              <a:rPr lang="en-AU" dirty="0">
                <a:solidFill>
                  <a:prstClr val="white"/>
                </a:solidFill>
              </a:rPr>
              <a:t>– </a:t>
            </a:r>
            <a:r>
              <a:rPr lang="en-AU" dirty="0" err="1">
                <a:solidFill>
                  <a:prstClr val="white"/>
                </a:solidFill>
              </a:rPr>
              <a:t>melhores</a:t>
            </a:r>
            <a:r>
              <a:rPr lang="en-AU" dirty="0">
                <a:solidFill>
                  <a:prstClr val="white"/>
                </a:solidFill>
              </a:rPr>
              <a:t> </a:t>
            </a:r>
            <a:r>
              <a:rPr lang="en-AU" dirty="0" err="1">
                <a:solidFill>
                  <a:prstClr val="white"/>
                </a:solidFill>
              </a:rPr>
              <a:t>serviços</a:t>
            </a:r>
            <a:r>
              <a:rPr lang="en-AU" dirty="0">
                <a:solidFill>
                  <a:prstClr val="white"/>
                </a:solidFill>
              </a:rPr>
              <a:t> </a:t>
            </a:r>
            <a:r>
              <a:rPr lang="en-AU" dirty="0" err="1">
                <a:solidFill>
                  <a:prstClr val="white"/>
                </a:solidFill>
              </a:rPr>
              <a:t>aos</a:t>
            </a:r>
            <a:r>
              <a:rPr lang="en-AU" dirty="0">
                <a:solidFill>
                  <a:prstClr val="white"/>
                </a:solidFill>
              </a:rPr>
              <a:t> </a:t>
            </a:r>
            <a:r>
              <a:rPr lang="en-AU" dirty="0" err="1">
                <a:solidFill>
                  <a:prstClr val="white"/>
                </a:solidFill>
              </a:rPr>
              <a:t>consumidores</a:t>
            </a:r>
            <a:endParaRPr lang="en-AU" dirty="0">
              <a:solidFill>
                <a:prstClr val="white"/>
              </a:solidFill>
            </a:endParaRPr>
          </a:p>
          <a:p>
            <a:pPr marL="600075" lvl="2" indent="-257175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en-AU" dirty="0" err="1">
                <a:solidFill>
                  <a:prstClr val="white"/>
                </a:solidFill>
              </a:rPr>
              <a:t>Habilidades</a:t>
            </a:r>
            <a:r>
              <a:rPr lang="en-AU" dirty="0">
                <a:solidFill>
                  <a:prstClr val="white"/>
                </a:solidFill>
              </a:rPr>
              <a:t> de </a:t>
            </a:r>
            <a:r>
              <a:rPr lang="en-AU" dirty="0" err="1">
                <a:solidFill>
                  <a:prstClr val="white"/>
                </a:solidFill>
              </a:rPr>
              <a:t>relatórios</a:t>
            </a:r>
            <a:r>
              <a:rPr lang="en-AU" dirty="0">
                <a:solidFill>
                  <a:prstClr val="white"/>
                </a:solidFill>
              </a:rPr>
              <a:t> </a:t>
            </a:r>
            <a:r>
              <a:rPr lang="en-AU" dirty="0" err="1">
                <a:solidFill>
                  <a:prstClr val="white"/>
                </a:solidFill>
              </a:rPr>
              <a:t>apurados</a:t>
            </a:r>
            <a:r>
              <a:rPr lang="en-AU" dirty="0">
                <a:solidFill>
                  <a:prstClr val="white"/>
                </a:solidFill>
              </a:rPr>
              <a:t> </a:t>
            </a:r>
            <a:r>
              <a:rPr lang="en-AU" dirty="0">
                <a:solidFill>
                  <a:prstClr val="white"/>
                </a:solidFill>
                <a:sym typeface="Wingdings" panose="05000000000000000000" pitchFamily="2" charset="2"/>
              </a:rPr>
              <a:t> </a:t>
            </a:r>
            <a:r>
              <a:rPr lang="en-AU" dirty="0" err="1">
                <a:solidFill>
                  <a:prstClr val="white"/>
                </a:solidFill>
                <a:sym typeface="Wingdings" panose="05000000000000000000" pitchFamily="2" charset="2"/>
              </a:rPr>
              <a:t>melhor</a:t>
            </a:r>
            <a:r>
              <a:rPr lang="en-AU" dirty="0">
                <a:solidFill>
                  <a:prstClr val="white"/>
                </a:solidFill>
                <a:sym typeface="Wingdings" panose="05000000000000000000" pitchFamily="2" charset="2"/>
              </a:rPr>
              <a:t> </a:t>
            </a:r>
            <a:r>
              <a:rPr lang="en-AU" b="1" dirty="0" err="1">
                <a:solidFill>
                  <a:prstClr val="white"/>
                </a:solidFill>
              </a:rPr>
              <a:t>planejamento</a:t>
            </a:r>
            <a:r>
              <a:rPr lang="en-AU" b="1" dirty="0">
                <a:solidFill>
                  <a:prstClr val="white"/>
                </a:solidFill>
              </a:rPr>
              <a:t> de </a:t>
            </a:r>
            <a:r>
              <a:rPr lang="en-AU" b="1" dirty="0" err="1">
                <a:solidFill>
                  <a:prstClr val="white"/>
                </a:solidFill>
              </a:rPr>
              <a:t>encaminhamento</a:t>
            </a:r>
            <a:endParaRPr lang="en-AU" b="1" dirty="0">
              <a:solidFill>
                <a:prstClr val="white"/>
              </a:solidFill>
            </a:endParaRPr>
          </a:p>
          <a:p>
            <a:pPr marL="600075" lvl="1" indent="-257175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en-AU" dirty="0" err="1">
                <a:solidFill>
                  <a:prstClr val="white"/>
                </a:solidFill>
              </a:rPr>
              <a:t>Melhoreia</a:t>
            </a:r>
            <a:r>
              <a:rPr lang="en-AU" dirty="0">
                <a:solidFill>
                  <a:prstClr val="white"/>
                </a:solidFill>
              </a:rPr>
              <a:t> </a:t>
            </a:r>
            <a:r>
              <a:rPr lang="en-AU" dirty="0" err="1">
                <a:solidFill>
                  <a:prstClr val="white"/>
                </a:solidFill>
              </a:rPr>
              <a:t>em</a:t>
            </a:r>
            <a:r>
              <a:rPr lang="en-AU" dirty="0">
                <a:solidFill>
                  <a:prstClr val="white"/>
                </a:solidFill>
              </a:rPr>
              <a:t> </a:t>
            </a:r>
            <a:r>
              <a:rPr lang="en-AU" dirty="0" err="1">
                <a:solidFill>
                  <a:prstClr val="white"/>
                </a:solidFill>
              </a:rPr>
              <a:t>gestão</a:t>
            </a:r>
            <a:r>
              <a:rPr lang="en-AU" dirty="0">
                <a:solidFill>
                  <a:prstClr val="white"/>
                </a:solidFill>
              </a:rPr>
              <a:t> de </a:t>
            </a:r>
            <a:r>
              <a:rPr lang="en-AU" dirty="0" err="1">
                <a:solidFill>
                  <a:prstClr val="white"/>
                </a:solidFill>
              </a:rPr>
              <a:t>ativos</a:t>
            </a:r>
            <a:r>
              <a:rPr lang="en-AU" dirty="0">
                <a:solidFill>
                  <a:prstClr val="white"/>
                </a:solidFill>
              </a:rPr>
              <a:t> (</a:t>
            </a:r>
            <a:r>
              <a:rPr lang="en-AU" dirty="0" err="1">
                <a:solidFill>
                  <a:prstClr val="white"/>
                </a:solidFill>
              </a:rPr>
              <a:t>conforme</a:t>
            </a:r>
            <a:r>
              <a:rPr lang="en-AU" dirty="0">
                <a:solidFill>
                  <a:prstClr val="white"/>
                </a:solidFill>
              </a:rPr>
              <a:t> </a:t>
            </a:r>
            <a:r>
              <a:rPr lang="en-AU" dirty="0" err="1">
                <a:solidFill>
                  <a:prstClr val="white"/>
                </a:solidFill>
              </a:rPr>
              <a:t>necessidade</a:t>
            </a:r>
            <a:r>
              <a:rPr lang="en-AU" dirty="0">
                <a:solidFill>
                  <a:prstClr val="white"/>
                </a:solidFill>
              </a:rPr>
              <a:t>)</a:t>
            </a:r>
            <a:endParaRPr lang="en-AU" dirty="0">
              <a:solidFill>
                <a:prstClr val="white"/>
              </a:solidFill>
            </a:endParaRPr>
          </a:p>
          <a:p>
            <a:pPr marL="600075" lvl="1" indent="-257175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en-AU" dirty="0" err="1">
                <a:solidFill>
                  <a:prstClr val="white"/>
                </a:solidFill>
              </a:rPr>
              <a:t>Mudança</a:t>
            </a:r>
            <a:r>
              <a:rPr lang="en-AU" dirty="0">
                <a:solidFill>
                  <a:prstClr val="white"/>
                </a:solidFill>
              </a:rPr>
              <a:t> cultural </a:t>
            </a:r>
            <a:endParaRPr lang="en-A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4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E21F-243D-4882-851B-D79CAC6261A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1543050" y="4000501"/>
            <a:ext cx="4114800" cy="1616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350">
              <a:solidFill>
                <a:prstClr val="white"/>
              </a:solidFill>
            </a:endParaRPr>
          </a:p>
        </p:txBody>
      </p:sp>
      <p:sp>
        <p:nvSpPr>
          <p:cNvPr id="7" name="מלבן 2"/>
          <p:cNvSpPr/>
          <p:nvPr/>
        </p:nvSpPr>
        <p:spPr>
          <a:xfrm>
            <a:off x="1143000" y="1200150"/>
            <a:ext cx="6858000" cy="2800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>
              <a:solidFill>
                <a:prstClr val="white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530" y="976004"/>
            <a:ext cx="1075740" cy="71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 bwMode="auto">
          <a:xfrm>
            <a:off x="1619908" y="1777231"/>
            <a:ext cx="5696744" cy="23379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fontAlgn="base">
              <a:spcBef>
                <a:spcPts val="900"/>
              </a:spcBef>
              <a:spcAft>
                <a:spcPts val="450"/>
              </a:spcAft>
            </a:pPr>
            <a:r>
              <a:rPr lang="pt-BR" sz="1800" i="1" dirty="0">
                <a:solidFill>
                  <a:schemeClr val="tx1"/>
                </a:solidFill>
              </a:rPr>
              <a:t>“TaKaDu </a:t>
            </a:r>
            <a:r>
              <a:rPr lang="pt-BR" sz="1800" i="1" dirty="0" err="1">
                <a:solidFill>
                  <a:schemeClr val="tx1"/>
                </a:solidFill>
              </a:rPr>
              <a:t>is</a:t>
            </a:r>
            <a:r>
              <a:rPr lang="pt-BR" sz="1800" i="1" dirty="0">
                <a:solidFill>
                  <a:schemeClr val="tx1"/>
                </a:solidFill>
              </a:rPr>
              <a:t> a major </a:t>
            </a:r>
            <a:r>
              <a:rPr lang="pt-BR" sz="1800" i="1" dirty="0" err="1">
                <a:solidFill>
                  <a:schemeClr val="tx1"/>
                </a:solidFill>
              </a:rPr>
              <a:t>contributor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to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our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water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loss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reduction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plans</a:t>
            </a:r>
            <a:r>
              <a:rPr lang="pt-BR" sz="1800" i="1" dirty="0">
                <a:solidFill>
                  <a:schemeClr val="tx1"/>
                </a:solidFill>
              </a:rPr>
              <a:t>. </a:t>
            </a:r>
            <a:r>
              <a:rPr lang="pt-BR" sz="1800" i="1" dirty="0" err="1">
                <a:solidFill>
                  <a:schemeClr val="tx1"/>
                </a:solidFill>
              </a:rPr>
              <a:t>With</a:t>
            </a:r>
            <a:r>
              <a:rPr lang="pt-BR" sz="1800" i="1" dirty="0">
                <a:solidFill>
                  <a:schemeClr val="tx1"/>
                </a:solidFill>
              </a:rPr>
              <a:t> TaKaDu </a:t>
            </a:r>
            <a:r>
              <a:rPr lang="pt-BR" sz="1800" i="1" dirty="0" err="1">
                <a:solidFill>
                  <a:schemeClr val="tx1"/>
                </a:solidFill>
              </a:rPr>
              <a:t>we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have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been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able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to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quickly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and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easily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find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inefficiencies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that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otherwise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would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have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taken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much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longer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to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identify</a:t>
            </a:r>
            <a:r>
              <a:rPr lang="pt-BR" sz="1800" i="1" dirty="0">
                <a:solidFill>
                  <a:schemeClr val="tx1"/>
                </a:solidFill>
              </a:rPr>
              <a:t>. The </a:t>
            </a:r>
            <a:r>
              <a:rPr lang="pt-BR" sz="1800" i="1" dirty="0" err="1">
                <a:solidFill>
                  <a:schemeClr val="tx1"/>
                </a:solidFill>
              </a:rPr>
              <a:t>geolocation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feature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significantly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improved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our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teams</a:t>
            </a:r>
            <a:r>
              <a:rPr lang="pt-BR" sz="1800" i="1" dirty="0">
                <a:solidFill>
                  <a:schemeClr val="tx1"/>
                </a:solidFill>
              </a:rPr>
              <a:t>’ </a:t>
            </a:r>
            <a:r>
              <a:rPr lang="pt-BR" sz="1800" i="1" dirty="0" err="1">
                <a:solidFill>
                  <a:schemeClr val="tx1"/>
                </a:solidFill>
              </a:rPr>
              <a:t>ability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to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quickly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locate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leaks</a:t>
            </a:r>
            <a:r>
              <a:rPr lang="pt-BR" sz="1800" i="1" dirty="0">
                <a:solidFill>
                  <a:schemeClr val="tx1"/>
                </a:solidFill>
              </a:rPr>
              <a:t> in </a:t>
            </a:r>
            <a:r>
              <a:rPr lang="pt-BR" sz="1800" i="1" dirty="0" err="1">
                <a:solidFill>
                  <a:schemeClr val="tx1"/>
                </a:solidFill>
              </a:rPr>
              <a:t>the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field</a:t>
            </a:r>
            <a:r>
              <a:rPr lang="pt-BR" sz="1800" i="1" dirty="0">
                <a:solidFill>
                  <a:schemeClr val="tx1"/>
                </a:solidFill>
              </a:rPr>
              <a:t>.”</a:t>
            </a:r>
            <a:endParaRPr lang="pt-BR" i="1" noProof="0" dirty="0" smtClean="0">
              <a:solidFill>
                <a:schemeClr val="tx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57500" y="4145822"/>
            <a:ext cx="4229100" cy="701279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sz="1350" b="1" dirty="0">
                <a:solidFill>
                  <a:prstClr val="black"/>
                </a:solidFill>
                <a:latin typeface="Calibri Light" panose="020F0302020204030204"/>
              </a:rPr>
              <a:t>David </a:t>
            </a:r>
            <a:r>
              <a:rPr lang="en-US" sz="1350" b="1" dirty="0" err="1">
                <a:solidFill>
                  <a:prstClr val="black"/>
                </a:solidFill>
                <a:latin typeface="Calibri Light" panose="020F0302020204030204"/>
              </a:rPr>
              <a:t>Snadden</a:t>
            </a:r>
            <a:r>
              <a:rPr lang="en-US" sz="1500" b="1" dirty="0">
                <a:solidFill>
                  <a:prstClr val="black"/>
                </a:solidFill>
                <a:latin typeface="Calibri Light" panose="020F0302020204030204"/>
              </a:rPr>
              <a:t/>
            </a:r>
            <a:br>
              <a:rPr lang="en-US" sz="1500" b="1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n-US" sz="1200" b="1" dirty="0">
                <a:solidFill>
                  <a:prstClr val="black"/>
                </a:solidFill>
                <a:latin typeface="Calibri Light" panose="020F0302020204030204"/>
              </a:rPr>
              <a:t>General Manager, Infrastructure Services</a:t>
            </a:r>
            <a:endParaRPr lang="en-US" sz="105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11" name="Picture 2" descr="http://www.yvw.com.au/yvw/groups/public/documents/images/ph_team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530" y="4239830"/>
            <a:ext cx="985572" cy="121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מלבן 4"/>
          <p:cNvSpPr/>
          <p:nvPr/>
        </p:nvSpPr>
        <p:spPr>
          <a:xfrm>
            <a:off x="2935432" y="4877789"/>
            <a:ext cx="1586120" cy="739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1350" dirty="0">
                <a:solidFill>
                  <a:prstClr val="white"/>
                </a:solidFill>
              </a:rPr>
              <a:t>X </a:t>
            </a:r>
            <a:endParaRPr lang="he-IL" sz="1350" dirty="0"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103137" y="4848335"/>
            <a:ext cx="1350797" cy="638066"/>
            <a:chOff x="0" y="3453209"/>
            <a:chExt cx="4000500" cy="2044284"/>
          </a:xfrm>
        </p:grpSpPr>
        <p:pic>
          <p:nvPicPr>
            <p:cNvPr id="14" name="Picture 4" descr="Yarra Valley Water logo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 bwMode="auto">
            <a:xfrm>
              <a:off x="466064" y="3769102"/>
              <a:ext cx="3534436" cy="1412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http://www.awa.asn.au/assoc/logoImages/Yarra%20Valley%20Water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3453209"/>
              <a:ext cx="2006600" cy="2044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348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720275"/>
            <a:ext cx="2438400" cy="24574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77099"/>
            <a:ext cx="2266950" cy="22574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21868" y="1501627"/>
            <a:ext cx="3796029" cy="34028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Arial"/>
                <a:cs typeface="Arial"/>
              </a:rPr>
              <a:t>Encontrar e consertar</a:t>
            </a:r>
          </a:p>
          <a:p>
            <a:r>
              <a:rPr lang="pt-BR" sz="2400" dirty="0" smtClean="0">
                <a:solidFill>
                  <a:schemeClr val="bg1"/>
                </a:solidFill>
                <a:latin typeface="Arial"/>
                <a:cs typeface="Arial"/>
              </a:rPr>
              <a:t>Contribui, principalmente, para a manutenção dos níveis de vazamento.</a:t>
            </a: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pt-BR" sz="2400" b="1" dirty="0" smtClean="0">
                <a:solidFill>
                  <a:schemeClr val="bg1"/>
                </a:solidFill>
                <a:latin typeface="Arial"/>
                <a:cs typeface="Arial"/>
              </a:rPr>
              <a:t>Reforma – Troca</a:t>
            </a:r>
          </a:p>
          <a:p>
            <a:r>
              <a:rPr lang="pt-BR" sz="2400" dirty="0" smtClean="0">
                <a:solidFill>
                  <a:schemeClr val="bg1"/>
                </a:solidFill>
                <a:latin typeface="Arial"/>
                <a:cs typeface="Arial"/>
              </a:rPr>
              <a:t>Consertar os vazamentos em grande escala é muito oneroso.</a:t>
            </a:r>
            <a:endParaRPr lang="pt-BR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38600" y="4419600"/>
            <a:ext cx="740663" cy="7330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18888" y="2951988"/>
            <a:ext cx="3602736" cy="14508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71644" y="3023616"/>
            <a:ext cx="3648455" cy="14828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76800" y="2971800"/>
            <a:ext cx="3486785" cy="1336040"/>
          </a:xfrm>
          <a:custGeom>
            <a:avLst/>
            <a:gdLst/>
            <a:ahLst/>
            <a:cxnLst/>
            <a:rect l="l" t="t" r="r" b="b"/>
            <a:pathLst>
              <a:path w="3486784" h="1336039">
                <a:moveTo>
                  <a:pt x="132969" y="0"/>
                </a:moveTo>
                <a:lnTo>
                  <a:pt x="0" y="663956"/>
                </a:lnTo>
                <a:lnTo>
                  <a:pt x="3353816" y="1335532"/>
                </a:lnTo>
                <a:lnTo>
                  <a:pt x="3486784" y="671702"/>
                </a:lnTo>
                <a:lnTo>
                  <a:pt x="13296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76800" y="2971800"/>
            <a:ext cx="3486785" cy="1336040"/>
          </a:xfrm>
          <a:custGeom>
            <a:avLst/>
            <a:gdLst/>
            <a:ahLst/>
            <a:cxnLst/>
            <a:rect l="l" t="t" r="r" b="b"/>
            <a:pathLst>
              <a:path w="3486784" h="1336039">
                <a:moveTo>
                  <a:pt x="132969" y="0"/>
                </a:moveTo>
                <a:lnTo>
                  <a:pt x="3486784" y="671702"/>
                </a:lnTo>
                <a:lnTo>
                  <a:pt x="3353816" y="1335532"/>
                </a:lnTo>
                <a:lnTo>
                  <a:pt x="0" y="663956"/>
                </a:lnTo>
                <a:lnTo>
                  <a:pt x="132969" y="0"/>
                </a:lnTo>
                <a:close/>
              </a:path>
            </a:pathLst>
          </a:custGeom>
          <a:ln w="9525">
            <a:solidFill>
              <a:srgbClr val="7ED13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90600" y="228600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  <a:latin typeface="Arial"/>
                <a:cs typeface="Arial"/>
              </a:rPr>
              <a:t>Pergunta: por que os altos níveis de vazamento?</a:t>
            </a:r>
          </a:p>
          <a:p>
            <a:r>
              <a:rPr lang="pt-BR" sz="2000" b="1" dirty="0" smtClean="0">
                <a:solidFill>
                  <a:schemeClr val="bg1"/>
                </a:solidFill>
                <a:latin typeface="Arial"/>
                <a:cs typeface="Arial"/>
              </a:rPr>
              <a:t>Resposta: A maior parte dos vazamentos não são solucionados.</a:t>
            </a:r>
            <a:endParaRPr lang="pt-BR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CaixaDeTexto 14"/>
          <p:cNvSpPr txBox="1"/>
          <p:nvPr/>
        </p:nvSpPr>
        <p:spPr>
          <a:xfrm rot="608958">
            <a:off x="5135359" y="3381311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Nenhuma inovação em reparo de vazamento em 50 anos!</a:t>
            </a:r>
            <a:endParaRPr lang="pt-BR" sz="1600" b="1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E21F-243D-4882-851B-D79CAC6261A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לבן 7"/>
          <p:cNvSpPr/>
          <p:nvPr/>
        </p:nvSpPr>
        <p:spPr>
          <a:xfrm>
            <a:off x="1543050" y="4000501"/>
            <a:ext cx="4114800" cy="1616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350">
              <a:solidFill>
                <a:prstClr val="white"/>
              </a:solidFill>
            </a:endParaRPr>
          </a:p>
        </p:txBody>
      </p:sp>
      <p:sp>
        <p:nvSpPr>
          <p:cNvPr id="6" name="מלבן 8"/>
          <p:cNvSpPr/>
          <p:nvPr/>
        </p:nvSpPr>
        <p:spPr>
          <a:xfrm>
            <a:off x="1143000" y="1200150"/>
            <a:ext cx="6858000" cy="2800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971550"/>
            <a:ext cx="1057275" cy="6978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 bwMode="auto">
          <a:xfrm>
            <a:off x="1600200" y="1885951"/>
            <a:ext cx="5715000" cy="20518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pt-BR" i="1" dirty="0">
                <a:solidFill>
                  <a:schemeClr val="tx1"/>
                </a:solidFill>
              </a:rPr>
              <a:t>“</a:t>
            </a:r>
            <a:r>
              <a:rPr lang="pt-BR" i="1" dirty="0" err="1">
                <a:solidFill>
                  <a:schemeClr val="tx1"/>
                </a:solidFill>
              </a:rPr>
              <a:t>We</a:t>
            </a:r>
            <a:r>
              <a:rPr lang="pt-BR" i="1" dirty="0">
                <a:solidFill>
                  <a:schemeClr val="tx1"/>
                </a:solidFill>
              </a:rPr>
              <a:t> set out </a:t>
            </a:r>
            <a:r>
              <a:rPr lang="pt-BR" i="1" dirty="0" err="1">
                <a:solidFill>
                  <a:schemeClr val="tx1"/>
                </a:solidFill>
              </a:rPr>
              <a:t>to</a:t>
            </a:r>
            <a:r>
              <a:rPr lang="pt-BR" i="1" dirty="0">
                <a:solidFill>
                  <a:schemeClr val="tx1"/>
                </a:solidFill>
              </a:rPr>
              <a:t> use TaKaDu for </a:t>
            </a:r>
            <a:r>
              <a:rPr lang="pt-BR" i="1" dirty="0" err="1">
                <a:solidFill>
                  <a:schemeClr val="tx1"/>
                </a:solidFill>
              </a:rPr>
              <a:t>reducing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leaks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and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bursts</a:t>
            </a:r>
            <a:r>
              <a:rPr lang="pt-BR" i="1" dirty="0">
                <a:solidFill>
                  <a:schemeClr val="tx1"/>
                </a:solidFill>
              </a:rPr>
              <a:t>… </a:t>
            </a:r>
            <a:r>
              <a:rPr lang="pt-BR" i="1" dirty="0" err="1">
                <a:solidFill>
                  <a:schemeClr val="tx1"/>
                </a:solidFill>
              </a:rPr>
              <a:t>we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did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not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expect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the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b="1" i="1" dirty="0">
                <a:solidFill>
                  <a:schemeClr val="tx1"/>
                </a:solidFill>
              </a:rPr>
              <a:t>positive </a:t>
            </a:r>
            <a:r>
              <a:rPr lang="pt-BR" b="1" i="1" dirty="0" err="1">
                <a:solidFill>
                  <a:schemeClr val="tx1"/>
                </a:solidFill>
              </a:rPr>
              <a:t>impact</a:t>
            </a:r>
            <a:r>
              <a:rPr lang="pt-BR" b="1" i="1" dirty="0">
                <a:solidFill>
                  <a:schemeClr val="tx1"/>
                </a:solidFill>
              </a:rPr>
              <a:t> </a:t>
            </a:r>
            <a:r>
              <a:rPr lang="pt-BR" b="1" i="1" dirty="0" err="1">
                <a:solidFill>
                  <a:schemeClr val="tx1"/>
                </a:solidFill>
              </a:rPr>
              <a:t>on</a:t>
            </a:r>
            <a:r>
              <a:rPr lang="pt-BR" b="1" i="1" dirty="0">
                <a:solidFill>
                  <a:schemeClr val="tx1"/>
                </a:solidFill>
              </a:rPr>
              <a:t> </a:t>
            </a:r>
            <a:r>
              <a:rPr lang="pt-BR" b="1" i="1" dirty="0" err="1">
                <a:solidFill>
                  <a:schemeClr val="tx1"/>
                </a:solidFill>
              </a:rPr>
              <a:t>our</a:t>
            </a:r>
            <a:r>
              <a:rPr lang="pt-BR" b="1" i="1" dirty="0">
                <a:solidFill>
                  <a:schemeClr val="tx1"/>
                </a:solidFill>
              </a:rPr>
              <a:t> </a:t>
            </a:r>
            <a:r>
              <a:rPr lang="pt-BR" b="1" i="1" dirty="0" err="1">
                <a:solidFill>
                  <a:schemeClr val="tx1"/>
                </a:solidFill>
              </a:rPr>
              <a:t>operational</a:t>
            </a:r>
            <a:r>
              <a:rPr lang="pt-BR" b="1" i="1" dirty="0">
                <a:solidFill>
                  <a:schemeClr val="tx1"/>
                </a:solidFill>
              </a:rPr>
              <a:t> </a:t>
            </a:r>
            <a:r>
              <a:rPr lang="pt-BR" b="1" i="1" dirty="0" err="1">
                <a:solidFill>
                  <a:schemeClr val="tx1"/>
                </a:solidFill>
              </a:rPr>
              <a:t>efficiency</a:t>
            </a:r>
            <a:r>
              <a:rPr lang="pt-BR" i="1" dirty="0">
                <a:solidFill>
                  <a:schemeClr val="tx1"/>
                </a:solidFill>
              </a:rPr>
              <a:t>… </a:t>
            </a:r>
            <a:r>
              <a:rPr lang="pt-BR" i="1" dirty="0" err="1">
                <a:solidFill>
                  <a:schemeClr val="tx1"/>
                </a:solidFill>
              </a:rPr>
              <a:t>we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have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doubled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our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return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on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field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crews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expenditure</a:t>
            </a:r>
            <a:r>
              <a:rPr lang="pt-BR" i="1" dirty="0">
                <a:solidFill>
                  <a:schemeClr val="tx1"/>
                </a:solidFill>
              </a:rPr>
              <a:t>, </a:t>
            </a:r>
            <a:r>
              <a:rPr lang="pt-BR" i="1" dirty="0" err="1">
                <a:solidFill>
                  <a:schemeClr val="tx1"/>
                </a:solidFill>
              </a:rPr>
              <a:t>and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we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have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reduced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the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number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of</a:t>
            </a:r>
            <a:r>
              <a:rPr lang="pt-BR" i="1" dirty="0">
                <a:solidFill>
                  <a:schemeClr val="tx1"/>
                </a:solidFill>
              </a:rPr>
              <a:t> false </a:t>
            </a:r>
            <a:r>
              <a:rPr lang="pt-BR" i="1" dirty="0" err="1">
                <a:solidFill>
                  <a:schemeClr val="tx1"/>
                </a:solidFill>
              </a:rPr>
              <a:t>alarms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to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the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absolute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minimum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possible</a:t>
            </a:r>
            <a:r>
              <a:rPr lang="pt-BR" i="1" dirty="0">
                <a:solidFill>
                  <a:schemeClr val="tx1"/>
                </a:solidFill>
              </a:rPr>
              <a:t>”.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57500" y="4171950"/>
            <a:ext cx="4229100" cy="701279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sz="1350" b="1" dirty="0">
                <a:solidFill>
                  <a:prstClr val="black"/>
                </a:solidFill>
                <a:latin typeface="Calibri Light" panose="020F0302020204030204"/>
              </a:rPr>
              <a:t>Marco </a:t>
            </a:r>
            <a:r>
              <a:rPr lang="en-US" sz="1350" b="1" dirty="0" err="1">
                <a:solidFill>
                  <a:prstClr val="black"/>
                </a:solidFill>
                <a:latin typeface="Calibri Light" panose="020F0302020204030204"/>
              </a:rPr>
              <a:t>Kutulas</a:t>
            </a:r>
            <a:r>
              <a:rPr lang="en-US" sz="135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Calibri Light" panose="020F0302020204030204"/>
              </a:rPr>
              <a:t>Peet</a:t>
            </a:r>
            <a:endParaRPr lang="en-US" sz="1350" b="1" dirty="0">
              <a:solidFill>
                <a:prstClr val="black"/>
              </a:solidFill>
              <a:latin typeface="Calibri Light" panose="020F0302020204030204"/>
            </a:endParaRPr>
          </a:p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Calibri Light" panose="020F0302020204030204"/>
              </a:rPr>
              <a:t>General Manager</a:t>
            </a:r>
            <a:endParaRPr lang="en-US" sz="825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4202383"/>
            <a:ext cx="1085850" cy="121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4743450"/>
            <a:ext cx="1382208" cy="70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4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E21F-243D-4882-851B-D79CAC6261A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1543050" y="4000501"/>
            <a:ext cx="4114800" cy="1616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350">
              <a:solidFill>
                <a:prstClr val="white"/>
              </a:solidFill>
            </a:endParaRPr>
          </a:p>
        </p:txBody>
      </p:sp>
      <p:sp>
        <p:nvSpPr>
          <p:cNvPr id="12" name="מלבן 4"/>
          <p:cNvSpPr/>
          <p:nvPr/>
        </p:nvSpPr>
        <p:spPr>
          <a:xfrm>
            <a:off x="2935432" y="4877789"/>
            <a:ext cx="1586120" cy="739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1350" dirty="0">
                <a:solidFill>
                  <a:prstClr val="white"/>
                </a:solidFill>
              </a:rPr>
              <a:t>X </a:t>
            </a:r>
            <a:endParaRPr lang="he-IL" sz="1350" dirty="0">
              <a:solidFill>
                <a:prstClr val="white"/>
              </a:solidFill>
            </a:endParaRPr>
          </a:p>
        </p:txBody>
      </p:sp>
      <p:sp>
        <p:nvSpPr>
          <p:cNvPr id="16" name="מלבן 5"/>
          <p:cNvSpPr/>
          <p:nvPr/>
        </p:nvSpPr>
        <p:spPr>
          <a:xfrm>
            <a:off x="1543050" y="4000501"/>
            <a:ext cx="4114800" cy="1616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350">
              <a:solidFill>
                <a:prstClr val="white"/>
              </a:solidFill>
            </a:endParaRPr>
          </a:p>
        </p:txBody>
      </p:sp>
      <p:sp>
        <p:nvSpPr>
          <p:cNvPr id="17" name="מלבן 2"/>
          <p:cNvSpPr/>
          <p:nvPr/>
        </p:nvSpPr>
        <p:spPr>
          <a:xfrm>
            <a:off x="1143000" y="1200150"/>
            <a:ext cx="6858000" cy="2800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>
              <a:solidFill>
                <a:prstClr val="white"/>
              </a:solidFill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0238" y="976004"/>
            <a:ext cx="1050324" cy="71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 bwMode="auto">
          <a:xfrm>
            <a:off x="1619908" y="1755461"/>
            <a:ext cx="6095342" cy="21089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pt-BR" sz="1800" i="1" dirty="0">
                <a:solidFill>
                  <a:schemeClr val="tx1"/>
                </a:solidFill>
              </a:rPr>
              <a:t>“</a:t>
            </a:r>
            <a:r>
              <a:rPr lang="pt-BR" sz="1800" i="1" dirty="0" err="1">
                <a:solidFill>
                  <a:schemeClr val="tx1"/>
                </a:solidFill>
              </a:rPr>
              <a:t>After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only</a:t>
            </a:r>
            <a:r>
              <a:rPr lang="pt-BR" sz="1800" i="1" dirty="0">
                <a:solidFill>
                  <a:schemeClr val="tx1"/>
                </a:solidFill>
              </a:rPr>
              <a:t> a </a:t>
            </a:r>
            <a:r>
              <a:rPr lang="pt-BR" sz="1800" i="1" dirty="0" err="1">
                <a:solidFill>
                  <a:schemeClr val="tx1"/>
                </a:solidFill>
              </a:rPr>
              <a:t>few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months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of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using</a:t>
            </a:r>
            <a:r>
              <a:rPr lang="pt-BR" sz="1800" i="1" dirty="0">
                <a:solidFill>
                  <a:schemeClr val="tx1"/>
                </a:solidFill>
              </a:rPr>
              <a:t> TaKaDu </a:t>
            </a:r>
            <a:r>
              <a:rPr lang="pt-BR" sz="2400" b="1" i="1" dirty="0" err="1">
                <a:solidFill>
                  <a:schemeClr val="tx1"/>
                </a:solidFill>
              </a:rPr>
              <a:t>we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were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convinced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of</a:t>
            </a:r>
            <a:r>
              <a:rPr lang="pt-BR" sz="2400" b="1" i="1" dirty="0">
                <a:solidFill>
                  <a:schemeClr val="tx1"/>
                </a:solidFill>
              </a:rPr>
              <a:t> its ‘</a:t>
            </a:r>
            <a:r>
              <a:rPr lang="pt-BR" sz="2400" b="1" i="1" dirty="0" err="1">
                <a:solidFill>
                  <a:schemeClr val="tx1"/>
                </a:solidFill>
              </a:rPr>
              <a:t>multi-dimensional</a:t>
            </a:r>
            <a:r>
              <a:rPr lang="pt-BR" sz="2400" b="1" i="1" dirty="0">
                <a:solidFill>
                  <a:schemeClr val="tx1"/>
                </a:solidFill>
              </a:rPr>
              <a:t>’ </a:t>
            </a:r>
            <a:r>
              <a:rPr lang="pt-BR" sz="2400" b="1" i="1" dirty="0" err="1">
                <a:solidFill>
                  <a:schemeClr val="tx1"/>
                </a:solidFill>
              </a:rPr>
              <a:t>value</a:t>
            </a:r>
            <a:r>
              <a:rPr lang="pt-BR" sz="1800" i="1" dirty="0">
                <a:solidFill>
                  <a:schemeClr val="tx1"/>
                </a:solidFill>
              </a:rPr>
              <a:t>.</a:t>
            </a:r>
          </a:p>
          <a:p>
            <a:pPr fontAlgn="base">
              <a:spcAft>
                <a:spcPct val="0"/>
              </a:spcAft>
            </a:pPr>
            <a:r>
              <a:rPr lang="pt-BR" sz="1800" i="1" dirty="0" err="1">
                <a:solidFill>
                  <a:schemeClr val="tx1"/>
                </a:solidFill>
              </a:rPr>
              <a:t>Early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detection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of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problems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allows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us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to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reduce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the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number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of</a:t>
            </a:r>
            <a:r>
              <a:rPr lang="pt-BR" sz="1800" i="1" dirty="0">
                <a:solidFill>
                  <a:schemeClr val="tx1"/>
                </a:solidFill>
              </a:rPr>
              <a:t> big </a:t>
            </a:r>
            <a:r>
              <a:rPr lang="pt-BR" sz="1800" i="1" dirty="0" err="1">
                <a:solidFill>
                  <a:schemeClr val="tx1"/>
                </a:solidFill>
              </a:rPr>
              <a:t>catastrophes</a:t>
            </a:r>
            <a:r>
              <a:rPr lang="pt-BR" sz="1800" i="1" dirty="0">
                <a:solidFill>
                  <a:schemeClr val="tx1"/>
                </a:solidFill>
              </a:rPr>
              <a:t> – </a:t>
            </a:r>
            <a:r>
              <a:rPr lang="pt-BR" sz="1800" i="1" dirty="0" err="1">
                <a:solidFill>
                  <a:schemeClr val="tx1"/>
                </a:solidFill>
              </a:rPr>
              <a:t>hence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saving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precious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resources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and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embarrassment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1800" i="1" dirty="0">
                <a:solidFill>
                  <a:schemeClr val="tx1"/>
                </a:solidFill>
              </a:rPr>
              <a:t>in </a:t>
            </a:r>
            <a:r>
              <a:rPr lang="pt-BR" sz="1800" i="1" dirty="0" err="1">
                <a:solidFill>
                  <a:schemeClr val="tx1"/>
                </a:solidFill>
              </a:rPr>
              <a:t>the</a:t>
            </a:r>
            <a:r>
              <a:rPr lang="pt-BR" sz="1800" i="1" dirty="0">
                <a:solidFill>
                  <a:schemeClr val="tx1"/>
                </a:solidFill>
              </a:rPr>
              <a:t> public.”</a:t>
            </a:r>
            <a:endParaRPr lang="pt-BR" sz="1800" i="1" dirty="0">
              <a:solidFill>
                <a:schemeClr val="tx1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714500" y="4145822"/>
            <a:ext cx="4229100" cy="701279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sz="1350" b="1" dirty="0" err="1">
                <a:solidFill>
                  <a:prstClr val="black"/>
                </a:solidFill>
                <a:latin typeface="Calibri Light" panose="020F0302020204030204"/>
              </a:rPr>
              <a:t>Koldo</a:t>
            </a:r>
            <a:r>
              <a:rPr lang="en-US" sz="135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Calibri Light" panose="020F0302020204030204"/>
              </a:rPr>
              <a:t>Urkullu</a:t>
            </a:r>
            <a:r>
              <a:rPr lang="en-US" sz="1500" b="1" dirty="0">
                <a:solidFill>
                  <a:prstClr val="black"/>
                </a:solidFill>
                <a:latin typeface="Calibri Light" panose="020F0302020204030204"/>
              </a:rPr>
              <a:t/>
            </a:r>
            <a:br>
              <a:rPr lang="en-US" sz="1500" b="1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n-US" sz="1200" b="1" dirty="0">
                <a:solidFill>
                  <a:prstClr val="black"/>
                </a:solidFill>
                <a:latin typeface="Calibri Light" panose="020F0302020204030204"/>
              </a:rPr>
              <a:t>General Manager, </a:t>
            </a:r>
            <a:r>
              <a:rPr lang="en-US" sz="1200" b="1" dirty="0" err="1">
                <a:solidFill>
                  <a:prstClr val="black"/>
                </a:solidFill>
              </a:rPr>
              <a:t>Udal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Sareak</a:t>
            </a:r>
            <a:r>
              <a:rPr lang="en-US" sz="1200" b="1" dirty="0">
                <a:solidFill>
                  <a:prstClr val="black"/>
                </a:solidFill>
              </a:rPr>
              <a:t>, </a:t>
            </a:r>
            <a:r>
              <a:rPr lang="en-US" sz="1200" b="1" dirty="0">
                <a:solidFill>
                  <a:prstClr val="black"/>
                </a:solidFill>
              </a:rPr>
              <a:t>S.A.</a:t>
            </a:r>
            <a:endParaRPr lang="en-US" sz="105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1" name="מלבן 4"/>
          <p:cNvSpPr/>
          <p:nvPr/>
        </p:nvSpPr>
        <p:spPr>
          <a:xfrm>
            <a:off x="2935432" y="4877789"/>
            <a:ext cx="1586120" cy="739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1350" dirty="0">
                <a:solidFill>
                  <a:prstClr val="white"/>
                </a:solidFill>
              </a:rPr>
              <a:t>X </a:t>
            </a:r>
            <a:endParaRPr lang="he-IL" sz="1350" dirty="0">
              <a:solidFill>
                <a:prstClr val="white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082" y="4689022"/>
            <a:ext cx="2159350" cy="64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7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E21F-243D-4882-851B-D79CAC6261A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1543050" y="4000501"/>
            <a:ext cx="4114800" cy="1616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 dirty="0">
              <a:solidFill>
                <a:prstClr val="white"/>
              </a:solidFill>
            </a:endParaRPr>
          </a:p>
        </p:txBody>
      </p:sp>
      <p:sp>
        <p:nvSpPr>
          <p:cNvPr id="7" name="מלבן 2"/>
          <p:cNvSpPr/>
          <p:nvPr/>
        </p:nvSpPr>
        <p:spPr>
          <a:xfrm>
            <a:off x="1143000" y="1200150"/>
            <a:ext cx="6858000" cy="2800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 bwMode="auto">
          <a:xfrm>
            <a:off x="1619908" y="1943101"/>
            <a:ext cx="6095342" cy="21089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pt-BR" sz="1800" i="1" dirty="0">
                <a:solidFill>
                  <a:schemeClr val="tx1"/>
                </a:solidFill>
              </a:rPr>
              <a:t>“The TaKaDu </a:t>
            </a:r>
            <a:r>
              <a:rPr lang="pt-BR" sz="1800" i="1" dirty="0" err="1">
                <a:solidFill>
                  <a:schemeClr val="tx1"/>
                </a:solidFill>
              </a:rPr>
              <a:t>model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was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up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and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running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within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six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weeks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of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project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kick</a:t>
            </a:r>
            <a:r>
              <a:rPr lang="pt-BR" sz="1800" i="1" dirty="0">
                <a:solidFill>
                  <a:schemeClr val="tx1"/>
                </a:solidFill>
              </a:rPr>
              <a:t>-off. </a:t>
            </a:r>
            <a:r>
              <a:rPr lang="pt-BR" sz="1800" i="1" dirty="0" err="1">
                <a:solidFill>
                  <a:schemeClr val="tx1"/>
                </a:solidFill>
              </a:rPr>
              <a:t>Implementation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has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helped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Unitywater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to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learn</a:t>
            </a:r>
            <a:r>
              <a:rPr lang="pt-BR" sz="1800" i="1" dirty="0">
                <a:solidFill>
                  <a:schemeClr val="tx1"/>
                </a:solidFill>
              </a:rPr>
              <a:t> more </a:t>
            </a:r>
            <a:r>
              <a:rPr lang="pt-BR" sz="1800" i="1" dirty="0" err="1">
                <a:solidFill>
                  <a:schemeClr val="tx1"/>
                </a:solidFill>
              </a:rPr>
              <a:t>about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our</a:t>
            </a:r>
            <a:r>
              <a:rPr lang="pt-BR" sz="1800" i="1" dirty="0">
                <a:solidFill>
                  <a:schemeClr val="tx1"/>
                </a:solidFill>
              </a:rPr>
              <a:t> network, </a:t>
            </a:r>
            <a:r>
              <a:rPr lang="pt-BR" sz="2400" b="1" i="1" dirty="0" err="1">
                <a:solidFill>
                  <a:schemeClr val="tx1"/>
                </a:solidFill>
              </a:rPr>
              <a:t>helping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our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team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to</a:t>
            </a:r>
            <a:r>
              <a:rPr lang="pt-BR" sz="2400" b="1" i="1" dirty="0">
                <a:solidFill>
                  <a:schemeClr val="tx1"/>
                </a:solidFill>
              </a:rPr>
              <a:t> help </a:t>
            </a:r>
            <a:r>
              <a:rPr lang="pt-BR" sz="2400" b="1" i="1" dirty="0" err="1">
                <a:solidFill>
                  <a:schemeClr val="tx1"/>
                </a:solidFill>
              </a:rPr>
              <a:t>our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customers</a:t>
            </a:r>
            <a:r>
              <a:rPr lang="pt-BR" sz="1800" i="1" dirty="0">
                <a:solidFill>
                  <a:schemeClr val="tx1"/>
                </a:solidFill>
              </a:rPr>
              <a:t>.”</a:t>
            </a:r>
            <a:endParaRPr lang="pt-BR" sz="1800" i="1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57500" y="4145822"/>
            <a:ext cx="2400300" cy="701279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sz="1350" b="1" dirty="0">
                <a:solidFill>
                  <a:prstClr val="black"/>
                </a:solidFill>
                <a:latin typeface="Calibri Light" panose="020F0302020204030204"/>
              </a:rPr>
              <a:t>Simon Taylor</a:t>
            </a:r>
            <a:r>
              <a:rPr lang="en-US" sz="1500" b="1" dirty="0">
                <a:solidFill>
                  <a:prstClr val="black"/>
                </a:solidFill>
                <a:latin typeface="Calibri Light" panose="020F0302020204030204"/>
              </a:rPr>
              <a:t/>
            </a:r>
            <a:br>
              <a:rPr lang="en-US" sz="1500" b="1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n-AU" sz="1200" b="1" dirty="0">
                <a:solidFill>
                  <a:prstClr val="black"/>
                </a:solidFill>
              </a:rPr>
              <a:t>Executive </a:t>
            </a:r>
            <a:r>
              <a:rPr lang="en-AU" sz="1200" b="1" dirty="0">
                <a:solidFill>
                  <a:prstClr val="black"/>
                </a:solidFill>
              </a:rPr>
              <a:t>Manager Infrastructure Planning and Capital Delivery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10" name="מלבן 4"/>
          <p:cNvSpPr/>
          <p:nvPr/>
        </p:nvSpPr>
        <p:spPr>
          <a:xfrm>
            <a:off x="2935432" y="4877789"/>
            <a:ext cx="1586120" cy="739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1350" dirty="0">
                <a:solidFill>
                  <a:prstClr val="white"/>
                </a:solidFill>
              </a:rPr>
              <a:t>X </a:t>
            </a:r>
            <a:endParaRPr lang="he-IL" sz="1350" dirty="0">
              <a:solidFill>
                <a:prstClr val="white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530" y="976004"/>
            <a:ext cx="1075740" cy="71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082" y="4855297"/>
            <a:ext cx="777041" cy="7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moshe.tamir\AppData\Local\Microsoft\Windows\Temporary Internet Files\Content.Outlook\SWXZZJLI\Unitywater_DAP8349 Simon Taylor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57351" y="4215083"/>
            <a:ext cx="954148" cy="127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31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Reconhecimento mundial</a:t>
            </a:r>
            <a:endParaRPr lang="pt-BR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E21F-243D-4882-851B-D79CAC6261A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לבן 3"/>
          <p:cNvSpPr/>
          <p:nvPr/>
        </p:nvSpPr>
        <p:spPr>
          <a:xfrm>
            <a:off x="1143000" y="1790700"/>
            <a:ext cx="6858000" cy="33718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 dirty="0">
              <a:solidFill>
                <a:prstClr val="white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440" y="3815460"/>
            <a:ext cx="2000250" cy="6421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7" descr="WEF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6" y="2062369"/>
            <a:ext cx="1764139" cy="15776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041" y="3834510"/>
            <a:ext cx="1149494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307" y="2080848"/>
            <a:ext cx="1950244" cy="11886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2080848"/>
            <a:ext cx="1735931" cy="15501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 descr="http://t3.gstatic.com/images?q=tbn:ANd9GcQRlWUL9Yk3X9PFOdU34OHMf062eeNQOplALBNq3H_qGqWTne5Kb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46" y="4550587"/>
            <a:ext cx="1657598" cy="4332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64" y="3374842"/>
            <a:ext cx="1301537" cy="112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9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4" t="38511" r="27747" b="39483"/>
          <a:stretch/>
        </p:blipFill>
        <p:spPr>
          <a:xfrm>
            <a:off x="995058" y="2058457"/>
            <a:ext cx="3139998" cy="85486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" y="3795436"/>
            <a:ext cx="9143999" cy="79508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075"/>
              </a:lnSpc>
            </a:pPr>
            <a:r>
              <a:rPr lang="pt-BR" sz="3600" b="1" dirty="0">
                <a:solidFill>
                  <a:prstClr val="white"/>
                </a:solidFill>
              </a:rPr>
              <a:t>Sistema Solar </a:t>
            </a:r>
            <a:r>
              <a:rPr lang="pt-BR" sz="3600" b="1" dirty="0" err="1">
                <a:solidFill>
                  <a:prstClr val="white"/>
                </a:solidFill>
              </a:rPr>
              <a:t>c-Si</a:t>
            </a:r>
            <a:r>
              <a:rPr lang="pt-BR" sz="3600" b="1" dirty="0">
                <a:solidFill>
                  <a:prstClr val="white"/>
                </a:solidFill>
              </a:rPr>
              <a:t> </a:t>
            </a:r>
            <a:br>
              <a:rPr lang="pt-BR" sz="3600" b="1" dirty="0">
                <a:solidFill>
                  <a:prstClr val="white"/>
                </a:solidFill>
              </a:rPr>
            </a:br>
            <a:r>
              <a:rPr lang="pt-BR" sz="2400" b="1" dirty="0">
                <a:solidFill>
                  <a:prstClr val="white"/>
                </a:solidFill>
              </a:rPr>
              <a:t>(</a:t>
            </a:r>
            <a:r>
              <a:rPr lang="pt-BR" sz="2400" b="1" dirty="0" err="1">
                <a:solidFill>
                  <a:prstClr val="white"/>
                </a:solidFill>
              </a:rPr>
              <a:t>Crystaline</a:t>
            </a:r>
            <a:r>
              <a:rPr lang="pt-BR" sz="2400" b="1" dirty="0">
                <a:solidFill>
                  <a:prstClr val="white"/>
                </a:solidFill>
              </a:rPr>
              <a:t> </a:t>
            </a:r>
            <a:r>
              <a:rPr lang="pt-BR" sz="2400" b="1" dirty="0" err="1">
                <a:solidFill>
                  <a:prstClr val="white"/>
                </a:solidFill>
              </a:rPr>
              <a:t>Silicon</a:t>
            </a:r>
            <a:r>
              <a:rPr lang="pt-BR" sz="2400" b="1" dirty="0">
                <a:solidFill>
                  <a:prstClr val="white"/>
                </a:solidFill>
              </a:rPr>
              <a:t> – Silício Cristalino)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" y="3124200"/>
            <a:ext cx="9143999" cy="42005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075"/>
              </a:lnSpc>
            </a:pPr>
            <a:r>
              <a:rPr lang="pt-BR" sz="3600" b="1" dirty="0" smtClean="0">
                <a:solidFill>
                  <a:prstClr val="white"/>
                </a:solidFill>
              </a:rPr>
              <a:t>Eficiência Energética</a:t>
            </a:r>
            <a:endParaRPr lang="pt-BR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1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5597" y="3579274"/>
            <a:ext cx="2296952" cy="1578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white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18141" y="3579274"/>
            <a:ext cx="2307716" cy="15373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white"/>
              </a:solidFill>
            </a:endParaRPr>
          </a:p>
        </p:txBody>
      </p:sp>
      <p:sp>
        <p:nvSpPr>
          <p:cNvPr id="6" name="object 6"/>
          <p:cNvSpPr txBox="1">
            <a:spLocks/>
          </p:cNvSpPr>
          <p:nvPr/>
        </p:nvSpPr>
        <p:spPr>
          <a:xfrm>
            <a:off x="283082" y="1938241"/>
            <a:ext cx="8577834" cy="1491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9525"/>
            <a:r>
              <a:rPr lang="pt-BR" sz="1350" kern="0" dirty="0">
                <a:solidFill>
                  <a:prstClr val="white"/>
                </a:solidFill>
              </a:rPr>
              <a:t>Usando essa tecnologia, nós</a:t>
            </a:r>
            <a:r>
              <a:rPr lang="pt-BR" sz="1350" kern="0" spc="-26" dirty="0">
                <a:solidFill>
                  <a:prstClr val="white"/>
                </a:solidFill>
              </a:rPr>
              <a:t> </a:t>
            </a:r>
            <a:r>
              <a:rPr lang="pt-BR" sz="1350" kern="0" dirty="0">
                <a:solidFill>
                  <a:prstClr val="white"/>
                </a:solidFill>
              </a:rPr>
              <a:t>criamos:</a:t>
            </a:r>
          </a:p>
          <a:p>
            <a:pPr marL="9525" marR="3622358">
              <a:lnSpc>
                <a:spcPct val="150100"/>
              </a:lnSpc>
              <a:spcBef>
                <a:spcPts val="146"/>
              </a:spcBef>
            </a:pPr>
            <a:r>
              <a:rPr lang="pt-BR" sz="1350" kern="0" dirty="0">
                <a:solidFill>
                  <a:prstClr val="white"/>
                </a:solidFill>
              </a:rPr>
              <a:t>1. Design inovador de sistema solar ‘sem</a:t>
            </a:r>
            <a:r>
              <a:rPr lang="pt-BR" sz="1350" kern="0" spc="-11" dirty="0">
                <a:solidFill>
                  <a:prstClr val="white"/>
                </a:solidFill>
              </a:rPr>
              <a:t> </a:t>
            </a:r>
            <a:r>
              <a:rPr lang="pt-BR" sz="1350" kern="0" dirty="0">
                <a:solidFill>
                  <a:prstClr val="white"/>
                </a:solidFill>
              </a:rPr>
              <a:t>metal’  </a:t>
            </a:r>
          </a:p>
          <a:p>
            <a:pPr marL="9525" marR="3622358">
              <a:lnSpc>
                <a:spcPct val="150100"/>
              </a:lnSpc>
              <a:spcBef>
                <a:spcPts val="146"/>
              </a:spcBef>
            </a:pPr>
            <a:r>
              <a:rPr lang="pt-BR" sz="1350" kern="0" dirty="0">
                <a:solidFill>
                  <a:prstClr val="white"/>
                </a:solidFill>
              </a:rPr>
              <a:t>2. Suporte de superfície inovador</a:t>
            </a:r>
            <a:r>
              <a:rPr lang="pt-BR" sz="1350" kern="0" spc="-19" dirty="0">
                <a:solidFill>
                  <a:prstClr val="white"/>
                </a:solidFill>
              </a:rPr>
              <a:t> </a:t>
            </a:r>
            <a:r>
              <a:rPr lang="pt-BR" sz="1350" kern="0" dirty="0">
                <a:solidFill>
                  <a:prstClr val="white"/>
                </a:solidFill>
              </a:rPr>
              <a:t>(‘</a:t>
            </a:r>
            <a:r>
              <a:rPr lang="pt-BR" sz="1350" kern="0" dirty="0" err="1">
                <a:solidFill>
                  <a:prstClr val="white"/>
                </a:solidFill>
              </a:rPr>
              <a:t>racking</a:t>
            </a:r>
            <a:r>
              <a:rPr lang="pt-BR" sz="1350" kern="0" dirty="0">
                <a:solidFill>
                  <a:prstClr val="white"/>
                </a:solidFill>
              </a:rPr>
              <a:t>’)</a:t>
            </a:r>
          </a:p>
          <a:p>
            <a:pPr marL="9525">
              <a:spcBef>
                <a:spcPts val="900"/>
              </a:spcBef>
            </a:pPr>
            <a:r>
              <a:rPr lang="pt-BR" sz="1350" kern="0" dirty="0">
                <a:solidFill>
                  <a:prstClr val="white"/>
                </a:solidFill>
              </a:rPr>
              <a:t>3. Sistema de layout inovador – método ‘conexão</a:t>
            </a:r>
            <a:r>
              <a:rPr lang="pt-BR" sz="1350" kern="0" spc="-4" dirty="0">
                <a:solidFill>
                  <a:prstClr val="white"/>
                </a:solidFill>
              </a:rPr>
              <a:t> </a:t>
            </a:r>
            <a:r>
              <a:rPr lang="pt-BR" sz="1350" kern="0" dirty="0">
                <a:solidFill>
                  <a:prstClr val="white"/>
                </a:solidFill>
              </a:rPr>
              <a:t>direta’</a:t>
            </a:r>
          </a:p>
          <a:p>
            <a:pPr marL="9525" marR="3810" indent="373856">
              <a:lnSpc>
                <a:spcPct val="150100"/>
              </a:lnSpc>
            </a:pPr>
            <a:r>
              <a:rPr lang="pt-BR" sz="1350" kern="0" dirty="0">
                <a:solidFill>
                  <a:prstClr val="white"/>
                </a:solidFill>
              </a:rPr>
              <a:t> Diferenciais: baixo custo, sem caixa de diodos, sem aterramento, sem invasão de  superfície, aplicações</a:t>
            </a:r>
            <a:r>
              <a:rPr lang="pt-BR" sz="1350" kern="0" spc="-30" dirty="0">
                <a:solidFill>
                  <a:prstClr val="white"/>
                </a:solidFill>
              </a:rPr>
              <a:t> </a:t>
            </a:r>
            <a:r>
              <a:rPr lang="pt-BR" sz="1350" kern="0" dirty="0">
                <a:solidFill>
                  <a:prstClr val="white"/>
                </a:solidFill>
              </a:rPr>
              <a:t>inovadoras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432129" y="5200238"/>
            <a:ext cx="623888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350" dirty="0">
                <a:solidFill>
                  <a:prstClr val="white"/>
                </a:solidFill>
                <a:cs typeface="Calibri"/>
              </a:rPr>
              <a:t>módulos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289106" y="5157987"/>
            <a:ext cx="522923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350" dirty="0">
                <a:solidFill>
                  <a:prstClr val="white"/>
                </a:solidFill>
                <a:cs typeface="Calibri"/>
              </a:rPr>
              <a:t>racking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143750" y="5157987"/>
            <a:ext cx="555308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350" spc="-4" dirty="0">
                <a:solidFill>
                  <a:prstClr val="white"/>
                </a:solidFill>
                <a:cs typeface="Calibri"/>
              </a:rPr>
              <a:t>s</a:t>
            </a:r>
            <a:r>
              <a:rPr sz="1350" dirty="0">
                <a:solidFill>
                  <a:prstClr val="white"/>
                </a:solidFill>
                <a:cs typeface="Calibri"/>
              </a:rPr>
              <a:t>istema</a:t>
            </a:r>
          </a:p>
        </p:txBody>
      </p:sp>
      <p:sp>
        <p:nvSpPr>
          <p:cNvPr id="10" name="object 10"/>
          <p:cNvSpPr/>
          <p:nvPr/>
        </p:nvSpPr>
        <p:spPr>
          <a:xfrm>
            <a:off x="6251449" y="3576894"/>
            <a:ext cx="2186559" cy="15396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white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0" y="86941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0038"/>
            <a:r>
              <a:rPr lang="pt-BR" sz="2400" b="1" kern="0" dirty="0">
                <a:solidFill>
                  <a:prstClr val="white"/>
                </a:solidFill>
              </a:rPr>
              <a:t>A Tecnologia: design inovador para o</a:t>
            </a:r>
            <a:r>
              <a:rPr lang="pt-BR" sz="2400" b="1" kern="0" spc="-15" dirty="0">
                <a:solidFill>
                  <a:prstClr val="white"/>
                </a:solidFill>
              </a:rPr>
              <a:t> </a:t>
            </a:r>
            <a:r>
              <a:rPr lang="pt-BR" sz="2400" b="1" kern="0" dirty="0">
                <a:solidFill>
                  <a:prstClr val="white"/>
                </a:solidFill>
              </a:rPr>
              <a:t>sistema</a:t>
            </a:r>
            <a:br>
              <a:rPr lang="pt-BR" sz="2400" b="1" kern="0" dirty="0">
                <a:solidFill>
                  <a:prstClr val="white"/>
                </a:solidFill>
              </a:rPr>
            </a:br>
            <a:r>
              <a:rPr lang="pt-BR" sz="2400" b="1" kern="0" dirty="0">
                <a:solidFill>
                  <a:prstClr val="white"/>
                </a:solidFill>
              </a:rPr>
              <a:t>solar </a:t>
            </a:r>
            <a:r>
              <a:rPr lang="pt-BR" sz="2400" b="1" kern="0" dirty="0" err="1">
                <a:solidFill>
                  <a:prstClr val="white"/>
                </a:solidFill>
              </a:rPr>
              <a:t>c-Si</a:t>
            </a:r>
            <a:r>
              <a:rPr lang="pt-BR" sz="2400" b="1" kern="0" dirty="0">
                <a:solidFill>
                  <a:prstClr val="white"/>
                </a:solidFill>
              </a:rPr>
              <a:t> (</a:t>
            </a:r>
            <a:r>
              <a:rPr lang="pt-BR" sz="2400" b="1" kern="0" dirty="0" err="1">
                <a:solidFill>
                  <a:prstClr val="white"/>
                </a:solidFill>
              </a:rPr>
              <a:t>Crystaline</a:t>
            </a:r>
            <a:r>
              <a:rPr lang="pt-BR" sz="2400" b="1" kern="0" dirty="0">
                <a:solidFill>
                  <a:prstClr val="white"/>
                </a:solidFill>
              </a:rPr>
              <a:t> </a:t>
            </a:r>
            <a:r>
              <a:rPr lang="pt-BR" sz="2400" b="1" kern="0" dirty="0" err="1">
                <a:solidFill>
                  <a:prstClr val="white"/>
                </a:solidFill>
              </a:rPr>
              <a:t>Silicon</a:t>
            </a:r>
            <a:r>
              <a:rPr lang="pt-BR" sz="2400" b="1" kern="0" dirty="0">
                <a:solidFill>
                  <a:prstClr val="white"/>
                </a:solidFill>
              </a:rPr>
              <a:t> – Silício</a:t>
            </a:r>
            <a:r>
              <a:rPr lang="pt-BR" sz="2400" b="1" kern="0" spc="-8" dirty="0">
                <a:solidFill>
                  <a:prstClr val="white"/>
                </a:solidFill>
              </a:rPr>
              <a:t> </a:t>
            </a:r>
            <a:r>
              <a:rPr lang="pt-BR" sz="2400" b="1" kern="0" dirty="0">
                <a:solidFill>
                  <a:prstClr val="white"/>
                </a:solidFill>
              </a:rPr>
              <a:t>Cristalino)</a:t>
            </a:r>
            <a:endParaRPr lang="pt-BR" sz="2400" b="1" dirty="0">
              <a:solidFill>
                <a:prstClr val="black"/>
              </a:solidFill>
            </a:endParaRPr>
          </a:p>
        </p:txBody>
      </p:sp>
      <p:sp>
        <p:nvSpPr>
          <p:cNvPr id="15" name="Seta para a direita 14"/>
          <p:cNvSpPr/>
          <p:nvPr/>
        </p:nvSpPr>
        <p:spPr>
          <a:xfrm>
            <a:off x="283082" y="3257550"/>
            <a:ext cx="312515" cy="1143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2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spect="1"/>
          </p:cNvSpPr>
          <p:nvPr/>
        </p:nvSpPr>
        <p:spPr>
          <a:xfrm>
            <a:off x="4043705" y="895443"/>
            <a:ext cx="2812928" cy="19773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white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-9525" y="844020"/>
            <a:ext cx="9163050" cy="551007"/>
          </a:xfrm>
          <a:prstGeom prst="rect">
            <a:avLst/>
          </a:prstGeom>
        </p:spPr>
        <p:txBody>
          <a:bodyPr vert="horz" wrap="square" lIns="0" tIns="179918" rIns="0" bIns="0" rtlCol="0">
            <a:spAutoFit/>
          </a:bodyPr>
          <a:lstStyle/>
          <a:p>
            <a:pPr marL="301943"/>
            <a:r>
              <a:rPr sz="2400" b="1" dirty="0">
                <a:solidFill>
                  <a:schemeClr val="bg1"/>
                </a:solidFill>
                <a:latin typeface="+mn-lt"/>
              </a:rPr>
              <a:t>Sistema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2082" y="1862519"/>
            <a:ext cx="3709035" cy="37430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00" b="1" dirty="0">
                <a:solidFill>
                  <a:prstClr val="white"/>
                </a:solidFill>
                <a:latin typeface="Century Gothic"/>
                <a:cs typeface="Century Gothic"/>
              </a:rPr>
              <a:t>Os atributos únicos do</a:t>
            </a:r>
            <a:r>
              <a:rPr sz="1500" b="1" spc="-34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prstClr val="white"/>
                </a:solidFill>
                <a:latin typeface="Century Gothic"/>
                <a:cs typeface="Century Gothic"/>
              </a:rPr>
              <a:t>sistema</a:t>
            </a:r>
            <a:endParaRPr sz="1500" dirty="0">
              <a:solidFill>
                <a:prstClr val="white"/>
              </a:solidFill>
              <a:latin typeface="Century Gothic"/>
              <a:cs typeface="Century Gothic"/>
            </a:endParaRPr>
          </a:p>
          <a:p>
            <a:pPr marL="12859">
              <a:spcBef>
                <a:spcPts val="668"/>
              </a:spcBef>
            </a:pP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Muito</a:t>
            </a:r>
            <a:r>
              <a:rPr sz="1050" spc="-75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leve</a:t>
            </a:r>
          </a:p>
          <a:p>
            <a:pPr marL="12859">
              <a:tabLst>
                <a:tab pos="94773" algn="l"/>
              </a:tabLst>
            </a:pPr>
            <a:r>
              <a:rPr lang="pt-BR" sz="105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Peso inferior </a:t>
            </a:r>
            <a:r>
              <a:rPr sz="1050" spc="-4" dirty="0">
                <a:solidFill>
                  <a:prstClr val="white"/>
                </a:solidFill>
                <a:latin typeface="Century Gothic"/>
                <a:cs typeface="Century Gothic"/>
              </a:rPr>
              <a:t>a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2,5kg/m2 em </a:t>
            </a:r>
            <a:r>
              <a:rPr sz="1050" dirty="0" err="1">
                <a:solidFill>
                  <a:prstClr val="white"/>
                </a:solidFill>
                <a:latin typeface="Century Gothic"/>
                <a:cs typeface="Century Gothic"/>
              </a:rPr>
              <a:t>algumas</a:t>
            </a:r>
            <a:r>
              <a:rPr sz="1050" spc="-68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050" dirty="0" err="1">
                <a:solidFill>
                  <a:prstClr val="white"/>
                </a:solidFill>
                <a:latin typeface="Century Gothic"/>
                <a:cs typeface="Century Gothic"/>
              </a:rPr>
              <a:t>configurações</a:t>
            </a:r>
            <a:r>
              <a:rPr lang="pt-BR" sz="105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 </a:t>
            </a:r>
          </a:p>
          <a:p>
            <a:pPr marL="12859" marR="3810">
              <a:tabLst>
                <a:tab pos="94773" algn="l"/>
              </a:tabLst>
            </a:pPr>
            <a:r>
              <a:rPr lang="pt-BR" sz="105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Para efeito de comparação um painel policristalino</a:t>
            </a:r>
            <a:r>
              <a:rPr sz="1050" spc="-75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em  tamanho padrão </a:t>
            </a:r>
            <a:r>
              <a:rPr sz="1050" spc="-4" dirty="0">
                <a:solidFill>
                  <a:prstClr val="white"/>
                </a:solidFill>
                <a:latin typeface="Century Gothic"/>
                <a:cs typeface="Century Gothic"/>
              </a:rPr>
              <a:t>pesa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em média </a:t>
            </a:r>
            <a:r>
              <a:rPr sz="1050" spc="-4" dirty="0">
                <a:solidFill>
                  <a:prstClr val="white"/>
                </a:solidFill>
                <a:latin typeface="Century Gothic"/>
                <a:cs typeface="Century Gothic"/>
              </a:rPr>
              <a:t>12,5</a:t>
            </a:r>
            <a:r>
              <a:rPr sz="1050" spc="-45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kg/m2</a:t>
            </a:r>
          </a:p>
          <a:p>
            <a:pPr>
              <a:spcBef>
                <a:spcPts val="9"/>
              </a:spcBef>
              <a:buClr>
                <a:srgbClr val="404040"/>
              </a:buClr>
              <a:buFont typeface="Century Gothic"/>
              <a:buChar char="-"/>
            </a:pPr>
            <a:endParaRPr sz="1088" dirty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12859"/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Alta</a:t>
            </a:r>
            <a:r>
              <a:rPr sz="1050" spc="-75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potência</a:t>
            </a:r>
          </a:p>
          <a:p>
            <a:pPr marL="12859">
              <a:tabLst>
                <a:tab pos="94773" algn="l"/>
              </a:tabLst>
            </a:pPr>
            <a:r>
              <a:rPr lang="pt-BR" sz="105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z="1050" dirty="0" err="1">
                <a:solidFill>
                  <a:prstClr val="white"/>
                </a:solidFill>
                <a:latin typeface="Century Gothic"/>
                <a:cs typeface="Century Gothic"/>
              </a:rPr>
              <a:t>Células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 de silicone cristalino de alta</a:t>
            </a:r>
            <a:r>
              <a:rPr sz="1050" spc="-79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eficiência</a:t>
            </a:r>
          </a:p>
          <a:p>
            <a:pPr>
              <a:spcBef>
                <a:spcPts val="9"/>
              </a:spcBef>
              <a:buClr>
                <a:srgbClr val="404040"/>
              </a:buClr>
              <a:buFont typeface="Century Gothic"/>
              <a:buChar char="-"/>
            </a:pPr>
            <a:endParaRPr sz="1088" dirty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12859"/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Desenho e construção</a:t>
            </a:r>
            <a:r>
              <a:rPr sz="1050" spc="-75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duráveis</a:t>
            </a:r>
          </a:p>
          <a:p>
            <a:pPr marL="12859">
              <a:tabLst>
                <a:tab pos="94773" algn="l"/>
              </a:tabLst>
            </a:pPr>
            <a:r>
              <a:rPr lang="pt-BR" sz="105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z="1050" dirty="0" err="1">
                <a:solidFill>
                  <a:prstClr val="white"/>
                </a:solidFill>
                <a:latin typeface="Century Gothic"/>
                <a:cs typeface="Century Gothic"/>
              </a:rPr>
              <a:t>Garantia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 de confiabilidade do</a:t>
            </a:r>
            <a:r>
              <a:rPr sz="1050" spc="-79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produto.</a:t>
            </a:r>
          </a:p>
          <a:p>
            <a:pPr>
              <a:spcBef>
                <a:spcPts val="9"/>
              </a:spcBef>
              <a:buClr>
                <a:srgbClr val="404040"/>
              </a:buClr>
              <a:buFont typeface="Century Gothic"/>
              <a:buChar char="-"/>
            </a:pPr>
            <a:endParaRPr sz="1088" dirty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12859"/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Sistema de fixação</a:t>
            </a:r>
            <a:r>
              <a:rPr sz="1050" spc="-75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inovador</a:t>
            </a:r>
          </a:p>
          <a:p>
            <a:pPr marL="12859">
              <a:tabLst>
                <a:tab pos="94773" algn="l"/>
              </a:tabLst>
            </a:pPr>
            <a:r>
              <a:rPr lang="pt-BR" sz="105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z="1050" dirty="0" err="1">
                <a:solidFill>
                  <a:prstClr val="white"/>
                </a:solidFill>
                <a:latin typeface="Century Gothic"/>
                <a:cs typeface="Century Gothic"/>
              </a:rPr>
              <a:t>Não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 há necessidade de estantes nem</a:t>
            </a:r>
            <a:r>
              <a:rPr sz="1050" spc="-75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suportes</a:t>
            </a:r>
          </a:p>
          <a:p>
            <a:pPr marL="12859">
              <a:tabLst>
                <a:tab pos="94773" algn="l"/>
              </a:tabLst>
            </a:pPr>
            <a:r>
              <a:rPr lang="pt-BR" sz="105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z="1050" dirty="0" err="1">
                <a:solidFill>
                  <a:prstClr val="white"/>
                </a:solidFill>
                <a:latin typeface="Century Gothic"/>
                <a:cs typeface="Century Gothic"/>
              </a:rPr>
              <a:t>Baixo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 custo </a:t>
            </a:r>
            <a:r>
              <a:rPr sz="1050" spc="-4" dirty="0">
                <a:solidFill>
                  <a:prstClr val="white"/>
                </a:solidFill>
                <a:latin typeface="Century Gothic"/>
                <a:cs typeface="Century Gothic"/>
              </a:rPr>
              <a:t>BOS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(equilíbrio do</a:t>
            </a:r>
            <a:r>
              <a:rPr sz="1050" spc="-34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050" spc="-4" dirty="0">
                <a:solidFill>
                  <a:prstClr val="white"/>
                </a:solidFill>
                <a:latin typeface="Century Gothic"/>
                <a:cs typeface="Century Gothic"/>
              </a:rPr>
              <a:t>sistema)</a:t>
            </a:r>
            <a:endParaRPr sz="1050" dirty="0">
              <a:solidFill>
                <a:prstClr val="white"/>
              </a:solidFill>
              <a:latin typeface="Century Gothic"/>
              <a:cs typeface="Century Gothic"/>
            </a:endParaRPr>
          </a:p>
          <a:p>
            <a:pPr>
              <a:spcBef>
                <a:spcPts val="9"/>
              </a:spcBef>
              <a:buClr>
                <a:srgbClr val="404040"/>
              </a:buClr>
              <a:buFont typeface="Century Gothic"/>
              <a:buChar char="-"/>
            </a:pPr>
            <a:endParaRPr sz="1088" dirty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12859"/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Baixo custo de</a:t>
            </a:r>
            <a:r>
              <a:rPr sz="1050" spc="-79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instalação</a:t>
            </a:r>
          </a:p>
          <a:p>
            <a:pPr marL="12859">
              <a:tabLst>
                <a:tab pos="94773" algn="l"/>
              </a:tabLst>
            </a:pPr>
            <a:r>
              <a:rPr lang="pt-BR" sz="105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z="1050" dirty="0" err="1">
                <a:solidFill>
                  <a:prstClr val="white"/>
                </a:solidFill>
                <a:latin typeface="Century Gothic"/>
                <a:cs typeface="Century Gothic"/>
              </a:rPr>
              <a:t>Instalação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050" spc="-4" dirty="0">
                <a:solidFill>
                  <a:prstClr val="white"/>
                </a:solidFill>
                <a:latin typeface="Century Gothic"/>
                <a:cs typeface="Century Gothic"/>
              </a:rPr>
              <a:t>mais fácil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e </a:t>
            </a:r>
            <a:r>
              <a:rPr sz="1050" spc="-4" dirty="0">
                <a:solidFill>
                  <a:prstClr val="white"/>
                </a:solidFill>
                <a:latin typeface="Century Gothic"/>
                <a:cs typeface="Century Gothic"/>
              </a:rPr>
              <a:t>mais</a:t>
            </a:r>
            <a:r>
              <a:rPr sz="1050" spc="-23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rápida</a:t>
            </a:r>
          </a:p>
          <a:p>
            <a:pPr>
              <a:spcBef>
                <a:spcPts val="9"/>
              </a:spcBef>
              <a:buClr>
                <a:srgbClr val="404040"/>
              </a:buClr>
              <a:buFont typeface="Century Gothic"/>
              <a:buChar char="-"/>
            </a:pPr>
            <a:endParaRPr sz="1088" dirty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12859"/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Alta versatilidade, design</a:t>
            </a:r>
            <a:r>
              <a:rPr sz="1050" spc="-79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atraente</a:t>
            </a:r>
          </a:p>
          <a:p>
            <a:pPr marL="12859">
              <a:tabLst>
                <a:tab pos="94773" algn="l"/>
              </a:tabLst>
            </a:pPr>
            <a:r>
              <a:rPr lang="pt-BR" sz="105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Ultra fino – </a:t>
            </a:r>
            <a:r>
              <a:rPr sz="1050" spc="-4" dirty="0">
                <a:solidFill>
                  <a:prstClr val="white"/>
                </a:solidFill>
                <a:latin typeface="Century Gothic"/>
                <a:cs typeface="Century Gothic"/>
              </a:rPr>
              <a:t>a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partir de</a:t>
            </a:r>
            <a:r>
              <a:rPr sz="1050" spc="-68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4,5mm</a:t>
            </a:r>
          </a:p>
          <a:p>
            <a:pPr marL="12859">
              <a:tabLst>
                <a:tab pos="94773" algn="l"/>
              </a:tabLst>
            </a:pPr>
            <a:r>
              <a:rPr lang="pt-BR" sz="105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z="1050" dirty="0" err="1">
                <a:solidFill>
                  <a:prstClr val="white"/>
                </a:solidFill>
                <a:latin typeface="Century Gothic"/>
                <a:cs typeface="Century Gothic"/>
              </a:rPr>
              <a:t>Fácil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 integração com</a:t>
            </a:r>
            <a:r>
              <a:rPr sz="1050" spc="-75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prstClr val="white"/>
                </a:solidFill>
                <a:latin typeface="Century Gothic"/>
                <a:cs typeface="Century Gothic"/>
              </a:rPr>
              <a:t>estruturas</a:t>
            </a:r>
          </a:p>
        </p:txBody>
      </p:sp>
      <p:sp>
        <p:nvSpPr>
          <p:cNvPr id="5" name="object 5"/>
          <p:cNvSpPr>
            <a:spLocks noChangeAspect="1"/>
          </p:cNvSpPr>
          <p:nvPr/>
        </p:nvSpPr>
        <p:spPr>
          <a:xfrm>
            <a:off x="6983166" y="4449699"/>
            <a:ext cx="1892228" cy="12653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white"/>
              </a:solidFill>
            </a:endParaRPr>
          </a:p>
        </p:txBody>
      </p:sp>
      <p:sp>
        <p:nvSpPr>
          <p:cNvPr id="6" name="object 6"/>
          <p:cNvSpPr>
            <a:spLocks noChangeAspect="1"/>
          </p:cNvSpPr>
          <p:nvPr/>
        </p:nvSpPr>
        <p:spPr>
          <a:xfrm>
            <a:off x="3854265" y="3972941"/>
            <a:ext cx="2909957" cy="16290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white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39436" y="4962907"/>
            <a:ext cx="739616" cy="294323"/>
          </a:xfrm>
          <a:custGeom>
            <a:avLst/>
            <a:gdLst/>
            <a:ahLst/>
            <a:cxnLst/>
            <a:rect l="l" t="t" r="r" b="b"/>
            <a:pathLst>
              <a:path w="986154" h="392429">
                <a:moveTo>
                  <a:pt x="0" y="0"/>
                </a:moveTo>
                <a:lnTo>
                  <a:pt x="985647" y="391883"/>
                </a:lnTo>
              </a:path>
            </a:pathLst>
          </a:custGeom>
          <a:ln w="579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>
              <a:solidFill>
                <a:prstClr val="white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02301" y="5006341"/>
            <a:ext cx="641508" cy="213836"/>
          </a:xfrm>
          <a:custGeom>
            <a:avLst/>
            <a:gdLst/>
            <a:ahLst/>
            <a:cxnLst/>
            <a:rect l="l" t="t" r="r" b="b"/>
            <a:pathLst>
              <a:path w="855345" h="285114">
                <a:moveTo>
                  <a:pt x="0" y="285013"/>
                </a:moveTo>
                <a:lnTo>
                  <a:pt x="854963" y="0"/>
                </a:lnTo>
              </a:path>
            </a:pathLst>
          </a:custGeom>
          <a:ln w="579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>
              <a:solidFill>
                <a:prstClr val="white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7836407" y="5006340"/>
            <a:ext cx="979170" cy="433388"/>
          </a:xfrm>
          <a:custGeom>
            <a:avLst/>
            <a:gdLst/>
            <a:ahLst/>
            <a:cxnLst/>
            <a:rect l="l" t="t" r="r" b="b"/>
            <a:pathLst>
              <a:path w="1305559" h="577850">
                <a:moveTo>
                  <a:pt x="0" y="0"/>
                </a:moveTo>
                <a:lnTo>
                  <a:pt x="1305306" y="577735"/>
                </a:lnTo>
              </a:path>
            </a:pathLst>
          </a:custGeom>
          <a:ln w="579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>
              <a:solidFill>
                <a:prstClr val="white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18703" y="5071491"/>
            <a:ext cx="849630" cy="315278"/>
          </a:xfrm>
          <a:custGeom>
            <a:avLst/>
            <a:gdLst/>
            <a:ahLst/>
            <a:cxnLst/>
            <a:rect l="l" t="t" r="r" b="b"/>
            <a:pathLst>
              <a:path w="1132840" h="420370">
                <a:moveTo>
                  <a:pt x="0" y="420166"/>
                </a:moveTo>
                <a:lnTo>
                  <a:pt x="1132332" y="0"/>
                </a:lnTo>
              </a:path>
            </a:pathLst>
          </a:custGeom>
          <a:ln w="579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>
              <a:solidFill>
                <a:prstClr val="white"/>
              </a:solidFill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1067560"/>
            <a:ext cx="1044749" cy="1044749"/>
          </a:xfrm>
          <a:prstGeom prst="rect">
            <a:avLst/>
          </a:prstGeom>
        </p:spPr>
      </p:pic>
      <p:sp>
        <p:nvSpPr>
          <p:cNvPr id="12" name="object 12"/>
          <p:cNvSpPr>
            <a:spLocks noChangeAspect="1"/>
          </p:cNvSpPr>
          <p:nvPr/>
        </p:nvSpPr>
        <p:spPr>
          <a:xfrm>
            <a:off x="6193413" y="2335911"/>
            <a:ext cx="2748779" cy="20608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6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-9525" y="844020"/>
            <a:ext cx="9163050" cy="517151"/>
          </a:xfrm>
          <a:prstGeom prst="rect">
            <a:avLst/>
          </a:prstGeom>
        </p:spPr>
        <p:txBody>
          <a:bodyPr vert="horz" wrap="square" lIns="0" tIns="146390" rIns="0" bIns="0" rtlCol="0">
            <a:spAutoFit/>
          </a:bodyPr>
          <a:lstStyle/>
          <a:p>
            <a:pPr marL="301943"/>
            <a:r>
              <a:rPr sz="2400" b="1" dirty="0">
                <a:solidFill>
                  <a:schemeClr val="bg1"/>
                </a:solidFill>
                <a:latin typeface="+mn-lt"/>
              </a:rPr>
              <a:t>Solução para Reservatórios Hídricos</a:t>
            </a:r>
          </a:p>
        </p:txBody>
      </p:sp>
      <p:sp>
        <p:nvSpPr>
          <p:cNvPr id="3" name="object 3"/>
          <p:cNvSpPr/>
          <p:nvPr/>
        </p:nvSpPr>
        <p:spPr>
          <a:xfrm>
            <a:off x="5080635" y="1661922"/>
            <a:ext cx="3592449" cy="18596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white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78349" y="1659636"/>
            <a:ext cx="3597116" cy="1864519"/>
          </a:xfrm>
          <a:custGeom>
            <a:avLst/>
            <a:gdLst/>
            <a:ahLst/>
            <a:cxnLst/>
            <a:rect l="l" t="t" r="r" b="b"/>
            <a:pathLst>
              <a:path w="4796155" h="2486025">
                <a:moveTo>
                  <a:pt x="0" y="2485643"/>
                </a:moveTo>
                <a:lnTo>
                  <a:pt x="4796028" y="2485643"/>
                </a:lnTo>
                <a:lnTo>
                  <a:pt x="4796028" y="0"/>
                </a:lnTo>
                <a:lnTo>
                  <a:pt x="0" y="0"/>
                </a:lnTo>
                <a:lnTo>
                  <a:pt x="0" y="2485643"/>
                </a:lnTo>
                <a:close/>
              </a:path>
            </a:pathLst>
          </a:custGeom>
          <a:ln w="6096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sz="1350">
              <a:solidFill>
                <a:prstClr val="white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1426" y="1823085"/>
            <a:ext cx="4631531" cy="2233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tabLst>
                <a:tab pos="144304" algn="l"/>
              </a:tabLst>
            </a:pPr>
            <a:r>
              <a:rPr lang="pt-BR" sz="120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z="1200" dirty="0" err="1">
                <a:solidFill>
                  <a:prstClr val="white"/>
                </a:solidFill>
                <a:latin typeface="Century Gothic"/>
                <a:cs typeface="Century Gothic"/>
              </a:rPr>
              <a:t>Geração</a:t>
            </a:r>
            <a:r>
              <a:rPr sz="1200" dirty="0">
                <a:solidFill>
                  <a:prstClr val="white"/>
                </a:solidFill>
                <a:latin typeface="Century Gothic"/>
                <a:cs typeface="Century Gothic"/>
              </a:rPr>
              <a:t> de energia solar utilizando </a:t>
            </a:r>
            <a:r>
              <a:rPr sz="1200" spc="-4" dirty="0">
                <a:solidFill>
                  <a:prstClr val="white"/>
                </a:solidFill>
                <a:latin typeface="Century Gothic"/>
                <a:cs typeface="Century Gothic"/>
              </a:rPr>
              <a:t>locais</a:t>
            </a:r>
            <a:r>
              <a:rPr sz="1200" spc="-53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prstClr val="white"/>
                </a:solidFill>
                <a:latin typeface="Century Gothic"/>
                <a:cs typeface="Century Gothic"/>
              </a:rPr>
              <a:t>existentes.</a:t>
            </a:r>
          </a:p>
          <a:p>
            <a:pPr>
              <a:spcBef>
                <a:spcPts val="17"/>
              </a:spcBef>
              <a:buFont typeface="Century Gothic"/>
              <a:buChar char="•"/>
            </a:pPr>
            <a:endParaRPr sz="1238" dirty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9525">
              <a:tabLst>
                <a:tab pos="144304" algn="l"/>
              </a:tabLst>
            </a:pPr>
            <a:r>
              <a:rPr lang="pt-BR" sz="120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z="1200" dirty="0" err="1">
                <a:solidFill>
                  <a:prstClr val="white"/>
                </a:solidFill>
                <a:latin typeface="Century Gothic"/>
                <a:cs typeface="Century Gothic"/>
              </a:rPr>
              <a:t>Redução</a:t>
            </a:r>
            <a:r>
              <a:rPr sz="1200" dirty="0">
                <a:solidFill>
                  <a:prstClr val="white"/>
                </a:solidFill>
                <a:latin typeface="Century Gothic"/>
                <a:cs typeface="Century Gothic"/>
              </a:rPr>
              <a:t> de evaporação + melhora </a:t>
            </a:r>
            <a:r>
              <a:rPr sz="1200" spc="-4" dirty="0">
                <a:solidFill>
                  <a:prstClr val="white"/>
                </a:solidFill>
                <a:latin typeface="Century Gothic"/>
                <a:cs typeface="Century Gothic"/>
              </a:rPr>
              <a:t>da qualidade da</a:t>
            </a:r>
            <a:r>
              <a:rPr sz="1200" spc="-19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prstClr val="white"/>
                </a:solidFill>
                <a:latin typeface="Century Gothic"/>
                <a:cs typeface="Century Gothic"/>
              </a:rPr>
              <a:t>agua</a:t>
            </a:r>
          </a:p>
          <a:p>
            <a:pPr>
              <a:spcBef>
                <a:spcPts val="17"/>
              </a:spcBef>
              <a:buFont typeface="Century Gothic"/>
              <a:buChar char="•"/>
            </a:pPr>
            <a:endParaRPr sz="1238" dirty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9525" marR="113348">
              <a:tabLst>
                <a:tab pos="144304" algn="l"/>
              </a:tabLst>
            </a:pPr>
            <a:r>
              <a:rPr lang="pt-BR" sz="120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z="1200" dirty="0" err="1">
                <a:solidFill>
                  <a:prstClr val="white"/>
                </a:solidFill>
                <a:latin typeface="Century Gothic"/>
                <a:cs typeface="Century Gothic"/>
              </a:rPr>
              <a:t>Maior</a:t>
            </a:r>
            <a:r>
              <a:rPr sz="1200" dirty="0">
                <a:solidFill>
                  <a:prstClr val="white"/>
                </a:solidFill>
                <a:latin typeface="Century Gothic"/>
                <a:cs typeface="Century Gothic"/>
              </a:rPr>
              <a:t> retorno de investimento, </a:t>
            </a:r>
            <a:r>
              <a:rPr sz="1200" spc="-4" dirty="0">
                <a:solidFill>
                  <a:prstClr val="white"/>
                </a:solidFill>
                <a:latin typeface="Century Gothic"/>
                <a:cs typeface="Century Gothic"/>
              </a:rPr>
              <a:t>a </a:t>
            </a:r>
            <a:r>
              <a:rPr sz="1200" dirty="0">
                <a:solidFill>
                  <a:prstClr val="white"/>
                </a:solidFill>
                <a:latin typeface="Century Gothic"/>
                <a:cs typeface="Century Gothic"/>
              </a:rPr>
              <a:t>partir do uso de</a:t>
            </a:r>
            <a:r>
              <a:rPr sz="1200" spc="-68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prstClr val="white"/>
                </a:solidFill>
                <a:latin typeface="Century Gothic"/>
                <a:cs typeface="Century Gothic"/>
              </a:rPr>
              <a:t>superfície  </a:t>
            </a:r>
            <a:r>
              <a:rPr sz="1200" spc="-4" dirty="0">
                <a:solidFill>
                  <a:prstClr val="white"/>
                </a:solidFill>
                <a:latin typeface="Century Gothic"/>
                <a:cs typeface="Century Gothic"/>
              </a:rPr>
              <a:t>já disponível </a:t>
            </a:r>
            <a:r>
              <a:rPr sz="1200" dirty="0">
                <a:solidFill>
                  <a:prstClr val="white"/>
                </a:solidFill>
                <a:latin typeface="Century Gothic"/>
                <a:cs typeface="Century Gothic"/>
              </a:rPr>
              <a:t>para </a:t>
            </a:r>
            <a:r>
              <a:rPr sz="1200" spc="-4" dirty="0">
                <a:solidFill>
                  <a:prstClr val="white"/>
                </a:solidFill>
                <a:latin typeface="Century Gothic"/>
                <a:cs typeface="Century Gothic"/>
              </a:rPr>
              <a:t>mais </a:t>
            </a:r>
            <a:r>
              <a:rPr sz="1200" dirty="0">
                <a:solidFill>
                  <a:prstClr val="white"/>
                </a:solidFill>
                <a:latin typeface="Century Gothic"/>
                <a:cs typeface="Century Gothic"/>
              </a:rPr>
              <a:t>de uma</a:t>
            </a:r>
            <a:r>
              <a:rPr sz="1200" spc="-8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prstClr val="white"/>
                </a:solidFill>
                <a:latin typeface="Century Gothic"/>
                <a:cs typeface="Century Gothic"/>
              </a:rPr>
              <a:t>finalidade.</a:t>
            </a:r>
          </a:p>
          <a:p>
            <a:pPr>
              <a:spcBef>
                <a:spcPts val="17"/>
              </a:spcBef>
              <a:buFont typeface="Century Gothic"/>
              <a:buChar char="•"/>
            </a:pPr>
            <a:endParaRPr sz="1238" dirty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9525">
              <a:tabLst>
                <a:tab pos="144304" algn="l"/>
              </a:tabLst>
            </a:pPr>
            <a:r>
              <a:rPr lang="pt-BR" sz="120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z="1200" dirty="0">
                <a:solidFill>
                  <a:prstClr val="white"/>
                </a:solidFill>
                <a:latin typeface="Century Gothic"/>
                <a:cs typeface="Century Gothic"/>
              </a:rPr>
              <a:t>Design Solatics especial para aplicações em</a:t>
            </a:r>
            <a:r>
              <a:rPr sz="1200" spc="-79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prstClr val="white"/>
                </a:solidFill>
                <a:latin typeface="Century Gothic"/>
                <a:cs typeface="Century Gothic"/>
              </a:rPr>
              <a:t>água</a:t>
            </a:r>
          </a:p>
          <a:p>
            <a:pPr marL="436721" marR="185261" lvl="1" indent="-84296">
              <a:buFontTx/>
              <a:buChar char="-"/>
              <a:tabLst>
                <a:tab pos="445294" algn="l"/>
              </a:tabLst>
            </a:pPr>
            <a:r>
              <a:rPr sz="1200" dirty="0">
                <a:solidFill>
                  <a:prstClr val="white"/>
                </a:solidFill>
                <a:latin typeface="Century Gothic"/>
                <a:cs typeface="Century Gothic"/>
              </a:rPr>
              <a:t>Sistema solar sobre o espelho de água e </a:t>
            </a:r>
            <a:r>
              <a:rPr sz="1200" spc="-4" dirty="0">
                <a:solidFill>
                  <a:prstClr val="white"/>
                </a:solidFill>
                <a:latin typeface="Century Gothic"/>
                <a:cs typeface="Century Gothic"/>
              </a:rPr>
              <a:t>das</a:t>
            </a:r>
            <a:r>
              <a:rPr sz="1200" spc="-68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prstClr val="white"/>
                </a:solidFill>
                <a:latin typeface="Century Gothic"/>
                <a:cs typeface="Century Gothic"/>
              </a:rPr>
              <a:t>margens  dos</a:t>
            </a:r>
            <a:r>
              <a:rPr sz="1200" spc="-75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prstClr val="white"/>
                </a:solidFill>
                <a:latin typeface="Century Gothic"/>
                <a:cs typeface="Century Gothic"/>
              </a:rPr>
              <a:t>reservatórios</a:t>
            </a:r>
          </a:p>
          <a:p>
            <a:pPr marL="444818" lvl="1" indent="-92392">
              <a:buFontTx/>
              <a:buChar char="-"/>
              <a:tabLst>
                <a:tab pos="445294" algn="l"/>
              </a:tabLst>
            </a:pPr>
            <a:r>
              <a:rPr sz="1200" dirty="0">
                <a:solidFill>
                  <a:prstClr val="white"/>
                </a:solidFill>
                <a:latin typeface="Century Gothic"/>
                <a:cs typeface="Century Gothic"/>
              </a:rPr>
              <a:t>Fortalecimento dos bancos para evitar</a:t>
            </a:r>
            <a:r>
              <a:rPr sz="1200" spc="-75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prstClr val="white"/>
                </a:solidFill>
                <a:latin typeface="Century Gothic"/>
                <a:cs typeface="Century Gothic"/>
              </a:rPr>
              <a:t>erosão</a:t>
            </a:r>
          </a:p>
        </p:txBody>
      </p:sp>
      <p:sp>
        <p:nvSpPr>
          <p:cNvPr id="6" name="object 6"/>
          <p:cNvSpPr/>
          <p:nvPr/>
        </p:nvSpPr>
        <p:spPr>
          <a:xfrm>
            <a:off x="5080635" y="3632454"/>
            <a:ext cx="3592449" cy="19865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white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1772" y="3955162"/>
            <a:ext cx="4474844" cy="1673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6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-9525" y="844020"/>
            <a:ext cx="9163050" cy="533310"/>
          </a:xfrm>
          <a:prstGeom prst="rect">
            <a:avLst/>
          </a:prstGeom>
        </p:spPr>
        <p:txBody>
          <a:bodyPr vert="horz" wrap="square" lIns="0" tIns="162392" rIns="0" bIns="0" rtlCol="0">
            <a:spAutoFit/>
          </a:bodyPr>
          <a:lstStyle/>
          <a:p>
            <a:pPr marL="401955"/>
            <a:r>
              <a:rPr sz="2400" b="1" spc="-4" dirty="0">
                <a:solidFill>
                  <a:schemeClr val="bg1"/>
                </a:solidFill>
                <a:latin typeface="+mn-lt"/>
              </a:rPr>
              <a:t>Solução para</a:t>
            </a:r>
            <a:r>
              <a:rPr sz="2400" b="1" spc="-41" dirty="0">
                <a:solidFill>
                  <a:schemeClr val="bg1"/>
                </a:solidFill>
                <a:latin typeface="+mn-lt"/>
              </a:rPr>
              <a:t> </a:t>
            </a:r>
            <a:r>
              <a:rPr sz="2400" b="1" spc="-4" dirty="0">
                <a:solidFill>
                  <a:schemeClr val="bg1"/>
                </a:solidFill>
                <a:latin typeface="+mn-lt"/>
              </a:rPr>
              <a:t>Aterros</a:t>
            </a:r>
            <a:endParaRPr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7090" y="1898904"/>
            <a:ext cx="8312468" cy="36984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4143375">
              <a:tabLst>
                <a:tab pos="224790" algn="l"/>
              </a:tabLst>
            </a:pPr>
            <a:r>
              <a:rPr lang="pt-BR" sz="150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z="1500" b="1" dirty="0" err="1">
                <a:solidFill>
                  <a:prstClr val="white"/>
                </a:solidFill>
                <a:latin typeface="Century Gothic"/>
                <a:cs typeface="Century Gothic"/>
              </a:rPr>
              <a:t>Geração</a:t>
            </a:r>
            <a:r>
              <a:rPr sz="1500" b="1" dirty="0">
                <a:solidFill>
                  <a:prstClr val="white"/>
                </a:solidFill>
                <a:latin typeface="Century Gothic"/>
                <a:cs typeface="Century Gothic"/>
              </a:rPr>
              <a:t> de energia solar utilizando</a:t>
            </a:r>
            <a:r>
              <a:rPr sz="1500" b="1" spc="-56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prstClr val="white"/>
                </a:solidFill>
                <a:latin typeface="Century Gothic"/>
                <a:cs typeface="Century Gothic"/>
              </a:rPr>
              <a:t>locais  existentes.</a:t>
            </a:r>
            <a:endParaRPr sz="1500" dirty="0">
              <a:solidFill>
                <a:prstClr val="white"/>
              </a:solidFill>
              <a:latin typeface="Century Gothic"/>
              <a:cs typeface="Century Gothic"/>
            </a:endParaRPr>
          </a:p>
          <a:p>
            <a:pPr marL="9525">
              <a:spcBef>
                <a:spcPts val="896"/>
              </a:spcBef>
              <a:tabLst>
                <a:tab pos="224790" algn="l"/>
              </a:tabLst>
            </a:pPr>
            <a:r>
              <a:rPr lang="pt-BR" sz="150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z="1500" b="1" dirty="0" err="1">
                <a:solidFill>
                  <a:prstClr val="white"/>
                </a:solidFill>
                <a:latin typeface="Century Gothic"/>
                <a:cs typeface="Century Gothic"/>
              </a:rPr>
              <a:t>Extração</a:t>
            </a:r>
            <a:r>
              <a:rPr sz="1500" b="1" dirty="0">
                <a:solidFill>
                  <a:prstClr val="white"/>
                </a:solidFill>
                <a:latin typeface="Century Gothic"/>
                <a:cs typeface="Century Gothic"/>
              </a:rPr>
              <a:t> de Gás + Sistema</a:t>
            </a:r>
            <a:r>
              <a:rPr sz="1500" b="1" spc="-71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prstClr val="white"/>
                </a:solidFill>
                <a:latin typeface="Century Gothic"/>
                <a:cs typeface="Century Gothic"/>
              </a:rPr>
              <a:t>Solar</a:t>
            </a:r>
            <a:endParaRPr sz="1500" dirty="0">
              <a:solidFill>
                <a:prstClr val="white"/>
              </a:solidFill>
              <a:latin typeface="Century Gothic"/>
              <a:cs typeface="Century Gothic"/>
            </a:endParaRPr>
          </a:p>
          <a:p>
            <a:pPr marL="9525" marR="3881914" algn="just">
              <a:spcBef>
                <a:spcPts val="896"/>
              </a:spcBef>
              <a:tabLst>
                <a:tab pos="224790" algn="l"/>
              </a:tabLst>
            </a:pPr>
            <a:r>
              <a:rPr lang="pt-BR" sz="150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z="1500" b="1" dirty="0" err="1">
                <a:solidFill>
                  <a:prstClr val="white"/>
                </a:solidFill>
                <a:latin typeface="Century Gothic"/>
                <a:cs typeface="Century Gothic"/>
              </a:rPr>
              <a:t>Maior</a:t>
            </a:r>
            <a:r>
              <a:rPr sz="1500" b="1" dirty="0">
                <a:solidFill>
                  <a:prstClr val="white"/>
                </a:solidFill>
                <a:latin typeface="Century Gothic"/>
                <a:cs typeface="Century Gothic"/>
              </a:rPr>
              <a:t> retorno de investimento, a partir do</a:t>
            </a:r>
            <a:r>
              <a:rPr sz="1500" b="1" spc="-68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prstClr val="white"/>
                </a:solidFill>
                <a:latin typeface="Century Gothic"/>
                <a:cs typeface="Century Gothic"/>
              </a:rPr>
              <a:t>uso  de superfície já disponível para mais de uma  finalidade.</a:t>
            </a:r>
            <a:endParaRPr sz="1500" dirty="0">
              <a:solidFill>
                <a:prstClr val="white"/>
              </a:solidFill>
              <a:latin typeface="Century Gothic"/>
              <a:cs typeface="Century Gothic"/>
            </a:endParaRPr>
          </a:p>
          <a:p>
            <a:pPr marL="9525" marR="3967639">
              <a:spcBef>
                <a:spcPts val="896"/>
              </a:spcBef>
              <a:tabLst>
                <a:tab pos="224790" algn="l"/>
              </a:tabLst>
            </a:pPr>
            <a:r>
              <a:rPr lang="pt-BR" sz="150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z="1500" b="1" dirty="0">
                <a:solidFill>
                  <a:prstClr val="white"/>
                </a:solidFill>
                <a:latin typeface="Century Gothic"/>
                <a:cs typeface="Century Gothic"/>
              </a:rPr>
              <a:t>Design Solatics especial para aplicações</a:t>
            </a:r>
            <a:r>
              <a:rPr sz="1500" b="1" spc="-56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prstClr val="white"/>
                </a:solidFill>
                <a:latin typeface="Century Gothic"/>
                <a:cs typeface="Century Gothic"/>
              </a:rPr>
              <a:t>de  aterros</a:t>
            </a:r>
            <a:endParaRPr sz="1500" dirty="0">
              <a:solidFill>
                <a:prstClr val="white"/>
              </a:solidFill>
              <a:latin typeface="Century Gothic"/>
              <a:cs typeface="Century Gothic"/>
            </a:endParaRPr>
          </a:p>
          <a:p>
            <a:pPr marL="224314">
              <a:spcBef>
                <a:spcPts val="4"/>
              </a:spcBef>
            </a:pPr>
            <a:r>
              <a:rPr sz="1500" b="1" dirty="0">
                <a:solidFill>
                  <a:prstClr val="white"/>
                </a:solidFill>
                <a:latin typeface="Century Gothic"/>
                <a:cs typeface="Century Gothic"/>
              </a:rPr>
              <a:t>- Sistema Solar sobre</a:t>
            </a:r>
            <a:r>
              <a:rPr sz="1500" b="1" spc="-68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prstClr val="white"/>
                </a:solidFill>
                <a:latin typeface="Century Gothic"/>
                <a:cs typeface="Century Gothic"/>
              </a:rPr>
              <a:t>aterros</a:t>
            </a:r>
            <a:endParaRPr sz="1500" dirty="0">
              <a:solidFill>
                <a:prstClr val="white"/>
              </a:solidFill>
              <a:latin typeface="Century Gothic"/>
              <a:cs typeface="Century Gothic"/>
            </a:endParaRPr>
          </a:p>
          <a:p>
            <a:pPr marL="224314">
              <a:spcBef>
                <a:spcPts val="4"/>
              </a:spcBef>
            </a:pPr>
            <a:r>
              <a:rPr sz="1500" b="1" dirty="0">
                <a:solidFill>
                  <a:prstClr val="white"/>
                </a:solidFill>
                <a:latin typeface="Century Gothic"/>
                <a:cs typeface="Century Gothic"/>
              </a:rPr>
              <a:t>-Cobertura melhor e de menor</a:t>
            </a:r>
            <a:r>
              <a:rPr sz="1500" b="1" spc="-64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prstClr val="white"/>
                </a:solidFill>
                <a:latin typeface="Century Gothic"/>
                <a:cs typeface="Century Gothic"/>
              </a:rPr>
              <a:t>custo.</a:t>
            </a:r>
            <a:endParaRPr sz="1500" dirty="0">
              <a:solidFill>
                <a:prstClr val="white"/>
              </a:solidFill>
              <a:latin typeface="Century Gothic"/>
              <a:cs typeface="Century Gothic"/>
            </a:endParaRPr>
          </a:p>
          <a:p>
            <a:endParaRPr sz="1500" dirty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2240280" marR="3810" indent="-2184559">
              <a:spcBef>
                <a:spcPts val="1298"/>
              </a:spcBef>
            </a:pPr>
            <a:r>
              <a:rPr sz="2100" b="1" spc="-4" dirty="0">
                <a:solidFill>
                  <a:prstClr val="white"/>
                </a:solidFill>
                <a:cs typeface="Calibri"/>
              </a:rPr>
              <a:t>Comparando-se com o sistema de geração por gás, o método solar PV gera  10x mais energia por área de uso</a:t>
            </a:r>
            <a:r>
              <a:rPr sz="2100" b="1" spc="-11" dirty="0">
                <a:solidFill>
                  <a:prstClr val="white"/>
                </a:solidFill>
                <a:cs typeface="Calibri"/>
              </a:rPr>
              <a:t> </a:t>
            </a:r>
            <a:r>
              <a:rPr sz="2100" b="1" spc="-4" dirty="0">
                <a:solidFill>
                  <a:prstClr val="white"/>
                </a:solidFill>
                <a:cs typeface="Calibri"/>
              </a:rPr>
              <a:t>!!</a:t>
            </a:r>
            <a:endParaRPr sz="2100" dirty="0">
              <a:solidFill>
                <a:prstClr val="white"/>
              </a:solidFill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36082" y="2947796"/>
            <a:ext cx="3482721" cy="17533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69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-9525" y="844020"/>
            <a:ext cx="9163050" cy="517151"/>
          </a:xfrm>
          <a:prstGeom prst="rect">
            <a:avLst/>
          </a:prstGeom>
        </p:spPr>
        <p:txBody>
          <a:bodyPr vert="horz" wrap="square" lIns="0" tIns="146390" rIns="0" bIns="0" rtlCol="0">
            <a:spAutoFit/>
          </a:bodyPr>
          <a:lstStyle/>
          <a:p>
            <a:pPr marL="301943"/>
            <a:r>
              <a:rPr sz="2400" b="1" dirty="0">
                <a:solidFill>
                  <a:schemeClr val="bg1"/>
                </a:solidFill>
                <a:latin typeface="+mn-lt"/>
              </a:rPr>
              <a:t>Solução para Telhados</a:t>
            </a:r>
            <a:r>
              <a:rPr sz="2400" b="1" spc="-15" dirty="0">
                <a:solidFill>
                  <a:schemeClr val="bg1"/>
                </a:solidFill>
                <a:latin typeface="+mn-lt"/>
              </a:rPr>
              <a:t> </a:t>
            </a:r>
            <a:r>
              <a:rPr sz="2400" b="1" dirty="0">
                <a:solidFill>
                  <a:schemeClr val="bg1"/>
                </a:solidFill>
                <a:latin typeface="+mn-lt"/>
              </a:rPr>
              <a:t>Planos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2860" y="1915296"/>
            <a:ext cx="8267224" cy="30549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/>
            <a:r>
              <a:rPr b="1" spc="-4" dirty="0">
                <a:solidFill>
                  <a:prstClr val="white"/>
                </a:solidFill>
                <a:latin typeface="Century Gothic"/>
                <a:cs typeface="Century Gothic"/>
              </a:rPr>
              <a:t>Solucionando </a:t>
            </a:r>
            <a:r>
              <a:rPr b="1" dirty="0">
                <a:solidFill>
                  <a:prstClr val="white"/>
                </a:solidFill>
                <a:latin typeface="Century Gothic"/>
                <a:cs typeface="Century Gothic"/>
              </a:rPr>
              <a:t>alguns </a:t>
            </a:r>
            <a:r>
              <a:rPr b="1" spc="-4" dirty="0">
                <a:solidFill>
                  <a:prstClr val="white"/>
                </a:solidFill>
                <a:latin typeface="Century Gothic"/>
                <a:cs typeface="Century Gothic"/>
              </a:rPr>
              <a:t>dos </a:t>
            </a:r>
            <a:r>
              <a:rPr b="1" dirty="0">
                <a:solidFill>
                  <a:prstClr val="white"/>
                </a:solidFill>
                <a:latin typeface="Century Gothic"/>
                <a:cs typeface="Century Gothic"/>
              </a:rPr>
              <a:t>principais problemas </a:t>
            </a:r>
            <a:r>
              <a:rPr b="1" spc="-4" dirty="0">
                <a:solidFill>
                  <a:prstClr val="white"/>
                </a:solidFill>
                <a:latin typeface="Century Gothic"/>
                <a:cs typeface="Century Gothic"/>
              </a:rPr>
              <a:t>de </a:t>
            </a:r>
            <a:r>
              <a:rPr b="1" dirty="0">
                <a:solidFill>
                  <a:prstClr val="white"/>
                </a:solidFill>
                <a:latin typeface="Century Gothic"/>
                <a:cs typeface="Century Gothic"/>
              </a:rPr>
              <a:t>construções comerciais  com </a:t>
            </a:r>
            <a:r>
              <a:rPr b="1" spc="-4" dirty="0">
                <a:solidFill>
                  <a:prstClr val="white"/>
                </a:solidFill>
                <a:latin typeface="Century Gothic"/>
                <a:cs typeface="Century Gothic"/>
              </a:rPr>
              <a:t>grandes</a:t>
            </a:r>
            <a:r>
              <a:rPr b="1" spc="-53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b="1" dirty="0">
                <a:solidFill>
                  <a:prstClr val="white"/>
                </a:solidFill>
                <a:latin typeface="Century Gothic"/>
                <a:cs typeface="Century Gothic"/>
              </a:rPr>
              <a:t>telhados</a:t>
            </a:r>
            <a:endParaRPr dirty="0">
              <a:solidFill>
                <a:prstClr val="white"/>
              </a:solidFill>
              <a:latin typeface="Century Gothic"/>
              <a:cs typeface="Century Gothic"/>
            </a:endParaRPr>
          </a:p>
          <a:p>
            <a:pPr marL="9525" marR="3898106">
              <a:spcBef>
                <a:spcPts val="1485"/>
              </a:spcBef>
              <a:tabLst>
                <a:tab pos="114300" algn="l"/>
              </a:tabLst>
            </a:pPr>
            <a:r>
              <a:rPr lang="pt-BR" sz="135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</a:t>
            </a:r>
            <a:r>
              <a:rPr sz="1350" dirty="0" err="1">
                <a:solidFill>
                  <a:prstClr val="white"/>
                </a:solidFill>
                <a:latin typeface="Century Gothic"/>
                <a:cs typeface="Century Gothic"/>
              </a:rPr>
              <a:t>Carga</a:t>
            </a:r>
            <a:r>
              <a:rPr sz="1350" dirty="0">
                <a:solidFill>
                  <a:prstClr val="white"/>
                </a:solidFill>
                <a:latin typeface="Century Gothic"/>
                <a:cs typeface="Century Gothic"/>
              </a:rPr>
              <a:t> reduzida sobre o telhado utilizando</a:t>
            </a:r>
            <a:r>
              <a:rPr sz="1350" spc="-45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350" spc="-4" dirty="0">
                <a:solidFill>
                  <a:prstClr val="white"/>
                </a:solidFill>
                <a:latin typeface="Century Gothic"/>
                <a:cs typeface="Century Gothic"/>
              </a:rPr>
              <a:t>sistemas  </a:t>
            </a:r>
            <a:r>
              <a:rPr sz="1350" dirty="0">
                <a:solidFill>
                  <a:prstClr val="white"/>
                </a:solidFill>
                <a:latin typeface="Century Gothic"/>
                <a:cs typeface="Century Gothic"/>
              </a:rPr>
              <a:t>solares</a:t>
            </a:r>
            <a:r>
              <a:rPr sz="1350" spc="-79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prstClr val="white"/>
                </a:solidFill>
                <a:latin typeface="Century Gothic"/>
                <a:cs typeface="Century Gothic"/>
              </a:rPr>
              <a:t>leves.</a:t>
            </a:r>
          </a:p>
          <a:p>
            <a:pPr>
              <a:spcBef>
                <a:spcPts val="24"/>
              </a:spcBef>
              <a:buFont typeface="Century Gothic"/>
              <a:buChar char="-"/>
            </a:pPr>
            <a:endParaRPr sz="1388" dirty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9525">
              <a:tabLst>
                <a:tab pos="114300" algn="l"/>
              </a:tabLst>
            </a:pPr>
            <a:r>
              <a:rPr lang="pt-BR" sz="135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z="1350" dirty="0" err="1">
                <a:solidFill>
                  <a:prstClr val="white"/>
                </a:solidFill>
                <a:latin typeface="Century Gothic"/>
                <a:cs typeface="Century Gothic"/>
              </a:rPr>
              <a:t>Menor</a:t>
            </a:r>
            <a:r>
              <a:rPr sz="1350" dirty="0">
                <a:solidFill>
                  <a:prstClr val="white"/>
                </a:solidFill>
                <a:latin typeface="Century Gothic"/>
                <a:cs typeface="Century Gothic"/>
              </a:rPr>
              <a:t> carga de vento (maior resistência ao</a:t>
            </a:r>
            <a:r>
              <a:rPr sz="1350" spc="-75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prstClr val="white"/>
                </a:solidFill>
                <a:latin typeface="Century Gothic"/>
                <a:cs typeface="Century Gothic"/>
              </a:rPr>
              <a:t>vento)</a:t>
            </a:r>
          </a:p>
          <a:p>
            <a:pPr>
              <a:spcBef>
                <a:spcPts val="24"/>
              </a:spcBef>
              <a:buFont typeface="Century Gothic"/>
              <a:buChar char="-"/>
            </a:pPr>
            <a:endParaRPr sz="1388" dirty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9525" marR="4246721">
              <a:tabLst>
                <a:tab pos="114300" algn="l"/>
              </a:tabLst>
            </a:pPr>
            <a:r>
              <a:rPr lang="pt-BR" sz="135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z="1350" dirty="0" err="1">
                <a:solidFill>
                  <a:prstClr val="white"/>
                </a:solidFill>
                <a:latin typeface="Century Gothic"/>
                <a:cs typeface="Century Gothic"/>
              </a:rPr>
              <a:t>Prova</a:t>
            </a:r>
            <a:r>
              <a:rPr sz="1350" dirty="0">
                <a:solidFill>
                  <a:prstClr val="white"/>
                </a:solidFill>
                <a:latin typeface="Century Gothic"/>
                <a:cs typeface="Century Gothic"/>
              </a:rPr>
              <a:t> d’água – utilizando </a:t>
            </a:r>
            <a:r>
              <a:rPr sz="1350" spc="-4" dirty="0">
                <a:solidFill>
                  <a:prstClr val="white"/>
                </a:solidFill>
                <a:latin typeface="Century Gothic"/>
                <a:cs typeface="Century Gothic"/>
              </a:rPr>
              <a:t>sistemas</a:t>
            </a:r>
            <a:r>
              <a:rPr sz="1350" spc="-41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prstClr val="white"/>
                </a:solidFill>
                <a:latin typeface="Century Gothic"/>
                <a:cs typeface="Century Gothic"/>
              </a:rPr>
              <a:t>de</a:t>
            </a:r>
            <a:r>
              <a:rPr sz="1350" spc="-8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prstClr val="white"/>
                </a:solidFill>
                <a:latin typeface="Century Gothic"/>
                <a:cs typeface="Century Gothic"/>
              </a:rPr>
              <a:t>telhados  impermeabilizados</a:t>
            </a:r>
          </a:p>
          <a:p>
            <a:pPr>
              <a:spcBef>
                <a:spcPts val="24"/>
              </a:spcBef>
              <a:buFont typeface="Century Gothic"/>
              <a:buChar char="-"/>
            </a:pPr>
            <a:endParaRPr sz="1388" dirty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9525">
              <a:tabLst>
                <a:tab pos="114300" algn="l"/>
              </a:tabLst>
            </a:pPr>
            <a:r>
              <a:rPr lang="pt-BR" sz="135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z="1350" dirty="0">
                <a:solidFill>
                  <a:prstClr val="white"/>
                </a:solidFill>
                <a:latin typeface="Century Gothic"/>
                <a:cs typeface="Century Gothic"/>
              </a:rPr>
              <a:t>O&amp;M de longo prazo </a:t>
            </a:r>
            <a:r>
              <a:rPr sz="1350" spc="-4" dirty="0">
                <a:solidFill>
                  <a:prstClr val="white"/>
                </a:solidFill>
                <a:latin typeface="Century Gothic"/>
                <a:cs typeface="Century Gothic"/>
              </a:rPr>
              <a:t>mais fácil </a:t>
            </a:r>
            <a:r>
              <a:rPr sz="1350" dirty="0">
                <a:solidFill>
                  <a:prstClr val="white"/>
                </a:solidFill>
                <a:latin typeface="Century Gothic"/>
                <a:cs typeface="Century Gothic"/>
              </a:rPr>
              <a:t>e de baixo</a:t>
            </a:r>
            <a:r>
              <a:rPr sz="1350" spc="-34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prstClr val="white"/>
                </a:solidFill>
                <a:latin typeface="Century Gothic"/>
                <a:cs typeface="Century Gothic"/>
              </a:rPr>
              <a:t>custo</a:t>
            </a:r>
          </a:p>
          <a:p>
            <a:pPr>
              <a:spcBef>
                <a:spcPts val="24"/>
              </a:spcBef>
              <a:buFont typeface="Century Gothic"/>
              <a:buChar char="-"/>
            </a:pPr>
            <a:endParaRPr sz="1388" dirty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9525">
              <a:tabLst>
                <a:tab pos="114300" algn="l"/>
              </a:tabLst>
            </a:pPr>
            <a:r>
              <a:rPr lang="pt-BR" sz="135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z="1350" dirty="0" err="1">
                <a:solidFill>
                  <a:prstClr val="white"/>
                </a:solidFill>
                <a:latin typeface="Century Gothic"/>
                <a:cs typeface="Century Gothic"/>
              </a:rPr>
              <a:t>Soluções</a:t>
            </a:r>
            <a:r>
              <a:rPr sz="1350" dirty="0">
                <a:solidFill>
                  <a:prstClr val="white"/>
                </a:solidFill>
                <a:latin typeface="Century Gothic"/>
                <a:cs typeface="Century Gothic"/>
              </a:rPr>
              <a:t> arquitetonicamente</a:t>
            </a:r>
            <a:r>
              <a:rPr sz="1350" spc="-75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prstClr val="white"/>
                </a:solidFill>
                <a:latin typeface="Century Gothic"/>
                <a:cs typeface="Century Gothic"/>
              </a:rPr>
              <a:t>atraentes</a:t>
            </a:r>
          </a:p>
        </p:txBody>
      </p:sp>
      <p:sp>
        <p:nvSpPr>
          <p:cNvPr id="4" name="object 4"/>
          <p:cNvSpPr/>
          <p:nvPr/>
        </p:nvSpPr>
        <p:spPr>
          <a:xfrm>
            <a:off x="4983167" y="2788299"/>
            <a:ext cx="3926205" cy="20631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5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63" y="1064007"/>
            <a:ext cx="9217463" cy="41590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340102" y="5462779"/>
            <a:ext cx="1899285" cy="861821"/>
          </a:xfrm>
          <a:custGeom>
            <a:avLst/>
            <a:gdLst/>
            <a:ahLst/>
            <a:cxnLst/>
            <a:rect l="l" t="t" r="r" b="b"/>
            <a:pathLst>
              <a:path w="1899285" h="626745">
                <a:moveTo>
                  <a:pt x="0" y="626363"/>
                </a:moveTo>
                <a:lnTo>
                  <a:pt x="1898904" y="626363"/>
                </a:lnTo>
                <a:lnTo>
                  <a:pt x="1898904" y="0"/>
                </a:lnTo>
                <a:lnTo>
                  <a:pt x="0" y="0"/>
                </a:lnTo>
                <a:lnTo>
                  <a:pt x="0" y="626363"/>
                </a:lnTo>
                <a:close/>
              </a:path>
            </a:pathLst>
          </a:custGeom>
          <a:ln w="38100">
            <a:solidFill>
              <a:srgbClr val="FDB8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0" y="0"/>
            <a:ext cx="9144000" cy="5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"/>
              </a:spcBef>
            </a:pP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01924" y="4658870"/>
            <a:ext cx="198120" cy="727075"/>
          </a:xfrm>
          <a:custGeom>
            <a:avLst/>
            <a:gdLst/>
            <a:ahLst/>
            <a:cxnLst/>
            <a:rect l="l" t="t" r="r" b="b"/>
            <a:pathLst>
              <a:path w="198120" h="727075">
                <a:moveTo>
                  <a:pt x="148590" y="99060"/>
                </a:moveTo>
                <a:lnTo>
                  <a:pt x="49530" y="99060"/>
                </a:lnTo>
                <a:lnTo>
                  <a:pt x="49530" y="726948"/>
                </a:lnTo>
                <a:lnTo>
                  <a:pt x="148590" y="726948"/>
                </a:lnTo>
                <a:lnTo>
                  <a:pt x="148590" y="99060"/>
                </a:lnTo>
                <a:close/>
              </a:path>
              <a:path w="198120" h="727075">
                <a:moveTo>
                  <a:pt x="99060" y="0"/>
                </a:moveTo>
                <a:lnTo>
                  <a:pt x="0" y="99060"/>
                </a:lnTo>
                <a:lnTo>
                  <a:pt x="198120" y="99060"/>
                </a:lnTo>
                <a:lnTo>
                  <a:pt x="99060" y="0"/>
                </a:lnTo>
                <a:close/>
              </a:path>
            </a:pathLst>
          </a:custGeom>
          <a:solidFill>
            <a:srgbClr val="FDB8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453449" y="5671478"/>
            <a:ext cx="167258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i="1" spc="-5" dirty="0" smtClean="0">
                <a:solidFill>
                  <a:schemeClr val="bg1"/>
                </a:solidFill>
                <a:latin typeface="Arial"/>
                <a:cs typeface="Arial"/>
              </a:rPr>
              <a:t>Substâ</a:t>
            </a:r>
            <a:r>
              <a:rPr lang="x-none" sz="1600" i="1" spc="-5" dirty="0" smtClean="0">
                <a:solidFill>
                  <a:schemeClr val="bg1"/>
                </a:solidFill>
                <a:latin typeface="Arial"/>
                <a:cs typeface="Arial"/>
              </a:rPr>
              <a:t>ncias de vedação e cura</a:t>
            </a:r>
            <a:endParaRPr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914400" y="30480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Como o TALR Funciona</a:t>
            </a:r>
            <a:endParaRPr lang="pt-BR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-9525" y="844020"/>
            <a:ext cx="9163050" cy="569858"/>
          </a:xfrm>
          <a:prstGeom prst="rect">
            <a:avLst/>
          </a:prstGeom>
        </p:spPr>
        <p:txBody>
          <a:bodyPr vert="horz" wrap="square" lIns="0" tIns="198587" rIns="0" bIns="0" rtlCol="0">
            <a:spAutoFit/>
          </a:bodyPr>
          <a:lstStyle/>
          <a:p>
            <a:pPr marL="301943"/>
            <a:r>
              <a:rPr sz="2400" b="1" dirty="0">
                <a:solidFill>
                  <a:schemeClr val="bg1"/>
                </a:solidFill>
                <a:latin typeface="+mn-lt"/>
              </a:rPr>
              <a:t>Vantagens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5863" y="2029387"/>
            <a:ext cx="7302818" cy="3093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tabLst>
                <a:tab pos="154305" algn="l"/>
              </a:tabLst>
            </a:pPr>
            <a:r>
              <a:rPr lang="pt-BR" sz="2100" dirty="0">
                <a:solidFill>
                  <a:prstClr val="white"/>
                </a:solidFill>
                <a:latin typeface="Century Gothic"/>
                <a:cs typeface="Century Gothic"/>
                <a:sym typeface="Wingdings 2" panose="05020102010507070707" pitchFamily="18" charset="2"/>
              </a:rPr>
              <a:t> </a:t>
            </a:r>
            <a:r>
              <a:rPr spc="-4" dirty="0" err="1">
                <a:solidFill>
                  <a:prstClr val="white"/>
                </a:solidFill>
                <a:cs typeface="Century Gothic"/>
              </a:rPr>
              <a:t>Melhor</a:t>
            </a:r>
            <a:r>
              <a:rPr spc="-4" dirty="0">
                <a:solidFill>
                  <a:prstClr val="white"/>
                </a:solidFill>
                <a:cs typeface="Century Gothic"/>
              </a:rPr>
              <a:t> rendimento – até 50% a mais de energia</a:t>
            </a:r>
            <a:r>
              <a:rPr spc="15" dirty="0">
                <a:solidFill>
                  <a:prstClr val="white"/>
                </a:solidFill>
                <a:cs typeface="Century Gothic"/>
              </a:rPr>
              <a:t> </a:t>
            </a:r>
            <a:r>
              <a:rPr spc="-4" dirty="0">
                <a:solidFill>
                  <a:prstClr val="white"/>
                </a:solidFill>
                <a:cs typeface="Century Gothic"/>
              </a:rPr>
              <a:t>produzida</a:t>
            </a:r>
            <a:endParaRPr dirty="0">
              <a:solidFill>
                <a:prstClr val="white"/>
              </a:solidFill>
              <a:cs typeface="Century Gothic"/>
            </a:endParaRPr>
          </a:p>
          <a:p>
            <a:pPr>
              <a:buClr>
                <a:srgbClr val="404040"/>
              </a:buClr>
              <a:buFont typeface="Century Gothic"/>
              <a:buChar char="-"/>
            </a:pPr>
            <a:endParaRPr dirty="0">
              <a:solidFill>
                <a:prstClr val="white"/>
              </a:solidFill>
              <a:cs typeface="Times New Roman"/>
            </a:endParaRPr>
          </a:p>
          <a:p>
            <a:pPr marL="9525">
              <a:tabLst>
                <a:tab pos="154305" algn="l"/>
              </a:tabLst>
            </a:pPr>
            <a:r>
              <a:rPr lang="pt-BR" dirty="0">
                <a:solidFill>
                  <a:prstClr val="white"/>
                </a:solidFill>
                <a:cs typeface="Century Gothic"/>
                <a:sym typeface="Wingdings 2" panose="05020102010507070707" pitchFamily="18" charset="2"/>
              </a:rPr>
              <a:t> </a:t>
            </a:r>
            <a:r>
              <a:rPr spc="-4" dirty="0" err="1">
                <a:solidFill>
                  <a:prstClr val="white"/>
                </a:solidFill>
                <a:cs typeface="Century Gothic"/>
              </a:rPr>
              <a:t>Maior</a:t>
            </a:r>
            <a:r>
              <a:rPr spc="-4" dirty="0">
                <a:solidFill>
                  <a:prstClr val="white"/>
                </a:solidFill>
                <a:cs typeface="Century Gothic"/>
              </a:rPr>
              <a:t> capacidade – até 50% mais painéis instalados por</a:t>
            </a:r>
            <a:r>
              <a:rPr spc="23" dirty="0">
                <a:solidFill>
                  <a:prstClr val="white"/>
                </a:solidFill>
                <a:cs typeface="Century Gothic"/>
              </a:rPr>
              <a:t> </a:t>
            </a:r>
            <a:r>
              <a:rPr spc="-4" dirty="0">
                <a:solidFill>
                  <a:prstClr val="white"/>
                </a:solidFill>
                <a:cs typeface="Century Gothic"/>
              </a:rPr>
              <a:t>local</a:t>
            </a:r>
            <a:endParaRPr dirty="0">
              <a:solidFill>
                <a:prstClr val="white"/>
              </a:solidFill>
              <a:cs typeface="Century Gothic"/>
            </a:endParaRPr>
          </a:p>
          <a:p>
            <a:pPr>
              <a:buClr>
                <a:srgbClr val="404040"/>
              </a:buClr>
              <a:buFont typeface="Century Gothic"/>
              <a:buChar char="-"/>
            </a:pPr>
            <a:endParaRPr dirty="0">
              <a:solidFill>
                <a:prstClr val="white"/>
              </a:solidFill>
              <a:cs typeface="Times New Roman"/>
            </a:endParaRPr>
          </a:p>
          <a:p>
            <a:pPr marL="9525">
              <a:tabLst>
                <a:tab pos="154305" algn="l"/>
              </a:tabLst>
            </a:pPr>
            <a:r>
              <a:rPr lang="pt-BR" dirty="0">
                <a:solidFill>
                  <a:prstClr val="white"/>
                </a:solidFill>
                <a:cs typeface="Century Gothic"/>
                <a:sym typeface="Wingdings 2" panose="05020102010507070707" pitchFamily="18" charset="2"/>
              </a:rPr>
              <a:t> </a:t>
            </a:r>
            <a:r>
              <a:rPr spc="-4" dirty="0" err="1">
                <a:solidFill>
                  <a:prstClr val="white"/>
                </a:solidFill>
                <a:cs typeface="Century Gothic"/>
              </a:rPr>
              <a:t>Menor</a:t>
            </a:r>
            <a:r>
              <a:rPr spc="-4" dirty="0">
                <a:solidFill>
                  <a:prstClr val="white"/>
                </a:solidFill>
                <a:cs typeface="Century Gothic"/>
              </a:rPr>
              <a:t> custo – até 80% de redução nos custos de</a:t>
            </a:r>
            <a:r>
              <a:rPr spc="19" dirty="0">
                <a:solidFill>
                  <a:prstClr val="white"/>
                </a:solidFill>
                <a:cs typeface="Century Gothic"/>
              </a:rPr>
              <a:t> </a:t>
            </a:r>
            <a:r>
              <a:rPr spc="-4" dirty="0">
                <a:solidFill>
                  <a:prstClr val="white"/>
                </a:solidFill>
                <a:cs typeface="Century Gothic"/>
              </a:rPr>
              <a:t>instalação</a:t>
            </a:r>
            <a:endParaRPr dirty="0">
              <a:solidFill>
                <a:prstClr val="white"/>
              </a:solidFill>
              <a:cs typeface="Century Gothic"/>
            </a:endParaRPr>
          </a:p>
          <a:p>
            <a:pPr>
              <a:buClr>
                <a:srgbClr val="404040"/>
              </a:buClr>
              <a:buFont typeface="Century Gothic"/>
              <a:buChar char="-"/>
            </a:pPr>
            <a:endParaRPr dirty="0">
              <a:solidFill>
                <a:prstClr val="white"/>
              </a:solidFill>
              <a:cs typeface="Times New Roman"/>
            </a:endParaRPr>
          </a:p>
          <a:p>
            <a:pPr marL="9525">
              <a:tabLst>
                <a:tab pos="154305" algn="l"/>
              </a:tabLst>
            </a:pPr>
            <a:r>
              <a:rPr lang="pt-BR" dirty="0">
                <a:solidFill>
                  <a:prstClr val="white"/>
                </a:solidFill>
                <a:cs typeface="Century Gothic"/>
                <a:sym typeface="Wingdings 2" panose="05020102010507070707" pitchFamily="18" charset="2"/>
              </a:rPr>
              <a:t> </a:t>
            </a:r>
            <a:r>
              <a:rPr spc="-4" dirty="0" err="1">
                <a:solidFill>
                  <a:prstClr val="white"/>
                </a:solidFill>
                <a:cs typeface="Century Gothic"/>
              </a:rPr>
              <a:t>Instalação</a:t>
            </a:r>
            <a:r>
              <a:rPr spc="-4" dirty="0">
                <a:solidFill>
                  <a:prstClr val="white"/>
                </a:solidFill>
                <a:cs typeface="Century Gothic"/>
              </a:rPr>
              <a:t> mais fácil e mais</a:t>
            </a:r>
            <a:r>
              <a:rPr spc="-15" dirty="0">
                <a:solidFill>
                  <a:prstClr val="white"/>
                </a:solidFill>
                <a:cs typeface="Century Gothic"/>
              </a:rPr>
              <a:t> </a:t>
            </a:r>
            <a:r>
              <a:rPr spc="-4" dirty="0">
                <a:solidFill>
                  <a:prstClr val="white"/>
                </a:solidFill>
                <a:cs typeface="Century Gothic"/>
              </a:rPr>
              <a:t>simples</a:t>
            </a:r>
            <a:endParaRPr dirty="0">
              <a:solidFill>
                <a:prstClr val="white"/>
              </a:solidFill>
              <a:cs typeface="Century Gothic"/>
            </a:endParaRPr>
          </a:p>
          <a:p>
            <a:pPr>
              <a:buClr>
                <a:srgbClr val="404040"/>
              </a:buClr>
              <a:buFont typeface="Century Gothic"/>
              <a:buChar char="-"/>
            </a:pPr>
            <a:endParaRPr dirty="0">
              <a:solidFill>
                <a:prstClr val="white"/>
              </a:solidFill>
              <a:cs typeface="Times New Roman"/>
            </a:endParaRPr>
          </a:p>
          <a:p>
            <a:pPr marL="9525">
              <a:tabLst>
                <a:tab pos="154305" algn="l"/>
              </a:tabLst>
            </a:pPr>
            <a:r>
              <a:rPr lang="pt-BR" dirty="0">
                <a:solidFill>
                  <a:prstClr val="white"/>
                </a:solidFill>
                <a:cs typeface="Century Gothic"/>
                <a:sym typeface="Wingdings 2" panose="05020102010507070707" pitchFamily="18" charset="2"/>
              </a:rPr>
              <a:t> </a:t>
            </a:r>
            <a:r>
              <a:rPr spc="-4" dirty="0" err="1">
                <a:solidFill>
                  <a:prstClr val="white"/>
                </a:solidFill>
                <a:cs typeface="Century Gothic"/>
              </a:rPr>
              <a:t>Integrado</a:t>
            </a:r>
            <a:r>
              <a:rPr spc="-4" dirty="0">
                <a:solidFill>
                  <a:prstClr val="white"/>
                </a:solidFill>
                <a:cs typeface="Century Gothic"/>
              </a:rPr>
              <a:t> com membranas a prova</a:t>
            </a:r>
            <a:r>
              <a:rPr spc="-15" dirty="0">
                <a:solidFill>
                  <a:prstClr val="white"/>
                </a:solidFill>
                <a:cs typeface="Century Gothic"/>
              </a:rPr>
              <a:t> </a:t>
            </a:r>
            <a:r>
              <a:rPr spc="-4" dirty="0">
                <a:solidFill>
                  <a:prstClr val="white"/>
                </a:solidFill>
                <a:cs typeface="Century Gothic"/>
              </a:rPr>
              <a:t>d’água</a:t>
            </a:r>
            <a:endParaRPr dirty="0">
              <a:solidFill>
                <a:prstClr val="white"/>
              </a:solidFill>
              <a:cs typeface="Century Gothic"/>
            </a:endParaRPr>
          </a:p>
          <a:p>
            <a:pPr>
              <a:buClr>
                <a:srgbClr val="404040"/>
              </a:buClr>
              <a:buFont typeface="Century Gothic"/>
              <a:buChar char="-"/>
            </a:pPr>
            <a:endParaRPr dirty="0">
              <a:solidFill>
                <a:prstClr val="white"/>
              </a:solidFill>
              <a:cs typeface="Times New Roman"/>
            </a:endParaRPr>
          </a:p>
          <a:p>
            <a:pPr marL="9525">
              <a:tabLst>
                <a:tab pos="154305" algn="l"/>
              </a:tabLst>
            </a:pPr>
            <a:r>
              <a:rPr lang="pt-BR" dirty="0">
                <a:solidFill>
                  <a:prstClr val="white"/>
                </a:solidFill>
                <a:cs typeface="Century Gothic"/>
                <a:sym typeface="Wingdings 2" panose="05020102010507070707" pitchFamily="18" charset="2"/>
              </a:rPr>
              <a:t> </a:t>
            </a:r>
            <a:r>
              <a:rPr spc="-4" dirty="0" err="1">
                <a:solidFill>
                  <a:prstClr val="white"/>
                </a:solidFill>
                <a:cs typeface="Century Gothic"/>
              </a:rPr>
              <a:t>Melhor</a:t>
            </a:r>
            <a:r>
              <a:rPr spc="-4" dirty="0">
                <a:solidFill>
                  <a:prstClr val="white"/>
                </a:solidFill>
                <a:cs typeface="Century Gothic"/>
              </a:rPr>
              <a:t> garantia e melhor performance a longo</a:t>
            </a:r>
            <a:r>
              <a:rPr spc="15" dirty="0">
                <a:solidFill>
                  <a:prstClr val="white"/>
                </a:solidFill>
                <a:cs typeface="Century Gothic"/>
              </a:rPr>
              <a:t> </a:t>
            </a:r>
            <a:r>
              <a:rPr spc="-4" dirty="0">
                <a:solidFill>
                  <a:prstClr val="white"/>
                </a:solidFill>
                <a:cs typeface="Century Gothic"/>
              </a:rPr>
              <a:t>tempo.</a:t>
            </a:r>
            <a:endParaRPr dirty="0">
              <a:solidFill>
                <a:prstClr val="white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2158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4" t="38511" r="27747" b="39483"/>
          <a:stretch/>
        </p:blipFill>
        <p:spPr>
          <a:xfrm>
            <a:off x="995058" y="2058457"/>
            <a:ext cx="3139998" cy="85486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28638" y="3902002"/>
            <a:ext cx="7689057" cy="79508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075"/>
              </a:lnSpc>
            </a:pPr>
            <a:r>
              <a:rPr lang="pt-BR" sz="2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pt-BR" sz="2700" b="1" dirty="0">
                <a:solidFill>
                  <a:schemeClr val="bg1"/>
                </a:solidFill>
              </a:rPr>
              <a:t>Sistema de Geração de Energia </a:t>
            </a:r>
            <a:r>
              <a:rPr lang="pt-BR" sz="2700" b="1" dirty="0">
                <a:solidFill>
                  <a:schemeClr val="bg1"/>
                </a:solidFill>
              </a:rPr>
              <a:t>Renovável </a:t>
            </a:r>
            <a:br>
              <a:rPr lang="pt-BR" sz="2700" b="1" dirty="0">
                <a:solidFill>
                  <a:schemeClr val="bg1"/>
                </a:solidFill>
              </a:rPr>
            </a:br>
            <a:r>
              <a:rPr lang="pt-BR" sz="2700" b="1" dirty="0">
                <a:solidFill>
                  <a:schemeClr val="bg1"/>
                </a:solidFill>
              </a:rPr>
              <a:t>através </a:t>
            </a:r>
            <a:r>
              <a:rPr lang="pt-BR" sz="2700" b="1">
                <a:solidFill>
                  <a:schemeClr val="bg1"/>
                </a:solidFill>
              </a:rPr>
              <a:t>de </a:t>
            </a:r>
            <a:r>
              <a:rPr lang="pt-BR" sz="2700" b="1">
                <a:solidFill>
                  <a:schemeClr val="bg1"/>
                </a:solidFill>
              </a:rPr>
              <a:t>Painéis </a:t>
            </a:r>
            <a:r>
              <a:rPr lang="pt-BR" sz="2700" b="1" dirty="0">
                <a:solidFill>
                  <a:schemeClr val="bg1"/>
                </a:solidFill>
              </a:rPr>
              <a:t>Solar Flutuante</a:t>
            </a:r>
            <a:r>
              <a:rPr lang="pt-BR" sz="2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pt-BR" sz="27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70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235" y="2051998"/>
            <a:ext cx="6466718" cy="382254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28637" y="1428751"/>
            <a:ext cx="7681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Instalação de Painéis Flutuantes </a:t>
            </a:r>
            <a:br>
              <a:rPr lang="pt-B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Reservátorio</a:t>
            </a:r>
            <a:r>
              <a:rPr lang="pt-B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Mekorot</a:t>
            </a:r>
            <a:r>
              <a:rPr lang="pt-B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Eshkol</a:t>
            </a:r>
            <a:r>
              <a:rPr lang="pt-B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, Israel</a:t>
            </a:r>
            <a:endParaRPr lang="pt-BR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54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8638" y="1434617"/>
            <a:ext cx="7681912" cy="553997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75"/>
              </a:lnSpc>
            </a:pPr>
            <a:r>
              <a:rPr lang="pt-B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 que painel solar flutuante?</a:t>
            </a:r>
          </a:p>
          <a:p>
            <a:pPr>
              <a:lnSpc>
                <a:spcPts val="3075"/>
              </a:lnSpc>
            </a:pPr>
            <a:endParaRPr lang="pt-BR" sz="2100" b="1" dirty="0">
              <a:solidFill>
                <a:schemeClr val="bg1"/>
              </a:solidFill>
              <a:latin typeface="Calibri"/>
            </a:endParaRPr>
          </a:p>
          <a:p>
            <a:pPr marL="257175" indent="-257175">
              <a:lnSpc>
                <a:spcPts val="2400"/>
              </a:lnSpc>
              <a:buFont typeface="Wingdings" panose="05000000000000000000" pitchFamily="2" charset="2"/>
              <a:buChar char="v"/>
            </a:pP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Muitas </a:t>
            </a: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regiões no mundo onde há escassez </a:t>
            </a: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terra. </a:t>
            </a:r>
          </a:p>
          <a:p>
            <a:pPr>
              <a:lnSpc>
                <a:spcPts val="2400"/>
              </a:lnSpc>
            </a:pP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pt-BR" sz="1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lnSpc>
                <a:spcPts val="2625"/>
              </a:lnSpc>
              <a:buFont typeface="Wingdings" panose="05000000000000000000" pitchFamily="2" charset="2"/>
              <a:buChar char="v"/>
              <a:tabLst>
                <a:tab pos="257175" algn="l"/>
              </a:tabLst>
              <a:defRPr/>
            </a:pP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Permite </a:t>
            </a: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utilização </a:t>
            </a: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secundária de leitos de</a:t>
            </a:r>
          </a:p>
          <a:p>
            <a:pPr>
              <a:lnSpc>
                <a:spcPts val="2625"/>
              </a:lnSpc>
              <a:tabLst>
                <a:tab pos="257175" algn="l"/>
              </a:tabLst>
              <a:defRPr/>
            </a:pP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água </a:t>
            </a: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existentes.</a:t>
            </a:r>
            <a:endParaRPr lang="pt-BR" sz="1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lnSpc>
                <a:spcPts val="2625"/>
              </a:lnSpc>
              <a:buFont typeface="Wingdings" panose="05000000000000000000" pitchFamily="2" charset="2"/>
              <a:buChar char="v"/>
              <a:tabLst>
                <a:tab pos="257175" algn="l"/>
              </a:tabLst>
              <a:defRPr/>
            </a:pP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Melhora </a:t>
            </a: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qualidade da </a:t>
            </a: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água:</a:t>
            </a:r>
            <a:endParaRPr lang="pt-BR" sz="1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00075" lvl="1" indent="-257175">
              <a:lnSpc>
                <a:spcPts val="2550"/>
              </a:lnSpc>
              <a:buFont typeface="Wingdings" panose="05000000000000000000" pitchFamily="2" charset="2"/>
              <a:buChar char="ü"/>
            </a:pP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Reduzindo </a:t>
            </a: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 </a:t>
            </a: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evaporação</a:t>
            </a: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.</a:t>
            </a:r>
            <a:endParaRPr lang="pt-BR" sz="1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marL="600075" lvl="1" indent="-257175">
              <a:lnSpc>
                <a:spcPts val="2550"/>
              </a:lnSpc>
              <a:buFont typeface="Wingdings" panose="05000000000000000000" pitchFamily="2" charset="2"/>
              <a:buChar char="ü"/>
            </a:pP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Reduzindo </a:t>
            </a: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o crescimento de </a:t>
            </a: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algas.</a:t>
            </a:r>
            <a:endParaRPr lang="pt-BR" sz="1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algn="ctr">
              <a:lnSpc>
                <a:spcPts val="2550"/>
              </a:lnSpc>
            </a:pPr>
            <a:endParaRPr lang="en-US" sz="1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2550"/>
              </a:lnSpc>
            </a:pPr>
            <a:endParaRPr lang="en-US" sz="1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lnSpc>
                <a:spcPts val="2550"/>
              </a:lnSpc>
              <a:buFont typeface="Wingdings" panose="05000000000000000000" pitchFamily="2" charset="2"/>
              <a:buChar char="ü"/>
            </a:pPr>
            <a:endParaRPr lang="pt-BR" sz="1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>
              <a:lnSpc>
                <a:spcPts val="2550"/>
              </a:lnSpc>
            </a:pPr>
            <a:endParaRPr lang="pt-BR" sz="1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2625"/>
              </a:lnSpc>
              <a:tabLst>
                <a:tab pos="257175" algn="l"/>
              </a:tabLst>
              <a:defRPr/>
            </a:pPr>
            <a:endParaRPr lang="pt-BR" sz="1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3075"/>
              </a:lnSpc>
            </a:pPr>
            <a:endParaRPr lang="pt-BR" sz="1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3075"/>
              </a:lnSpc>
            </a:pPr>
            <a:endParaRPr lang="pt-BR" sz="1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318563" y="2457330"/>
            <a:ext cx="65" cy="2949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250"/>
              </a:lnSpc>
            </a:pPr>
            <a:endParaRPr lang="pt-BR" sz="13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55615" y="2870886"/>
            <a:ext cx="65" cy="33342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defTabSz="685800">
              <a:lnSpc>
                <a:spcPts val="2625"/>
              </a:lnSpc>
              <a:tabLst>
                <a:tab pos="257175" algn="l"/>
              </a:tabLst>
              <a:defRPr/>
            </a:pPr>
            <a:endParaRPr lang="pt-BR" sz="2105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98515" y="3909111"/>
            <a:ext cx="65" cy="33342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50"/>
              </a:lnSpc>
            </a:pPr>
            <a:endParaRPr lang="pt-BR" sz="1808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31790" y="4756836"/>
            <a:ext cx="6723366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400"/>
              </a:lnSpc>
            </a:pPr>
            <a:endParaRPr lang="pt-BR" sz="9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907" y="1876926"/>
            <a:ext cx="3832758" cy="3280511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52517" y="5391100"/>
            <a:ext cx="7681912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50"/>
              </a:lnSpc>
            </a:pPr>
            <a:r>
              <a:rPr lang="en-US" sz="13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</a:t>
            </a:r>
            <a:r>
              <a:rPr lang="en-US" sz="13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 </a:t>
            </a:r>
            <a:r>
              <a:rPr lang="en-US" sz="13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crescimento</a:t>
            </a:r>
            <a:r>
              <a:rPr lang="en-US" sz="13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n-US" sz="13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conscientização</a:t>
            </a:r>
            <a:r>
              <a:rPr lang="en-US" sz="13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</a:t>
            </a:r>
            <a:r>
              <a:rPr lang="en-US" sz="13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mundo</a:t>
            </a:r>
            <a:r>
              <a:rPr lang="en-US" sz="13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todo</a:t>
            </a:r>
            <a:r>
              <a:rPr lang="en-US" sz="13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sobre</a:t>
            </a:r>
            <a:r>
              <a:rPr lang="en-US" sz="13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sz="13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necessidade</a:t>
            </a:r>
            <a:r>
              <a:rPr lang="en-US" sz="13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3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“Solar </a:t>
            </a:r>
            <a:r>
              <a:rPr lang="pt-BR" sz="13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Flutuante”</a:t>
            </a:r>
            <a:endParaRPr lang="pt-BR" sz="13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700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8637" y="1438006"/>
            <a:ext cx="7681913" cy="39754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75"/>
              </a:lnSpc>
            </a:pPr>
            <a:r>
              <a:rPr lang="pt-B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Mercado Potencial de painéis solares flutuantes </a:t>
            </a:r>
            <a:endParaRPr lang="pt-BR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47898" y="2369920"/>
            <a:ext cx="4455707" cy="64120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75"/>
              </a:lnSpc>
            </a:pP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Milhares de km² de superfícies de água disponíveis: </a:t>
            </a:r>
          </a:p>
          <a:p>
            <a:pPr>
              <a:lnSpc>
                <a:spcPts val="2475"/>
              </a:lnSpc>
            </a:pPr>
            <a:endParaRPr lang="pt-BR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914597" y="2846770"/>
            <a:ext cx="2052870" cy="88485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25"/>
              </a:lnSpc>
            </a:pP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</a:t>
            </a: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Utilidades de Água.</a:t>
            </a:r>
            <a:b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</a:b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 Utilidades de Energia.</a:t>
            </a:r>
          </a:p>
          <a:p>
            <a:pPr>
              <a:lnSpc>
                <a:spcPts val="2325"/>
              </a:lnSpc>
            </a:pPr>
            <a:endParaRPr lang="pt-BR" sz="1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914597" y="3449579"/>
            <a:ext cx="2287486" cy="117981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25"/>
              </a:lnSpc>
            </a:pP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 </a:t>
            </a: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Comunidades Agrícolas. </a:t>
            </a:r>
          </a:p>
          <a:p>
            <a:pPr>
              <a:lnSpc>
                <a:spcPts val="2325"/>
              </a:lnSpc>
            </a:pP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 Comunidades de </a:t>
            </a: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Ilhas. </a:t>
            </a:r>
            <a:endParaRPr lang="pt-BR" sz="1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>
              <a:lnSpc>
                <a:spcPts val="2325"/>
              </a:lnSpc>
            </a:pPr>
            <a:endParaRPr lang="pt-BR" sz="1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>
              <a:lnSpc>
                <a:spcPts val="2325"/>
              </a:lnSpc>
            </a:pPr>
            <a:endParaRPr lang="pt-BR" sz="1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387" y="1979259"/>
            <a:ext cx="3866154" cy="376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5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28638" y="1438374"/>
            <a:ext cx="6708907" cy="69249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pt-B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Solução da </a:t>
            </a:r>
            <a:r>
              <a:rPr lang="pt-B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Solaris Synergy </a:t>
            </a:r>
            <a:r>
              <a:rPr lang="pt-B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pt-B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Cont.) </a:t>
            </a:r>
            <a:endParaRPr lang="pt-BR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3000"/>
              </a:lnSpc>
            </a:pPr>
            <a:endParaRPr lang="pt-BR" sz="2708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75410" y="2119062"/>
            <a:ext cx="2606483" cy="41036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575"/>
              </a:lnSpc>
            </a:pPr>
            <a:r>
              <a:rPr lang="en-US" sz="135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35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lustração</a:t>
            </a:r>
            <a:r>
              <a:rPr lang="en-US" sz="13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n-US" sz="135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</a:t>
            </a:r>
            <a:r>
              <a:rPr lang="en-US" sz="13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básico</a:t>
            </a:r>
            <a:r>
              <a:rPr lang="en-US" sz="13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>
              <a:lnSpc>
                <a:spcPts val="1575"/>
              </a:lnSpc>
            </a:pPr>
            <a:endParaRPr lang="pt-BR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75410" y="2423862"/>
            <a:ext cx="3390992" cy="87203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1725"/>
              </a:lnSpc>
              <a:tabLst>
                <a:tab pos="257175" algn="l"/>
              </a:tabLst>
              <a:defRPr/>
            </a:pPr>
            <a:r>
              <a:rPr lang="pt-BR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 Sistema Estrutural em Anel de Tensão </a:t>
            </a:r>
            <a:r>
              <a:rPr lang="pt-BR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Construído de seções de alumínio montadas em flutuadores de espuma.</a:t>
            </a: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defTabSz="685800">
              <a:lnSpc>
                <a:spcPts val="1725"/>
              </a:lnSpc>
              <a:tabLst>
                <a:tab pos="257175" algn="l"/>
              </a:tabLst>
              <a:defRPr/>
            </a:pPr>
            <a:endParaRPr lang="pt-BR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75409" y="3195387"/>
            <a:ext cx="3452357" cy="65402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257175" indent="-257175" defTabSz="685800">
              <a:lnSpc>
                <a:spcPts val="1725"/>
              </a:lnSpc>
              <a:buAutoNum type="alphaUcPeriod" startAt="2"/>
              <a:tabLst>
                <a:tab pos="257175" algn="l"/>
              </a:tabLst>
              <a:defRPr/>
            </a:pPr>
            <a:r>
              <a:rPr lang="pt-BR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Estrutura de fixação </a:t>
            </a:r>
            <a:r>
              <a:rPr lang="pt-BR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Construída por ligações de cabos de aço inoxidável.  </a:t>
            </a:r>
          </a:p>
          <a:p>
            <a:pPr defTabSz="685800">
              <a:lnSpc>
                <a:spcPts val="1725"/>
              </a:lnSpc>
              <a:tabLst>
                <a:tab pos="257175" algn="l"/>
              </a:tabLst>
              <a:defRPr/>
            </a:pPr>
            <a:endParaRPr lang="pt-BR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75409" y="3928700"/>
            <a:ext cx="3450688" cy="35907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25"/>
              </a:lnSpc>
            </a:pPr>
            <a:r>
              <a:rPr lang="pt-BR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 Módulos PV </a:t>
            </a: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US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Flutuação</a:t>
            </a: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livre </a:t>
            </a:r>
            <a:r>
              <a:rPr lang="en-US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dentro</a:t>
            </a: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n-US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rede</a:t>
            </a: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>
              <a:lnSpc>
                <a:spcPts val="1425"/>
              </a:lnSpc>
            </a:pPr>
            <a:endParaRPr lang="pt-BR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75409" y="4304137"/>
            <a:ext cx="2269852" cy="35907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defTabSz="685800">
              <a:lnSpc>
                <a:spcPts val="1425"/>
              </a:lnSpc>
              <a:tabLst>
                <a:tab pos="2200275" algn="l"/>
              </a:tabLst>
              <a:defRPr/>
            </a:pPr>
            <a:r>
              <a:rPr lang="pt-BR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 Manutenção</a:t>
            </a:r>
            <a:r>
              <a:rPr lang="pt-BR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Um pequeno </a:t>
            </a:r>
          </a:p>
          <a:p>
            <a:pPr defTabSz="685800">
              <a:lnSpc>
                <a:spcPts val="1425"/>
              </a:lnSpc>
              <a:tabLst>
                <a:tab pos="2200275" algn="l"/>
              </a:tabLst>
              <a:defRPr/>
            </a:pPr>
            <a:endParaRPr lang="pt-BR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32585" y="4494637"/>
            <a:ext cx="2917794" cy="65402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US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arco</a:t>
            </a: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catamarã</a:t>
            </a: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percorre</a:t>
            </a: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 </a:t>
            </a:r>
            <a:r>
              <a:rPr lang="en-US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fileiras</a:t>
            </a: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módulos</a:t>
            </a: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proporcionando</a:t>
            </a: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acesso</a:t>
            </a: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fácil</a:t>
            </a: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aos</a:t>
            </a: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painéis</a:t>
            </a: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</a:t>
            </a:r>
            <a:r>
              <a:rPr lang="en-US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limpeza</a:t>
            </a: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lang="en-US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manutenção</a:t>
            </a: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t-BR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055" y="2628900"/>
            <a:ext cx="3771542" cy="2505508"/>
          </a:xfrm>
          <a:prstGeom prst="rect">
            <a:avLst/>
          </a:prstGeom>
        </p:spPr>
      </p:pic>
      <p:cxnSp>
        <p:nvCxnSpPr>
          <p:cNvPr id="14" name="Conector de seta reta 13"/>
          <p:cNvCxnSpPr/>
          <p:nvPr/>
        </p:nvCxnSpPr>
        <p:spPr>
          <a:xfrm>
            <a:off x="5818472" y="2515799"/>
            <a:ext cx="519764" cy="6999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>
            <a:off x="4888082" y="2784812"/>
            <a:ext cx="436997" cy="53074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4682819" y="2540533"/>
            <a:ext cx="2743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pt-BR" sz="135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5677337" y="2275873"/>
            <a:ext cx="2743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pt-BR" sz="135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8653857" y="4017185"/>
            <a:ext cx="2743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pt-BR" sz="135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8280277" y="4392622"/>
            <a:ext cx="2743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pt-BR" sz="135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67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8637" y="1435969"/>
            <a:ext cx="7681913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pt-BR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Anel de Tensão de Cabo Flutuante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816" y="1853406"/>
            <a:ext cx="5621555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0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8637" y="1428750"/>
            <a:ext cx="7681913" cy="55399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pt-BR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Vista Posterior </a:t>
            </a:r>
          </a:p>
          <a:p>
            <a:pPr algn="ctr"/>
            <a:endParaRPr lang="pt-B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713" y="1762517"/>
            <a:ext cx="5417761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1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8637" y="1364953"/>
            <a:ext cx="7681913" cy="55399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Acesso </a:t>
            </a:r>
            <a:r>
              <a:rPr lang="en-US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aos</a:t>
            </a:r>
            <a:r>
              <a:rPr lang="en-US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painéis</a:t>
            </a:r>
            <a:endParaRPr lang="en-US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652" y="1792937"/>
            <a:ext cx="5437883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7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8638" y="1428750"/>
            <a:ext cx="7681912" cy="55399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Ponte de Serviço Flutuante </a:t>
            </a:r>
          </a:p>
          <a:p>
            <a:pPr algn="ctr"/>
            <a:endParaRPr lang="pt-BR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571" y="1802038"/>
            <a:ext cx="5396044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85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1" y="342900"/>
            <a:ext cx="91440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  <a:latin typeface="Arial"/>
                <a:cs typeface="Arial"/>
              </a:rPr>
              <a:t>Apresentação do Reparo de Vazamento </a:t>
            </a:r>
            <a:br>
              <a:rPr lang="pt-BR" sz="24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pt-BR" sz="2400" dirty="0" smtClean="0">
                <a:solidFill>
                  <a:schemeClr val="bg1"/>
                </a:solidFill>
                <a:latin typeface="Arial"/>
                <a:cs typeface="Arial"/>
              </a:rPr>
              <a:t>Automatizado sem Vala (TALR)</a:t>
            </a:r>
            <a:endParaRPr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85800" y="12954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  <a:latin typeface="Arial"/>
                <a:cs typeface="Arial"/>
              </a:rPr>
              <a:t>Hidrante de Entrada</a:t>
            </a:r>
            <a:endParaRPr lang="pt-BR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162800" y="13716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  <a:latin typeface="Arial"/>
                <a:cs typeface="Arial"/>
              </a:rPr>
              <a:t>Hidrante de Saída</a:t>
            </a:r>
            <a:endParaRPr lang="pt-BR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583470" y="4647962"/>
            <a:ext cx="220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chemeClr val="bg1"/>
                </a:solidFill>
                <a:latin typeface="Arial"/>
                <a:cs typeface="Arial"/>
              </a:rPr>
              <a:t>O jogo de sonda é retirado da tubulação por um hidrante a montante.</a:t>
            </a:r>
            <a:endParaRPr lang="pt-BR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459270" y="4571762"/>
            <a:ext cx="2819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chemeClr val="bg1"/>
                </a:solidFill>
                <a:latin typeface="Arial"/>
                <a:cs typeface="Arial"/>
              </a:rPr>
              <a:t>Os furos e fissuras que provocam o vazamento são detectados automaticamente. As substâncias de cura viscosas </a:t>
            </a:r>
            <a:r>
              <a:rPr lang="pt-BR" sz="1400" dirty="0" err="1" smtClean="0">
                <a:solidFill>
                  <a:schemeClr val="bg1"/>
                </a:solidFill>
                <a:latin typeface="Arial"/>
                <a:cs typeface="Arial"/>
              </a:rPr>
              <a:t>Curapipe</a:t>
            </a:r>
            <a:r>
              <a:rPr lang="pt-BR" sz="1400" dirty="0" smtClean="0">
                <a:solidFill>
                  <a:schemeClr val="bg1"/>
                </a:solidFill>
                <a:latin typeface="Arial"/>
                <a:cs typeface="Arial"/>
              </a:rPr>
              <a:t> vedam e curam de forma automática e permanente os vazamentos detectados.</a:t>
            </a:r>
            <a:endParaRPr lang="pt-BR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63670" y="4495562"/>
            <a:ext cx="2438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pt-BR" sz="1400" dirty="0" smtClean="0">
                <a:solidFill>
                  <a:schemeClr val="bg1"/>
                </a:solidFill>
                <a:latin typeface="Arial"/>
                <a:cs typeface="Arial"/>
              </a:rPr>
              <a:t>Um jogo de sondas (substâncias de cura </a:t>
            </a:r>
            <a:r>
              <a:rPr lang="pt-BR" sz="1400" dirty="0" err="1" smtClean="0">
                <a:solidFill>
                  <a:schemeClr val="bg1"/>
                </a:solidFill>
                <a:latin typeface="Arial"/>
                <a:cs typeface="Arial"/>
              </a:rPr>
              <a:t>Curapipe</a:t>
            </a:r>
            <a:r>
              <a:rPr lang="pt-BR" sz="1400" dirty="0" smtClean="0">
                <a:solidFill>
                  <a:schemeClr val="bg1"/>
                </a:solidFill>
                <a:latin typeface="Arial"/>
                <a:cs typeface="Arial"/>
              </a:rPr>
              <a:t> comprimidas entre duas sondas) é lançada em um segmento de tubulação por um hidrante a montante.</a:t>
            </a:r>
            <a:endParaRPr lang="pt-BR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239"/>
            <a:ext cx="8324850" cy="2666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8637" y="1435969"/>
            <a:ext cx="7681913" cy="55399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Rack Flutuante de 4 Painéis </a:t>
            </a:r>
          </a:p>
          <a:p>
            <a:pPr algn="ctr"/>
            <a:endParaRPr lang="pt-BR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468" y="1839926"/>
            <a:ext cx="6536251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57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5856" y="1431315"/>
            <a:ext cx="2058256" cy="7950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75"/>
              </a:lnSpc>
            </a:pPr>
            <a:r>
              <a:rPr lang="pt-B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</a:t>
            </a:r>
            <a:r>
              <a:rPr lang="pt-BR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Hasollelin</a:t>
            </a:r>
            <a:endParaRPr lang="pt-BR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3075"/>
              </a:lnSpc>
            </a:pPr>
            <a:endParaRPr lang="pt-BR" sz="9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39729" y="2159669"/>
            <a:ext cx="2684261" cy="71814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75"/>
              </a:lnSpc>
            </a:pPr>
            <a:r>
              <a:rPr lang="pt-BR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</a:t>
            </a:r>
            <a:r>
              <a:rPr lang="pt-BR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Contrato em andamento:</a:t>
            </a:r>
          </a:p>
          <a:p>
            <a:pPr>
              <a:lnSpc>
                <a:spcPts val="2775"/>
              </a:lnSpc>
            </a:pPr>
            <a:endParaRPr lang="pt-BR" sz="9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39729" y="2615269"/>
            <a:ext cx="997132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pt-BR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 </a:t>
            </a:r>
            <a:r>
              <a:rPr lang="pt-BR" sz="13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630 KWp. </a:t>
            </a:r>
          </a:p>
          <a:p>
            <a:pPr>
              <a:lnSpc>
                <a:spcPts val="2400"/>
              </a:lnSpc>
            </a:pPr>
            <a:endParaRPr lang="pt-BR" sz="13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39729" y="2954176"/>
            <a:ext cx="4616648" cy="100027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50"/>
              </a:lnSpc>
              <a:buFontTx/>
              <a:buChar char="-"/>
            </a:pPr>
            <a:r>
              <a:rPr lang="pt-BR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pt-BR" sz="13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totalmente financiado pela Hasollelim. </a:t>
            </a:r>
            <a:r>
              <a:rPr lang="pt-BR" sz="13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pPr>
              <a:lnSpc>
                <a:spcPts val="2550"/>
              </a:lnSpc>
              <a:buFontTx/>
              <a:buChar char="-"/>
            </a:pPr>
            <a:r>
              <a:rPr lang="pt-BR" sz="13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10 anos de desempenho e receita de venda   </a:t>
            </a:r>
          </a:p>
          <a:p>
            <a:pPr>
              <a:lnSpc>
                <a:spcPts val="2550"/>
              </a:lnSpc>
            </a:pPr>
            <a:endParaRPr lang="pt-BR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22824" y="3535623"/>
            <a:ext cx="3150478" cy="64120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75"/>
              </a:lnSpc>
            </a:pPr>
            <a:r>
              <a:rPr lang="pt-BR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pt-BR" sz="13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eletricidade garantidos pela Solaris.</a:t>
            </a:r>
          </a:p>
          <a:p>
            <a:pPr>
              <a:lnSpc>
                <a:spcPts val="2475"/>
              </a:lnSpc>
            </a:pPr>
            <a:endParaRPr lang="pt-BR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39729" y="3901107"/>
            <a:ext cx="3159519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pt-BR" sz="13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 Conclusão da instalação em Q3 2015. </a:t>
            </a:r>
          </a:p>
          <a:p>
            <a:pPr>
              <a:lnSpc>
                <a:spcPts val="2400"/>
              </a:lnSpc>
            </a:pPr>
            <a:endParaRPr lang="pt-BR" sz="1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428806" y="5339892"/>
            <a:ext cx="3155223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Reservatórios de água retomada da </a:t>
            </a:r>
            <a:r>
              <a:rPr lang="pt-BR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Hasollelim</a:t>
            </a:r>
            <a:endParaRPr lang="pt-BR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385" y="2046388"/>
            <a:ext cx="4055991" cy="31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8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931425" y="2925372"/>
            <a:ext cx="6697503" cy="1614856"/>
          </a:xfrm>
          <a:prstGeom prst="rect">
            <a:avLst/>
          </a:prstGeom>
        </p:spPr>
        <p:txBody>
          <a:bodyPr vert="horz" lIns="68453" tIns="34226" rIns="68453" bIns="34226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256712" indent="-256712" defTabSz="342283">
              <a:spcBef>
                <a:spcPts val="749"/>
              </a:spcBef>
              <a:buClr>
                <a:srgbClr val="ACD433"/>
              </a:buClr>
              <a:defRPr/>
            </a:pPr>
            <a:r>
              <a:rPr lang="pt-BR" dirty="0">
                <a:solidFill>
                  <a:sysClr val="window" lastClr="FFFFFF"/>
                </a:solidFill>
                <a:latin typeface="Calibri"/>
              </a:rPr>
              <a:t>A iluminação é responsável por 19% do uso de eletricidade no mundo.</a:t>
            </a:r>
          </a:p>
          <a:p>
            <a:pPr marL="256712" indent="-256712" defTabSz="342283">
              <a:spcBef>
                <a:spcPts val="749"/>
              </a:spcBef>
              <a:buClr>
                <a:srgbClr val="ACD433"/>
              </a:buClr>
              <a:defRPr/>
            </a:pPr>
            <a:r>
              <a:rPr lang="pt-BR" dirty="0">
                <a:solidFill>
                  <a:sysClr val="window" lastClr="FFFFFF"/>
                </a:solidFill>
                <a:latin typeface="Calibri"/>
              </a:rPr>
              <a:t>Hoje nossa iluminação não é eficiente, tem baixa vida útil e em alguns casos é um risco a saúde (Mercúrio).</a:t>
            </a:r>
          </a:p>
          <a:p>
            <a:pPr marL="256712" indent="-256712" defTabSz="342283">
              <a:spcBef>
                <a:spcPts val="749"/>
              </a:spcBef>
              <a:buClr>
                <a:srgbClr val="ACD433"/>
              </a:buClr>
              <a:defRPr/>
            </a:pPr>
            <a:endParaRPr lang="pt-BR" dirty="0">
              <a:solidFill>
                <a:sysClr val="window" lastClr="FFFFFF"/>
              </a:solidFill>
              <a:latin typeface="Century Gothic" panose="020B0502020202020204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112456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cs typeface="Times New Roman" panose="02020603050405020304" pitchFamily="18" charset="0"/>
              </a:rPr>
              <a:t>EFICIÊNCIA EM ILUMINAÇÃO </a:t>
            </a:r>
            <a:endParaRPr lang="pt-BR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91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950829" y="3835539"/>
            <a:ext cx="6634052" cy="1234065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0E5580">
                  <a:lumMod val="40000"/>
                  <a:lumOff val="60000"/>
                </a:srgbClr>
              </a:buClr>
            </a:pPr>
            <a:endParaRPr lang="pt-BR" sz="1500" dirty="0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" y="1970193"/>
            <a:ext cx="9143736" cy="403055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0" y="112456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cs typeface="Times New Roman" panose="02020603050405020304" pitchFamily="18" charset="0"/>
              </a:rPr>
              <a:t>EFICIÊNCIA EM ILUMINAÇÃO  </a:t>
            </a:r>
            <a:endParaRPr lang="pt-BR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94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950829" y="3835539"/>
            <a:ext cx="6634052" cy="1234065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0E5580">
                  <a:lumMod val="40000"/>
                  <a:lumOff val="60000"/>
                </a:srgbClr>
              </a:buClr>
            </a:pPr>
            <a:endParaRPr lang="pt-BR" sz="1500" dirty="0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550" y="4145830"/>
            <a:ext cx="2311227" cy="1706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" y="4107610"/>
            <a:ext cx="1858871" cy="174450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2361" y="1325662"/>
            <a:ext cx="3740218" cy="468609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0284" y="2214542"/>
            <a:ext cx="3021913" cy="378613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8907" y="2911611"/>
            <a:ext cx="2465546" cy="3089065"/>
          </a:xfrm>
          <a:prstGeom prst="rect">
            <a:avLst/>
          </a:prstGeom>
        </p:spPr>
      </p:pic>
      <p:sp>
        <p:nvSpPr>
          <p:cNvPr id="18" name="Espaço Reservado para Conteúdo 2"/>
          <p:cNvSpPr txBox="1">
            <a:spLocks/>
          </p:cNvSpPr>
          <p:nvPr/>
        </p:nvSpPr>
        <p:spPr>
          <a:xfrm>
            <a:off x="814080" y="2003635"/>
            <a:ext cx="6697503" cy="1614856"/>
          </a:xfrm>
          <a:prstGeom prst="rect">
            <a:avLst/>
          </a:prstGeom>
        </p:spPr>
        <p:txBody>
          <a:bodyPr vert="horz" lIns="68453" tIns="34226" rIns="68453" bIns="34226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256712" indent="-256712" defTabSz="342283">
              <a:spcBef>
                <a:spcPts val="749"/>
              </a:spcBef>
              <a:buClr>
                <a:srgbClr val="ACD433"/>
              </a:buClr>
              <a:defRPr/>
            </a:pPr>
            <a:r>
              <a:rPr lang="pt-BR" sz="1600" dirty="0">
                <a:solidFill>
                  <a:sysClr val="window" lastClr="FFFFFF"/>
                </a:solidFill>
                <a:latin typeface="Calibri"/>
              </a:rPr>
              <a:t>Luminárias LED, </a:t>
            </a:r>
            <a:r>
              <a:rPr lang="pt-BR" sz="1600" dirty="0" err="1">
                <a:solidFill>
                  <a:sysClr val="window" lastClr="FFFFFF"/>
                </a:solidFill>
                <a:latin typeface="Calibri"/>
              </a:rPr>
              <a:t>street</a:t>
            </a:r>
            <a:r>
              <a:rPr lang="pt-BR" sz="1600" dirty="0">
                <a:solidFill>
                  <a:sysClr val="window" lastClr="FFFFFF"/>
                </a:solidFill>
                <a:latin typeface="Calibri"/>
              </a:rPr>
              <a:t> light, tubo LED, refletores, LED </a:t>
            </a:r>
            <a:r>
              <a:rPr lang="pt-BR" sz="1600" dirty="0" err="1">
                <a:solidFill>
                  <a:sysClr val="window" lastClr="FFFFFF"/>
                </a:solidFill>
                <a:latin typeface="Calibri"/>
              </a:rPr>
              <a:t>HID´s</a:t>
            </a:r>
            <a:r>
              <a:rPr lang="pt-BR" sz="1600" dirty="0">
                <a:solidFill>
                  <a:sysClr val="window" lastClr="FFFFFF"/>
                </a:solidFill>
                <a:latin typeface="Calibri"/>
              </a:rPr>
              <a:t>, </a:t>
            </a:r>
            <a:r>
              <a:rPr lang="pt-BR" sz="1600" dirty="0" err="1">
                <a:solidFill>
                  <a:sysClr val="window" lastClr="FFFFFF"/>
                </a:solidFill>
                <a:latin typeface="Calibri"/>
              </a:rPr>
              <a:t>Troffers</a:t>
            </a:r>
            <a:r>
              <a:rPr lang="pt-BR" sz="1600" dirty="0">
                <a:solidFill>
                  <a:sysClr val="window" lastClr="FFFFFF"/>
                </a:solidFill>
                <a:latin typeface="Calibri"/>
              </a:rPr>
              <a:t> e etc.</a:t>
            </a:r>
          </a:p>
          <a:p>
            <a:pPr marL="256712" indent="-256712" defTabSz="342283">
              <a:spcBef>
                <a:spcPts val="749"/>
              </a:spcBef>
              <a:buClr>
                <a:srgbClr val="ACD433"/>
              </a:buClr>
              <a:defRPr/>
            </a:pPr>
            <a:r>
              <a:rPr lang="pt-BR" sz="1600" dirty="0" err="1">
                <a:solidFill>
                  <a:sysClr val="window" lastClr="FFFFFF"/>
                </a:solidFill>
                <a:latin typeface="Calibri"/>
              </a:rPr>
              <a:t>LED´s</a:t>
            </a:r>
            <a:r>
              <a:rPr lang="pt-BR" sz="1600" dirty="0">
                <a:solidFill>
                  <a:sysClr val="window" lastClr="FFFFFF"/>
                </a:solidFill>
                <a:latin typeface="Calibri"/>
              </a:rPr>
              <a:t> de alta qualidade e eficiência (até 192lm/w)</a:t>
            </a:r>
          </a:p>
          <a:p>
            <a:pPr marL="256712" indent="-256712" defTabSz="342283">
              <a:spcBef>
                <a:spcPts val="749"/>
              </a:spcBef>
              <a:buClr>
                <a:srgbClr val="ACD433"/>
              </a:buClr>
              <a:defRPr/>
            </a:pPr>
            <a:r>
              <a:rPr lang="pt-BR" sz="1600" dirty="0">
                <a:solidFill>
                  <a:sysClr val="window" lastClr="FFFFFF"/>
                </a:solidFill>
                <a:latin typeface="Calibri"/>
              </a:rPr>
              <a:t>Redução substancial nos custos de manutenção (vida útil até 50.000 horas)</a:t>
            </a:r>
          </a:p>
          <a:p>
            <a:pPr marL="256712" indent="-256712" defTabSz="342283">
              <a:spcBef>
                <a:spcPts val="749"/>
              </a:spcBef>
              <a:buClr>
                <a:srgbClr val="ACD433"/>
              </a:buClr>
              <a:defRPr/>
            </a:pPr>
            <a:r>
              <a:rPr lang="pt-BR" sz="1600" dirty="0" err="1">
                <a:solidFill>
                  <a:sysClr val="window" lastClr="FFFFFF"/>
                </a:solidFill>
                <a:latin typeface="Calibri"/>
              </a:rPr>
              <a:t>LED´s</a:t>
            </a:r>
            <a:r>
              <a:rPr lang="pt-BR" sz="1600" dirty="0">
                <a:solidFill>
                  <a:sysClr val="window" lastClr="FFFFFF"/>
                </a:solidFill>
                <a:latin typeface="Calibri"/>
              </a:rPr>
              <a:t> </a:t>
            </a:r>
            <a:r>
              <a:rPr lang="pt-BR" sz="1600" dirty="0" err="1">
                <a:solidFill>
                  <a:sysClr val="window" lastClr="FFFFFF"/>
                </a:solidFill>
                <a:latin typeface="Calibri"/>
              </a:rPr>
              <a:t>dimerizáveis</a:t>
            </a:r>
            <a:r>
              <a:rPr lang="pt-BR" sz="1600" dirty="0">
                <a:solidFill>
                  <a:sysClr val="window" lastClr="FFFFFF"/>
                </a:solidFill>
                <a:latin typeface="Calibri"/>
              </a:rPr>
              <a:t> (até 80%) e adaptados a todos os tipos de sensores. </a:t>
            </a:r>
          </a:p>
          <a:p>
            <a:pPr marL="256712" indent="-256712" defTabSz="342283">
              <a:spcBef>
                <a:spcPts val="749"/>
              </a:spcBef>
              <a:buClr>
                <a:srgbClr val="ACD433"/>
              </a:buClr>
              <a:defRPr/>
            </a:pPr>
            <a:r>
              <a:rPr lang="pt-BR" sz="1600" dirty="0" err="1">
                <a:solidFill>
                  <a:sysClr val="window" lastClr="FFFFFF"/>
                </a:solidFill>
                <a:latin typeface="Calibri"/>
              </a:rPr>
              <a:t>LED´s</a:t>
            </a:r>
            <a:r>
              <a:rPr lang="pt-BR" sz="1600" dirty="0">
                <a:solidFill>
                  <a:sysClr val="window" lastClr="FFFFFF"/>
                </a:solidFill>
                <a:latin typeface="Calibri"/>
              </a:rPr>
              <a:t> preparados para sistemas de tele gestão.</a:t>
            </a:r>
          </a:p>
          <a:p>
            <a:pPr marL="256712" indent="-256712" defTabSz="342283">
              <a:spcBef>
                <a:spcPts val="749"/>
              </a:spcBef>
              <a:buClr>
                <a:srgbClr val="ACD433"/>
              </a:buClr>
              <a:defRPr/>
            </a:pPr>
            <a:endParaRPr lang="pt-BR" sz="1600" dirty="0">
              <a:solidFill>
                <a:sysClr val="window" lastClr="FFFFFF"/>
              </a:solidFill>
              <a:latin typeface="Century Gothic" panose="020B0502020202020204"/>
            </a:endParaRPr>
          </a:p>
        </p:txBody>
      </p:sp>
      <p:pic>
        <p:nvPicPr>
          <p:cNvPr id="1026" name="Picture 2" descr="https://www.digitallumens.com/wp-content/uploads/2015/07/13k_botto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030" y="4145830"/>
            <a:ext cx="3258397" cy="146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0" y="112456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cs typeface="Times New Roman" panose="02020603050405020304" pitchFamily="18" charset="0"/>
              </a:rPr>
              <a:t>ILUMINAÇÃO - Lâmpadas LED </a:t>
            </a:r>
            <a:endParaRPr lang="pt-BR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34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12456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cs typeface="Times New Roman" panose="02020603050405020304" pitchFamily="18" charset="0"/>
              </a:rPr>
              <a:t>ILUMINAÇÃO - Tele Gestão </a:t>
            </a:r>
            <a:endParaRPr lang="pt-BR" sz="2400" dirty="0">
              <a:solidFill>
                <a:prstClr val="white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70000" y="1802250"/>
            <a:ext cx="8648701" cy="15542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14313" indent="-214313" algn="just">
              <a:lnSpc>
                <a:spcPts val="1875"/>
              </a:lnSpc>
              <a:buFont typeface="Wingdings" panose="05000000000000000000" pitchFamily="2" charset="2"/>
              <a:buChar char="ü"/>
            </a:pPr>
            <a:r>
              <a:rPr lang="pt-BR" sz="1500" dirty="0">
                <a:solidFill>
                  <a:prstClr val="white"/>
                </a:solidFill>
                <a:cs typeface="Arial" panose="020B0604020202020204" pitchFamily="34" charset="0"/>
              </a:rPr>
              <a:t>Gestão completa e inteligente do sistema de iluminação.</a:t>
            </a:r>
          </a:p>
          <a:p>
            <a:pPr marL="214313" indent="-214313" algn="just">
              <a:lnSpc>
                <a:spcPts val="1875"/>
              </a:lnSpc>
              <a:buFont typeface="Wingdings" panose="05000000000000000000" pitchFamily="2" charset="2"/>
              <a:buChar char="ü"/>
            </a:pPr>
            <a:r>
              <a:rPr lang="pt-BR" sz="1500" dirty="0">
                <a:solidFill>
                  <a:prstClr val="white"/>
                </a:solidFill>
                <a:cs typeface="Arial" panose="020B0604020202020204" pitchFamily="34" charset="0"/>
              </a:rPr>
              <a:t>Comunicação por Wi-Fi, RF ou cabeada.</a:t>
            </a:r>
          </a:p>
          <a:p>
            <a:pPr marL="214313" indent="-214313" algn="just">
              <a:lnSpc>
                <a:spcPts val="1875"/>
              </a:lnSpc>
              <a:buFont typeface="Wingdings" panose="05000000000000000000" pitchFamily="2" charset="2"/>
              <a:buChar char="ü"/>
            </a:pPr>
            <a:r>
              <a:rPr lang="pt-BR" sz="1500" dirty="0">
                <a:solidFill>
                  <a:prstClr val="white"/>
                </a:solidFill>
                <a:cs typeface="Arial" panose="020B0604020202020204" pitchFamily="34" charset="0"/>
              </a:rPr>
              <a:t>Acesso total via desktop, </a:t>
            </a:r>
            <a:r>
              <a:rPr lang="pt-BR" sz="1500" dirty="0" err="1">
                <a:solidFill>
                  <a:prstClr val="white"/>
                </a:solidFill>
                <a:cs typeface="Arial" panose="020B0604020202020204" pitchFamily="34" charset="0"/>
              </a:rPr>
              <a:t>tablet</a:t>
            </a:r>
            <a:r>
              <a:rPr lang="pt-BR" sz="1500" dirty="0">
                <a:solidFill>
                  <a:prstClr val="white"/>
                </a:solidFill>
                <a:cs typeface="Arial" panose="020B0604020202020204" pitchFamily="34" charset="0"/>
              </a:rPr>
              <a:t> e smartphones.</a:t>
            </a:r>
          </a:p>
          <a:p>
            <a:pPr marL="214313" indent="-214313" algn="just">
              <a:lnSpc>
                <a:spcPts val="1875"/>
              </a:lnSpc>
              <a:buFont typeface="Wingdings" panose="05000000000000000000" pitchFamily="2" charset="2"/>
              <a:buChar char="ü"/>
            </a:pPr>
            <a:r>
              <a:rPr lang="pt-BR" sz="1500" dirty="0">
                <a:solidFill>
                  <a:prstClr val="white"/>
                </a:solidFill>
                <a:cs typeface="Arial" panose="020B0604020202020204" pitchFamily="34" charset="0"/>
              </a:rPr>
              <a:t>Sistema de comunicação com protocolo </a:t>
            </a:r>
          </a:p>
          <a:p>
            <a:pPr algn="just">
              <a:lnSpc>
                <a:spcPts val="1875"/>
              </a:lnSpc>
            </a:pPr>
            <a:r>
              <a:rPr lang="pt-BR" sz="1500" dirty="0">
                <a:solidFill>
                  <a:prstClr val="white"/>
                </a:solidFill>
                <a:cs typeface="Arial" panose="020B0604020202020204" pitchFamily="34" charset="0"/>
              </a:rPr>
              <a:t>     aberto (Dali, </a:t>
            </a:r>
            <a:r>
              <a:rPr lang="pt-BR" sz="1500" dirty="0" err="1">
                <a:solidFill>
                  <a:prstClr val="white"/>
                </a:solidFill>
                <a:cs typeface="Arial" panose="020B0604020202020204" pitchFamily="34" charset="0"/>
              </a:rPr>
              <a:t>Modbus</a:t>
            </a:r>
            <a:r>
              <a:rPr lang="pt-BR" sz="1500" dirty="0">
                <a:solidFill>
                  <a:prstClr val="white"/>
                </a:solidFill>
                <a:cs typeface="Arial" panose="020B0604020202020204" pitchFamily="34" charset="0"/>
              </a:rPr>
              <a:t> e etc.) permitem total </a:t>
            </a:r>
          </a:p>
          <a:p>
            <a:pPr algn="just">
              <a:lnSpc>
                <a:spcPts val="1875"/>
              </a:lnSpc>
            </a:pPr>
            <a:r>
              <a:rPr lang="pt-BR" sz="1500" dirty="0">
                <a:solidFill>
                  <a:prstClr val="white"/>
                </a:solidFill>
                <a:cs typeface="Arial" panose="020B0604020202020204" pitchFamily="34" charset="0"/>
              </a:rPr>
              <a:t>     integração com sistemas já instalados no cliente.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43" y="3537145"/>
            <a:ext cx="2820331" cy="195072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604" y="1771881"/>
            <a:ext cx="3480287" cy="1933399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3970936" y="3735649"/>
            <a:ext cx="5037955" cy="1895421"/>
            <a:chOff x="5057516" y="3797372"/>
            <a:chExt cx="6717273" cy="3060628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7516" y="4336795"/>
              <a:ext cx="6717273" cy="2521205"/>
            </a:xfrm>
            <a:prstGeom prst="rect">
              <a:avLst/>
            </a:prstGeom>
          </p:spPr>
        </p:pic>
        <p:sp>
          <p:nvSpPr>
            <p:cNvPr id="9" name="Retângulo 8"/>
            <p:cNvSpPr/>
            <p:nvPr/>
          </p:nvSpPr>
          <p:spPr>
            <a:xfrm>
              <a:off x="5340444" y="3797372"/>
              <a:ext cx="2408601" cy="93598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1875"/>
                </a:lnSpc>
              </a:pPr>
              <a:r>
                <a:rPr lang="pt-BR" sz="135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Comunicação Serial (P2P)</a:t>
              </a:r>
            </a:p>
          </p:txBody>
        </p:sp>
        <p:sp>
          <p:nvSpPr>
            <p:cNvPr id="10" name="Retângulo 9"/>
            <p:cNvSpPr/>
            <p:nvPr/>
          </p:nvSpPr>
          <p:spPr>
            <a:xfrm>
              <a:off x="8806676" y="3797372"/>
              <a:ext cx="2408601" cy="93598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1875"/>
                </a:lnSpc>
              </a:pPr>
              <a:r>
                <a:rPr lang="pt-BR" sz="135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Comunicação</a:t>
              </a:r>
              <a:br>
                <a:rPr lang="pt-BR" sz="135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sz="135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Malha (</a:t>
              </a:r>
              <a:r>
                <a:rPr lang="pt-BR" sz="135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Mesh</a:t>
              </a:r>
              <a:r>
                <a:rPr lang="pt-BR" sz="135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140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12456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cs typeface="Times New Roman" panose="02020603050405020304" pitchFamily="18" charset="0"/>
              </a:rPr>
              <a:t>ILUMINAÇÃO - Tele Gestão</a:t>
            </a:r>
            <a:endParaRPr lang="pt-BR" sz="2400" dirty="0">
              <a:solidFill>
                <a:prstClr val="white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70000" y="1802250"/>
            <a:ext cx="8648701" cy="15542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14313" indent="-214313" algn="just">
              <a:lnSpc>
                <a:spcPts val="1875"/>
              </a:lnSpc>
              <a:buFont typeface="Wingdings" panose="05000000000000000000" pitchFamily="2" charset="2"/>
              <a:buChar char="ü"/>
            </a:pPr>
            <a:r>
              <a:rPr lang="pt-BR" sz="1500" dirty="0">
                <a:solidFill>
                  <a:prstClr val="white"/>
                </a:solidFill>
                <a:cs typeface="Arial" panose="020B0604020202020204" pitchFamily="34" charset="0"/>
              </a:rPr>
              <a:t>Controle total de iluminação, individualizando cada ponto.</a:t>
            </a:r>
          </a:p>
          <a:p>
            <a:pPr marL="214313" indent="-214313" algn="just">
              <a:lnSpc>
                <a:spcPts val="1875"/>
              </a:lnSpc>
              <a:buFont typeface="Wingdings" panose="05000000000000000000" pitchFamily="2" charset="2"/>
              <a:buChar char="ü"/>
            </a:pPr>
            <a:r>
              <a:rPr lang="pt-BR" sz="1500" dirty="0" err="1">
                <a:solidFill>
                  <a:prstClr val="white"/>
                </a:solidFill>
                <a:cs typeface="Arial" panose="020B0604020202020204" pitchFamily="34" charset="0"/>
              </a:rPr>
              <a:t>Dimerizável</a:t>
            </a:r>
            <a:r>
              <a:rPr lang="pt-BR" sz="1500" dirty="0">
                <a:solidFill>
                  <a:prstClr val="white"/>
                </a:solidFill>
                <a:cs typeface="Arial" panose="020B0604020202020204" pitchFamily="34" charset="0"/>
              </a:rPr>
              <a:t> por horário, presença ou manualmente.</a:t>
            </a:r>
          </a:p>
          <a:p>
            <a:pPr marL="214313" indent="-214313" algn="just">
              <a:lnSpc>
                <a:spcPts val="1875"/>
              </a:lnSpc>
              <a:buFont typeface="Wingdings" panose="05000000000000000000" pitchFamily="2" charset="2"/>
              <a:buChar char="ü"/>
            </a:pPr>
            <a:r>
              <a:rPr lang="pt-BR" sz="1500" dirty="0">
                <a:solidFill>
                  <a:prstClr val="white"/>
                </a:solidFill>
                <a:cs typeface="Arial" panose="020B0604020202020204" pitchFamily="34" charset="0"/>
              </a:rPr>
              <a:t>Alerta de lâmpada queimada e status das condições do </a:t>
            </a:r>
          </a:p>
          <a:p>
            <a:pPr algn="just">
              <a:lnSpc>
                <a:spcPts val="1875"/>
              </a:lnSpc>
            </a:pPr>
            <a:r>
              <a:rPr lang="pt-BR" sz="1500" dirty="0">
                <a:solidFill>
                  <a:prstClr val="white"/>
                </a:solidFill>
                <a:cs typeface="Arial" panose="020B0604020202020204" pitchFamily="34" charset="0"/>
              </a:rPr>
              <a:t>     sistema em tempo real.</a:t>
            </a:r>
          </a:p>
          <a:p>
            <a:pPr marL="214313" indent="-214313" algn="just">
              <a:lnSpc>
                <a:spcPts val="1875"/>
              </a:lnSpc>
              <a:buFont typeface="Wingdings" panose="05000000000000000000" pitchFamily="2" charset="2"/>
              <a:buChar char="ü"/>
            </a:pPr>
            <a:r>
              <a:rPr lang="pt-BR" sz="1500" dirty="0">
                <a:solidFill>
                  <a:prstClr val="white"/>
                </a:solidFill>
                <a:cs typeface="Arial" panose="020B0604020202020204" pitchFamily="34" charset="0"/>
              </a:rPr>
              <a:t>Central de controle permite operar todo o sistema de </a:t>
            </a:r>
          </a:p>
          <a:p>
            <a:pPr algn="just">
              <a:lnSpc>
                <a:spcPts val="1875"/>
              </a:lnSpc>
            </a:pPr>
            <a:r>
              <a:rPr lang="pt-BR" sz="1500" dirty="0">
                <a:solidFill>
                  <a:prstClr val="white"/>
                </a:solidFill>
                <a:cs typeface="Arial" panose="020B0604020202020204" pitchFamily="34" charset="0"/>
              </a:rPr>
              <a:t>     iluminação de forma centralizada 24 horas por dia.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383" y="1638299"/>
            <a:ext cx="2824163" cy="3946811"/>
          </a:xfrm>
          <a:prstGeom prst="rect">
            <a:avLst/>
          </a:prstGeom>
        </p:spPr>
      </p:pic>
      <p:sp>
        <p:nvSpPr>
          <p:cNvPr id="25" name="Fluxograma: Exibir 24"/>
          <p:cNvSpPr/>
          <p:nvPr/>
        </p:nvSpPr>
        <p:spPr>
          <a:xfrm rot="16200000">
            <a:off x="7216565" y="3542318"/>
            <a:ext cx="252897" cy="122909"/>
          </a:xfrm>
          <a:prstGeom prst="flowChartDisplay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pt-BR" sz="1050" b="1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6" name="Fluxograma: Exibir 25"/>
          <p:cNvSpPr/>
          <p:nvPr/>
        </p:nvSpPr>
        <p:spPr>
          <a:xfrm rot="16200000">
            <a:off x="6791543" y="2087727"/>
            <a:ext cx="252897" cy="122909"/>
          </a:xfrm>
          <a:prstGeom prst="flowChartDisplay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pt-BR" sz="1050" b="1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7" name="Fluxograma: Exibir 26"/>
          <p:cNvSpPr/>
          <p:nvPr/>
        </p:nvSpPr>
        <p:spPr>
          <a:xfrm rot="16200000">
            <a:off x="6980809" y="2403865"/>
            <a:ext cx="252897" cy="122909"/>
          </a:xfrm>
          <a:prstGeom prst="flowChartDisplay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pt-BR" sz="1050" b="1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8" name="Fluxograma: Exibir 27"/>
          <p:cNvSpPr/>
          <p:nvPr/>
        </p:nvSpPr>
        <p:spPr>
          <a:xfrm rot="16200000">
            <a:off x="7103717" y="2779657"/>
            <a:ext cx="252897" cy="122909"/>
          </a:xfrm>
          <a:prstGeom prst="flowChartDisplay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pt-BR" sz="1050" b="1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9" name="Fluxograma: Exibir 28"/>
          <p:cNvSpPr/>
          <p:nvPr/>
        </p:nvSpPr>
        <p:spPr>
          <a:xfrm rot="16200000">
            <a:off x="7152804" y="3171658"/>
            <a:ext cx="252897" cy="122909"/>
          </a:xfrm>
          <a:prstGeom prst="flowChartDisplay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pt-BR" sz="1050" b="1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31" name="Fluxograma: Exibir 30"/>
          <p:cNvSpPr/>
          <p:nvPr/>
        </p:nvSpPr>
        <p:spPr>
          <a:xfrm rot="16200000">
            <a:off x="6577231" y="1821885"/>
            <a:ext cx="252897" cy="122909"/>
          </a:xfrm>
          <a:prstGeom prst="flowChartDisplay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pt-BR" sz="1050" b="1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32" name="Fluxograma: Exibir 31"/>
          <p:cNvSpPr/>
          <p:nvPr/>
        </p:nvSpPr>
        <p:spPr>
          <a:xfrm rot="16200000">
            <a:off x="7297450" y="3958337"/>
            <a:ext cx="252897" cy="122909"/>
          </a:xfrm>
          <a:prstGeom prst="flowChartDisplay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pt-BR" sz="1050" b="1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18" name="Texto explicativo retangular com cantos arredondados 17"/>
          <p:cNvSpPr/>
          <p:nvPr/>
        </p:nvSpPr>
        <p:spPr>
          <a:xfrm>
            <a:off x="2675482" y="3611704"/>
            <a:ext cx="3223884" cy="1861361"/>
          </a:xfrm>
          <a:prstGeom prst="wedgeRoundRectCallout">
            <a:avLst>
              <a:gd name="adj1" fmla="val 93614"/>
              <a:gd name="adj2" fmla="val -2583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662" y="3665676"/>
            <a:ext cx="2931523" cy="175341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968" y="3632339"/>
            <a:ext cx="1416050" cy="85711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" y="3632340"/>
            <a:ext cx="644888" cy="178675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05" y="4635501"/>
            <a:ext cx="1410113" cy="78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6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4" t="38511" r="27747" b="39483"/>
          <a:stretch/>
        </p:blipFill>
        <p:spPr>
          <a:xfrm>
            <a:off x="1326744" y="1601609"/>
            <a:ext cx="4186664" cy="11398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-228600" y="3505200"/>
            <a:ext cx="10252076" cy="11029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100"/>
              </a:lnSpc>
            </a:pPr>
            <a:endParaRPr lang="pt-BR" sz="5400" b="1" dirty="0" smtClean="0">
              <a:solidFill>
                <a:schemeClr val="bg1"/>
              </a:solidFill>
            </a:endParaRPr>
          </a:p>
          <a:p>
            <a:pPr algn="ctr">
              <a:lnSpc>
                <a:spcPts val="4100"/>
              </a:lnSpc>
            </a:pPr>
            <a:r>
              <a:rPr lang="pt-BR" sz="5400" b="1" dirty="0" smtClean="0">
                <a:solidFill>
                  <a:schemeClr val="bg1"/>
                </a:solidFill>
              </a:rPr>
              <a:t>Obrigado!!!</a:t>
            </a:r>
            <a:endParaRPr lang="pt-BR" sz="5400" b="1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052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 txBox="1"/>
          <p:nvPr/>
        </p:nvSpPr>
        <p:spPr>
          <a:xfrm>
            <a:off x="0" y="381000"/>
            <a:ext cx="9144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pt-BR" sz="2400" b="1" i="1" dirty="0" smtClean="0">
                <a:solidFill>
                  <a:schemeClr val="bg1"/>
                </a:solidFill>
                <a:latin typeface="Arial"/>
                <a:cs typeface="Arial"/>
              </a:rPr>
              <a:t>Assista à animação</a:t>
            </a:r>
            <a:endParaRPr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1Animation of Curapipe's Trenchless Automated Leakage Repai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6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645668" y="1144400"/>
            <a:ext cx="705053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8605" indent="-255904">
              <a:buClr>
                <a:srgbClr val="7ED13A"/>
              </a:buClr>
              <a:buSzPct val="67500"/>
              <a:buFont typeface="Wingdings"/>
              <a:buChar char=""/>
              <a:tabLst>
                <a:tab pos="269240" algn="l"/>
              </a:tabLst>
            </a:pPr>
            <a:r>
              <a:rPr lang="pt-BR" sz="1800" dirty="0" smtClean="0">
                <a:solidFill>
                  <a:schemeClr val="bg1"/>
                </a:solidFill>
              </a:rPr>
              <a:t>Resolve diversos vazamentos de diferentes tipos </a:t>
            </a:r>
            <a:r>
              <a:rPr sz="1800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5668" y="1489332"/>
            <a:ext cx="7998459" cy="4570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1"/>
            <a:r>
              <a:rPr lang="pt-BR" sz="1600" b="1" dirty="0" smtClean="0">
                <a:solidFill>
                  <a:schemeClr val="bg1"/>
                </a:solidFill>
              </a:rPr>
              <a:t>- Vazamento por furos causados por corrosão (tubos ferrosos)</a:t>
            </a:r>
          </a:p>
          <a:p>
            <a:pPr lvl="1"/>
            <a:r>
              <a:rPr lang="pt-BR" sz="1600" b="1" dirty="0" smtClean="0">
                <a:solidFill>
                  <a:schemeClr val="bg1"/>
                </a:solidFill>
              </a:rPr>
              <a:t>- Juntas com vazamento (juntas de chumbo, flanges)</a:t>
            </a:r>
          </a:p>
          <a:p>
            <a:pPr lvl="1"/>
            <a:r>
              <a:rPr lang="pt-BR" sz="1600" b="1" dirty="0" smtClean="0">
                <a:solidFill>
                  <a:schemeClr val="bg1"/>
                </a:solidFill>
              </a:rPr>
              <a:t>- Fissuras longitudinais e circunferenciais</a:t>
            </a:r>
            <a:endParaRPr sz="14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68605" marR="5080" indent="-255904">
              <a:lnSpc>
                <a:spcPct val="100699"/>
              </a:lnSpc>
              <a:spcBef>
                <a:spcPts val="365"/>
              </a:spcBef>
              <a:buClr>
                <a:srgbClr val="7ED13A"/>
              </a:buClr>
              <a:buSzPct val="67500"/>
              <a:buFont typeface="Wingdings"/>
              <a:buChar char=""/>
              <a:tabLst>
                <a:tab pos="269240" algn="l"/>
              </a:tabLst>
            </a:pPr>
            <a:r>
              <a:rPr lang="pt-BR" b="1" dirty="0" smtClean="0">
                <a:solidFill>
                  <a:schemeClr val="bg1"/>
                </a:solidFill>
              </a:rPr>
              <a:t>Tubos de baixa graduação </a:t>
            </a:r>
            <a:r>
              <a:rPr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lang="pt-BR" sz="1400" b="1" dirty="0" smtClean="0">
                <a:solidFill>
                  <a:schemeClr val="bg1"/>
                </a:solidFill>
              </a:rPr>
              <a:t>p.ex.: 100 m3/dia/km de vazamento, diversos diâmetros, altos níveis de formação de mofo</a:t>
            </a:r>
            <a:r>
              <a:rPr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)</a:t>
            </a:r>
            <a:r>
              <a:rPr lang="pt-BR"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sz="14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68605" indent="-255904">
              <a:lnSpc>
                <a:spcPct val="100000"/>
              </a:lnSpc>
              <a:spcBef>
                <a:spcPts val="390"/>
              </a:spcBef>
              <a:buClr>
                <a:srgbClr val="7ED13A"/>
              </a:buClr>
              <a:buSzPct val="67500"/>
              <a:buFont typeface="Wingdings"/>
              <a:buChar char=""/>
              <a:tabLst>
                <a:tab pos="269240" algn="l"/>
              </a:tabLst>
            </a:pPr>
            <a:r>
              <a:rPr lang="pt-BR" b="1" dirty="0" smtClean="0">
                <a:solidFill>
                  <a:schemeClr val="bg1"/>
                </a:solidFill>
              </a:rPr>
              <a:t>Diferentes tipos de tubos </a:t>
            </a:r>
            <a:r>
              <a:rPr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sz="1400" b="1" spc="-5" dirty="0">
                <a:solidFill>
                  <a:schemeClr val="bg1"/>
                </a:solidFill>
                <a:latin typeface="Arial"/>
                <a:cs typeface="Arial"/>
              </a:rPr>
              <a:t>CI,</a:t>
            </a:r>
            <a:r>
              <a:rPr sz="1400" b="1" spc="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chemeClr val="bg1"/>
                </a:solidFill>
                <a:latin typeface="Arial"/>
                <a:cs typeface="Arial"/>
              </a:rPr>
              <a:t>DI,</a:t>
            </a:r>
            <a:r>
              <a:rPr sz="1400" b="1" spc="-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b="1" spc="-55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1400" b="1" spc="-5" dirty="0">
                <a:solidFill>
                  <a:schemeClr val="bg1"/>
                </a:solidFill>
                <a:latin typeface="Arial"/>
                <a:cs typeface="Arial"/>
              </a:rPr>
              <a:t>C,</a:t>
            </a:r>
            <a:r>
              <a:rPr sz="1400" b="1" spc="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chemeClr val="bg1"/>
                </a:solidFill>
                <a:latin typeface="Arial"/>
                <a:cs typeface="Arial"/>
              </a:rPr>
              <a:t>MDPI</a:t>
            </a:r>
            <a:r>
              <a:rPr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)</a:t>
            </a:r>
            <a:r>
              <a:rPr lang="pt-BR"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sz="14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68605" indent="-255904">
              <a:lnSpc>
                <a:spcPct val="100000"/>
              </a:lnSpc>
              <a:spcBef>
                <a:spcPts val="395"/>
              </a:spcBef>
              <a:buClr>
                <a:srgbClr val="7ED13A"/>
              </a:buClr>
              <a:buSzPct val="67500"/>
              <a:buFont typeface="Wingdings"/>
              <a:buChar char=""/>
              <a:tabLst>
                <a:tab pos="269240" algn="l"/>
              </a:tabLst>
            </a:pPr>
            <a:r>
              <a:rPr lang="pt-BR" b="1" dirty="0" smtClean="0">
                <a:solidFill>
                  <a:schemeClr val="bg1"/>
                </a:solidFill>
              </a:rPr>
              <a:t>Lida com redes complexas. </a:t>
            </a:r>
          </a:p>
          <a:p>
            <a:pPr marL="268605" indent="-255904">
              <a:lnSpc>
                <a:spcPct val="100000"/>
              </a:lnSpc>
              <a:spcBef>
                <a:spcPts val="395"/>
              </a:spcBef>
              <a:buClr>
                <a:srgbClr val="7ED13A"/>
              </a:buClr>
              <a:buSzPct val="67500"/>
              <a:buFont typeface="Wingdings"/>
              <a:buChar char=""/>
              <a:tabLst>
                <a:tab pos="269240" algn="l"/>
              </a:tabLst>
            </a:pPr>
            <a:r>
              <a:rPr lang="pt-BR" b="1" dirty="0" smtClean="0">
                <a:solidFill>
                  <a:schemeClr val="bg1"/>
                </a:solidFill>
              </a:rPr>
              <a:t>Veda vazamentos em tubos de comunicação.</a:t>
            </a:r>
          </a:p>
          <a:p>
            <a:pPr marL="268605" indent="-255904">
              <a:lnSpc>
                <a:spcPct val="100000"/>
              </a:lnSpc>
              <a:spcBef>
                <a:spcPts val="395"/>
              </a:spcBef>
              <a:buClr>
                <a:srgbClr val="7ED13A"/>
              </a:buClr>
              <a:buSzPct val="67500"/>
              <a:buFont typeface="Wingdings"/>
              <a:buChar char=""/>
              <a:tabLst>
                <a:tab pos="269240" algn="l"/>
              </a:tabLst>
            </a:pPr>
            <a:r>
              <a:rPr lang="pt-BR" b="1" dirty="0" smtClean="0">
                <a:solidFill>
                  <a:schemeClr val="bg1"/>
                </a:solidFill>
              </a:rPr>
              <a:t>Atende à certificação do produto </a:t>
            </a:r>
          </a:p>
          <a:p>
            <a:pPr marL="12701">
              <a:lnSpc>
                <a:spcPct val="100000"/>
              </a:lnSpc>
              <a:spcBef>
                <a:spcPts val="395"/>
              </a:spcBef>
              <a:buClr>
                <a:srgbClr val="7ED13A"/>
              </a:buClr>
              <a:buSzPct val="67500"/>
              <a:tabLst>
                <a:tab pos="269240" algn="l"/>
              </a:tabLst>
            </a:pPr>
            <a:r>
              <a:rPr lang="pt-BR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t-BR" b="1" dirty="0" smtClean="0">
                <a:solidFill>
                  <a:schemeClr val="bg1"/>
                </a:solidFill>
                <a:latin typeface="Arial"/>
                <a:cs typeface="Arial"/>
              </a:rPr>
              <a:t>   </a:t>
            </a:r>
            <a:r>
              <a:rPr b="1" dirty="0" smtClean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b="1" spc="10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b="1" dirty="0">
                <a:solidFill>
                  <a:schemeClr val="bg1"/>
                </a:solidFill>
                <a:latin typeface="Arial"/>
                <a:cs typeface="Arial"/>
              </a:rPr>
              <a:t>WI</a:t>
            </a:r>
            <a:r>
              <a:rPr b="1" spc="-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chemeClr val="bg1"/>
                </a:solidFill>
                <a:latin typeface="Arial"/>
                <a:cs typeface="Arial"/>
              </a:rPr>
              <a:t>31</a:t>
            </a:r>
            <a:r>
              <a:rPr b="1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chemeClr val="bg1"/>
                </a:solidFill>
                <a:latin typeface="Arial"/>
                <a:cs typeface="Arial"/>
              </a:rPr>
              <a:t>(4)</a:t>
            </a:r>
            <a:r>
              <a:rPr b="1" spc="5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  <a:r>
              <a:rPr b="1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b="1" spc="-4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normas de segurança H&amp;S. </a:t>
            </a:r>
            <a:endParaRPr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68605" indent="-255904">
              <a:lnSpc>
                <a:spcPct val="100000"/>
              </a:lnSpc>
              <a:spcBef>
                <a:spcPts val="395"/>
              </a:spcBef>
              <a:buClr>
                <a:srgbClr val="7ED13A"/>
              </a:buClr>
              <a:buSzPct val="67500"/>
              <a:buFont typeface="Wingdings"/>
              <a:buChar char=""/>
              <a:tabLst>
                <a:tab pos="269240" algn="l"/>
              </a:tabLst>
            </a:pPr>
            <a:r>
              <a:rPr lang="pt-BR" b="1" dirty="0" smtClean="0">
                <a:solidFill>
                  <a:schemeClr val="bg1"/>
                </a:solidFill>
              </a:rPr>
              <a:t>Não ocupa espaços (exceto as curas </a:t>
            </a:r>
          </a:p>
          <a:p>
            <a:pPr marL="12701">
              <a:lnSpc>
                <a:spcPct val="100000"/>
              </a:lnSpc>
              <a:spcBef>
                <a:spcPts val="395"/>
              </a:spcBef>
              <a:buClr>
                <a:srgbClr val="7ED13A"/>
              </a:buClr>
              <a:buSzPct val="67500"/>
              <a:tabLst>
                <a:tab pos="269240" algn="l"/>
              </a:tabLst>
            </a:pP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    de vazamentos).</a:t>
            </a:r>
            <a:endParaRPr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68605" indent="-255904">
              <a:lnSpc>
                <a:spcPct val="100000"/>
              </a:lnSpc>
              <a:spcBef>
                <a:spcPts val="395"/>
              </a:spcBef>
              <a:buClr>
                <a:srgbClr val="7ED13A"/>
              </a:buClr>
              <a:buSzPct val="67500"/>
              <a:buFont typeface="Wingdings"/>
              <a:buChar char=""/>
              <a:tabLst>
                <a:tab pos="269240" algn="l"/>
              </a:tabLst>
            </a:pPr>
            <a:r>
              <a:rPr lang="pt-BR" b="1" dirty="0" smtClean="0">
                <a:solidFill>
                  <a:schemeClr val="bg1"/>
                </a:solidFill>
              </a:rPr>
              <a:t>Cura de longa duração. </a:t>
            </a:r>
          </a:p>
          <a:p>
            <a:pPr marL="268605" indent="-255904">
              <a:lnSpc>
                <a:spcPct val="100000"/>
              </a:lnSpc>
              <a:spcBef>
                <a:spcPts val="395"/>
              </a:spcBef>
              <a:buClr>
                <a:srgbClr val="7ED13A"/>
              </a:buClr>
              <a:buSzPct val="67500"/>
              <a:buFont typeface="Wingdings"/>
              <a:buChar char=""/>
              <a:tabLst>
                <a:tab pos="269240" algn="l"/>
              </a:tabLst>
            </a:pPr>
            <a:r>
              <a:rPr lang="pt-BR" b="1" dirty="0" smtClean="0">
                <a:solidFill>
                  <a:schemeClr val="bg1"/>
                </a:solidFill>
              </a:rPr>
              <a:t>Solução rápida e de baixo custo. </a:t>
            </a:r>
          </a:p>
          <a:p>
            <a:pPr marL="268605" indent="-255904">
              <a:lnSpc>
                <a:spcPct val="100000"/>
              </a:lnSpc>
              <a:spcBef>
                <a:spcPts val="395"/>
              </a:spcBef>
              <a:buClr>
                <a:srgbClr val="7ED13A"/>
              </a:buClr>
              <a:buSzPct val="67500"/>
              <a:buFont typeface="Wingdings"/>
              <a:buChar char=""/>
              <a:tabLst>
                <a:tab pos="269240" algn="l"/>
              </a:tabLst>
            </a:pPr>
            <a:r>
              <a:rPr lang="pt-BR" b="1" dirty="0" smtClean="0">
                <a:solidFill>
                  <a:schemeClr val="bg1"/>
                </a:solidFill>
              </a:rPr>
              <a:t>Simples de implementar.</a:t>
            </a:r>
            <a:endParaRPr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0" y="490794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Do Sistema TALR</a:t>
            </a:r>
            <a:endParaRPr lang="pt-BR" sz="3200" b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455148"/>
            <a:ext cx="3459279" cy="3221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305800" y="2731007"/>
            <a:ext cx="548640" cy="1008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5708" y="3866388"/>
            <a:ext cx="2763012" cy="1427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12179" y="3837432"/>
            <a:ext cx="2842260" cy="15179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03873" y="3886200"/>
            <a:ext cx="2647315" cy="1624314"/>
          </a:xfrm>
          <a:custGeom>
            <a:avLst/>
            <a:gdLst/>
            <a:ahLst/>
            <a:cxnLst/>
            <a:rect l="l" t="t" r="r" b="b"/>
            <a:pathLst>
              <a:path w="2647315" h="1311910">
                <a:moveTo>
                  <a:pt x="2541016" y="0"/>
                </a:moveTo>
                <a:lnTo>
                  <a:pt x="0" y="255016"/>
                </a:lnTo>
                <a:lnTo>
                  <a:pt x="105917" y="1311529"/>
                </a:lnTo>
                <a:lnTo>
                  <a:pt x="2647060" y="1056513"/>
                </a:lnTo>
                <a:lnTo>
                  <a:pt x="254101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 idx="4294967295"/>
          </p:nvPr>
        </p:nvSpPr>
        <p:spPr>
          <a:xfrm>
            <a:off x="0" y="460883"/>
            <a:ext cx="914400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94055" marR="5080" indent="-681990" algn="ctr">
              <a:lnSpc>
                <a:spcPct val="100000"/>
              </a:lnSpc>
            </a:pPr>
            <a:r>
              <a:rPr lang="x-none" sz="3600" spc="-270" dirty="0" smtClean="0">
                <a:solidFill>
                  <a:schemeClr val="bg1"/>
                </a:solidFill>
                <a:latin typeface="Arial"/>
                <a:cs typeface="Arial"/>
              </a:rPr>
              <a:t>Vantagens do T</a:t>
            </a:r>
            <a:r>
              <a:rPr sz="3600" dirty="0" smtClean="0">
                <a:solidFill>
                  <a:schemeClr val="bg1"/>
                </a:solidFill>
                <a:latin typeface="Arial"/>
                <a:cs typeface="Arial"/>
              </a:rPr>
              <a:t>ALR </a:t>
            </a:r>
            <a:r>
              <a:rPr lang="pt-BR" sz="36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pt-BR" sz="36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x-none" sz="3600" dirty="0" smtClean="0">
                <a:solidFill>
                  <a:schemeClr val="bg1"/>
                </a:solidFill>
                <a:latin typeface="Arial"/>
                <a:cs typeface="Arial"/>
              </a:rPr>
              <a:t>com </a:t>
            </a:r>
            <a:r>
              <a:rPr sz="3600" dirty="0" smtClean="0">
                <a:solidFill>
                  <a:schemeClr val="bg1"/>
                </a:solidFill>
                <a:latin typeface="Arial"/>
                <a:cs typeface="Arial"/>
              </a:rPr>
              <a:t>Cu</a:t>
            </a:r>
            <a:r>
              <a:rPr sz="3600" spc="5" dirty="0" smtClean="0">
                <a:solidFill>
                  <a:schemeClr val="bg1"/>
                </a:solidFill>
                <a:latin typeface="Arial"/>
                <a:cs typeface="Arial"/>
              </a:rPr>
              <a:t>r</a:t>
            </a:r>
            <a:r>
              <a:rPr sz="3600" dirty="0" smtClean="0">
                <a:solidFill>
                  <a:schemeClr val="bg1"/>
                </a:solidFill>
                <a:latin typeface="Arial"/>
                <a:cs typeface="Arial"/>
              </a:rPr>
              <a:t>apipe</a:t>
            </a:r>
            <a:endParaRPr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object 9"/>
          <p:cNvSpPr txBox="1">
            <a:spLocks/>
          </p:cNvSpPr>
          <p:nvPr/>
        </p:nvSpPr>
        <p:spPr>
          <a:xfrm rot="21120752">
            <a:off x="6143543" y="4118187"/>
            <a:ext cx="2524703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94055" marR="5080" lvl="0" indent="-68199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1" u="none" strike="noStrike" kern="0" cap="none" spc="-9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Não há solução </a:t>
            </a:r>
          </a:p>
          <a:p>
            <a:pPr marL="694055" marR="5080" lvl="0" indent="-68199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1" u="none" strike="noStrike" kern="0" cap="none" spc="-9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similar no mercado</a:t>
            </a:r>
            <a:r>
              <a:rPr lang="pt-BR" b="1" i="1" kern="0" spc="-90" dirty="0" smtClean="0">
                <a:latin typeface="Arial"/>
                <a:ea typeface="+mj-ea"/>
                <a:cs typeface="Arial"/>
              </a:rPr>
              <a:t>!</a:t>
            </a:r>
          </a:p>
          <a:p>
            <a:pPr marL="694055" marR="5080" lvl="0" indent="-68199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1" u="none" strike="noStrike" kern="0" cap="none" spc="-90" normalizeH="0" baseline="0" noProof="0" dirty="0" smtClean="0">
                <a:ln>
                  <a:noFill/>
                </a:ln>
                <a:solidFill>
                  <a:srgbClr val="007DEA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Redução em </a:t>
            </a:r>
          </a:p>
          <a:p>
            <a:pPr marL="694055" marR="5080" lvl="0" indent="-68199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1" u="none" strike="noStrike" kern="0" cap="none" spc="-90" normalizeH="0" baseline="0" noProof="0" dirty="0" smtClean="0">
                <a:ln>
                  <a:noFill/>
                </a:ln>
                <a:solidFill>
                  <a:srgbClr val="007DEA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grande quantidade</a:t>
            </a:r>
            <a:endParaRPr kumimoji="0" lang="pt-BR" b="1" i="1" u="none" strike="noStrike" kern="0" cap="none" spc="-9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2" name="object 9"/>
          <p:cNvSpPr txBox="1">
            <a:spLocks/>
          </p:cNvSpPr>
          <p:nvPr/>
        </p:nvSpPr>
        <p:spPr>
          <a:xfrm>
            <a:off x="3905250" y="2019300"/>
            <a:ext cx="2590800" cy="18466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0" tIns="0" rIns="0" bIns="0" rtlCol="0">
            <a:spAutoFit/>
          </a:bodyPr>
          <a:lstStyle/>
          <a:p>
            <a:pPr marL="694055" marR="5080" lvl="0" indent="-68199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SEM ESCAVAÇ</a:t>
            </a:r>
            <a:r>
              <a:rPr lang="pt-BR" sz="1200" b="1" kern="0" dirty="0" smtClean="0">
                <a:solidFill>
                  <a:srgbClr val="00B050"/>
                </a:solidFill>
                <a:latin typeface="Arial"/>
                <a:cs typeface="Arial"/>
              </a:rPr>
              <a:t>ÃO DE VALA</a:t>
            </a:r>
            <a:endParaRPr kumimoji="0" lang="pt-BR" sz="1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3" name="object 9"/>
          <p:cNvSpPr txBox="1">
            <a:spLocks/>
          </p:cNvSpPr>
          <p:nvPr/>
        </p:nvSpPr>
        <p:spPr>
          <a:xfrm>
            <a:off x="4810125" y="2886075"/>
            <a:ext cx="2362200" cy="18466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0" tIns="0" rIns="0" bIns="0" rtlCol="0">
            <a:spAutoFit/>
          </a:bodyPr>
          <a:lstStyle/>
          <a:p>
            <a:pPr marL="694055" marR="5080" lvl="0" indent="-68199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0" noProof="0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SISTEMA AUTOMATIZADO</a:t>
            </a:r>
            <a:endParaRPr kumimoji="0" lang="pt-BR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4" name="object 9"/>
          <p:cNvSpPr txBox="1">
            <a:spLocks/>
          </p:cNvSpPr>
          <p:nvPr/>
        </p:nvSpPr>
        <p:spPr>
          <a:xfrm>
            <a:off x="5486400" y="3200400"/>
            <a:ext cx="2667000" cy="18466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0" tIns="0" rIns="0" bIns="0" rtlCol="0">
            <a:spAutoFit/>
          </a:bodyPr>
          <a:lstStyle/>
          <a:p>
            <a:pPr marL="694055" marR="5080" lvl="0" indent="-68199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0" noProof="0" dirty="0" smtClean="0">
                <a:solidFill>
                  <a:srgbClr val="FFC000"/>
                </a:solidFill>
                <a:latin typeface="Arial"/>
                <a:ea typeface="+mj-ea"/>
                <a:cs typeface="Arial"/>
              </a:rPr>
              <a:t>ALTERNATIVA DE BAIXO CUSTO</a:t>
            </a:r>
            <a:endParaRPr kumimoji="0" lang="pt-BR" sz="12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5" name="object 9"/>
          <p:cNvSpPr txBox="1">
            <a:spLocks/>
          </p:cNvSpPr>
          <p:nvPr/>
        </p:nvSpPr>
        <p:spPr>
          <a:xfrm>
            <a:off x="5792978" y="5562600"/>
            <a:ext cx="1979422" cy="18466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lIns="0" tIns="0" rIns="0" bIns="0" rtlCol="0">
            <a:spAutoFit/>
          </a:bodyPr>
          <a:lstStyle/>
          <a:p>
            <a:pPr marL="694055" marR="5080" lvl="0" indent="-68199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0" noProof="0" dirty="0" smtClean="0">
                <a:solidFill>
                  <a:srgbClr val="00B050"/>
                </a:solidFill>
                <a:latin typeface="Arial"/>
                <a:ea typeface="+mj-ea"/>
                <a:cs typeface="Arial"/>
              </a:rPr>
              <a:t>IMPLANTAÇÃO RÁPIDA</a:t>
            </a:r>
            <a:endParaRPr kumimoji="0" lang="pt-BR" sz="1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8" name="Retângulo de cantos arredondados 7"/>
          <p:cNvSpPr/>
          <p:nvPr/>
        </p:nvSpPr>
        <p:spPr>
          <a:xfrm>
            <a:off x="990600" y="2514600"/>
            <a:ext cx="914400" cy="1295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TALR</a:t>
            </a:r>
            <a:endParaRPr lang="pt-BR" sz="2400" b="1" dirty="0"/>
          </a:p>
        </p:txBody>
      </p:sp>
      <p:cxnSp>
        <p:nvCxnSpPr>
          <p:cNvPr id="17" name="Conector reto 16"/>
          <p:cNvCxnSpPr/>
          <p:nvPr/>
        </p:nvCxnSpPr>
        <p:spPr>
          <a:xfrm flipH="1">
            <a:off x="1993557" y="2971800"/>
            <a:ext cx="2730843" cy="0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H="1">
            <a:off x="1989439" y="3319814"/>
            <a:ext cx="3456000" cy="0"/>
          </a:xfrm>
          <a:prstGeom prst="line">
            <a:avLst/>
          </a:prstGeom>
          <a:ln w="1968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orma livre 24"/>
          <p:cNvSpPr/>
          <p:nvPr/>
        </p:nvSpPr>
        <p:spPr>
          <a:xfrm>
            <a:off x="1985319" y="2174789"/>
            <a:ext cx="1861751" cy="461319"/>
          </a:xfrm>
          <a:custGeom>
            <a:avLst/>
            <a:gdLst>
              <a:gd name="connsiteX0" fmla="*/ 0 w 1861751"/>
              <a:gd name="connsiteY0" fmla="*/ 461319 h 461319"/>
              <a:gd name="connsiteX1" fmla="*/ 1210962 w 1861751"/>
              <a:gd name="connsiteY1" fmla="*/ 444843 h 461319"/>
              <a:gd name="connsiteX2" fmla="*/ 1861751 w 1861751"/>
              <a:gd name="connsiteY2" fmla="*/ 0 h 46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1751" h="461319">
                <a:moveTo>
                  <a:pt x="0" y="461319"/>
                </a:moveTo>
                <a:lnTo>
                  <a:pt x="1210962" y="444843"/>
                </a:lnTo>
                <a:lnTo>
                  <a:pt x="1861751" y="0"/>
                </a:lnTo>
              </a:path>
            </a:pathLst>
          </a:custGeom>
          <a:noFill/>
          <a:ln w="196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Forma livre 26"/>
          <p:cNvSpPr/>
          <p:nvPr/>
        </p:nvSpPr>
        <p:spPr>
          <a:xfrm>
            <a:off x="1993557" y="3707027"/>
            <a:ext cx="3682313" cy="1927654"/>
          </a:xfrm>
          <a:custGeom>
            <a:avLst/>
            <a:gdLst>
              <a:gd name="connsiteX0" fmla="*/ 0 w 3682313"/>
              <a:gd name="connsiteY0" fmla="*/ 0 h 1927654"/>
              <a:gd name="connsiteX1" fmla="*/ 1359243 w 3682313"/>
              <a:gd name="connsiteY1" fmla="*/ 16476 h 1927654"/>
              <a:gd name="connsiteX2" fmla="*/ 3682313 w 3682313"/>
              <a:gd name="connsiteY2" fmla="*/ 1927654 h 192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2313" h="1927654">
                <a:moveTo>
                  <a:pt x="0" y="0"/>
                </a:moveTo>
                <a:lnTo>
                  <a:pt x="1359243" y="16476"/>
                </a:lnTo>
                <a:lnTo>
                  <a:pt x="3682313" y="1927654"/>
                </a:lnTo>
              </a:path>
            </a:pathLst>
          </a:custGeom>
          <a:noFill/>
          <a:ln w="196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1865</TotalTime>
  <Words>2806</Words>
  <Application>Microsoft Office PowerPoint</Application>
  <PresentationFormat>Apresentação na tela (4:3)</PresentationFormat>
  <Paragraphs>620</Paragraphs>
  <Slides>67</Slides>
  <Notes>24</Notes>
  <HiddenSlides>0</HiddenSlides>
  <MMClips>1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67</vt:i4>
      </vt:variant>
    </vt:vector>
  </HeadingPairs>
  <TitlesOfParts>
    <vt:vector size="84" baseType="lpstr">
      <vt:lpstr>ＭＳ Ｐゴシック</vt:lpstr>
      <vt:lpstr>Arial</vt:lpstr>
      <vt:lpstr>Arial Narrow</vt:lpstr>
      <vt:lpstr>Calibri</vt:lpstr>
      <vt:lpstr>Calibri Light</vt:lpstr>
      <vt:lpstr>Cambria</vt:lpstr>
      <vt:lpstr>Century Gothic</vt:lpstr>
      <vt:lpstr>Lucida Sans Unicode</vt:lpstr>
      <vt:lpstr>Tahoma</vt:lpstr>
      <vt:lpstr>Times New Roman</vt:lpstr>
      <vt:lpstr>Verdana</vt:lpstr>
      <vt:lpstr>Wingdings</vt:lpstr>
      <vt:lpstr>Wingdings 2</vt:lpstr>
      <vt:lpstr>Wingdings 3</vt:lpstr>
      <vt:lpstr>Office Theme</vt:lpstr>
      <vt:lpstr>2_Office Theme</vt:lpstr>
      <vt:lpstr>Tema do Office</vt:lpstr>
      <vt:lpstr>Apresentação do PowerPoint</vt:lpstr>
      <vt:lpstr>O Problema Global </vt:lpstr>
      <vt:lpstr>Apresentação do PowerPoint</vt:lpstr>
      <vt:lpstr>Apresentação do PowerPoint</vt:lpstr>
      <vt:lpstr>Apresentação do PowerPoint</vt:lpstr>
      <vt:lpstr>Apresentação do Reparo de Vazamento  Automatizado sem Vala (TALR)</vt:lpstr>
      <vt:lpstr>Apresentação do PowerPoint</vt:lpstr>
      <vt:lpstr>Resolve diversos vazamentos de diferentes tipos :</vt:lpstr>
      <vt:lpstr>Vantagens do TALR  com Curapipe</vt:lpstr>
      <vt:lpstr>Apresentação do PowerPoint</vt:lpstr>
      <vt:lpstr>Apresentação do PowerPoint</vt:lpstr>
      <vt:lpstr>Apresentação do PowerPoint</vt:lpstr>
      <vt:lpstr>Reino Unido(Thames Water, Severn Trent)</vt:lpstr>
      <vt:lpstr>Exemplos de curas</vt:lpstr>
      <vt:lpstr>Apresentação do PowerPoint</vt:lpstr>
      <vt:lpstr>Apresentação do PowerPoint</vt:lpstr>
      <vt:lpstr>Furo curado de 8 mm</vt:lpstr>
      <vt:lpstr>Cura de vazamento em tubulação de rede pública</vt:lpstr>
      <vt:lpstr>Juntas de ferro fundido com defeito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Reconhecimento mundial</vt:lpstr>
      <vt:lpstr>Apresentação do PowerPoint</vt:lpstr>
      <vt:lpstr>Apresentação do PowerPoint</vt:lpstr>
      <vt:lpstr>Sistema</vt:lpstr>
      <vt:lpstr>Solução para Reservatórios Hídricos</vt:lpstr>
      <vt:lpstr>Solução para Aterros</vt:lpstr>
      <vt:lpstr>Solução para Telhados Planos</vt:lpstr>
      <vt:lpstr>Vantagens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CurApipe System, Ltd.  (ASHKELON TECHNOLOGICAL INDUSTRIES)</dc:title>
  <dc:creator>CE</dc:creator>
  <cp:lastModifiedBy>Paulo Carvalho</cp:lastModifiedBy>
  <cp:revision>87</cp:revision>
  <dcterms:created xsi:type="dcterms:W3CDTF">2015-08-06T12:57:34Z</dcterms:created>
  <dcterms:modified xsi:type="dcterms:W3CDTF">2016-05-17T17:29:38Z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2015-08-04T00:00:00Z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2015-08-06T00:00:00Z</vt:filetime>
  </property>
</Properties>
</file>