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71" r:id="rId3"/>
    <p:sldId id="289" r:id="rId4"/>
    <p:sldId id="26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8" r:id="rId13"/>
    <p:sldId id="279" r:id="rId14"/>
    <p:sldId id="280" r:id="rId15"/>
    <p:sldId id="281" r:id="rId16"/>
    <p:sldId id="283" r:id="rId17"/>
    <p:sldId id="284" r:id="rId18"/>
    <p:sldId id="286" r:id="rId19"/>
    <p:sldId id="287" r:id="rId20"/>
    <p:sldId id="28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16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C3E8B-23AB-4CA0-9F99-6DB77359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105826-89B1-4EBC-8F85-4D70EF1B0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AE198-AE9F-4C3E-8C1F-FF3D65DE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E1533-558A-42F8-8224-6BE2FF50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3182D-6165-4836-9DDC-78DA15A3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E87BD-0D41-416E-9E7C-09883BD2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B256CB-BDDE-4337-8DED-364EDBF3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DC0F3-3231-4158-9D22-3A2C48DA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52FAE5-D2E2-4AE1-95CB-617B5EA7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C0CA9-652F-4677-966A-8F6FE435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C05058-9163-4908-88A6-B5D89AC88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57F117-1B0F-45CB-BF0B-E1DD5AD59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B8B703-3F6B-4400-9485-EDB63860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8F1721-78D8-4666-A56A-D5DC6E4D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DE550B-7F84-40F7-8347-C1050FC2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1306E-308B-464D-A3EF-B15115F7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9B33C9-EE3F-4759-96A2-18EF35E12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8A5EA7-75E8-4EF3-8EF0-71BBF53D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9562F-7DF2-446A-B582-6E50EAC0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0D2028-E4B8-444E-BA5A-2D41488D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0AA6C-B3F6-4D3A-86E9-BA74C072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BEFA85-F70A-47D0-9C96-7DED83CA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7628AD-EADF-4B8C-B20C-DFD9B337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7A849F-1FAE-47E7-8A4A-0490B55E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2DF725-A3AB-47C9-9F65-89D9D585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E93F-1340-4F08-B76A-FDCD3330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BF0832-13EC-4070-844F-C716DAB6D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C7B82B-E538-41AA-9BA2-21F942DAD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5002F9-2BBD-48FC-81F6-B46220B4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9DBC00-7857-4FC3-92AE-62612CEB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598CD-C123-4669-B990-7437322F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DAD88-9327-4F79-AC0B-B1AE080E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65C392-83BA-4DBA-823B-1CCC56E3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B14A61-37FF-4667-9B76-26A4DBD5C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20DBCC-7DF8-4BE3-8AA9-DA9991E10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F1C03C-FC2F-4131-911E-AE8C593DE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D7BFDC-2C55-4569-84C9-0210FBE7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71E02F-1333-4D9C-90EA-13B409CB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B3C90E-7B86-4371-837E-8985C46E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1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98DA-AF37-4424-878F-9F6B34D3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815AC90-C575-4890-B176-3A328C63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C516ED-22FF-403D-ACB6-4B64BE11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7A3EFD-BC9A-4057-81BD-37A6872B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89124C-6284-417E-B679-3007D517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4D8331-21B3-4D55-A74B-34240660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B78A66-D62C-4844-B658-1A4252EC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575B2-BC8D-4A00-A889-B84C6BE8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2C49B-BA63-45B6-BE9D-608466C6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B4522C-6221-49B8-8206-3CEB0950F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5A6463-BE3D-4736-B54E-3FF70418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084DF3-85BA-4FF2-AA85-1DEF978C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6ACE1C-D9C1-4633-AB24-D6BFF3D4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52E5E-2C2F-4300-AB06-49A1DDFF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D73034-6E21-4155-9B15-D7FFE45DB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3DC0CF-214C-43ED-95E0-54E15A931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09CEB3-E192-477F-8E76-F12DD99C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45A9F8-0544-4E60-9F5C-E1B43243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074ABE-945A-4DDA-A3C0-467A489A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586756-E1C6-4B11-BD93-A6163B88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9F0396-1D14-454A-B540-1973BA963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AA056D-C3E0-473C-BA52-DF0C8B94E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759-F1BC-4409-9603-B861F582C15A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301B77-5AFA-49BE-832C-C138F2128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66DFFA-2B0F-41CF-BD2E-309C60463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1632-9355-4D72-B806-D85D1383D4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4F43AD2-A746-4C56-BBA1-87E1C33C2D46}"/>
              </a:ext>
            </a:extLst>
          </p:cNvPr>
          <p:cNvSpPr/>
          <p:nvPr/>
        </p:nvSpPr>
        <p:spPr>
          <a:xfrm>
            <a:off x="0" y="0"/>
            <a:ext cx="583873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93C7-D46F-4F1B-BF5E-81471D9E4278}"/>
              </a:ext>
            </a:extLst>
          </p:cNvPr>
          <p:cNvSpPr txBox="1">
            <a:spLocks/>
          </p:cNvSpPr>
          <p:nvPr/>
        </p:nvSpPr>
        <p:spPr>
          <a:xfrm>
            <a:off x="6096000" y="2081686"/>
            <a:ext cx="5838738" cy="269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F5597"/>
                </a:solidFill>
                <a:latin typeface="+mn-lt"/>
              </a:rPr>
              <a:t>CLORAÇÃO EM TRATAMENTO DE ESGOTO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C6802D8-EE7B-4A10-BD25-F20229A22480}"/>
              </a:ext>
            </a:extLst>
          </p:cNvPr>
          <p:cNvSpPr txBox="1">
            <a:spLocks/>
          </p:cNvSpPr>
          <p:nvPr/>
        </p:nvSpPr>
        <p:spPr>
          <a:xfrm>
            <a:off x="6096000" y="4591939"/>
            <a:ext cx="3081556" cy="676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ESTUDO DE CASO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F72BCE9-0528-4C5D-89CE-43F0A0AA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5" y="5268286"/>
            <a:ext cx="3810008" cy="710185"/>
          </a:xfrm>
          <a:prstGeom prst="rect">
            <a:avLst/>
          </a:prstGeom>
        </p:spPr>
      </p:pic>
      <p:sp>
        <p:nvSpPr>
          <p:cNvPr id="9" name="Oval 2">
            <a:extLst>
              <a:ext uri="{FF2B5EF4-FFF2-40B4-BE49-F238E27FC236}">
                <a16:creationId xmlns:a16="http://schemas.microsoft.com/office/drawing/2014/main" id="{4AD030C4-1C76-4342-B52D-32608B6666A2}"/>
              </a:ext>
            </a:extLst>
          </p:cNvPr>
          <p:cNvSpPr/>
          <p:nvPr/>
        </p:nvSpPr>
        <p:spPr>
          <a:xfrm>
            <a:off x="1008055" y="514350"/>
            <a:ext cx="3697296" cy="365292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0" name="Freeform 91">
            <a:extLst>
              <a:ext uri="{FF2B5EF4-FFF2-40B4-BE49-F238E27FC236}">
                <a16:creationId xmlns:a16="http://schemas.microsoft.com/office/drawing/2014/main" id="{5BCB4AD5-251B-4B22-AF85-B5231FA9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091" y="1371651"/>
            <a:ext cx="1497223" cy="1938323"/>
          </a:xfrm>
          <a:custGeom>
            <a:avLst/>
            <a:gdLst>
              <a:gd name="T0" fmla="*/ 192 w 937"/>
              <a:gd name="T1" fmla="*/ 452 h 1171"/>
              <a:gd name="T2" fmla="*/ 192 w 937"/>
              <a:gd name="T3" fmla="*/ 702 h 1171"/>
              <a:gd name="T4" fmla="*/ 744 w 937"/>
              <a:gd name="T5" fmla="*/ 702 h 1171"/>
              <a:gd name="T6" fmla="*/ 744 w 937"/>
              <a:gd name="T7" fmla="*/ 452 h 1171"/>
              <a:gd name="T8" fmla="*/ 744 w 937"/>
              <a:gd name="T9" fmla="*/ 702 h 1171"/>
              <a:gd name="T10" fmla="*/ 694 w 937"/>
              <a:gd name="T11" fmla="*/ 744 h 1171"/>
              <a:gd name="T12" fmla="*/ 552 w 937"/>
              <a:gd name="T13" fmla="*/ 961 h 1171"/>
              <a:gd name="T14" fmla="*/ 476 w 937"/>
              <a:gd name="T15" fmla="*/ 1028 h 1171"/>
              <a:gd name="T16" fmla="*/ 401 w 937"/>
              <a:gd name="T17" fmla="*/ 978 h 1171"/>
              <a:gd name="T18" fmla="*/ 384 w 937"/>
              <a:gd name="T19" fmla="*/ 878 h 1171"/>
              <a:gd name="T20" fmla="*/ 142 w 937"/>
              <a:gd name="T21" fmla="*/ 744 h 1171"/>
              <a:gd name="T22" fmla="*/ 0 w 937"/>
              <a:gd name="T23" fmla="*/ 1062 h 1171"/>
              <a:gd name="T24" fmla="*/ 66 w 937"/>
              <a:gd name="T25" fmla="*/ 1062 h 1171"/>
              <a:gd name="T26" fmla="*/ 317 w 937"/>
              <a:gd name="T27" fmla="*/ 1170 h 1171"/>
              <a:gd name="T28" fmla="*/ 384 w 937"/>
              <a:gd name="T29" fmla="*/ 1062 h 1171"/>
              <a:gd name="T30" fmla="*/ 501 w 937"/>
              <a:gd name="T31" fmla="*/ 1095 h 1171"/>
              <a:gd name="T32" fmla="*/ 618 w 937"/>
              <a:gd name="T33" fmla="*/ 1011 h 1171"/>
              <a:gd name="T34" fmla="*/ 869 w 937"/>
              <a:gd name="T35" fmla="*/ 1170 h 1171"/>
              <a:gd name="T36" fmla="*/ 903 w 937"/>
              <a:gd name="T37" fmla="*/ 1095 h 1171"/>
              <a:gd name="T38" fmla="*/ 936 w 937"/>
              <a:gd name="T39" fmla="*/ 878 h 1171"/>
              <a:gd name="T40" fmla="*/ 744 w 937"/>
              <a:gd name="T41" fmla="*/ 192 h 1171"/>
              <a:gd name="T42" fmla="*/ 409 w 937"/>
              <a:gd name="T43" fmla="*/ 376 h 1171"/>
              <a:gd name="T44" fmla="*/ 309 w 937"/>
              <a:gd name="T45" fmla="*/ 359 h 1171"/>
              <a:gd name="T46" fmla="*/ 460 w 937"/>
              <a:gd name="T47" fmla="*/ 0 h 1171"/>
              <a:gd name="T48" fmla="*/ 376 w 937"/>
              <a:gd name="T49" fmla="*/ 192 h 1171"/>
              <a:gd name="T50" fmla="*/ 301 w 937"/>
              <a:gd name="T51" fmla="*/ 192 h 1171"/>
              <a:gd name="T52" fmla="*/ 376 w 937"/>
              <a:gd name="T53" fmla="*/ 192 h 1171"/>
              <a:gd name="T54" fmla="*/ 460 w 937"/>
              <a:gd name="T55" fmla="*/ 151 h 1171"/>
              <a:gd name="T56" fmla="*/ 460 w 937"/>
              <a:gd name="T57" fmla="*/ 234 h 1171"/>
              <a:gd name="T58" fmla="*/ 627 w 937"/>
              <a:gd name="T59" fmla="*/ 192 h 1171"/>
              <a:gd name="T60" fmla="*/ 543 w 937"/>
              <a:gd name="T61" fmla="*/ 192 h 1171"/>
              <a:gd name="T62" fmla="*/ 627 w 937"/>
              <a:gd name="T63" fmla="*/ 192 h 1171"/>
              <a:gd name="T64" fmla="*/ 627 w 937"/>
              <a:gd name="T65" fmla="*/ 192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7" h="1171">
                <a:moveTo>
                  <a:pt x="66" y="577"/>
                </a:moveTo>
                <a:cubicBezTo>
                  <a:pt x="66" y="510"/>
                  <a:pt x="125" y="452"/>
                  <a:pt x="192" y="452"/>
                </a:cubicBezTo>
                <a:cubicBezTo>
                  <a:pt x="259" y="452"/>
                  <a:pt x="317" y="510"/>
                  <a:pt x="317" y="577"/>
                </a:cubicBezTo>
                <a:cubicBezTo>
                  <a:pt x="317" y="644"/>
                  <a:pt x="259" y="702"/>
                  <a:pt x="192" y="702"/>
                </a:cubicBezTo>
                <a:cubicBezTo>
                  <a:pt x="125" y="702"/>
                  <a:pt x="66" y="644"/>
                  <a:pt x="66" y="577"/>
                </a:cubicBezTo>
                <a:close/>
                <a:moveTo>
                  <a:pt x="744" y="702"/>
                </a:moveTo>
                <a:cubicBezTo>
                  <a:pt x="811" y="702"/>
                  <a:pt x="869" y="644"/>
                  <a:pt x="869" y="577"/>
                </a:cubicBezTo>
                <a:cubicBezTo>
                  <a:pt x="869" y="510"/>
                  <a:pt x="811" y="452"/>
                  <a:pt x="744" y="452"/>
                </a:cubicBezTo>
                <a:cubicBezTo>
                  <a:pt x="677" y="452"/>
                  <a:pt x="618" y="510"/>
                  <a:pt x="618" y="577"/>
                </a:cubicBezTo>
                <a:cubicBezTo>
                  <a:pt x="618" y="644"/>
                  <a:pt x="677" y="702"/>
                  <a:pt x="744" y="702"/>
                </a:cubicBezTo>
                <a:close/>
                <a:moveTo>
                  <a:pt x="802" y="744"/>
                </a:moveTo>
                <a:cubicBezTo>
                  <a:pt x="694" y="744"/>
                  <a:pt x="694" y="744"/>
                  <a:pt x="694" y="744"/>
                </a:cubicBezTo>
                <a:cubicBezTo>
                  <a:pt x="610" y="744"/>
                  <a:pt x="552" y="803"/>
                  <a:pt x="552" y="878"/>
                </a:cubicBezTo>
                <a:cubicBezTo>
                  <a:pt x="552" y="961"/>
                  <a:pt x="552" y="961"/>
                  <a:pt x="552" y="961"/>
                </a:cubicBezTo>
                <a:cubicBezTo>
                  <a:pt x="552" y="970"/>
                  <a:pt x="552" y="978"/>
                  <a:pt x="543" y="978"/>
                </a:cubicBezTo>
                <a:cubicBezTo>
                  <a:pt x="476" y="1028"/>
                  <a:pt x="476" y="1028"/>
                  <a:pt x="476" y="1028"/>
                </a:cubicBezTo>
                <a:cubicBezTo>
                  <a:pt x="468" y="1028"/>
                  <a:pt x="468" y="1028"/>
                  <a:pt x="460" y="1028"/>
                </a:cubicBezTo>
                <a:cubicBezTo>
                  <a:pt x="401" y="978"/>
                  <a:pt x="401" y="978"/>
                  <a:pt x="401" y="978"/>
                </a:cubicBezTo>
                <a:cubicBezTo>
                  <a:pt x="393" y="978"/>
                  <a:pt x="384" y="970"/>
                  <a:pt x="384" y="961"/>
                </a:cubicBezTo>
                <a:cubicBezTo>
                  <a:pt x="384" y="878"/>
                  <a:pt x="384" y="878"/>
                  <a:pt x="384" y="878"/>
                </a:cubicBezTo>
                <a:cubicBezTo>
                  <a:pt x="384" y="803"/>
                  <a:pt x="326" y="744"/>
                  <a:pt x="251" y="744"/>
                </a:cubicBezTo>
                <a:cubicBezTo>
                  <a:pt x="142" y="744"/>
                  <a:pt x="142" y="744"/>
                  <a:pt x="142" y="744"/>
                </a:cubicBezTo>
                <a:cubicBezTo>
                  <a:pt x="58" y="744"/>
                  <a:pt x="0" y="803"/>
                  <a:pt x="0" y="878"/>
                </a:cubicBezTo>
                <a:cubicBezTo>
                  <a:pt x="0" y="1062"/>
                  <a:pt x="0" y="1062"/>
                  <a:pt x="0" y="1062"/>
                </a:cubicBezTo>
                <a:cubicBezTo>
                  <a:pt x="0" y="1078"/>
                  <a:pt x="16" y="1095"/>
                  <a:pt x="33" y="1095"/>
                </a:cubicBezTo>
                <a:cubicBezTo>
                  <a:pt x="50" y="1095"/>
                  <a:pt x="66" y="1078"/>
                  <a:pt x="66" y="1062"/>
                </a:cubicBezTo>
                <a:cubicBezTo>
                  <a:pt x="66" y="1170"/>
                  <a:pt x="66" y="1170"/>
                  <a:pt x="66" y="1170"/>
                </a:cubicBezTo>
                <a:cubicBezTo>
                  <a:pt x="317" y="1170"/>
                  <a:pt x="317" y="1170"/>
                  <a:pt x="317" y="1170"/>
                </a:cubicBezTo>
                <a:cubicBezTo>
                  <a:pt x="317" y="1011"/>
                  <a:pt x="317" y="1011"/>
                  <a:pt x="317" y="1011"/>
                </a:cubicBezTo>
                <a:cubicBezTo>
                  <a:pt x="384" y="1062"/>
                  <a:pt x="384" y="1062"/>
                  <a:pt x="384" y="1062"/>
                </a:cubicBezTo>
                <a:cubicBezTo>
                  <a:pt x="443" y="1095"/>
                  <a:pt x="443" y="1095"/>
                  <a:pt x="443" y="1095"/>
                </a:cubicBezTo>
                <a:cubicBezTo>
                  <a:pt x="460" y="1104"/>
                  <a:pt x="485" y="1104"/>
                  <a:pt x="501" y="1095"/>
                </a:cubicBezTo>
                <a:cubicBezTo>
                  <a:pt x="552" y="1062"/>
                  <a:pt x="552" y="1062"/>
                  <a:pt x="552" y="1062"/>
                </a:cubicBezTo>
                <a:cubicBezTo>
                  <a:pt x="618" y="1011"/>
                  <a:pt x="618" y="1011"/>
                  <a:pt x="618" y="1011"/>
                </a:cubicBezTo>
                <a:cubicBezTo>
                  <a:pt x="618" y="1170"/>
                  <a:pt x="618" y="1170"/>
                  <a:pt x="618" y="1170"/>
                </a:cubicBezTo>
                <a:cubicBezTo>
                  <a:pt x="869" y="1170"/>
                  <a:pt x="869" y="1170"/>
                  <a:pt x="869" y="1170"/>
                </a:cubicBezTo>
                <a:cubicBezTo>
                  <a:pt x="869" y="1062"/>
                  <a:pt x="869" y="1062"/>
                  <a:pt x="869" y="1062"/>
                </a:cubicBezTo>
                <a:cubicBezTo>
                  <a:pt x="869" y="1078"/>
                  <a:pt x="886" y="1095"/>
                  <a:pt x="903" y="1095"/>
                </a:cubicBezTo>
                <a:cubicBezTo>
                  <a:pt x="919" y="1095"/>
                  <a:pt x="936" y="1078"/>
                  <a:pt x="936" y="1062"/>
                </a:cubicBezTo>
                <a:cubicBezTo>
                  <a:pt x="936" y="878"/>
                  <a:pt x="936" y="878"/>
                  <a:pt x="936" y="878"/>
                </a:cubicBezTo>
                <a:cubicBezTo>
                  <a:pt x="936" y="803"/>
                  <a:pt x="878" y="744"/>
                  <a:pt x="802" y="744"/>
                </a:cubicBezTo>
                <a:close/>
                <a:moveTo>
                  <a:pt x="744" y="192"/>
                </a:moveTo>
                <a:cubicBezTo>
                  <a:pt x="744" y="293"/>
                  <a:pt x="618" y="385"/>
                  <a:pt x="460" y="385"/>
                </a:cubicBezTo>
                <a:cubicBezTo>
                  <a:pt x="434" y="385"/>
                  <a:pt x="418" y="385"/>
                  <a:pt x="409" y="376"/>
                </a:cubicBezTo>
                <a:cubicBezTo>
                  <a:pt x="367" y="426"/>
                  <a:pt x="284" y="435"/>
                  <a:pt x="284" y="435"/>
                </a:cubicBezTo>
                <a:cubicBezTo>
                  <a:pt x="301" y="401"/>
                  <a:pt x="309" y="376"/>
                  <a:pt x="309" y="359"/>
                </a:cubicBezTo>
                <a:cubicBezTo>
                  <a:pt x="225" y="326"/>
                  <a:pt x="167" y="259"/>
                  <a:pt x="167" y="192"/>
                </a:cubicBezTo>
                <a:cubicBezTo>
                  <a:pt x="167" y="84"/>
                  <a:pt x="292" y="0"/>
                  <a:pt x="460" y="0"/>
                </a:cubicBezTo>
                <a:cubicBezTo>
                  <a:pt x="618" y="0"/>
                  <a:pt x="744" y="84"/>
                  <a:pt x="744" y="192"/>
                </a:cubicBezTo>
                <a:close/>
                <a:moveTo>
                  <a:pt x="376" y="192"/>
                </a:moveTo>
                <a:cubicBezTo>
                  <a:pt x="376" y="167"/>
                  <a:pt x="359" y="151"/>
                  <a:pt x="343" y="151"/>
                </a:cubicBezTo>
                <a:cubicBezTo>
                  <a:pt x="317" y="151"/>
                  <a:pt x="301" y="167"/>
                  <a:pt x="301" y="192"/>
                </a:cubicBezTo>
                <a:cubicBezTo>
                  <a:pt x="301" y="209"/>
                  <a:pt x="317" y="234"/>
                  <a:pt x="343" y="234"/>
                </a:cubicBezTo>
                <a:cubicBezTo>
                  <a:pt x="359" y="234"/>
                  <a:pt x="376" y="209"/>
                  <a:pt x="376" y="192"/>
                </a:cubicBezTo>
                <a:close/>
                <a:moveTo>
                  <a:pt x="501" y="192"/>
                </a:moveTo>
                <a:cubicBezTo>
                  <a:pt x="501" y="167"/>
                  <a:pt x="485" y="151"/>
                  <a:pt x="460" y="151"/>
                </a:cubicBezTo>
                <a:cubicBezTo>
                  <a:pt x="443" y="151"/>
                  <a:pt x="418" y="167"/>
                  <a:pt x="418" y="192"/>
                </a:cubicBezTo>
                <a:cubicBezTo>
                  <a:pt x="418" y="209"/>
                  <a:pt x="443" y="234"/>
                  <a:pt x="460" y="234"/>
                </a:cubicBezTo>
                <a:cubicBezTo>
                  <a:pt x="485" y="234"/>
                  <a:pt x="501" y="209"/>
                  <a:pt x="501" y="192"/>
                </a:cubicBezTo>
                <a:close/>
                <a:moveTo>
                  <a:pt x="627" y="192"/>
                </a:moveTo>
                <a:cubicBezTo>
                  <a:pt x="627" y="167"/>
                  <a:pt x="610" y="151"/>
                  <a:pt x="585" y="151"/>
                </a:cubicBezTo>
                <a:cubicBezTo>
                  <a:pt x="560" y="151"/>
                  <a:pt x="543" y="167"/>
                  <a:pt x="543" y="192"/>
                </a:cubicBezTo>
                <a:cubicBezTo>
                  <a:pt x="543" y="209"/>
                  <a:pt x="560" y="234"/>
                  <a:pt x="585" y="234"/>
                </a:cubicBezTo>
                <a:cubicBezTo>
                  <a:pt x="610" y="234"/>
                  <a:pt x="627" y="209"/>
                  <a:pt x="627" y="192"/>
                </a:cubicBezTo>
                <a:close/>
                <a:moveTo>
                  <a:pt x="627" y="192"/>
                </a:moveTo>
                <a:lnTo>
                  <a:pt x="627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852" tIns="121926" rIns="243852" bIns="121926" anchor="ctr"/>
          <a:lstStyle/>
          <a:p>
            <a:pPr>
              <a:defRPr/>
            </a:pPr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040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1379986" y="1790605"/>
            <a:ext cx="9420839" cy="424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OBJETIVO: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UNIVERSALIZAÇÃO DO SANEAMENTO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FOCO:</a:t>
            </a:r>
            <a:br>
              <a:rPr lang="pt-BR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REALIZAR A DESINFECÇÃO DO EFLUENTE FINAL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SEGURANÇA  |  EFICIÊNCIA  |  BAIXO CUSTO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0F049-B9EA-4721-8AF9-F5C08305A6AF}"/>
              </a:ext>
            </a:extLst>
          </p:cNvPr>
          <p:cNvCxnSpPr>
            <a:cxnSpLocks/>
          </p:cNvCxnSpPr>
          <p:nvPr/>
        </p:nvCxnSpPr>
        <p:spPr>
          <a:xfrm>
            <a:off x="1015068" y="2881575"/>
            <a:ext cx="1018423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EEB787D-5112-4622-B72C-58F533EE7150}"/>
              </a:ext>
            </a:extLst>
          </p:cNvPr>
          <p:cNvCxnSpPr>
            <a:cxnSpLocks/>
          </p:cNvCxnSpPr>
          <p:nvPr/>
        </p:nvCxnSpPr>
        <p:spPr>
          <a:xfrm>
            <a:off x="1033244" y="4258768"/>
            <a:ext cx="1018423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A72BF314-F091-42CD-A1B9-D61F4C96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9" y="5095398"/>
            <a:ext cx="622962" cy="62336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02B8B8C-4E17-4B29-8B3A-EFBF1B19A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0" y="5095400"/>
            <a:ext cx="622961" cy="62336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22E0A50-8B8D-45E3-BB6E-AAD655FDD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6" y="5095400"/>
            <a:ext cx="622961" cy="623366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B3A6994-EF99-4511-B553-07AC4DBF933D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D8F64BE-E8B8-4AE2-B9BA-98F88ACC0F0C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680C48-7391-45F5-952D-52FF5EF9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06CBC86-697F-4CE0-8CF6-482570F62B80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19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9" descr="A picture containing grass, outdoor, building, sky&#10;&#10;Description generated with very high confidence">
            <a:extLst>
              <a:ext uri="{FF2B5EF4-FFF2-40B4-BE49-F238E27FC236}">
                <a16:creationId xmlns:a16="http://schemas.microsoft.com/office/drawing/2014/main" id="{753E89D0-F4AC-4476-A829-7FA38C197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r="16603" b="2"/>
          <a:stretch/>
        </p:blipFill>
        <p:spPr>
          <a:xfrm>
            <a:off x="4094328" y="1664514"/>
            <a:ext cx="4003344" cy="4180605"/>
          </a:xfrm>
          <a:prstGeom prst="rect">
            <a:avLst/>
          </a:prstGeom>
        </p:spPr>
      </p:pic>
      <p:pic>
        <p:nvPicPr>
          <p:cNvPr id="20" name="Picture 5" descr="A picture containing snow, outdoor&#10;&#10;Description generated with high confidence">
            <a:extLst>
              <a:ext uri="{FF2B5EF4-FFF2-40B4-BE49-F238E27FC236}">
                <a16:creationId xmlns:a16="http://schemas.microsoft.com/office/drawing/2014/main" id="{D88BCAC6-C39A-49A1-A0ED-C4B26DAC5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16333"/>
          <a:stretch/>
        </p:blipFill>
        <p:spPr>
          <a:xfrm>
            <a:off x="0" y="1664514"/>
            <a:ext cx="4000387" cy="4180595"/>
          </a:xfrm>
          <a:prstGeom prst="rect">
            <a:avLst/>
          </a:prstGeom>
        </p:spPr>
      </p:pic>
      <p:pic>
        <p:nvPicPr>
          <p:cNvPr id="21" name="Picture 7" descr="A picture containing sky, outdoor, ground, building&#10;&#10;Description generated with very high confidence">
            <a:extLst>
              <a:ext uri="{FF2B5EF4-FFF2-40B4-BE49-F238E27FC236}">
                <a16:creationId xmlns:a16="http://schemas.microsoft.com/office/drawing/2014/main" id="{6F2E6F18-075B-4723-A8F8-70FF0D319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21"/>
          <a:stretch/>
        </p:blipFill>
        <p:spPr>
          <a:xfrm>
            <a:off x="8191594" y="1664514"/>
            <a:ext cx="4000406" cy="418059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E71BE9A3-8844-4CF6-91DC-EEA8F6E7C1D7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9236562-9579-441D-8F64-EBA5D8B96A34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1046F2-A3E8-447A-AEF1-02BDB3D8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CFE8BE2-BAB3-471A-9846-C069EA146F7E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2F66A12-1C38-41D4-AEB7-89B04A65281D}"/>
              </a:ext>
            </a:extLst>
          </p:cNvPr>
          <p:cNvSpPr txBox="1">
            <a:spLocks/>
          </p:cNvSpPr>
          <p:nvPr/>
        </p:nvSpPr>
        <p:spPr>
          <a:xfrm>
            <a:off x="1062722" y="6125864"/>
            <a:ext cx="1874941" cy="31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DISPOSIÇÃO FINAL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881DA0B-35C4-44BA-8FC3-FB266287E050}"/>
              </a:ext>
            </a:extLst>
          </p:cNvPr>
          <p:cNvSpPr txBox="1">
            <a:spLocks/>
          </p:cNvSpPr>
          <p:nvPr/>
        </p:nvSpPr>
        <p:spPr>
          <a:xfrm>
            <a:off x="4281096" y="6157281"/>
            <a:ext cx="3618620" cy="31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PLANTA - PRODUÇÃO DE HIPOCLORITO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26DC46A-A549-4DAC-8D34-F3BF8F8577EE}"/>
              </a:ext>
            </a:extLst>
          </p:cNvPr>
          <p:cNvSpPr txBox="1">
            <a:spLocks/>
          </p:cNvSpPr>
          <p:nvPr/>
        </p:nvSpPr>
        <p:spPr>
          <a:xfrm>
            <a:off x="8997514" y="6127222"/>
            <a:ext cx="2945669" cy="312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CHEGADA DE EFLUENTE BRUTO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71BE9A3-8844-4CF6-91DC-EEA8F6E7C1D7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9236562-9579-441D-8F64-EBA5D8B96A34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1046F2-A3E8-447A-AEF1-02BDB3D8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CFE8BE2-BAB3-471A-9846-C069EA146F7E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2C0E253-4156-4223-938C-8B82508F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2" y="1830257"/>
            <a:ext cx="5299405" cy="39745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94E575-5216-441F-A19F-D91B8DA56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70" y="1830257"/>
            <a:ext cx="5299406" cy="397455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E2D5C7-7A7C-400C-A4F7-8B320FB63CF7}"/>
              </a:ext>
            </a:extLst>
          </p:cNvPr>
          <p:cNvSpPr txBox="1">
            <a:spLocks/>
          </p:cNvSpPr>
          <p:nvPr/>
        </p:nvSpPr>
        <p:spPr>
          <a:xfrm>
            <a:off x="1913260" y="6008448"/>
            <a:ext cx="3013304" cy="50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TANQUE DE CONTATO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23D0B8-F5F0-445A-A6C5-9A15B4B1A38F}"/>
              </a:ext>
            </a:extLst>
          </p:cNvPr>
          <p:cNvSpPr txBox="1">
            <a:spLocks/>
          </p:cNvSpPr>
          <p:nvPr/>
        </p:nvSpPr>
        <p:spPr>
          <a:xfrm>
            <a:off x="7501125" y="6008448"/>
            <a:ext cx="3760924" cy="50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TANQUE DE DESINFECÇÃO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762006F-3467-4E80-B82C-8F7D238A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80" y="1397219"/>
            <a:ext cx="7309019" cy="527990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76DC88B-4F8A-4173-9BA8-3E7CA77590ED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18035D5-A86C-4979-B0AA-C7C6E382900C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E84CDA5-5E96-41AC-B9C0-B785D672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CEE5366-5455-4149-9BA0-6D6D80F2FAB0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7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99D9C4-C213-46C5-8896-E600AF137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12" y="1381745"/>
            <a:ext cx="7553879" cy="523909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7BFE6FE-A579-48DD-A46D-04880C499AE1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AC5360B-B5D3-4D1A-99B9-D4E1FE5BB026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713673-E08E-42A2-8D00-D9C85AFC5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8D82C75-72DC-47A3-A111-E0A8854940EB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93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0D8EF51-78CB-49AF-B587-7F120AF02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35" y="1295307"/>
            <a:ext cx="8543390" cy="5285247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9051D4DF-7C9E-435F-A14C-8E8E7529B091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732C93-66F5-42C1-9C50-0A37B51C16B8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F39E80-0A81-40C5-9696-53F13A8A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AEBD813-E26C-4252-85AA-FE08630D3959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77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C94AE6-13BE-4E55-8554-A6BE73641BBA}"/>
              </a:ext>
            </a:extLst>
          </p:cNvPr>
          <p:cNvSpPr txBox="1">
            <a:spLocks/>
          </p:cNvSpPr>
          <p:nvPr/>
        </p:nvSpPr>
        <p:spPr>
          <a:xfrm>
            <a:off x="556381" y="1918316"/>
            <a:ext cx="10515600" cy="234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IMPLANTAÇÃO EM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CAPACIDADE: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36KG CLORO ATIVO/DIA</a:t>
            </a: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VAZÃO: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ATÉ 80 L/S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INVESTIMENTO INICIAL: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ZERO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OBJETIVO: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REDUZIR E-COLI E COLIFORMES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B17767-C1CE-4F1E-939C-8AC6C98428A9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FC73BD-FCCB-411D-9B66-B493563A7C9D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C4A6F1-8959-4553-8498-3C1E47096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4970ED2-A949-40E5-8B01-52193D588FC8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1B21651-1D08-4D59-AE26-513E65B20726}"/>
              </a:ext>
            </a:extLst>
          </p:cNvPr>
          <p:cNvSpPr txBox="1">
            <a:spLocks/>
          </p:cNvSpPr>
          <p:nvPr/>
        </p:nvSpPr>
        <p:spPr>
          <a:xfrm>
            <a:off x="1379986" y="5290984"/>
            <a:ext cx="9420839" cy="42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SEGURANÇA  |  EFICIÊNCIA  |  BAIXO CUSTO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FA7C117-0E5C-4332-9D58-6F2C1D25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9" y="5095398"/>
            <a:ext cx="622962" cy="62336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586A973-7E07-4A92-9DFA-3CEEB1609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0" y="5095400"/>
            <a:ext cx="622961" cy="6233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102EC71-B88E-4161-9369-C27D8C2F6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6" y="5095400"/>
            <a:ext cx="622961" cy="623366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AA2DE42-EF4F-4037-AD94-EF8E07E7B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63" y="408447"/>
            <a:ext cx="2701315" cy="27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3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F53FF6A-A53A-4175-B643-CDBAC94A6781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595FC4-65CE-43AA-B5F6-4E30735214F3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3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07DFC60-E5F7-4B96-AB63-C69D14975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BAURU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EA33C22-26EF-44A9-9733-E97DDD69059D}"/>
              </a:ext>
            </a:extLst>
          </p:cNvPr>
          <p:cNvSpPr/>
          <p:nvPr/>
        </p:nvSpPr>
        <p:spPr>
          <a:xfrm>
            <a:off x="4193099" y="953995"/>
            <a:ext cx="1442906" cy="8449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Picture 4" descr="A picture containing sky, outdoor, grass, ground&#10;&#10;Description generated with very high confidence">
            <a:extLst>
              <a:ext uri="{FF2B5EF4-FFF2-40B4-BE49-F238E27FC236}">
                <a16:creationId xmlns:a16="http://schemas.microsoft.com/office/drawing/2014/main" id="{72912EA4-188C-4450-B9B7-CACF4804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>
          <a:xfrm>
            <a:off x="451452" y="2090538"/>
            <a:ext cx="5429203" cy="3787386"/>
          </a:xfrm>
          <a:prstGeom prst="rect">
            <a:avLst/>
          </a:prstGeom>
        </p:spPr>
      </p:pic>
      <p:pic>
        <p:nvPicPr>
          <p:cNvPr id="23" name="Picture 6" descr="A picture containing indoor, wall, floor, kitchen&#10;&#10;Description generated with very high confidence">
            <a:extLst>
              <a:ext uri="{FF2B5EF4-FFF2-40B4-BE49-F238E27FC236}">
                <a16:creationId xmlns:a16="http://schemas.microsoft.com/office/drawing/2014/main" id="{52EC76B5-80ED-4B45-84B0-FFCD1EEC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>
          <a:xfrm>
            <a:off x="6243957" y="2101953"/>
            <a:ext cx="5429203" cy="37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612396" y="2195041"/>
            <a:ext cx="10817604" cy="424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DADOS: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CIDADE: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BAURU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ESTADO: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SÃO PAULO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HABITANTES: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371.690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DEPARTAMENTO DE ÁGUA E ESGOTO (DAE)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ETE CANDEIA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AB03DB-B36E-488E-9853-D407A8DCE6F4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9F0D42B-968C-4EE6-BE68-0C0E79CE1046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15A511-ACB9-47BC-B877-8D55F2C7E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BAURU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F77DCCD-2586-4F92-BB13-595FB6EB8FC2}"/>
              </a:ext>
            </a:extLst>
          </p:cNvPr>
          <p:cNvSpPr/>
          <p:nvPr/>
        </p:nvSpPr>
        <p:spPr>
          <a:xfrm>
            <a:off x="4193099" y="953995"/>
            <a:ext cx="1442906" cy="8449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48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C94AE6-13BE-4E55-8554-A6BE73641BBA}"/>
              </a:ext>
            </a:extLst>
          </p:cNvPr>
          <p:cNvSpPr txBox="1">
            <a:spLocks/>
          </p:cNvSpPr>
          <p:nvPr/>
        </p:nvSpPr>
        <p:spPr>
          <a:xfrm>
            <a:off x="832605" y="2353571"/>
            <a:ext cx="10515600" cy="2349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IMPLANTAÇÃO EM 2012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CAPACIDADE: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50KG CLORO ATIVO/DIA</a:t>
            </a: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VAZÃO: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ATÉ 60 L/S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INVESTIMENTO INICIAL: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INCLUSO NO PROJETO DE CONSTRUÇÃO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OBJETIVO: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CUMPRIR AS NORMAS ESTADUAIS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7123463-2485-4E5A-A08E-1EB405E85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63" y="408447"/>
            <a:ext cx="2701315" cy="270131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1B21651-1D08-4D59-AE26-513E65B20726}"/>
              </a:ext>
            </a:extLst>
          </p:cNvPr>
          <p:cNvSpPr txBox="1">
            <a:spLocks/>
          </p:cNvSpPr>
          <p:nvPr/>
        </p:nvSpPr>
        <p:spPr>
          <a:xfrm>
            <a:off x="1379986" y="5413822"/>
            <a:ext cx="9420839" cy="62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SEGURANÇA  |  EFICIÊNCIA  |  BAIXO CUSTO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FA7C117-0E5C-4332-9D58-6F2C1D25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9" y="5095398"/>
            <a:ext cx="622962" cy="62336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586A973-7E07-4A92-9DFA-3CEEB1609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0" y="5095400"/>
            <a:ext cx="622961" cy="6233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8102EC71-B88E-4161-9369-C27D8C2F6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6" y="5095400"/>
            <a:ext cx="622961" cy="623366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BB4CE8E-9BD5-42A6-8A61-525C090A1A19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3D17581-4EC1-4EF3-AEAF-D3EFBC48E236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3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785E36-F75F-4DB8-A197-320E71B8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BAURU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06F338E-BA9A-48B0-B990-92E7075A80F1}"/>
              </a:ext>
            </a:extLst>
          </p:cNvPr>
          <p:cNvSpPr/>
          <p:nvPr/>
        </p:nvSpPr>
        <p:spPr>
          <a:xfrm>
            <a:off x="4193099" y="953995"/>
            <a:ext cx="1442906" cy="8449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89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317989" y="4517179"/>
            <a:ext cx="9655729" cy="1813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GERADORES DE CLORO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BOMBAS DOSADORAS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ESTAÇÕES DE TRATAMENTO: ETA | ETE | ETL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SATURADOR DE FLÚOR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D8231F0-72E9-4F22-B7C4-867F90FD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7" y="527179"/>
            <a:ext cx="5036065" cy="93772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EAF8D7E-9272-43FF-9EF3-B3A795684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4" b="8651"/>
          <a:stretch/>
        </p:blipFill>
        <p:spPr>
          <a:xfrm>
            <a:off x="5434062" y="961054"/>
            <a:ext cx="6752344" cy="53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6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oup 47">
            <a:extLst>
              <a:ext uri="{FF2B5EF4-FFF2-40B4-BE49-F238E27FC236}">
                <a16:creationId xmlns:a16="http://schemas.microsoft.com/office/drawing/2014/main" id="{D86F9E63-0D58-4FA2-94B6-42D5AB5FE912}"/>
              </a:ext>
            </a:extLst>
          </p:cNvPr>
          <p:cNvGrpSpPr/>
          <p:nvPr/>
        </p:nvGrpSpPr>
        <p:grpSpPr>
          <a:xfrm>
            <a:off x="1534673" y="701048"/>
            <a:ext cx="9111464" cy="1154162"/>
            <a:chOff x="1707358" y="471605"/>
            <a:chExt cx="20962938" cy="1913225"/>
          </a:xfrm>
        </p:grpSpPr>
        <p:sp>
          <p:nvSpPr>
            <p:cNvPr id="14" name="TextBox 48">
              <a:extLst>
                <a:ext uri="{FF2B5EF4-FFF2-40B4-BE49-F238E27FC236}">
                  <a16:creationId xmlns:a16="http://schemas.microsoft.com/office/drawing/2014/main" id="{CC7F75DA-EE3A-49B1-B4BD-B6B847485F4F}"/>
                </a:ext>
              </a:extLst>
            </p:cNvPr>
            <p:cNvSpPr txBox="1"/>
            <p:nvPr/>
          </p:nvSpPr>
          <p:spPr>
            <a:xfrm>
              <a:off x="1707358" y="471605"/>
              <a:ext cx="20962938" cy="137749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pt-BR" sz="4800" b="1" dirty="0">
                  <a:solidFill>
                    <a:schemeClr val="accent1">
                      <a:lumMod val="75000"/>
                    </a:schemeClr>
                  </a:solidFill>
                  <a:cs typeface="Lato Regular"/>
                </a:rPr>
                <a:t>MUITO OBRIGADO!</a:t>
              </a:r>
              <a:endParaRPr lang="id-ID" sz="4800" b="1" dirty="0">
                <a:solidFill>
                  <a:schemeClr val="accent1">
                    <a:lumMod val="75000"/>
                  </a:schemeClr>
                </a:solidFill>
                <a:cs typeface="Lato Regular"/>
              </a:endParaRPr>
            </a:p>
          </p:txBody>
        </p:sp>
        <p:sp>
          <p:nvSpPr>
            <p:cNvPr id="15" name="Rectangle 49">
              <a:extLst>
                <a:ext uri="{FF2B5EF4-FFF2-40B4-BE49-F238E27FC236}">
                  <a16:creationId xmlns:a16="http://schemas.microsoft.com/office/drawing/2014/main" id="{FB4D5CD9-228F-4D81-8691-9702FD70A598}"/>
                </a:ext>
              </a:extLst>
            </p:cNvPr>
            <p:cNvSpPr/>
            <p:nvPr/>
          </p:nvSpPr>
          <p:spPr>
            <a:xfrm>
              <a:off x="9461927" y="1801730"/>
              <a:ext cx="4889983" cy="1396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sz="900" dirty="0">
                <a:solidFill>
                  <a:srgbClr val="00B0F0"/>
                </a:solidFill>
                <a:latin typeface="Open Sans Light"/>
              </a:endParaRP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30547341-4CE3-4B96-99B3-6F98D4C7F9A6}"/>
                </a:ext>
              </a:extLst>
            </p:cNvPr>
            <p:cNvSpPr txBox="1">
              <a:spLocks/>
            </p:cNvSpPr>
            <p:nvPr/>
          </p:nvSpPr>
          <p:spPr>
            <a:xfrm>
              <a:off x="6361236" y="1545714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9" name="Subtitle 2">
            <a:extLst>
              <a:ext uri="{FF2B5EF4-FFF2-40B4-BE49-F238E27FC236}">
                <a16:creationId xmlns:a16="http://schemas.microsoft.com/office/drawing/2014/main" id="{A601A1DF-643C-4CCD-978D-CF2B0F3C74A3}"/>
              </a:ext>
            </a:extLst>
          </p:cNvPr>
          <p:cNvSpPr txBox="1">
            <a:spLocks/>
          </p:cNvSpPr>
          <p:nvPr/>
        </p:nvSpPr>
        <p:spPr>
          <a:xfrm>
            <a:off x="1095375" y="2928698"/>
            <a:ext cx="3854801" cy="2015498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  <a:t>RICARDO GATTI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Consultor Técnico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Lato Light"/>
              </a:rPr>
              <a:t>Sênior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43 9 8810.7855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ricardo@hidrogeron.com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Lato Light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D080B43-2138-458B-A72E-D426486B457A}"/>
              </a:ext>
            </a:extLst>
          </p:cNvPr>
          <p:cNvSpPr txBox="1">
            <a:spLocks/>
          </p:cNvSpPr>
          <p:nvPr/>
        </p:nvSpPr>
        <p:spPr>
          <a:xfrm>
            <a:off x="7419974" y="2928698"/>
            <a:ext cx="3854801" cy="2015498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  <a:t>RORDÃO JÚNIOR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</a:b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Lato Light"/>
              </a:rPr>
              <a:t>Diretor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cs typeface="Lato Light"/>
              </a:rPr>
              <a:t>Comercial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43 9 8816.0603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cs typeface="Lato Light"/>
              </a:rPr>
              <a:t>junior@hidrogeron.com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Lato Light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AD630B4-A813-4D13-92CF-28220CCB10AA}"/>
              </a:ext>
            </a:extLst>
          </p:cNvPr>
          <p:cNvSpPr txBox="1">
            <a:spLocks/>
          </p:cNvSpPr>
          <p:nvPr/>
        </p:nvSpPr>
        <p:spPr>
          <a:xfrm>
            <a:off x="4163005" y="5371194"/>
            <a:ext cx="3854801" cy="548991"/>
          </a:xfrm>
          <a:prstGeom prst="rect">
            <a:avLst/>
          </a:prstGeom>
        </p:spPr>
        <p:txBody>
          <a:bodyPr vert="horz" lIns="243797" tIns="121899" rIns="243797" bIns="12189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  <a:t>www.hidrogeron.com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Lato Light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0D60369-6E77-49D8-A604-5AC1F21B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0" y="5920185"/>
            <a:ext cx="1842312" cy="399648"/>
          </a:xfrm>
          <a:prstGeom prst="rect">
            <a:avLst/>
          </a:prstGeom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F31EFFB-B6D6-4B72-86D0-FFB806B2FDD7}"/>
              </a:ext>
            </a:extLst>
          </p:cNvPr>
          <p:cNvCxnSpPr>
            <a:cxnSpLocks/>
          </p:cNvCxnSpPr>
          <p:nvPr/>
        </p:nvCxnSpPr>
        <p:spPr>
          <a:xfrm>
            <a:off x="1095375" y="2281500"/>
            <a:ext cx="101842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A9176FC-45E7-42CB-A3A4-7975736513F2}"/>
              </a:ext>
            </a:extLst>
          </p:cNvPr>
          <p:cNvCxnSpPr>
            <a:cxnSpLocks/>
          </p:cNvCxnSpPr>
          <p:nvPr/>
        </p:nvCxnSpPr>
        <p:spPr>
          <a:xfrm>
            <a:off x="1095375" y="5067825"/>
            <a:ext cx="101842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612396" y="2195041"/>
            <a:ext cx="9655729" cy="424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DADOS: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CIDADE: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PEDREIRA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ESTADO: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SÃO PAULO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HABITANTES: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46.598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SISTEMA AUTÔNOMO DE ÁGUA E ESGOTO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ESTAÇÃO DE TRATAMENTO DE ESGOTO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PROCESSO DE TRATAMENTO: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LODOS ATIVADOS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VAZÃO DE TRATAMENTO: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160 L/S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13202B7-03D5-4CFF-83CC-AC900C67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37343C4-0551-4EB8-800A-61C78E491761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0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A0D8C-BC7D-4749-9EED-251934E4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4D0648B-15F8-4BB9-8CF3-276C820E0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4" y="1542787"/>
            <a:ext cx="5354973" cy="401622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4A67006-E3AA-4723-B4DE-920058DFC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3" y="1542787"/>
            <a:ext cx="5354973" cy="401623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955293" y="5766820"/>
            <a:ext cx="4364373" cy="50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CHEGADA DO EFLUENTE BRUTO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07890B-E3D2-4522-81A6-AFD0DF03E18F}"/>
              </a:ext>
            </a:extLst>
          </p:cNvPr>
          <p:cNvSpPr txBox="1">
            <a:spLocks/>
          </p:cNvSpPr>
          <p:nvPr/>
        </p:nvSpPr>
        <p:spPr>
          <a:xfrm>
            <a:off x="8148679" y="5766820"/>
            <a:ext cx="1979453" cy="50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AERADORES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EE60A8-A233-46BC-9499-71F72F6DDFA3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74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E9A7D92-BAB0-4D47-BDFA-22685F927490}"/>
              </a:ext>
            </a:extLst>
          </p:cNvPr>
          <p:cNvSpPr txBox="1">
            <a:spLocks/>
          </p:cNvSpPr>
          <p:nvPr/>
        </p:nvSpPr>
        <p:spPr>
          <a:xfrm>
            <a:off x="1379986" y="1790605"/>
            <a:ext cx="9420839" cy="424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OBJETIVO: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REALIZAR A DESINFECÇÃO DO EFLUENTE FINAL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NOTIFICAÇÃO:</a:t>
            </a:r>
            <a:br>
              <a:rPr lang="pt-BR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CONJUNTO HABITACIONAL PRÓXIMO A ETE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SEGURANÇA  |  EFICIÊNCIA  |  BAIXO CUSTO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0F049-B9EA-4721-8AF9-F5C08305A6AF}"/>
              </a:ext>
            </a:extLst>
          </p:cNvPr>
          <p:cNvCxnSpPr>
            <a:cxnSpLocks/>
          </p:cNvCxnSpPr>
          <p:nvPr/>
        </p:nvCxnSpPr>
        <p:spPr>
          <a:xfrm>
            <a:off x="1015068" y="2881575"/>
            <a:ext cx="101842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EEB787D-5112-4622-B72C-58F533EE7150}"/>
              </a:ext>
            </a:extLst>
          </p:cNvPr>
          <p:cNvCxnSpPr>
            <a:cxnSpLocks/>
          </p:cNvCxnSpPr>
          <p:nvPr/>
        </p:nvCxnSpPr>
        <p:spPr>
          <a:xfrm>
            <a:off x="1033244" y="4258768"/>
            <a:ext cx="101842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A72BF314-F091-42CD-A1B9-D61F4C96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9" y="5095398"/>
            <a:ext cx="622962" cy="62336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02B8B8C-4E17-4B29-8B3A-EFBF1B19A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20" y="5095400"/>
            <a:ext cx="622961" cy="62336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22E0A50-8B8D-45E3-BB6E-AAD655FDD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46" y="5095400"/>
            <a:ext cx="622961" cy="623366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BDC3F83-F6A2-4B66-AE22-EFEC4773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159353DA-140F-4703-B807-84E6D1A1AABA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5D1E94-D8BB-4AFB-A9AB-047F3694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36" y="1819884"/>
            <a:ext cx="5299404" cy="39745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95E976E-BD88-4B79-A64A-24A7F122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1" y="1819884"/>
            <a:ext cx="5299405" cy="397455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21B6CA-5F93-4CF5-9FAC-EDE3A9705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1BC8007-4905-4758-9608-12B9E7435DB5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ECCFC8F-A333-41BF-90B9-3B3B35585B4B}"/>
              </a:ext>
            </a:extLst>
          </p:cNvPr>
          <p:cNvSpPr txBox="1">
            <a:spLocks/>
          </p:cNvSpPr>
          <p:nvPr/>
        </p:nvSpPr>
        <p:spPr>
          <a:xfrm>
            <a:off x="6592785" y="5932277"/>
            <a:ext cx="5091242" cy="50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PRODUÇÃO DE HIPOCLORITO NA ETE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C94AE6-13BE-4E55-8554-A6BE73641BBA}"/>
              </a:ext>
            </a:extLst>
          </p:cNvPr>
          <p:cNvSpPr txBox="1">
            <a:spLocks/>
          </p:cNvSpPr>
          <p:nvPr/>
        </p:nvSpPr>
        <p:spPr>
          <a:xfrm>
            <a:off x="832606" y="3272892"/>
            <a:ext cx="10515600" cy="184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IMPLANTAÇÃO EM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INVESTIMENTO INICIAL: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ZERO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 MODELO DE CONTRATO: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LOCAÇÃO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CAPACIDADE: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70 KG CLORO ATIVO/DIA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6BD5819-C5E0-46C2-93BD-51A773CEB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E6F4B2-5052-4743-9685-55FF8C5391D8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E62ED44-6FE9-49B4-8161-112FEF4DC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63" y="408447"/>
            <a:ext cx="2701315" cy="27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4C94AE6-13BE-4E55-8554-A6BE73641BBA}"/>
              </a:ext>
            </a:extLst>
          </p:cNvPr>
          <p:cNvSpPr txBox="1">
            <a:spLocks/>
          </p:cNvSpPr>
          <p:nvPr/>
        </p:nvSpPr>
        <p:spPr>
          <a:xfrm>
            <a:off x="487985" y="1835522"/>
            <a:ext cx="10526760" cy="376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RESULTADOS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611057-D346-469D-95FB-9390D0F1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5" y="2368577"/>
            <a:ext cx="5166194" cy="30947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B33D90A-007E-4435-9CB3-999DD9E25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5" y="2376966"/>
            <a:ext cx="5135892" cy="3839276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A2D766-73E7-49B2-BA51-AE166025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SAAE PEDREIRA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442F9BE-FFEB-4DD9-867D-05721DD79F6C}"/>
              </a:ext>
            </a:extLst>
          </p:cNvPr>
          <p:cNvSpPr/>
          <p:nvPr/>
        </p:nvSpPr>
        <p:spPr>
          <a:xfrm>
            <a:off x="5995858" y="925723"/>
            <a:ext cx="1442906" cy="844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10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61E25B1-109B-4BC5-9B4D-124720828E9A}"/>
              </a:ext>
            </a:extLst>
          </p:cNvPr>
          <p:cNvSpPr/>
          <p:nvPr/>
        </p:nvSpPr>
        <p:spPr>
          <a:xfrm>
            <a:off x="0" y="1"/>
            <a:ext cx="3632433" cy="128351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D3170A-8F95-4C86-80BB-42E69EF3E3DE}"/>
              </a:ext>
            </a:extLst>
          </p:cNvPr>
          <p:cNvSpPr txBox="1">
            <a:spLocks/>
          </p:cNvSpPr>
          <p:nvPr/>
        </p:nvSpPr>
        <p:spPr>
          <a:xfrm>
            <a:off x="896223" y="277446"/>
            <a:ext cx="1839985" cy="728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CASE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8A0D8C-BC7D-4749-9EED-251934E4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997" y="388267"/>
            <a:ext cx="6228128" cy="50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PIRACICABA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E02D5D-91B0-4AC9-9400-DA9C9B57D112}"/>
              </a:ext>
            </a:extLst>
          </p:cNvPr>
          <p:cNvSpPr/>
          <p:nvPr/>
        </p:nvSpPr>
        <p:spPr>
          <a:xfrm>
            <a:off x="0" y="6719071"/>
            <a:ext cx="6096000" cy="1389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0E234A-5E17-49DE-BC56-30618D8364F3}"/>
              </a:ext>
            </a:extLst>
          </p:cNvPr>
          <p:cNvSpPr/>
          <p:nvPr/>
        </p:nvSpPr>
        <p:spPr>
          <a:xfrm>
            <a:off x="3045203" y="6719071"/>
            <a:ext cx="6096000" cy="138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67225-67FD-4AB2-8F79-CE5639CF1E8E}"/>
              </a:ext>
            </a:extLst>
          </p:cNvPr>
          <p:cNvSpPr/>
          <p:nvPr/>
        </p:nvSpPr>
        <p:spPr>
          <a:xfrm>
            <a:off x="6090406" y="6719071"/>
            <a:ext cx="6096000" cy="1389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44CCB0-0A4B-45A9-B8A7-834CC3129EC0}"/>
              </a:ext>
            </a:extLst>
          </p:cNvPr>
          <p:cNvSpPr txBox="1">
            <a:spLocks/>
          </p:cNvSpPr>
          <p:nvPr/>
        </p:nvSpPr>
        <p:spPr>
          <a:xfrm>
            <a:off x="612396" y="2094373"/>
            <a:ext cx="9655729" cy="424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DADOS: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CIDADE: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PIRACICABA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ESTADO: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SÃO PAULO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HABITANTES: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391.449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PARCERIA PÚBLICO-PRIVADA (PPP)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100% DE ESGOTO COLETADO E TRATADO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ESTAÇÃO DE TRATAMENTO DE ESGOTO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PROCESSO DE TRATAMENTO: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REATOR ANAERÓBIO SEGUIDO DE AERÓBIO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</a:rPr>
              <a:t>VAZÃO DE TRATAMENTO: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80 L/S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2755CC-A701-4A07-84EC-EAFE42DF32D4}"/>
              </a:ext>
            </a:extLst>
          </p:cNvPr>
          <p:cNvSpPr/>
          <p:nvPr/>
        </p:nvSpPr>
        <p:spPr>
          <a:xfrm>
            <a:off x="5250374" y="953995"/>
            <a:ext cx="1442906" cy="8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21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348</Words>
  <Application>Microsoft Office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Lato Light</vt:lpstr>
      <vt:lpstr>Lato Regular</vt:lpstr>
      <vt:lpstr>Open Sans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CLORAÇÃO EM TRATAMENTO DE ESGOTO</dc:title>
  <dc:creator>Carolina Duarte</dc:creator>
  <cp:lastModifiedBy>LEANDRO CORSINI</cp:lastModifiedBy>
  <cp:revision>43</cp:revision>
  <dcterms:created xsi:type="dcterms:W3CDTF">2018-05-17T03:12:32Z</dcterms:created>
  <dcterms:modified xsi:type="dcterms:W3CDTF">2018-05-25T20:49:12Z</dcterms:modified>
</cp:coreProperties>
</file>