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322" r:id="rId3"/>
    <p:sldId id="323" r:id="rId4"/>
    <p:sldId id="265" r:id="rId5"/>
    <p:sldId id="327" r:id="rId6"/>
    <p:sldId id="324" r:id="rId7"/>
    <p:sldId id="325" r:id="rId8"/>
    <p:sldId id="314" r:id="rId9"/>
    <p:sldId id="328" r:id="rId10"/>
    <p:sldId id="326" r:id="rId11"/>
    <p:sldId id="329" r:id="rId12"/>
    <p:sldId id="330" r:id="rId13"/>
    <p:sldId id="319" r:id="rId14"/>
    <p:sldId id="264" r:id="rId15"/>
  </p:sldIdLst>
  <p:sldSz cx="9144000" cy="6858000" type="screen4x3"/>
  <p:notesSz cx="6858000" cy="9144000"/>
  <p:defaultTextStyle>
    <a:defPPr>
      <a:defRPr lang="pt-B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snapToGrid="0">
      <p:cViewPr>
        <p:scale>
          <a:sx n="70" d="100"/>
          <a:sy n="70" d="100"/>
        </p:scale>
        <p:origin x="-138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9E856C-3F09-4F1D-BEA1-F569B9A7B9C2}" type="datetimeFigureOut">
              <a:rPr lang="pt-BR" smtClean="0"/>
              <a:pPr/>
              <a:t>25/05/2015</a:t>
            </a:fld>
            <a:endParaRPr lang="pt-BR" dirty="0"/>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872D6F-5560-4C9C-B90E-02AAA9EB95B7}" type="slidenum">
              <a:rPr lang="pt-BR" smtClean="0"/>
              <a:pPr/>
              <a:t>‹nº›</a:t>
            </a:fld>
            <a:endParaRPr lang="pt-B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08872D6F-5560-4C9C-B90E-02AAA9EB95B7}" type="slidenum">
              <a:rPr lang="pt-BR" smtClean="0"/>
              <a:pPr/>
              <a:t>1</a:t>
            </a:fld>
            <a:endParaRPr lang="pt-B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08872D6F-5560-4C9C-B90E-02AAA9EB95B7}" type="slidenum">
              <a:rPr lang="pt-BR" smtClean="0"/>
              <a:pPr/>
              <a:t>14</a:t>
            </a:fld>
            <a:endParaRPr lang="pt-B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p:spPr>
      </p:sp>
      <p:sp>
        <p:nvSpPr>
          <p:cNvPr id="45059" name="Rectangle 3"/>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08872D6F-5560-4C9C-B90E-02AAA9EB95B7}" type="slidenum">
              <a:rPr lang="pt-BR" smtClean="0"/>
              <a:pPr/>
              <a:t>3</a:t>
            </a:fld>
            <a:endParaRPr lang="pt-B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08872D6F-5560-4C9C-B90E-02AAA9EB95B7}" type="slidenum">
              <a:rPr lang="pt-BR" smtClean="0"/>
              <a:pPr/>
              <a:t>4</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08872D6F-5560-4C9C-B90E-02AAA9EB95B7}" type="slidenum">
              <a:rPr lang="pt-BR" smtClean="0"/>
              <a:pPr/>
              <a:t>6</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08872D6F-5560-4C9C-B90E-02AAA9EB95B7}" type="slidenum">
              <a:rPr lang="pt-BR" smtClean="0"/>
              <a:pPr/>
              <a:t>7</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08872D6F-5560-4C9C-B90E-02AAA9EB95B7}" type="slidenum">
              <a:rPr lang="pt-BR" smtClean="0"/>
              <a:pPr/>
              <a:t>8</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08872D6F-5560-4C9C-B90E-02AAA9EB95B7}" type="slidenum">
              <a:rPr lang="pt-BR" smtClean="0"/>
              <a:pPr/>
              <a:t>9</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08872D6F-5560-4C9C-B90E-02AAA9EB95B7}" type="slidenum">
              <a:rPr lang="pt-BR" smtClean="0"/>
              <a:pPr/>
              <a:t>10</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pt-B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pt-BR"/>
          </a:p>
        </p:txBody>
      </p:sp>
      <p:sp>
        <p:nvSpPr>
          <p:cNvPr id="4" name="Date Placeholder 3"/>
          <p:cNvSpPr>
            <a:spLocks noGrp="1"/>
          </p:cNvSpPr>
          <p:nvPr>
            <p:ph type="dt" sz="half" idx="10"/>
          </p:nvPr>
        </p:nvSpPr>
        <p:spPr/>
        <p:txBody>
          <a:bodyPr/>
          <a:lstStyle/>
          <a:p>
            <a:fld id="{E0B07598-6C30-7544-A1FE-25DB2EEE69B5}" type="datetimeFigureOut">
              <a:rPr lang="pt-BR" smtClean="0"/>
              <a:pPr/>
              <a:t>25/05/2015</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3A45C53D-CAD3-3443-A16C-11BBA9937C7F}" type="slidenum">
              <a:rPr lang="pt-BR" smtClean="0"/>
              <a:pPr/>
              <a:t>‹nº›</a:t>
            </a:fld>
            <a:endParaRPr lang="pt-B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Date Placeholder 3"/>
          <p:cNvSpPr>
            <a:spLocks noGrp="1"/>
          </p:cNvSpPr>
          <p:nvPr>
            <p:ph type="dt" sz="half" idx="10"/>
          </p:nvPr>
        </p:nvSpPr>
        <p:spPr/>
        <p:txBody>
          <a:bodyPr/>
          <a:lstStyle/>
          <a:p>
            <a:fld id="{E0B07598-6C30-7544-A1FE-25DB2EEE69B5}" type="datetimeFigureOut">
              <a:rPr lang="pt-BR" smtClean="0"/>
              <a:pPr/>
              <a:t>25/05/2015</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3A45C53D-CAD3-3443-A16C-11BBA9937C7F}" type="slidenum">
              <a:rPr lang="pt-BR" smtClean="0"/>
              <a:pPr/>
              <a:t>‹nº›</a:t>
            </a:fld>
            <a:endParaRPr lang="pt-B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pt-B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Date Placeholder 3"/>
          <p:cNvSpPr>
            <a:spLocks noGrp="1"/>
          </p:cNvSpPr>
          <p:nvPr>
            <p:ph type="dt" sz="half" idx="10"/>
          </p:nvPr>
        </p:nvSpPr>
        <p:spPr/>
        <p:txBody>
          <a:bodyPr/>
          <a:lstStyle/>
          <a:p>
            <a:fld id="{E0B07598-6C30-7544-A1FE-25DB2EEE69B5}" type="datetimeFigureOut">
              <a:rPr lang="pt-BR" smtClean="0"/>
              <a:pPr/>
              <a:t>25/05/2015</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3A45C53D-CAD3-3443-A16C-11BBA9937C7F}" type="slidenum">
              <a:rPr lang="pt-BR" smtClean="0"/>
              <a:pPr/>
              <a:t>‹nº›</a:t>
            </a:fld>
            <a:endParaRPr lang="pt-B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pt-BR"/>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Date Placeholder 3"/>
          <p:cNvSpPr>
            <a:spLocks noGrp="1"/>
          </p:cNvSpPr>
          <p:nvPr>
            <p:ph type="dt" sz="half" idx="10"/>
          </p:nvPr>
        </p:nvSpPr>
        <p:spPr/>
        <p:txBody>
          <a:bodyPr/>
          <a:lstStyle/>
          <a:p>
            <a:fld id="{E0B07598-6C30-7544-A1FE-25DB2EEE69B5}" type="datetimeFigureOut">
              <a:rPr lang="pt-BR" smtClean="0"/>
              <a:pPr/>
              <a:t>25/05/2015</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3A45C53D-CAD3-3443-A16C-11BBA9937C7F}" type="slidenum">
              <a:rPr lang="pt-BR" smtClean="0"/>
              <a:pPr/>
              <a:t>‹nº›</a:t>
            </a:fld>
            <a:endParaRPr lang="pt-B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E0B07598-6C30-7544-A1FE-25DB2EEE69B5}" type="datetimeFigureOut">
              <a:rPr lang="pt-BR" smtClean="0"/>
              <a:pPr/>
              <a:t>25/05/2015</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3A45C53D-CAD3-3443-A16C-11BBA9937C7F}" type="slidenum">
              <a:rPr lang="pt-BR" smtClean="0"/>
              <a:pPr/>
              <a:t>‹nº›</a:t>
            </a:fld>
            <a:endParaRPr lang="pt-B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5" name="Date Placeholder 4"/>
          <p:cNvSpPr>
            <a:spLocks noGrp="1"/>
          </p:cNvSpPr>
          <p:nvPr>
            <p:ph type="dt" sz="half" idx="10"/>
          </p:nvPr>
        </p:nvSpPr>
        <p:spPr/>
        <p:txBody>
          <a:bodyPr/>
          <a:lstStyle/>
          <a:p>
            <a:fld id="{E0B07598-6C30-7544-A1FE-25DB2EEE69B5}" type="datetimeFigureOut">
              <a:rPr lang="pt-BR" smtClean="0"/>
              <a:pPr/>
              <a:t>25/05/2015</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3A45C53D-CAD3-3443-A16C-11BBA9937C7F}" type="slidenum">
              <a:rPr lang="pt-BR" smtClean="0"/>
              <a:pPr/>
              <a:t>‹nº›</a:t>
            </a:fld>
            <a:endParaRPr lang="pt-B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7" name="Date Placeholder 6"/>
          <p:cNvSpPr>
            <a:spLocks noGrp="1"/>
          </p:cNvSpPr>
          <p:nvPr>
            <p:ph type="dt" sz="half" idx="10"/>
          </p:nvPr>
        </p:nvSpPr>
        <p:spPr/>
        <p:txBody>
          <a:bodyPr/>
          <a:lstStyle/>
          <a:p>
            <a:fld id="{E0B07598-6C30-7544-A1FE-25DB2EEE69B5}" type="datetimeFigureOut">
              <a:rPr lang="pt-BR" smtClean="0"/>
              <a:pPr/>
              <a:t>25/05/2015</a:t>
            </a:fld>
            <a:endParaRPr lang="pt-BR" dirty="0"/>
          </a:p>
        </p:txBody>
      </p:sp>
      <p:sp>
        <p:nvSpPr>
          <p:cNvPr id="8" name="Footer Placeholder 7"/>
          <p:cNvSpPr>
            <a:spLocks noGrp="1"/>
          </p:cNvSpPr>
          <p:nvPr>
            <p:ph type="ftr" sz="quarter" idx="11"/>
          </p:nvPr>
        </p:nvSpPr>
        <p:spPr/>
        <p:txBody>
          <a:bodyPr/>
          <a:lstStyle/>
          <a:p>
            <a:endParaRPr lang="pt-BR" dirty="0"/>
          </a:p>
        </p:txBody>
      </p:sp>
      <p:sp>
        <p:nvSpPr>
          <p:cNvPr id="9" name="Slide Number Placeholder 8"/>
          <p:cNvSpPr>
            <a:spLocks noGrp="1"/>
          </p:cNvSpPr>
          <p:nvPr>
            <p:ph type="sldNum" sz="quarter" idx="12"/>
          </p:nvPr>
        </p:nvSpPr>
        <p:spPr/>
        <p:txBody>
          <a:bodyPr/>
          <a:lstStyle/>
          <a:p>
            <a:fld id="{3A45C53D-CAD3-3443-A16C-11BBA9937C7F}" type="slidenum">
              <a:rPr lang="pt-BR" smtClean="0"/>
              <a:pPr/>
              <a:t>‹nº›</a:t>
            </a:fld>
            <a:endParaRPr lang="pt-B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pt-BR"/>
          </a:p>
        </p:txBody>
      </p:sp>
      <p:sp>
        <p:nvSpPr>
          <p:cNvPr id="3" name="Date Placeholder 2"/>
          <p:cNvSpPr>
            <a:spLocks noGrp="1"/>
          </p:cNvSpPr>
          <p:nvPr>
            <p:ph type="dt" sz="half" idx="10"/>
          </p:nvPr>
        </p:nvSpPr>
        <p:spPr/>
        <p:txBody>
          <a:bodyPr/>
          <a:lstStyle/>
          <a:p>
            <a:fld id="{E0B07598-6C30-7544-A1FE-25DB2EEE69B5}" type="datetimeFigureOut">
              <a:rPr lang="pt-BR" smtClean="0"/>
              <a:pPr/>
              <a:t>25/05/2015</a:t>
            </a:fld>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3A45C53D-CAD3-3443-A16C-11BBA9937C7F}" type="slidenum">
              <a:rPr lang="pt-BR" smtClean="0"/>
              <a:pPr/>
              <a:t>‹nº›</a:t>
            </a:fld>
            <a:endParaRPr lang="pt-B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B07598-6C30-7544-A1FE-25DB2EEE69B5}" type="datetimeFigureOut">
              <a:rPr lang="pt-BR" smtClean="0"/>
              <a:pPr/>
              <a:t>25/05/2015</a:t>
            </a:fld>
            <a:endParaRPr lang="pt-BR" dirty="0"/>
          </a:p>
        </p:txBody>
      </p:sp>
      <p:sp>
        <p:nvSpPr>
          <p:cNvPr id="3" name="Footer Placeholder 2"/>
          <p:cNvSpPr>
            <a:spLocks noGrp="1"/>
          </p:cNvSpPr>
          <p:nvPr>
            <p:ph type="ftr" sz="quarter" idx="11"/>
          </p:nvPr>
        </p:nvSpPr>
        <p:spPr/>
        <p:txBody>
          <a:bodyPr/>
          <a:lstStyle/>
          <a:p>
            <a:endParaRPr lang="pt-BR" dirty="0"/>
          </a:p>
        </p:txBody>
      </p:sp>
      <p:sp>
        <p:nvSpPr>
          <p:cNvPr id="4" name="Slide Number Placeholder 3"/>
          <p:cNvSpPr>
            <a:spLocks noGrp="1"/>
          </p:cNvSpPr>
          <p:nvPr>
            <p:ph type="sldNum" sz="quarter" idx="12"/>
          </p:nvPr>
        </p:nvSpPr>
        <p:spPr/>
        <p:txBody>
          <a:bodyPr/>
          <a:lstStyle/>
          <a:p>
            <a:fld id="{3A45C53D-CAD3-3443-A16C-11BBA9937C7F}" type="slidenum">
              <a:rPr lang="pt-BR" smtClean="0"/>
              <a:pPr/>
              <a:t>‹nº›</a:t>
            </a:fld>
            <a:endParaRPr lang="pt-B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E0B07598-6C30-7544-A1FE-25DB2EEE69B5}" type="datetimeFigureOut">
              <a:rPr lang="pt-BR" smtClean="0"/>
              <a:pPr/>
              <a:t>25/05/2015</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3A45C53D-CAD3-3443-A16C-11BBA9937C7F}" type="slidenum">
              <a:rPr lang="pt-BR" smtClean="0"/>
              <a:pPr/>
              <a:t>‹nº›</a:t>
            </a:fld>
            <a:endParaRPr lang="pt-B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E0B07598-6C30-7544-A1FE-25DB2EEE69B5}" type="datetimeFigureOut">
              <a:rPr lang="pt-BR" smtClean="0"/>
              <a:pPr/>
              <a:t>25/05/2015</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3A45C53D-CAD3-3443-A16C-11BBA9937C7F}" type="slidenum">
              <a:rPr lang="pt-BR" smtClean="0"/>
              <a:pPr/>
              <a:t>‹nº›</a:t>
            </a:fld>
            <a:endParaRPr lang="pt-B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pt-B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B07598-6C30-7544-A1FE-25DB2EEE69B5}" type="datetimeFigureOut">
              <a:rPr lang="pt-BR" smtClean="0"/>
              <a:pPr/>
              <a:t>25/05/2015</a:t>
            </a:fld>
            <a:endParaRPr lang="pt-B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5C53D-CAD3-3443-A16C-11BBA9937C7F}" type="slidenum">
              <a:rPr lang="pt-BR" smtClean="0"/>
              <a:pPr/>
              <a:t>‹nº›</a:t>
            </a:fld>
            <a:endParaRPr lang="pt-B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pt-B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mailto:ambiental@saev.com.b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mailto:ambiental@saev.com.b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gomarca-Administracao-Fev13"/>
          <p:cNvPicPr>
            <a:picLocks noChangeAspect="1" noChangeArrowheads="1"/>
          </p:cNvPicPr>
          <p:nvPr/>
        </p:nvPicPr>
        <p:blipFill>
          <a:blip r:embed="rId3"/>
          <a:srcRect/>
          <a:stretch>
            <a:fillRect/>
          </a:stretch>
        </p:blipFill>
        <p:spPr bwMode="auto">
          <a:xfrm>
            <a:off x="5835559" y="241399"/>
            <a:ext cx="2421337" cy="839268"/>
          </a:xfrm>
          <a:prstGeom prst="rect">
            <a:avLst/>
          </a:prstGeom>
          <a:noFill/>
          <a:ln w="9525">
            <a:noFill/>
            <a:miter lim="800000"/>
            <a:headEnd/>
            <a:tailEnd/>
          </a:ln>
        </p:spPr>
      </p:pic>
      <p:sp>
        <p:nvSpPr>
          <p:cNvPr id="7" name="Título 6"/>
          <p:cNvSpPr>
            <a:spLocks noGrp="1"/>
          </p:cNvSpPr>
          <p:nvPr>
            <p:ph type="ctrTitle"/>
          </p:nvPr>
        </p:nvSpPr>
        <p:spPr>
          <a:xfrm>
            <a:off x="614149" y="1965279"/>
            <a:ext cx="8243248" cy="2238232"/>
          </a:xfrm>
        </p:spPr>
        <p:txBody>
          <a:bodyPr>
            <a:noAutofit/>
          </a:bodyPr>
          <a:lstStyle/>
          <a:p>
            <a:pPr>
              <a:defRPr/>
            </a:pPr>
            <a:r>
              <a:rPr lang="pt-B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SEMENTES DO FUTURO: EDUCAÇÃO AMBIENTAL, RESPONSABILIDADE SOCIOAMBIENTAL E O SETOR PÚBLICO NO MUNICÍPIO DE VOTUPORANGA</a:t>
            </a:r>
            <a:endParaRPr lang="pt-BR"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p:txBody>
      </p:sp>
      <p:sp>
        <p:nvSpPr>
          <p:cNvPr id="8" name="Subtítulo 7"/>
          <p:cNvSpPr>
            <a:spLocks noGrp="1"/>
          </p:cNvSpPr>
          <p:nvPr>
            <p:ph type="subTitle" idx="1"/>
          </p:nvPr>
        </p:nvSpPr>
        <p:spPr>
          <a:xfrm>
            <a:off x="1480782" y="5098857"/>
            <a:ext cx="6172200" cy="1371600"/>
          </a:xfrm>
        </p:spPr>
        <p:txBody>
          <a:bodyPr>
            <a:normAutofit/>
          </a:bodyPr>
          <a:lstStyle/>
          <a:p>
            <a:pPr algn="ctr"/>
            <a:r>
              <a:rPr lang="pt-BR" sz="1600" b="1" i="1" dirty="0" smtClean="0">
                <a:solidFill>
                  <a:schemeClr val="accent1">
                    <a:lumMod val="75000"/>
                  </a:schemeClr>
                </a:solidFill>
                <a:latin typeface="Arial" pitchFamily="34" charset="0"/>
                <a:cs typeface="Arial" pitchFamily="34" charset="0"/>
              </a:rPr>
              <a:t>Biol. Simone Neiva </a:t>
            </a:r>
            <a:r>
              <a:rPr lang="pt-BR" sz="1600" b="1" i="1" dirty="0" err="1" smtClean="0">
                <a:solidFill>
                  <a:schemeClr val="accent1">
                    <a:lumMod val="75000"/>
                  </a:schemeClr>
                </a:solidFill>
                <a:latin typeface="Arial" pitchFamily="34" charset="0"/>
                <a:cs typeface="Arial" pitchFamily="34" charset="0"/>
              </a:rPr>
              <a:t>Rodella</a:t>
            </a:r>
            <a:endParaRPr lang="pt-BR" sz="1600" b="1" i="1" dirty="0" smtClean="0">
              <a:solidFill>
                <a:schemeClr val="accent1">
                  <a:lumMod val="75000"/>
                </a:schemeClr>
              </a:solidFill>
              <a:latin typeface="Arial" pitchFamily="34" charset="0"/>
              <a:cs typeface="Arial" pitchFamily="34" charset="0"/>
            </a:endParaRPr>
          </a:p>
          <a:p>
            <a:pPr algn="ctr"/>
            <a:r>
              <a:rPr lang="pt-BR" sz="1200" b="1" dirty="0" smtClean="0">
                <a:solidFill>
                  <a:schemeClr val="accent1">
                    <a:lumMod val="75000"/>
                  </a:schemeClr>
                </a:solidFill>
                <a:latin typeface="Arial" pitchFamily="34" charset="0"/>
                <a:cs typeface="Arial" pitchFamily="34" charset="0"/>
              </a:rPr>
              <a:t>Diretora da Divisão de Meio Ambiente </a:t>
            </a:r>
          </a:p>
          <a:p>
            <a:pPr algn="ctr"/>
            <a:r>
              <a:rPr lang="pt-BR" sz="1200" b="1" dirty="0" smtClean="0">
                <a:solidFill>
                  <a:schemeClr val="accent1">
                    <a:lumMod val="75000"/>
                  </a:schemeClr>
                </a:solidFill>
                <a:latin typeface="Arial" pitchFamily="34" charset="0"/>
                <a:cs typeface="Arial" pitchFamily="34" charset="0"/>
              </a:rPr>
              <a:t>SAEV Ambiental </a:t>
            </a:r>
          </a:p>
          <a:p>
            <a:pPr algn="ctr"/>
            <a:r>
              <a:rPr lang="pt-BR" sz="1200" b="1" dirty="0" smtClean="0">
                <a:solidFill>
                  <a:schemeClr val="accent1">
                    <a:lumMod val="75000"/>
                  </a:schemeClr>
                </a:solidFill>
                <a:latin typeface="Arial" pitchFamily="34" charset="0"/>
                <a:cs typeface="Arial" pitchFamily="34" charset="0"/>
                <a:hlinkClick r:id="rId4"/>
              </a:rPr>
              <a:t>ambiental@saev.com.br</a:t>
            </a:r>
            <a:endParaRPr lang="pt-BR" sz="1200" b="1" dirty="0" smtClean="0">
              <a:solidFill>
                <a:schemeClr val="accent1">
                  <a:lumMod val="75000"/>
                </a:schemeClr>
              </a:solidFill>
              <a:latin typeface="Arial" pitchFamily="34" charset="0"/>
              <a:cs typeface="Arial" pitchFamily="34" charset="0"/>
            </a:endParaRPr>
          </a:p>
          <a:p>
            <a:pPr algn="ctr"/>
            <a:r>
              <a:rPr lang="pt-BR" sz="1200" b="1" dirty="0" smtClean="0">
                <a:solidFill>
                  <a:schemeClr val="accent1">
                    <a:lumMod val="75000"/>
                  </a:schemeClr>
                </a:solidFill>
                <a:latin typeface="Arial" pitchFamily="34" charset="0"/>
                <a:cs typeface="Arial" pitchFamily="34" charset="0"/>
              </a:rPr>
              <a:t>Poços de Caldas – MG Maio de 2015</a:t>
            </a:r>
            <a:endParaRPr lang="pt-BR" sz="1200" b="1" dirty="0" smtClean="0">
              <a:solidFill>
                <a:schemeClr val="accent1">
                  <a:lumMod val="75000"/>
                </a:schemeClr>
              </a:solidFill>
              <a:latin typeface="Arial" pitchFamily="34" charset="0"/>
              <a:cs typeface="Arial" pitchFamily="34" charset="0"/>
            </a:endParaRPr>
          </a:p>
          <a:p>
            <a:endParaRPr lang="pt-BR" dirty="0" smtClean="0"/>
          </a:p>
          <a:p>
            <a:endParaRPr lang="pt-BR" dirty="0"/>
          </a:p>
        </p:txBody>
      </p:sp>
      <p:pic>
        <p:nvPicPr>
          <p:cNvPr id="6" name="Picture 5" descr="I:\Arquivos\SAEV\SAEV_AMBIENTAL_sem_degrade.jpg"/>
          <p:cNvPicPr>
            <a:picLocks noChangeAspect="1" noChangeArrowheads="1"/>
          </p:cNvPicPr>
          <p:nvPr/>
        </p:nvPicPr>
        <p:blipFill>
          <a:blip r:embed="rId5" cstate="print"/>
          <a:srcRect/>
          <a:stretch>
            <a:fillRect/>
          </a:stretch>
        </p:blipFill>
        <p:spPr bwMode="auto">
          <a:xfrm>
            <a:off x="1146246" y="392492"/>
            <a:ext cx="1747079" cy="78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172.21.10.1\temporario\Ambiental Setor\SIMONE\FOTOS VISITA PROJETO SEMENTES DO FUTURO - AGOSTO 2014\100_8755.JPG"/>
          <p:cNvPicPr>
            <a:picLocks noChangeAspect="1" noChangeArrowheads="1"/>
          </p:cNvPicPr>
          <p:nvPr/>
        </p:nvPicPr>
        <p:blipFill>
          <a:blip r:embed="rId3"/>
          <a:srcRect/>
          <a:stretch>
            <a:fillRect/>
          </a:stretch>
        </p:blipFill>
        <p:spPr bwMode="auto">
          <a:xfrm>
            <a:off x="3440146" y="1324513"/>
            <a:ext cx="5276227" cy="3957171"/>
          </a:xfrm>
          <a:prstGeom prst="rect">
            <a:avLst/>
          </a:prstGeom>
          <a:noFill/>
        </p:spPr>
      </p:pic>
      <p:sp>
        <p:nvSpPr>
          <p:cNvPr id="6" name="Espaço Reservado para Conteúdo 5"/>
          <p:cNvSpPr txBox="1">
            <a:spLocks/>
          </p:cNvSpPr>
          <p:nvPr/>
        </p:nvSpPr>
        <p:spPr>
          <a:xfrm>
            <a:off x="252481" y="1037231"/>
            <a:ext cx="3063924" cy="2156345"/>
          </a:xfrm>
          <a:prstGeom prst="rect">
            <a:avLst/>
          </a:prstGeom>
        </p:spPr>
        <p:txBody>
          <a:bodyPr vert="horz" lIns="91440" tIns="45720" rIns="91440" bIns="45720" rtlCol="0">
            <a:noAutofit/>
          </a:bodyPr>
          <a:lstStyle/>
          <a:p>
            <a:pPr marL="0" marR="0" lvl="0" indent="0" algn="ctr" defTabSz="457200" rtl="0" eaLnBrk="1" fontAlgn="auto" latinLnBrk="0" hangingPunct="1">
              <a:spcAft>
                <a:spcPts val="600"/>
              </a:spcAft>
              <a:buClrTx/>
              <a:buSzTx/>
              <a:buFont typeface="Wingdings" pitchFamily="2" charset="2"/>
              <a:buChar char="ü"/>
              <a:tabLst/>
              <a:defRPr/>
            </a:pPr>
            <a:endParaRPr lang="pt-BR" sz="2000" b="1" dirty="0" smtClean="0">
              <a:solidFill>
                <a:schemeClr val="accent1">
                  <a:lumMod val="75000"/>
                </a:schemeClr>
              </a:solidFill>
              <a:latin typeface="+mj-lt"/>
              <a:cs typeface="Arial" pitchFamily="34" charset="0"/>
            </a:endParaRPr>
          </a:p>
          <a:p>
            <a:pPr marL="0" marR="0" lvl="0" indent="0" algn="ctr" defTabSz="457200" rtl="0" eaLnBrk="1" fontAlgn="auto" latinLnBrk="0" hangingPunct="1">
              <a:spcAft>
                <a:spcPts val="600"/>
              </a:spcAft>
              <a:buClrTx/>
              <a:buSzTx/>
              <a:buFont typeface="Wingdings" pitchFamily="2" charset="2"/>
              <a:buChar char="ü"/>
              <a:tabLst/>
              <a:defRPr/>
            </a:pPr>
            <a:r>
              <a:rPr lang="pt-BR" sz="2000" b="1" dirty="0" smtClean="0">
                <a:solidFill>
                  <a:schemeClr val="accent1">
                    <a:lumMod val="75000"/>
                  </a:schemeClr>
                </a:solidFill>
                <a:latin typeface="+mj-lt"/>
                <a:cs typeface="Arial" pitchFamily="34" charset="0"/>
              </a:rPr>
              <a:t> Produção de 3 a 4 mil mudas/mês;</a:t>
            </a:r>
          </a:p>
          <a:p>
            <a:pPr marL="0" marR="0" lvl="0" indent="0" algn="ctr" defTabSz="457200" rtl="0" eaLnBrk="1" fontAlgn="auto" latinLnBrk="0" hangingPunct="1">
              <a:spcAft>
                <a:spcPts val="600"/>
              </a:spcAft>
              <a:buClrTx/>
              <a:buSzTx/>
              <a:buFont typeface="Wingdings" pitchFamily="2" charset="2"/>
              <a:buChar char="ü"/>
              <a:tabLst/>
              <a:defRPr/>
            </a:pPr>
            <a:r>
              <a:rPr lang="pt-BR" sz="2000" b="1" dirty="0" smtClean="0">
                <a:solidFill>
                  <a:schemeClr val="accent1">
                    <a:lumMod val="75000"/>
                  </a:schemeClr>
                </a:solidFill>
                <a:latin typeface="+mj-lt"/>
                <a:cs typeface="Arial" pitchFamily="34" charset="0"/>
              </a:rPr>
              <a:t>p</a:t>
            </a:r>
            <a:r>
              <a:rPr lang="pt-BR" sz="2000" b="1" dirty="0" smtClean="0">
                <a:solidFill>
                  <a:schemeClr val="accent1">
                    <a:lumMod val="75000"/>
                  </a:schemeClr>
                </a:solidFill>
                <a:latin typeface="+mj-lt"/>
                <a:cs typeface="Arial" pitchFamily="34" charset="0"/>
              </a:rPr>
              <a:t>rodução de 30 espécies nativas regionais;</a:t>
            </a:r>
          </a:p>
          <a:p>
            <a:pPr marL="0" marR="0" lvl="0" indent="0" algn="ctr" defTabSz="457200" rtl="0" eaLnBrk="1" fontAlgn="auto" latinLnBrk="0" hangingPunct="1">
              <a:spcAft>
                <a:spcPts val="600"/>
              </a:spcAft>
              <a:buClrTx/>
              <a:buSzTx/>
              <a:buFont typeface="Wingdings" pitchFamily="2" charset="2"/>
              <a:buChar char="ü"/>
              <a:tabLst/>
              <a:defRPr/>
            </a:pPr>
            <a:r>
              <a:rPr lang="pt-BR" sz="2000" b="1" dirty="0" smtClean="0">
                <a:solidFill>
                  <a:schemeClr val="accent1">
                    <a:lumMod val="75000"/>
                  </a:schemeClr>
                </a:solidFill>
                <a:latin typeface="+mj-lt"/>
                <a:cs typeface="Arial" pitchFamily="34" charset="0"/>
              </a:rPr>
              <a:t>mudas disponibilizadas para plantios em Votuporanga e região e também para distribuição em eventos;</a:t>
            </a:r>
          </a:p>
          <a:p>
            <a:pPr marL="0" marR="0" lvl="0" indent="0" algn="ctr" defTabSz="457200" rtl="0" eaLnBrk="1" fontAlgn="auto" latinLnBrk="0" hangingPunct="1">
              <a:spcAft>
                <a:spcPts val="600"/>
              </a:spcAft>
              <a:buClrTx/>
              <a:buSzTx/>
              <a:buFont typeface="Wingdings" pitchFamily="2" charset="2"/>
              <a:buChar char="ü"/>
              <a:tabLst/>
              <a:defRPr/>
            </a:pPr>
            <a:r>
              <a:rPr lang="pt-BR" sz="2000" b="1" dirty="0" smtClean="0">
                <a:solidFill>
                  <a:schemeClr val="accent1">
                    <a:lumMod val="75000"/>
                  </a:schemeClr>
                </a:solidFill>
                <a:latin typeface="+mj-lt"/>
                <a:cs typeface="Arial" pitchFamily="34" charset="0"/>
              </a:rPr>
              <a:t> </a:t>
            </a:r>
            <a:r>
              <a:rPr lang="pt-BR" sz="2000" b="1" dirty="0" smtClean="0">
                <a:solidFill>
                  <a:schemeClr val="accent1">
                    <a:lumMod val="75000"/>
                  </a:schemeClr>
                </a:solidFill>
                <a:latin typeface="+mj-lt"/>
                <a:cs typeface="Arial" pitchFamily="34" charset="0"/>
              </a:rPr>
              <a:t>desde 2005: mais de 90 adolescentes.</a:t>
            </a:r>
          </a:p>
          <a:p>
            <a:pPr marL="0" marR="0" lvl="0" indent="0" algn="ctr" defTabSz="457200" rtl="0" eaLnBrk="1" fontAlgn="auto" latinLnBrk="0" hangingPunct="1">
              <a:spcAft>
                <a:spcPts val="600"/>
              </a:spcAft>
              <a:buClrTx/>
              <a:buSzTx/>
              <a:tabLst/>
              <a:defRPr/>
            </a:pPr>
            <a:endParaRPr lang="pt-BR" sz="3200" b="1" dirty="0" smtClean="0">
              <a:solidFill>
                <a:schemeClr val="accent1">
                  <a:lumMod val="75000"/>
                </a:schemeClr>
              </a:solidFill>
              <a:latin typeface="+mj-lt"/>
              <a:cs typeface="Arial" pitchFamily="34" charset="0"/>
            </a:endParaRPr>
          </a:p>
          <a:p>
            <a:pPr marL="0" marR="0" lvl="0" indent="0" algn="ctr" defTabSz="457200" rtl="0" eaLnBrk="1" fontAlgn="auto" latinLnBrk="0" hangingPunct="1">
              <a:spcAft>
                <a:spcPts val="600"/>
              </a:spcAft>
              <a:buClrTx/>
              <a:buSzTx/>
              <a:tabLst/>
              <a:defRPr/>
            </a:pPr>
            <a:endParaRPr lang="pt-BR" sz="3200" b="1" dirty="0" smtClean="0">
              <a:solidFill>
                <a:schemeClr val="accent1">
                  <a:lumMod val="75000"/>
                </a:schemeClr>
              </a:solidFill>
              <a:latin typeface="Arial" pitchFamily="34" charset="0"/>
              <a:cs typeface="Arial" pitchFamily="34" charset="0"/>
            </a:endParaRPr>
          </a:p>
          <a:p>
            <a:pPr marL="0" marR="0" lvl="0" indent="0" algn="ctr" defTabSz="457200" rtl="0" eaLnBrk="1" fontAlgn="auto" latinLnBrk="0" hangingPunct="1">
              <a:spcAft>
                <a:spcPts val="600"/>
              </a:spcAft>
              <a:buClrTx/>
              <a:buSzTx/>
              <a:buFont typeface="Wingdings" pitchFamily="2" charset="2"/>
              <a:buChar char="ü"/>
              <a:tabLst/>
              <a:defRPr/>
            </a:pPr>
            <a:endParaRPr lang="pt-BR" sz="3200" b="1" dirty="0" smtClean="0">
              <a:solidFill>
                <a:schemeClr val="accent1">
                  <a:lumMod val="75000"/>
                </a:schemeClr>
              </a:solidFill>
              <a:latin typeface="Arial" pitchFamily="34" charset="0"/>
              <a:cs typeface="Arial" pitchFamily="34" charset="0"/>
            </a:endParaRPr>
          </a:p>
          <a:p>
            <a:pPr marL="0" marR="0" lvl="0" indent="0" algn="ctr" defTabSz="457200" rtl="0" eaLnBrk="1" fontAlgn="auto" latinLnBrk="0" hangingPunct="1">
              <a:spcAft>
                <a:spcPts val="600"/>
              </a:spcAft>
              <a:buClrTx/>
              <a:buSzTx/>
              <a:buFont typeface="Wingdings" pitchFamily="2" charset="2"/>
              <a:buChar char="ü"/>
              <a:tabLst/>
              <a:defRPr/>
            </a:pPr>
            <a:endParaRPr lang="pt-BR" sz="3200" b="1" dirty="0" smtClean="0">
              <a:solidFill>
                <a:schemeClr val="accent1">
                  <a:lumMod val="75000"/>
                </a:schemeClr>
              </a:solidFill>
              <a:latin typeface="Arial" pitchFamily="34" charset="0"/>
              <a:cs typeface="Arial" pitchFamily="34" charset="0"/>
            </a:endParaRPr>
          </a:p>
          <a:p>
            <a:pPr marL="0" marR="0" lvl="0" indent="0" algn="ctr" defTabSz="457200" rtl="0" eaLnBrk="1" fontAlgn="auto" latinLnBrk="0" hangingPunct="1">
              <a:lnSpc>
                <a:spcPct val="150000"/>
              </a:lnSpc>
              <a:spcBef>
                <a:spcPct val="20000"/>
              </a:spcBef>
              <a:spcAft>
                <a:spcPts val="1200"/>
              </a:spcAft>
              <a:buClrTx/>
              <a:buSzTx/>
              <a:buFont typeface="Wingdings" pitchFamily="2" charset="2"/>
              <a:buChar char="ü"/>
              <a:tabLst/>
              <a:defRPr/>
            </a:pPr>
            <a:endParaRPr lang="pt-BR" sz="2000" b="1" dirty="0" smtClean="0">
              <a:solidFill>
                <a:schemeClr val="accent1">
                  <a:lumMod val="75000"/>
                </a:schemeClr>
              </a:solidFill>
              <a:latin typeface="Arial" pitchFamily="34" charset="0"/>
              <a:cs typeface="Arial" pitchFamily="34" charset="0"/>
            </a:endParaRPr>
          </a:p>
          <a:p>
            <a:pPr marL="0" marR="0" lvl="0" indent="0" algn="ctr" defTabSz="457200" rtl="0" eaLnBrk="1" fontAlgn="auto" latinLnBrk="0" hangingPunct="1">
              <a:lnSpc>
                <a:spcPct val="150000"/>
              </a:lnSpc>
              <a:spcBef>
                <a:spcPct val="20000"/>
              </a:spcBef>
              <a:spcAft>
                <a:spcPts val="1200"/>
              </a:spcAft>
              <a:buClrTx/>
              <a:buSzTx/>
              <a:tabLst/>
              <a:defRPr/>
            </a:pPr>
            <a:endParaRPr kumimoji="0" lang="pt-BR" sz="2000" b="1" i="0" u="none" strike="noStrike" kern="1200" cap="none" spc="0" normalizeH="0" baseline="0" noProof="0" dirty="0" smtClean="0">
              <a:ln>
                <a:noFill/>
              </a:ln>
              <a:solidFill>
                <a:schemeClr val="accent1">
                  <a:lumMod val="75000"/>
                </a:schemeClr>
              </a:solidFill>
              <a:effectLst/>
              <a:uLnTx/>
              <a:uFillTx/>
              <a:latin typeface="Arial" pitchFamily="34" charset="0"/>
              <a:cs typeface="Arial" pitchFamily="34" charset="0"/>
            </a:endParaRPr>
          </a:p>
        </p:txBody>
      </p:sp>
      <p:sp>
        <p:nvSpPr>
          <p:cNvPr id="5" name="Retângulo 4"/>
          <p:cNvSpPr/>
          <p:nvPr/>
        </p:nvSpPr>
        <p:spPr>
          <a:xfrm>
            <a:off x="1384585" y="286603"/>
            <a:ext cx="6929486" cy="1015663"/>
          </a:xfrm>
          <a:prstGeom prst="rect">
            <a:avLst/>
          </a:prstGeom>
          <a:noFill/>
        </p:spPr>
        <p:txBody>
          <a:bodyPr wrap="square">
            <a:spAutoFit/>
          </a:bodyPr>
          <a:lstStyle/>
          <a:p>
            <a:pPr algn="ctr">
              <a:defRPr/>
            </a:pPr>
            <a:r>
              <a:rPr lang="pt-B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RESULTADOS</a:t>
            </a:r>
            <a:endParaRPr lang="pt-BR"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defRPr/>
            </a:pPr>
            <a:endParaRPr lang="pt-BR" sz="24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algn="just">
              <a:buNone/>
            </a:pPr>
            <a:endParaRPr lang="pt-BR" dirty="0" smtClean="0"/>
          </a:p>
          <a:p>
            <a:endParaRPr lang="pt-BR" dirty="0" smtClean="0"/>
          </a:p>
          <a:p>
            <a:endParaRPr lang="pt-BR" dirty="0"/>
          </a:p>
        </p:txBody>
      </p:sp>
      <p:sp>
        <p:nvSpPr>
          <p:cNvPr id="4" name="Título 1"/>
          <p:cNvSpPr>
            <a:spLocks noGrp="1"/>
          </p:cNvSpPr>
          <p:nvPr>
            <p:ph type="title"/>
          </p:nvPr>
        </p:nvSpPr>
        <p:spPr>
          <a:xfrm>
            <a:off x="620974" y="179104"/>
            <a:ext cx="8229600" cy="885422"/>
          </a:xfrm>
        </p:spPr>
        <p:txBody>
          <a:bodyPr>
            <a:normAutofit/>
          </a:bodyPr>
          <a:lstStyle/>
          <a:p>
            <a:pPr>
              <a:defRPr/>
            </a:pPr>
            <a:r>
              <a:rPr lang="pt-BR" sz="3600" b="1" i="1" dirty="0" smtClean="0">
                <a:solidFill>
                  <a:schemeClr val="accent1">
                    <a:lumMod val="75000"/>
                  </a:schemeClr>
                </a:solidFill>
              </a:rPr>
              <a:t>CONCLUSÃO  </a:t>
            </a:r>
          </a:p>
        </p:txBody>
      </p:sp>
      <p:sp>
        <p:nvSpPr>
          <p:cNvPr id="7" name="Espaço Reservado para Conteúdo 5"/>
          <p:cNvSpPr txBox="1">
            <a:spLocks/>
          </p:cNvSpPr>
          <p:nvPr/>
        </p:nvSpPr>
        <p:spPr>
          <a:xfrm>
            <a:off x="293425" y="982640"/>
            <a:ext cx="8577620" cy="5049670"/>
          </a:xfrm>
          <a:prstGeom prst="rect">
            <a:avLst/>
          </a:prstGeom>
        </p:spPr>
        <p:txBody>
          <a:bodyPr vert="horz" lIns="91440" tIns="45720" rIns="91440" bIns="45720" rtlCol="0">
            <a:noAutofit/>
          </a:bodyPr>
          <a:lstStyle/>
          <a:p>
            <a:pPr marL="0" marR="0" lvl="0" indent="0" algn="ctr" defTabSz="457200" rtl="0" eaLnBrk="1" fontAlgn="auto" latinLnBrk="0" hangingPunct="1">
              <a:spcAft>
                <a:spcPts val="600"/>
              </a:spcAft>
              <a:buClrTx/>
              <a:buSzTx/>
              <a:tabLst/>
              <a:defRPr/>
            </a:pPr>
            <a:endParaRPr lang="pt-BR" sz="2000" b="1" dirty="0" smtClean="0">
              <a:solidFill>
                <a:schemeClr val="accent1">
                  <a:lumMod val="75000"/>
                </a:schemeClr>
              </a:solidFill>
              <a:latin typeface="+mj-lt"/>
              <a:cs typeface="Arial" pitchFamily="34" charset="0"/>
            </a:endParaRPr>
          </a:p>
          <a:p>
            <a:pPr marL="0" marR="0" lvl="0" indent="0" algn="ctr" defTabSz="457200" rtl="0" eaLnBrk="1" fontAlgn="auto" latinLnBrk="0" hangingPunct="1">
              <a:spcAft>
                <a:spcPts val="600"/>
              </a:spcAft>
              <a:buClrTx/>
              <a:buSzTx/>
              <a:tabLst/>
              <a:defRPr/>
            </a:pPr>
            <a:r>
              <a:rPr lang="pt-BR" sz="3200" b="1" dirty="0" smtClean="0">
                <a:solidFill>
                  <a:schemeClr val="accent1">
                    <a:lumMod val="75000"/>
                  </a:schemeClr>
                </a:solidFill>
                <a:latin typeface="+mj-lt"/>
                <a:cs typeface="Arial" pitchFamily="34" charset="0"/>
              </a:rPr>
              <a:t>O propósito do Projeto Sementes do Futuro é integrar os adolescentes com as questões ambientais através da prática ordenada da educação ambiental, num projeto que cumpra suas funções como “instrumento de gestão” numa perspectiva transformadora de valorização humana aliada à proteção do meio ambiente, fomentando a integração de aspectos ambientais, sociais e econômicos. </a:t>
            </a:r>
            <a:endParaRPr lang="pt-BR" sz="2000" b="1" dirty="0" smtClean="0">
              <a:solidFill>
                <a:schemeClr val="accent1">
                  <a:lumMod val="75000"/>
                </a:schemeClr>
              </a:solidFill>
              <a:latin typeface="+mj-lt"/>
              <a:cs typeface="Arial" pitchFamily="34" charset="0"/>
            </a:endParaRPr>
          </a:p>
          <a:p>
            <a:pPr marL="0" marR="0" lvl="0" indent="0" algn="ctr" defTabSz="457200" rtl="0" eaLnBrk="1" fontAlgn="auto" latinLnBrk="0" hangingPunct="1">
              <a:spcAft>
                <a:spcPts val="600"/>
              </a:spcAft>
              <a:buClrTx/>
              <a:buSzTx/>
              <a:tabLst/>
              <a:defRPr/>
            </a:pPr>
            <a:endParaRPr lang="pt-BR" sz="1600" b="1" dirty="0" smtClean="0">
              <a:solidFill>
                <a:schemeClr val="accent1">
                  <a:lumMod val="75000"/>
                </a:schemeClr>
              </a:solidFill>
              <a:latin typeface="Arial" pitchFamily="34" charset="0"/>
              <a:cs typeface="Arial" pitchFamily="34" charset="0"/>
            </a:endParaRPr>
          </a:p>
          <a:p>
            <a:pPr marL="0" marR="0" lvl="0" indent="0" algn="ctr" defTabSz="457200" rtl="0" eaLnBrk="1" fontAlgn="auto" latinLnBrk="0" hangingPunct="1">
              <a:spcAft>
                <a:spcPts val="600"/>
              </a:spcAft>
              <a:buClrTx/>
              <a:buSzTx/>
              <a:buFont typeface="Wingdings" pitchFamily="2" charset="2"/>
              <a:buChar char="ü"/>
              <a:tabLst/>
              <a:defRPr/>
            </a:pPr>
            <a:endParaRPr lang="pt-BR" sz="1600" b="1" dirty="0" smtClean="0">
              <a:solidFill>
                <a:schemeClr val="accent1">
                  <a:lumMod val="75000"/>
                </a:schemeClr>
              </a:solidFill>
              <a:latin typeface="Arial" pitchFamily="34" charset="0"/>
              <a:cs typeface="Arial" pitchFamily="34" charset="0"/>
            </a:endParaRPr>
          </a:p>
          <a:p>
            <a:pPr marL="0" marR="0" lvl="0" indent="0" algn="ctr" defTabSz="457200" rtl="0" eaLnBrk="1" fontAlgn="auto" latinLnBrk="0" hangingPunct="1">
              <a:lnSpc>
                <a:spcPct val="150000"/>
              </a:lnSpc>
              <a:spcBef>
                <a:spcPct val="20000"/>
              </a:spcBef>
              <a:spcAft>
                <a:spcPts val="1200"/>
              </a:spcAft>
              <a:buClrTx/>
              <a:buSzTx/>
              <a:buFont typeface="Wingdings" pitchFamily="2" charset="2"/>
              <a:buChar char="ü"/>
              <a:tabLst/>
              <a:defRPr/>
            </a:pPr>
            <a:endParaRPr lang="pt-BR" sz="2000" b="1" dirty="0" smtClean="0">
              <a:solidFill>
                <a:schemeClr val="accent1">
                  <a:lumMod val="75000"/>
                </a:schemeClr>
              </a:solidFill>
              <a:latin typeface="Arial" pitchFamily="34" charset="0"/>
              <a:cs typeface="Arial" pitchFamily="34" charset="0"/>
            </a:endParaRPr>
          </a:p>
          <a:p>
            <a:pPr marL="0" marR="0" lvl="0" indent="0" algn="ctr" defTabSz="457200" rtl="0" eaLnBrk="1" fontAlgn="auto" latinLnBrk="0" hangingPunct="1">
              <a:lnSpc>
                <a:spcPct val="150000"/>
              </a:lnSpc>
              <a:spcBef>
                <a:spcPct val="20000"/>
              </a:spcBef>
              <a:spcAft>
                <a:spcPts val="1200"/>
              </a:spcAft>
              <a:buClrTx/>
              <a:buSzTx/>
              <a:tabLst/>
              <a:defRPr/>
            </a:pPr>
            <a:endParaRPr kumimoji="0" lang="pt-BR" sz="2000" b="1" i="0" u="none" strike="noStrike" kern="1200" cap="none" spc="0" normalizeH="0" baseline="0" noProof="0" dirty="0" smtClean="0">
              <a:ln>
                <a:noFill/>
              </a:ln>
              <a:solidFill>
                <a:schemeClr val="accent1">
                  <a:lumMod val="75000"/>
                </a:schemeClr>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algn="just">
              <a:buNone/>
            </a:pPr>
            <a:endParaRPr lang="pt-BR" dirty="0" smtClean="0"/>
          </a:p>
          <a:p>
            <a:endParaRPr lang="pt-BR" dirty="0" smtClean="0"/>
          </a:p>
          <a:p>
            <a:endParaRPr lang="pt-BR" dirty="0"/>
          </a:p>
        </p:txBody>
      </p:sp>
      <p:sp>
        <p:nvSpPr>
          <p:cNvPr id="4" name="Título 1"/>
          <p:cNvSpPr>
            <a:spLocks noGrp="1"/>
          </p:cNvSpPr>
          <p:nvPr>
            <p:ph type="title"/>
          </p:nvPr>
        </p:nvSpPr>
        <p:spPr>
          <a:xfrm>
            <a:off x="620974" y="179104"/>
            <a:ext cx="8229600" cy="885422"/>
          </a:xfrm>
        </p:spPr>
        <p:txBody>
          <a:bodyPr>
            <a:normAutofit/>
          </a:bodyPr>
          <a:lstStyle/>
          <a:p>
            <a:pPr>
              <a:defRPr/>
            </a:pPr>
            <a:r>
              <a:rPr lang="pt-BR" sz="3600" b="1" i="1" dirty="0" smtClean="0">
                <a:solidFill>
                  <a:schemeClr val="accent1">
                    <a:lumMod val="75000"/>
                  </a:schemeClr>
                </a:solidFill>
              </a:rPr>
              <a:t>CONCLUSÃO  </a:t>
            </a:r>
          </a:p>
        </p:txBody>
      </p:sp>
      <p:sp>
        <p:nvSpPr>
          <p:cNvPr id="7" name="Espaço Reservado para Conteúdo 5"/>
          <p:cNvSpPr txBox="1">
            <a:spLocks/>
          </p:cNvSpPr>
          <p:nvPr/>
        </p:nvSpPr>
        <p:spPr>
          <a:xfrm>
            <a:off x="307073" y="1337482"/>
            <a:ext cx="8577620" cy="5049670"/>
          </a:xfrm>
          <a:prstGeom prst="rect">
            <a:avLst/>
          </a:prstGeom>
        </p:spPr>
        <p:txBody>
          <a:bodyPr vert="horz" lIns="91440" tIns="45720" rIns="91440" bIns="45720" rtlCol="0">
            <a:noAutofit/>
          </a:bodyPr>
          <a:lstStyle/>
          <a:p>
            <a:pPr marL="0" marR="0" lvl="0" indent="0" algn="ctr" defTabSz="457200" rtl="0" eaLnBrk="1" fontAlgn="auto" latinLnBrk="0" hangingPunct="1">
              <a:spcAft>
                <a:spcPts val="600"/>
              </a:spcAft>
              <a:buClrTx/>
              <a:buSzTx/>
              <a:tabLst/>
              <a:defRPr/>
            </a:pPr>
            <a:endParaRPr lang="pt-BR" sz="2000" b="1" dirty="0" smtClean="0">
              <a:solidFill>
                <a:schemeClr val="accent1">
                  <a:lumMod val="75000"/>
                </a:schemeClr>
              </a:solidFill>
              <a:latin typeface="+mj-lt"/>
              <a:cs typeface="Arial" pitchFamily="34" charset="0"/>
            </a:endParaRPr>
          </a:p>
          <a:p>
            <a:pPr marL="0" marR="0" lvl="0" indent="0" algn="ctr" defTabSz="457200" rtl="0" eaLnBrk="1" fontAlgn="auto" latinLnBrk="0" hangingPunct="1">
              <a:spcAft>
                <a:spcPts val="600"/>
              </a:spcAft>
              <a:buClrTx/>
              <a:buSzTx/>
              <a:tabLst/>
              <a:defRPr/>
            </a:pPr>
            <a:r>
              <a:rPr lang="pt-BR" sz="3600" b="1" dirty="0" smtClean="0">
                <a:solidFill>
                  <a:schemeClr val="accent1">
                    <a:lumMod val="75000"/>
                  </a:schemeClr>
                </a:solidFill>
                <a:latin typeface="Arial" pitchFamily="34" charset="0"/>
                <a:cs typeface="Arial" pitchFamily="34" charset="0"/>
              </a:rPr>
              <a:t>Propor um novo olhar, criativo e empreendedor, sugere aos adolescentes aprendizes a busca de potenciais ajudando-os a utilizar as técnicas de </a:t>
            </a:r>
            <a:r>
              <a:rPr lang="pt-BR" sz="3600" b="1" dirty="0" err="1" smtClean="0">
                <a:solidFill>
                  <a:schemeClr val="accent1">
                    <a:lumMod val="75000"/>
                  </a:schemeClr>
                </a:solidFill>
                <a:latin typeface="Arial" pitchFamily="34" charset="0"/>
                <a:cs typeface="Arial" pitchFamily="34" charset="0"/>
              </a:rPr>
              <a:t>viveirismo</a:t>
            </a:r>
            <a:r>
              <a:rPr lang="pt-BR" sz="3600" b="1" dirty="0" smtClean="0">
                <a:solidFill>
                  <a:schemeClr val="accent1">
                    <a:lumMod val="75000"/>
                  </a:schemeClr>
                </a:solidFill>
                <a:latin typeface="Arial" pitchFamily="34" charset="0"/>
                <a:cs typeface="Arial" pitchFamily="34" charset="0"/>
              </a:rPr>
              <a:t> aprendidas como alicerce social e econômico. </a:t>
            </a:r>
          </a:p>
          <a:p>
            <a:pPr marL="0" marR="0" lvl="0" indent="0" algn="ctr" defTabSz="457200" rtl="0" eaLnBrk="1" fontAlgn="auto" latinLnBrk="0" hangingPunct="1">
              <a:spcAft>
                <a:spcPts val="600"/>
              </a:spcAft>
              <a:buClrTx/>
              <a:buSzTx/>
              <a:buFont typeface="Wingdings" pitchFamily="2" charset="2"/>
              <a:buChar char="ü"/>
              <a:tabLst/>
              <a:defRPr/>
            </a:pPr>
            <a:endParaRPr lang="pt-BR" sz="1600" b="1" dirty="0" smtClean="0">
              <a:solidFill>
                <a:schemeClr val="accent1">
                  <a:lumMod val="75000"/>
                </a:schemeClr>
              </a:solidFill>
              <a:latin typeface="Arial" pitchFamily="34" charset="0"/>
              <a:cs typeface="Arial" pitchFamily="34" charset="0"/>
            </a:endParaRPr>
          </a:p>
          <a:p>
            <a:pPr marL="0" marR="0" lvl="0" indent="0" algn="ctr" defTabSz="457200" rtl="0" eaLnBrk="1" fontAlgn="auto" latinLnBrk="0" hangingPunct="1">
              <a:lnSpc>
                <a:spcPct val="150000"/>
              </a:lnSpc>
              <a:spcBef>
                <a:spcPct val="20000"/>
              </a:spcBef>
              <a:spcAft>
                <a:spcPts val="1200"/>
              </a:spcAft>
              <a:buClrTx/>
              <a:buSzTx/>
              <a:tabLst/>
              <a:defRPr/>
            </a:pPr>
            <a:endParaRPr kumimoji="0" lang="pt-BR" sz="2000" b="1" i="0" u="none" strike="noStrike" kern="1200" cap="none" spc="0" normalizeH="0" baseline="0" noProof="0" dirty="0" smtClean="0">
              <a:ln>
                <a:noFill/>
              </a:ln>
              <a:solidFill>
                <a:schemeClr val="accent1">
                  <a:lumMod val="75000"/>
                </a:schemeClr>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algn="just">
              <a:buNone/>
            </a:pPr>
            <a:endParaRPr lang="pt-BR" dirty="0" smtClean="0"/>
          </a:p>
          <a:p>
            <a:endParaRPr lang="pt-BR" dirty="0" smtClean="0"/>
          </a:p>
          <a:p>
            <a:endParaRPr lang="pt-BR" dirty="0"/>
          </a:p>
        </p:txBody>
      </p:sp>
      <p:sp>
        <p:nvSpPr>
          <p:cNvPr id="4" name="Título 1"/>
          <p:cNvSpPr>
            <a:spLocks noGrp="1"/>
          </p:cNvSpPr>
          <p:nvPr>
            <p:ph type="title"/>
          </p:nvPr>
        </p:nvSpPr>
        <p:spPr>
          <a:xfrm>
            <a:off x="620974" y="179104"/>
            <a:ext cx="8229600" cy="885422"/>
          </a:xfrm>
        </p:spPr>
        <p:txBody>
          <a:bodyPr>
            <a:normAutofit/>
          </a:bodyPr>
          <a:lstStyle/>
          <a:p>
            <a:pPr>
              <a:defRPr/>
            </a:pPr>
            <a:r>
              <a:rPr lang="pt-BR" sz="3600" b="1" i="1" dirty="0" smtClean="0">
                <a:solidFill>
                  <a:schemeClr val="accent1">
                    <a:lumMod val="75000"/>
                  </a:schemeClr>
                </a:solidFill>
              </a:rPr>
              <a:t>CONCLUSÃO  </a:t>
            </a:r>
          </a:p>
        </p:txBody>
      </p:sp>
      <p:sp>
        <p:nvSpPr>
          <p:cNvPr id="7" name="Espaço Reservado para Conteúdo 5"/>
          <p:cNvSpPr txBox="1">
            <a:spLocks/>
          </p:cNvSpPr>
          <p:nvPr/>
        </p:nvSpPr>
        <p:spPr>
          <a:xfrm>
            <a:off x="293425" y="982640"/>
            <a:ext cx="8577620" cy="5049670"/>
          </a:xfrm>
          <a:prstGeom prst="rect">
            <a:avLst/>
          </a:prstGeom>
        </p:spPr>
        <p:txBody>
          <a:bodyPr vert="horz" lIns="91440" tIns="45720" rIns="91440" bIns="45720" rtlCol="0">
            <a:noAutofit/>
          </a:bodyPr>
          <a:lstStyle/>
          <a:p>
            <a:pPr marL="0" marR="0" lvl="0" indent="0" algn="ctr" defTabSz="457200" rtl="0" eaLnBrk="1" fontAlgn="auto" latinLnBrk="0" hangingPunct="1">
              <a:spcAft>
                <a:spcPts val="600"/>
              </a:spcAft>
              <a:buClrTx/>
              <a:buSzTx/>
              <a:tabLst/>
              <a:defRPr/>
            </a:pPr>
            <a:endParaRPr lang="pt-BR" sz="2000" b="1" dirty="0" smtClean="0">
              <a:solidFill>
                <a:schemeClr val="accent1">
                  <a:lumMod val="75000"/>
                </a:schemeClr>
              </a:solidFill>
              <a:latin typeface="+mj-lt"/>
              <a:cs typeface="Arial" pitchFamily="34" charset="0"/>
            </a:endParaRPr>
          </a:p>
          <a:p>
            <a:pPr marL="0" marR="0" lvl="0" indent="0" algn="ctr" defTabSz="457200" rtl="0" eaLnBrk="1" fontAlgn="auto" latinLnBrk="0" hangingPunct="1">
              <a:spcAft>
                <a:spcPts val="600"/>
              </a:spcAft>
              <a:buClrTx/>
              <a:buSzTx/>
              <a:tabLst/>
              <a:defRPr/>
            </a:pPr>
            <a:r>
              <a:rPr lang="pt-BR" sz="3200" b="1" dirty="0" smtClean="0">
                <a:solidFill>
                  <a:schemeClr val="accent1">
                    <a:lumMod val="75000"/>
                  </a:schemeClr>
                </a:solidFill>
                <a:latin typeface="+mj-lt"/>
                <a:cs typeface="Arial" pitchFamily="34" charset="0"/>
              </a:rPr>
              <a:t>“Responsabilidade social fundamenta-se em base ética que remete a solidariedade, através de ações direcionadas ao meio ambiente, qualidade de vida, aprimoramento profissional e educacional, equidade social, eficiência econômica, desenvolvimento urbano e todas as atividades que envolvem o homem e a empresa “.</a:t>
            </a:r>
          </a:p>
          <a:p>
            <a:pPr marL="0" marR="0" lvl="0" indent="0" algn="r" defTabSz="457200" rtl="0" eaLnBrk="1" fontAlgn="auto" latinLnBrk="0" hangingPunct="1">
              <a:spcAft>
                <a:spcPts val="600"/>
              </a:spcAft>
              <a:buClrTx/>
              <a:buSzTx/>
              <a:tabLst/>
              <a:defRPr/>
            </a:pPr>
            <a:r>
              <a:rPr lang="pt-BR" sz="2000" b="1" dirty="0" smtClean="0">
                <a:solidFill>
                  <a:schemeClr val="accent1">
                    <a:lumMod val="75000"/>
                  </a:schemeClr>
                </a:solidFill>
                <a:latin typeface="+mj-lt"/>
                <a:cs typeface="Arial" pitchFamily="34" charset="0"/>
              </a:rPr>
              <a:t>(Cruz, 2003)</a:t>
            </a:r>
          </a:p>
          <a:p>
            <a:pPr marL="0" marR="0" lvl="0" indent="0" algn="ctr" defTabSz="457200" rtl="0" eaLnBrk="1" fontAlgn="auto" latinLnBrk="0" hangingPunct="1">
              <a:spcAft>
                <a:spcPts val="600"/>
              </a:spcAft>
              <a:buClrTx/>
              <a:buSzTx/>
              <a:tabLst/>
              <a:defRPr/>
            </a:pPr>
            <a:endParaRPr lang="pt-BR" sz="1600" b="1" dirty="0" smtClean="0">
              <a:solidFill>
                <a:schemeClr val="accent1">
                  <a:lumMod val="75000"/>
                </a:schemeClr>
              </a:solidFill>
              <a:latin typeface="Arial" pitchFamily="34" charset="0"/>
              <a:cs typeface="Arial" pitchFamily="34" charset="0"/>
            </a:endParaRPr>
          </a:p>
          <a:p>
            <a:pPr marL="0" marR="0" lvl="0" indent="0" algn="ctr" defTabSz="457200" rtl="0" eaLnBrk="1" fontAlgn="auto" latinLnBrk="0" hangingPunct="1">
              <a:spcAft>
                <a:spcPts val="600"/>
              </a:spcAft>
              <a:buClrTx/>
              <a:buSzTx/>
              <a:buFont typeface="Wingdings" pitchFamily="2" charset="2"/>
              <a:buChar char="ü"/>
              <a:tabLst/>
              <a:defRPr/>
            </a:pPr>
            <a:endParaRPr lang="pt-BR" sz="1600" b="1" dirty="0" smtClean="0">
              <a:solidFill>
                <a:schemeClr val="accent1">
                  <a:lumMod val="75000"/>
                </a:schemeClr>
              </a:solidFill>
              <a:latin typeface="Arial" pitchFamily="34" charset="0"/>
              <a:cs typeface="Arial" pitchFamily="34" charset="0"/>
            </a:endParaRPr>
          </a:p>
          <a:p>
            <a:pPr marL="0" marR="0" lvl="0" indent="0" algn="ctr" defTabSz="457200" rtl="0" eaLnBrk="1" fontAlgn="auto" latinLnBrk="0" hangingPunct="1">
              <a:lnSpc>
                <a:spcPct val="150000"/>
              </a:lnSpc>
              <a:spcBef>
                <a:spcPct val="20000"/>
              </a:spcBef>
              <a:spcAft>
                <a:spcPts val="1200"/>
              </a:spcAft>
              <a:buClrTx/>
              <a:buSzTx/>
              <a:buFont typeface="Wingdings" pitchFamily="2" charset="2"/>
              <a:buChar char="ü"/>
              <a:tabLst/>
              <a:defRPr/>
            </a:pPr>
            <a:endParaRPr lang="pt-BR" sz="2000" b="1" dirty="0" smtClean="0">
              <a:solidFill>
                <a:schemeClr val="accent1">
                  <a:lumMod val="75000"/>
                </a:schemeClr>
              </a:solidFill>
              <a:latin typeface="Arial" pitchFamily="34" charset="0"/>
              <a:cs typeface="Arial" pitchFamily="34" charset="0"/>
            </a:endParaRPr>
          </a:p>
          <a:p>
            <a:pPr marL="0" marR="0" lvl="0" indent="0" algn="ctr" defTabSz="457200" rtl="0" eaLnBrk="1" fontAlgn="auto" latinLnBrk="0" hangingPunct="1">
              <a:lnSpc>
                <a:spcPct val="150000"/>
              </a:lnSpc>
              <a:spcBef>
                <a:spcPct val="20000"/>
              </a:spcBef>
              <a:spcAft>
                <a:spcPts val="1200"/>
              </a:spcAft>
              <a:buClrTx/>
              <a:buSzTx/>
              <a:tabLst/>
              <a:defRPr/>
            </a:pPr>
            <a:endParaRPr kumimoji="0" lang="pt-BR" sz="2000" b="1" i="0" u="none" strike="noStrike" kern="1200" cap="none" spc="0" normalizeH="0" baseline="0" noProof="0" dirty="0" smtClean="0">
              <a:ln>
                <a:noFill/>
              </a:ln>
              <a:solidFill>
                <a:schemeClr val="accent1">
                  <a:lumMod val="75000"/>
                </a:schemeClr>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Logomarca-Administracao-Fev13"/>
          <p:cNvPicPr>
            <a:picLocks noChangeAspect="1" noChangeArrowheads="1"/>
          </p:cNvPicPr>
          <p:nvPr/>
        </p:nvPicPr>
        <p:blipFill>
          <a:blip r:embed="rId3"/>
          <a:srcRect/>
          <a:stretch>
            <a:fillRect/>
          </a:stretch>
        </p:blipFill>
        <p:spPr bwMode="auto">
          <a:xfrm>
            <a:off x="4839272" y="650830"/>
            <a:ext cx="4304134" cy="1491871"/>
          </a:xfrm>
          <a:prstGeom prst="rect">
            <a:avLst/>
          </a:prstGeom>
          <a:noFill/>
          <a:ln w="9525">
            <a:noFill/>
            <a:miter lim="800000"/>
            <a:headEnd/>
            <a:tailEnd/>
          </a:ln>
        </p:spPr>
      </p:pic>
      <p:sp>
        <p:nvSpPr>
          <p:cNvPr id="7" name="Título 1"/>
          <p:cNvSpPr txBox="1">
            <a:spLocks/>
          </p:cNvSpPr>
          <p:nvPr/>
        </p:nvSpPr>
        <p:spPr>
          <a:xfrm>
            <a:off x="566384" y="3686578"/>
            <a:ext cx="8229600" cy="1704288"/>
          </a:xfrm>
          <a:prstGeom prst="rect">
            <a:avLst/>
          </a:prstGeom>
        </p:spPr>
        <p:txBody>
          <a:bodyPr vert="horz" lIns="91440" tIns="45720" rIns="91440" bIns="45720" rtlCol="0" anchor="ctr">
            <a:normAutofit fontScale="9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pt-BR" sz="3600" b="1" i="1" u="none" strike="noStrike" kern="1200" cap="none" spc="0" normalizeH="0" baseline="0" noProof="0" dirty="0" smtClean="0">
                <a:ln>
                  <a:noFill/>
                </a:ln>
                <a:solidFill>
                  <a:schemeClr val="accent1">
                    <a:lumMod val="75000"/>
                  </a:schemeClr>
                </a:solidFill>
                <a:effectLst/>
                <a:uLnTx/>
                <a:uFillTx/>
                <a:latin typeface="+mj-lt"/>
                <a:ea typeface="+mj-ea"/>
                <a:cs typeface="+mj-cs"/>
              </a:rPr>
              <a:t>Simone Neiva </a:t>
            </a:r>
            <a:r>
              <a:rPr kumimoji="0" lang="pt-BR" sz="3600" b="1" i="1" u="none" strike="noStrike" kern="1200" cap="none" spc="0" normalizeH="0" baseline="0" noProof="0" dirty="0" err="1" smtClean="0">
                <a:ln>
                  <a:noFill/>
                </a:ln>
                <a:solidFill>
                  <a:schemeClr val="accent1">
                    <a:lumMod val="75000"/>
                  </a:schemeClr>
                </a:solidFill>
                <a:effectLst/>
                <a:uLnTx/>
                <a:uFillTx/>
                <a:latin typeface="+mj-lt"/>
                <a:ea typeface="+mj-ea"/>
                <a:cs typeface="+mj-cs"/>
              </a:rPr>
              <a:t>Rodella</a:t>
            </a:r>
            <a:r>
              <a:rPr kumimoji="0" lang="pt-BR" sz="3600" b="1" i="1" u="none" strike="noStrike" kern="1200" cap="none" spc="0" normalizeH="0" baseline="0" noProof="0" dirty="0" smtClean="0">
                <a:ln>
                  <a:noFill/>
                </a:ln>
                <a:solidFill>
                  <a:schemeClr val="accent1">
                    <a:lumMod val="75000"/>
                  </a:schemeClr>
                </a:solidFill>
                <a:effectLst/>
                <a:uLnTx/>
                <a:uFillTx/>
                <a:latin typeface="+mj-lt"/>
                <a:ea typeface="+mj-ea"/>
                <a:cs typeface="+mj-cs"/>
              </a:rPr>
              <a:t>              </a:t>
            </a:r>
            <a:r>
              <a:rPr kumimoji="0" lang="pt-BR" sz="2400" b="1" i="1" u="none" strike="noStrike" kern="1200" cap="none" spc="0" normalizeH="0" baseline="0" noProof="0" dirty="0" smtClean="0">
                <a:ln>
                  <a:noFill/>
                </a:ln>
                <a:solidFill>
                  <a:schemeClr val="accent1">
                    <a:lumMod val="75000"/>
                  </a:schemeClr>
                </a:solidFill>
                <a:effectLst/>
                <a:uLnTx/>
                <a:uFillTx/>
                <a:latin typeface="+mj-lt"/>
                <a:ea typeface="+mj-ea"/>
                <a:cs typeface="+mj-cs"/>
              </a:rPr>
              <a:t>Fone/fax (17) 34059195</a:t>
            </a:r>
          </a:p>
          <a:p>
            <a:pPr marL="0" marR="0" lvl="0" indent="0" algn="ctr" defTabSz="457200" rtl="0" eaLnBrk="1" fontAlgn="auto" latinLnBrk="0" hangingPunct="1">
              <a:lnSpc>
                <a:spcPct val="100000"/>
              </a:lnSpc>
              <a:spcBef>
                <a:spcPct val="0"/>
              </a:spcBef>
              <a:spcAft>
                <a:spcPts val="0"/>
              </a:spcAft>
              <a:buClrTx/>
              <a:buSzTx/>
              <a:buFontTx/>
              <a:buNone/>
              <a:tabLst/>
              <a:defRPr/>
            </a:pPr>
            <a:r>
              <a:rPr lang="pt-BR" sz="1900" i="1" dirty="0" smtClean="0">
                <a:solidFill>
                  <a:schemeClr val="accent1">
                    <a:lumMod val="75000"/>
                  </a:schemeClr>
                </a:solidFill>
                <a:latin typeface="+mj-lt"/>
                <a:ea typeface="+mj-ea"/>
                <a:cs typeface="+mj-cs"/>
              </a:rPr>
              <a:t>Bióloga – Dir. Divisão de Meio Ambiente                                        </a:t>
            </a:r>
            <a:r>
              <a:rPr lang="pt-BR" sz="1700" i="1" dirty="0" smtClean="0">
                <a:solidFill>
                  <a:schemeClr val="accent1">
                    <a:lumMod val="75000"/>
                  </a:schemeClr>
                </a:solidFill>
                <a:latin typeface="+mj-lt"/>
                <a:ea typeface="+mj-ea"/>
                <a:cs typeface="+mj-cs"/>
              </a:rPr>
              <a:t>Rua Pernambuco, 4313</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pt-BR" sz="1900" i="1" u="none" strike="noStrike" kern="1200" cap="none" spc="0" normalizeH="0" baseline="0" noProof="0" dirty="0" smtClean="0">
                <a:ln>
                  <a:noFill/>
                </a:ln>
                <a:solidFill>
                  <a:schemeClr val="accent1">
                    <a:lumMod val="75000"/>
                  </a:schemeClr>
                </a:solidFill>
                <a:effectLst/>
                <a:uLnTx/>
                <a:uFillTx/>
                <a:latin typeface="+mj-lt"/>
                <a:ea typeface="+mj-ea"/>
                <a:cs typeface="+mj-cs"/>
                <a:hlinkClick r:id="rId4"/>
              </a:rPr>
              <a:t>ambiental@saev.com.br</a:t>
            </a:r>
            <a:r>
              <a:rPr kumimoji="0" lang="pt-BR" sz="1900" i="1" u="none" strike="noStrike" kern="1200" cap="none" spc="0" normalizeH="0" baseline="0" noProof="0" dirty="0" smtClean="0">
                <a:ln>
                  <a:noFill/>
                </a:ln>
                <a:solidFill>
                  <a:schemeClr val="accent1">
                    <a:lumMod val="75000"/>
                  </a:schemeClr>
                </a:solidFill>
                <a:effectLst/>
                <a:uLnTx/>
                <a:uFillTx/>
                <a:latin typeface="+mj-lt"/>
                <a:ea typeface="+mj-ea"/>
                <a:cs typeface="+mj-cs"/>
              </a:rPr>
              <a:t>     </a:t>
            </a:r>
            <a:r>
              <a:rPr kumimoji="0" lang="pt-BR" sz="2400" i="1" u="none" strike="noStrike" kern="1200" cap="none" spc="0" normalizeH="0" baseline="0" noProof="0" dirty="0" smtClean="0">
                <a:ln>
                  <a:noFill/>
                </a:ln>
                <a:solidFill>
                  <a:schemeClr val="accent1">
                    <a:lumMod val="75000"/>
                  </a:schemeClr>
                </a:solidFill>
                <a:effectLst/>
                <a:uLnTx/>
                <a:uFillTx/>
                <a:latin typeface="+mj-lt"/>
                <a:ea typeface="+mj-ea"/>
                <a:cs typeface="+mj-cs"/>
              </a:rPr>
              <a:t>                                                           </a:t>
            </a:r>
            <a:r>
              <a:rPr kumimoji="0" lang="pt-BR" sz="1700" i="1" u="none" strike="noStrike" kern="1200" cap="none" spc="0" normalizeH="0" baseline="0" noProof="0" dirty="0" smtClean="0">
                <a:ln>
                  <a:noFill/>
                </a:ln>
                <a:solidFill>
                  <a:schemeClr val="accent1">
                    <a:lumMod val="75000"/>
                  </a:schemeClr>
                </a:solidFill>
                <a:effectLst/>
                <a:uLnTx/>
                <a:uFillTx/>
                <a:latin typeface="+mj-lt"/>
                <a:ea typeface="+mj-ea"/>
                <a:cs typeface="+mj-cs"/>
              </a:rPr>
              <a:t>Votuporanga-SP</a:t>
            </a:r>
          </a:p>
          <a:p>
            <a:pPr marL="0" marR="0" lvl="0" indent="0" algn="ctr" defTabSz="457200" rtl="0" eaLnBrk="1" fontAlgn="auto" latinLnBrk="0" hangingPunct="1">
              <a:lnSpc>
                <a:spcPct val="100000"/>
              </a:lnSpc>
              <a:spcBef>
                <a:spcPct val="0"/>
              </a:spcBef>
              <a:spcAft>
                <a:spcPts val="0"/>
              </a:spcAft>
              <a:buClrTx/>
              <a:buSzTx/>
              <a:buFontTx/>
              <a:buNone/>
              <a:tabLst/>
              <a:defRPr/>
            </a:pPr>
            <a:r>
              <a:rPr lang="pt-BR" sz="2400" i="1" dirty="0" smtClean="0">
                <a:solidFill>
                  <a:schemeClr val="accent1">
                    <a:lumMod val="75000"/>
                  </a:schemeClr>
                </a:solidFill>
                <a:latin typeface="+mj-lt"/>
                <a:ea typeface="+mj-ea"/>
                <a:cs typeface="+mj-cs"/>
              </a:rPr>
              <a:t>                                                                                                  </a:t>
            </a:r>
            <a:r>
              <a:rPr lang="pt-BR" sz="2600" i="1" dirty="0" smtClean="0">
                <a:solidFill>
                  <a:schemeClr val="accent1">
                    <a:lumMod val="75000"/>
                  </a:schemeClr>
                </a:solidFill>
                <a:latin typeface="+mj-lt"/>
                <a:ea typeface="+mj-ea"/>
                <a:cs typeface="+mj-cs"/>
              </a:rPr>
              <a:t>www.saev.com.br</a:t>
            </a:r>
            <a:r>
              <a:rPr kumimoji="0" lang="pt-BR" sz="2400" i="1" u="none" strike="noStrike" kern="1200" cap="none" spc="0" normalizeH="0" baseline="0" noProof="0" dirty="0" smtClean="0">
                <a:ln>
                  <a:noFill/>
                </a:ln>
                <a:solidFill>
                  <a:schemeClr val="accent1">
                    <a:lumMod val="75000"/>
                  </a:schemeClr>
                </a:solidFill>
                <a:effectLst/>
                <a:uLnTx/>
                <a:uFillTx/>
                <a:latin typeface="+mj-lt"/>
                <a:ea typeface="+mj-ea"/>
                <a:cs typeface="+mj-cs"/>
              </a:rPr>
              <a:t>  </a:t>
            </a:r>
          </a:p>
        </p:txBody>
      </p:sp>
      <p:pic>
        <p:nvPicPr>
          <p:cNvPr id="8" name="Picture 5" descr="I:\Arquivos\SAEV\SAEV_AMBIENTAL_sem_degrade.jpg"/>
          <p:cNvPicPr>
            <a:picLocks noChangeAspect="1" noChangeArrowheads="1"/>
          </p:cNvPicPr>
          <p:nvPr/>
        </p:nvPicPr>
        <p:blipFill>
          <a:blip r:embed="rId5" cstate="print"/>
          <a:srcRect/>
          <a:stretch>
            <a:fillRect/>
          </a:stretch>
        </p:blipFill>
        <p:spPr bwMode="auto">
          <a:xfrm>
            <a:off x="982472" y="842869"/>
            <a:ext cx="2670814" cy="120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Espaço Reservado para Conteúdo 3" descr="Votuporanga (2) (Large).JPG"/>
          <p:cNvPicPr>
            <a:picLocks noChangeAspect="1"/>
          </p:cNvPicPr>
          <p:nvPr/>
        </p:nvPicPr>
        <p:blipFill>
          <a:blip r:embed="rId3" cstate="print"/>
          <a:srcRect/>
          <a:stretch>
            <a:fillRect/>
          </a:stretch>
        </p:blipFill>
        <p:spPr bwMode="auto">
          <a:xfrm>
            <a:off x="231432" y="285728"/>
            <a:ext cx="8683568" cy="6215106"/>
          </a:xfrm>
          <a:prstGeom prst="rect">
            <a:avLst/>
          </a:prstGeom>
          <a:noFill/>
          <a:ln w="9525">
            <a:noFill/>
            <a:miter lim="800000"/>
            <a:headEnd/>
            <a:tailEnd/>
          </a:ln>
          <a:effectLst>
            <a:outerShdw blurRad="622300" dist="38100" dir="15840000" sx="102000" sy="102000" algn="bl" rotWithShape="0">
              <a:schemeClr val="tx1">
                <a:alpha val="87000"/>
              </a:schemeClr>
            </a:outerShdw>
          </a:effectLst>
        </p:spPr>
      </p:pic>
      <p:sp>
        <p:nvSpPr>
          <p:cNvPr id="7171" name="Retângulo 1"/>
          <p:cNvSpPr>
            <a:spLocks noChangeArrowheads="1"/>
          </p:cNvSpPr>
          <p:nvPr/>
        </p:nvSpPr>
        <p:spPr bwMode="auto">
          <a:xfrm>
            <a:off x="285720" y="1000108"/>
            <a:ext cx="4286280" cy="1200329"/>
          </a:xfrm>
          <a:prstGeom prst="rect">
            <a:avLst/>
          </a:prstGeom>
          <a:noFill/>
          <a:ln w="9525">
            <a:noFill/>
            <a:miter lim="800000"/>
            <a:headEnd/>
            <a:tailEnd/>
          </a:ln>
        </p:spPr>
        <p:txBody>
          <a:bodyPr wrap="square">
            <a:spAutoFit/>
          </a:bodyPr>
          <a:lstStyle/>
          <a:p>
            <a:pPr>
              <a:lnSpc>
                <a:spcPct val="150000"/>
              </a:lnSpc>
              <a:buFont typeface="Wingdings" pitchFamily="2" charset="2"/>
              <a:buChar char="ü"/>
            </a:pPr>
            <a:r>
              <a:rPr lang="pt-BR" sz="1600" dirty="0" smtClean="0">
                <a:solidFill>
                  <a:schemeClr val="bg1"/>
                </a:solidFill>
              </a:rPr>
              <a:t> </a:t>
            </a:r>
            <a:r>
              <a:rPr lang="pt-BR" sz="1600" b="1" dirty="0">
                <a:solidFill>
                  <a:schemeClr val="bg1"/>
                </a:solidFill>
              </a:rPr>
              <a:t>Noroeste do Estado de </a:t>
            </a:r>
            <a:r>
              <a:rPr lang="pt-BR" sz="1600" b="1" dirty="0" smtClean="0">
                <a:solidFill>
                  <a:schemeClr val="bg1"/>
                </a:solidFill>
              </a:rPr>
              <a:t>SP;</a:t>
            </a:r>
          </a:p>
          <a:p>
            <a:pPr>
              <a:lnSpc>
                <a:spcPct val="150000"/>
              </a:lnSpc>
              <a:buFont typeface="Wingdings" pitchFamily="2" charset="2"/>
              <a:buChar char="ü"/>
            </a:pPr>
            <a:r>
              <a:rPr lang="pt-BR" sz="1600" b="1" dirty="0" smtClean="0">
                <a:solidFill>
                  <a:schemeClr val="bg1"/>
                </a:solidFill>
              </a:rPr>
              <a:t> </a:t>
            </a:r>
            <a:r>
              <a:rPr lang="pt-BR" sz="1600" b="1" dirty="0">
                <a:solidFill>
                  <a:schemeClr val="bg1"/>
                </a:solidFill>
              </a:rPr>
              <a:t>520 km da </a:t>
            </a:r>
            <a:r>
              <a:rPr lang="pt-BR" sz="1600" b="1" dirty="0" smtClean="0">
                <a:solidFill>
                  <a:schemeClr val="bg1"/>
                </a:solidFill>
              </a:rPr>
              <a:t>Capital;</a:t>
            </a:r>
          </a:p>
          <a:p>
            <a:pPr>
              <a:lnSpc>
                <a:spcPct val="150000"/>
              </a:lnSpc>
              <a:buFont typeface="Wingdings" pitchFamily="2" charset="2"/>
              <a:buChar char="ü"/>
            </a:pPr>
            <a:r>
              <a:rPr lang="pt-BR" sz="1600" b="1" dirty="0" smtClean="0">
                <a:solidFill>
                  <a:schemeClr val="bg1"/>
                </a:solidFill>
              </a:rPr>
              <a:t> </a:t>
            </a:r>
            <a:r>
              <a:rPr lang="pt-BR" sz="1600" b="1" dirty="0">
                <a:solidFill>
                  <a:schemeClr val="bg1"/>
                </a:solidFill>
              </a:rPr>
              <a:t>82 km de São José do Rio </a:t>
            </a:r>
            <a:r>
              <a:rPr lang="pt-BR" sz="1600" b="1" dirty="0" smtClean="0">
                <a:solidFill>
                  <a:schemeClr val="bg1"/>
                </a:solidFill>
              </a:rPr>
              <a:t>Preto</a:t>
            </a:r>
            <a:endParaRPr lang="pt-BR" sz="1600" dirty="0" smtClean="0">
              <a:solidFill>
                <a:schemeClr val="bg1"/>
              </a:solidFill>
            </a:endParaRPr>
          </a:p>
        </p:txBody>
      </p:sp>
      <p:sp>
        <p:nvSpPr>
          <p:cNvPr id="8" name="Retângulo 7"/>
          <p:cNvSpPr/>
          <p:nvPr/>
        </p:nvSpPr>
        <p:spPr>
          <a:xfrm>
            <a:off x="1357290" y="357166"/>
            <a:ext cx="6929486" cy="1015663"/>
          </a:xfrm>
          <a:prstGeom prst="rect">
            <a:avLst/>
          </a:prstGeom>
          <a:noFill/>
        </p:spPr>
        <p:txBody>
          <a:bodyPr wrap="square">
            <a:spAutoFit/>
          </a:bodyPr>
          <a:lstStyle/>
          <a:p>
            <a:pPr algn="ctr">
              <a:defRPr/>
            </a:pPr>
            <a:r>
              <a:rPr lang="pt-B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 Município de Votuporanga</a:t>
            </a:r>
          </a:p>
          <a:p>
            <a:pPr algn="ctr">
              <a:defRPr/>
            </a:pPr>
            <a:endParaRPr lang="pt-BR" sz="24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endParaRPr>
          </a:p>
        </p:txBody>
      </p:sp>
      <p:pic>
        <p:nvPicPr>
          <p:cNvPr id="5" name="Picture 3" descr="mapa-08.png"/>
          <p:cNvPicPr>
            <a:picLocks noChangeAspect="1"/>
          </p:cNvPicPr>
          <p:nvPr/>
        </p:nvPicPr>
        <p:blipFill>
          <a:blip r:embed="rId4" cstate="print"/>
          <a:stretch>
            <a:fillRect/>
          </a:stretch>
        </p:blipFill>
        <p:spPr>
          <a:xfrm>
            <a:off x="2285984" y="2143116"/>
            <a:ext cx="4707721" cy="3002688"/>
          </a:xfrm>
          <a:prstGeom prst="rect">
            <a:avLst/>
          </a:prstGeom>
        </p:spPr>
      </p:pic>
      <p:pic>
        <p:nvPicPr>
          <p:cNvPr id="6" name="Picture 5" descr="seta-08.png"/>
          <p:cNvPicPr>
            <a:picLocks noChangeAspect="1"/>
          </p:cNvPicPr>
          <p:nvPr/>
        </p:nvPicPr>
        <p:blipFill>
          <a:blip r:embed="rId5" cstate="print"/>
          <a:stretch>
            <a:fillRect/>
          </a:stretch>
        </p:blipFill>
        <p:spPr>
          <a:xfrm rot="21299381">
            <a:off x="4071934" y="2214554"/>
            <a:ext cx="1643074" cy="1759397"/>
          </a:xfrm>
          <a:prstGeom prst="rect">
            <a:avLst/>
          </a:prstGeom>
        </p:spPr>
      </p:pic>
      <p:sp>
        <p:nvSpPr>
          <p:cNvPr id="7" name="Retângulo 6"/>
          <p:cNvSpPr/>
          <p:nvPr/>
        </p:nvSpPr>
        <p:spPr>
          <a:xfrm>
            <a:off x="571472" y="4643446"/>
            <a:ext cx="2290400" cy="1383489"/>
          </a:xfrm>
          <a:prstGeom prst="rect">
            <a:avLst/>
          </a:prstGeom>
          <a:solidFill>
            <a:srgbClr val="92D05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2000" b="1" dirty="0" smtClean="0">
                <a:solidFill>
                  <a:schemeClr val="tx2"/>
                </a:solidFill>
                <a:latin typeface="Arial" pitchFamily="34" charset="0"/>
                <a:cs typeface="Arial" pitchFamily="34" charset="0"/>
              </a:rPr>
              <a:t>POPULAÇÃO</a:t>
            </a:r>
          </a:p>
          <a:p>
            <a:pPr algn="ctr"/>
            <a:r>
              <a:rPr lang="pt-BR" sz="2000" b="1" dirty="0" smtClean="0">
                <a:solidFill>
                  <a:schemeClr val="tx2"/>
                </a:solidFill>
                <a:latin typeface="Arial" pitchFamily="34" charset="0"/>
                <a:cs typeface="Arial" pitchFamily="34" charset="0"/>
              </a:rPr>
              <a:t>84.692 MIL hab</a:t>
            </a:r>
            <a:r>
              <a:rPr lang="pt-BR" sz="2400" b="1" dirty="0" smtClean="0">
                <a:solidFill>
                  <a:schemeClr val="tx2"/>
                </a:solidFill>
                <a:latin typeface="Arial" pitchFamily="34" charset="0"/>
                <a:cs typeface="Arial" pitchFamily="34" charset="0"/>
              </a:rPr>
              <a:t>.</a:t>
            </a:r>
          </a:p>
          <a:p>
            <a:pPr algn="ctr"/>
            <a:r>
              <a:rPr lang="pt-BR" sz="1200" b="1" dirty="0" smtClean="0">
                <a:solidFill>
                  <a:schemeClr val="tx2"/>
                </a:solidFill>
                <a:latin typeface="Arial" pitchFamily="34" charset="0"/>
                <a:cs typeface="Arial" pitchFamily="34" charset="0"/>
              </a:rPr>
              <a:t>(IBGE, 2010)</a:t>
            </a:r>
            <a:endParaRPr lang="pt-BR" sz="1200" b="1" dirty="0">
              <a:solidFill>
                <a:schemeClr val="tx2"/>
              </a:solidFill>
              <a:latin typeface="Arial" pitchFamily="34" charset="0"/>
              <a:cs typeface="Arial" pitchFamily="34" charset="0"/>
            </a:endParaRPr>
          </a:p>
        </p:txBody>
      </p:sp>
      <p:pic>
        <p:nvPicPr>
          <p:cNvPr id="9" name="Picture 8" descr="area-08.png"/>
          <p:cNvPicPr>
            <a:picLocks noChangeAspect="1"/>
          </p:cNvPicPr>
          <p:nvPr/>
        </p:nvPicPr>
        <p:blipFill>
          <a:blip r:embed="rId6" cstate="print"/>
          <a:stretch>
            <a:fillRect/>
          </a:stretch>
        </p:blipFill>
        <p:spPr>
          <a:xfrm>
            <a:off x="6572264" y="4929198"/>
            <a:ext cx="2152651" cy="1019175"/>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Aéreas Votuporanga (15).jpg"/>
          <p:cNvPicPr>
            <a:picLocks noChangeAspect="1"/>
          </p:cNvPicPr>
          <p:nvPr/>
        </p:nvPicPr>
        <p:blipFill>
          <a:blip r:embed="rId3" cstate="print"/>
          <a:stretch>
            <a:fillRect/>
          </a:stretch>
        </p:blipFill>
        <p:spPr>
          <a:xfrm>
            <a:off x="0" y="568971"/>
            <a:ext cx="9144000" cy="6074906"/>
          </a:xfrm>
          <a:prstGeom prst="rect">
            <a:avLst/>
          </a:prstGeom>
        </p:spPr>
      </p:pic>
      <p:sp>
        <p:nvSpPr>
          <p:cNvPr id="4" name="Retângulo 3"/>
          <p:cNvSpPr/>
          <p:nvPr/>
        </p:nvSpPr>
        <p:spPr>
          <a:xfrm>
            <a:off x="1357290" y="0"/>
            <a:ext cx="6929486" cy="1015663"/>
          </a:xfrm>
          <a:prstGeom prst="rect">
            <a:avLst/>
          </a:prstGeom>
          <a:noFill/>
        </p:spPr>
        <p:txBody>
          <a:bodyPr wrap="square">
            <a:spAutoFit/>
          </a:bodyPr>
          <a:lstStyle/>
          <a:p>
            <a:pPr algn="ctr">
              <a:defRPr/>
            </a:pPr>
            <a:r>
              <a:rPr lang="pt-B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 Município de Votuporanga</a:t>
            </a:r>
            <a:endParaRPr lang="pt-BR"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defRPr/>
            </a:pPr>
            <a:endParaRPr lang="pt-BR" sz="24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endParaRPr>
          </a:p>
        </p:txBody>
      </p:sp>
      <p:sp>
        <p:nvSpPr>
          <p:cNvPr id="5" name="Retângulo 4"/>
          <p:cNvSpPr/>
          <p:nvPr/>
        </p:nvSpPr>
        <p:spPr>
          <a:xfrm>
            <a:off x="0" y="3643314"/>
            <a:ext cx="9144000" cy="2374710"/>
          </a:xfrm>
          <a:prstGeom prst="rect">
            <a:avLst/>
          </a:prstGeom>
          <a:solidFill>
            <a:srgbClr val="92D050"/>
          </a:solidFill>
        </p:spPr>
        <p:style>
          <a:lnRef idx="0">
            <a:schemeClr val="accent1"/>
          </a:lnRef>
          <a:fillRef idx="3">
            <a:schemeClr val="accent1"/>
          </a:fillRef>
          <a:effectRef idx="3">
            <a:schemeClr val="accent1"/>
          </a:effectRef>
          <a:fontRef idx="minor">
            <a:schemeClr val="lt1"/>
          </a:fontRef>
        </p:style>
        <p:txBody>
          <a:bodyPr rtlCol="0" anchor="ctr"/>
          <a:lstStyle/>
          <a:p>
            <a:r>
              <a:rPr lang="pt-BR" sz="2400" b="1" dirty="0" smtClean="0">
                <a:solidFill>
                  <a:schemeClr val="tx2"/>
                </a:solidFill>
                <a:latin typeface="Arial" pitchFamily="34" charset="0"/>
                <a:cs typeface="Arial" pitchFamily="34" charset="0"/>
              </a:rPr>
              <a:t>RANKING AMBIENTAL PAULISTA 2014</a:t>
            </a:r>
          </a:p>
          <a:p>
            <a:r>
              <a:rPr lang="pt-BR" sz="1600" b="1" dirty="0" smtClean="0">
                <a:solidFill>
                  <a:schemeClr val="tx2"/>
                </a:solidFill>
                <a:latin typeface="Arial" pitchFamily="34" charset="0"/>
                <a:cs typeface="Arial" pitchFamily="34" charset="0"/>
              </a:rPr>
              <a:t>                         Selo Município Verde Azul </a:t>
            </a:r>
          </a:p>
          <a:p>
            <a:r>
              <a:rPr lang="pt-BR" sz="2800" b="1" dirty="0" smtClean="0">
                <a:solidFill>
                  <a:schemeClr val="tx2"/>
                </a:solidFill>
                <a:latin typeface="Arial" pitchFamily="34" charset="0"/>
                <a:cs typeface="Arial" pitchFamily="34" charset="0"/>
              </a:rPr>
              <a:t>Programa Município Verde Azul</a:t>
            </a:r>
          </a:p>
          <a:p>
            <a:r>
              <a:rPr lang="pt-BR" sz="2800" b="1" dirty="0" smtClean="0">
                <a:solidFill>
                  <a:schemeClr val="tx2"/>
                </a:solidFill>
                <a:latin typeface="Arial" pitchFamily="34" charset="0"/>
                <a:cs typeface="Arial" pitchFamily="34" charset="0"/>
              </a:rPr>
              <a:t> </a:t>
            </a:r>
          </a:p>
          <a:p>
            <a:pPr>
              <a:buFont typeface="Arial" pitchFamily="34" charset="0"/>
              <a:buChar char="•"/>
            </a:pPr>
            <a:r>
              <a:rPr lang="pt-BR" sz="2800" b="1" dirty="0" smtClean="0">
                <a:solidFill>
                  <a:schemeClr val="tx2"/>
                </a:solidFill>
                <a:latin typeface="Arial" pitchFamily="34" charset="0"/>
                <a:cs typeface="Arial" pitchFamily="34" charset="0"/>
              </a:rPr>
              <a:t> </a:t>
            </a:r>
            <a:r>
              <a:rPr lang="pt-BR" sz="3600" b="1" dirty="0" smtClean="0">
                <a:solidFill>
                  <a:schemeClr val="tx2"/>
                </a:solidFill>
                <a:latin typeface="Arial" pitchFamily="34" charset="0"/>
                <a:cs typeface="Arial" pitchFamily="34" charset="0"/>
              </a:rPr>
              <a:t>2º colocado </a:t>
            </a:r>
            <a:r>
              <a:rPr lang="pt-BR" sz="1400" b="1" dirty="0" smtClean="0">
                <a:solidFill>
                  <a:schemeClr val="tx2"/>
                </a:solidFill>
                <a:latin typeface="Arial" pitchFamily="34" charset="0"/>
                <a:cs typeface="Arial" pitchFamily="34" charset="0"/>
              </a:rPr>
              <a:t>(participam mais de 600 municípios )</a:t>
            </a:r>
            <a:endParaRPr lang="pt-BR" sz="1400" b="1" dirty="0">
              <a:solidFill>
                <a:schemeClr val="tx2"/>
              </a:solidFill>
              <a:latin typeface="Arial" pitchFamily="34" charset="0"/>
              <a:cs typeface="Arial" pitchFamily="34" charset="0"/>
            </a:endParaRPr>
          </a:p>
        </p:txBody>
      </p:sp>
      <p:sp>
        <p:nvSpPr>
          <p:cNvPr id="6" name="Retângulo 5"/>
          <p:cNvSpPr/>
          <p:nvPr/>
        </p:nvSpPr>
        <p:spPr>
          <a:xfrm>
            <a:off x="785786" y="1071546"/>
            <a:ext cx="1808675" cy="1842466"/>
          </a:xfrm>
          <a:prstGeom prst="rect">
            <a:avLst/>
          </a:prstGeom>
          <a:gradFill flip="none" rotWithShape="1">
            <a:gsLst>
              <a:gs pos="0">
                <a:srgbClr val="CCFFCC">
                  <a:shade val="30000"/>
                  <a:satMod val="115000"/>
                </a:srgbClr>
              </a:gs>
              <a:gs pos="50000">
                <a:srgbClr val="CCFFCC">
                  <a:shade val="67500"/>
                  <a:satMod val="115000"/>
                </a:srgbClr>
              </a:gs>
              <a:gs pos="100000">
                <a:srgbClr val="CCFFCC">
                  <a:shade val="100000"/>
                  <a:satMod val="115000"/>
                </a:srgbClr>
              </a:gs>
            </a:gsLst>
            <a:path path="circle">
              <a:fillToRect r="100000" b="100000"/>
            </a:path>
            <a:tileRect l="-100000" t="-100000"/>
          </a:gradFill>
          <a:effectLst>
            <a:innerShdw blurRad="114300">
              <a:prstClr val="black"/>
            </a:inn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pt-BR" sz="2400" b="1" dirty="0" smtClean="0">
                <a:solidFill>
                  <a:schemeClr val="tx2"/>
                </a:solidFill>
                <a:latin typeface="Arial" pitchFamily="34" charset="0"/>
                <a:cs typeface="Arial" pitchFamily="34" charset="0"/>
              </a:rPr>
              <a:t>IDH</a:t>
            </a:r>
          </a:p>
          <a:p>
            <a:pPr algn="ctr"/>
            <a:r>
              <a:rPr lang="pt-BR" sz="1200" b="1" dirty="0" smtClean="0">
                <a:solidFill>
                  <a:schemeClr val="tx2"/>
                </a:solidFill>
                <a:latin typeface="Arial" pitchFamily="34" charset="0"/>
                <a:cs typeface="Arial" pitchFamily="34" charset="0"/>
              </a:rPr>
              <a:t>ÍNDICE DE DESENVOLVIMENTO HUMANO</a:t>
            </a:r>
          </a:p>
          <a:p>
            <a:pPr algn="ctr"/>
            <a:r>
              <a:rPr lang="pt-BR" sz="1200" b="1" dirty="0" smtClean="0">
                <a:solidFill>
                  <a:schemeClr val="tx2"/>
                </a:solidFill>
                <a:latin typeface="Arial" pitchFamily="34" charset="0"/>
                <a:cs typeface="Arial" pitchFamily="34" charset="0"/>
              </a:rPr>
              <a:t>(2015)</a:t>
            </a:r>
          </a:p>
          <a:p>
            <a:pPr algn="ctr"/>
            <a:endParaRPr lang="pt-BR" sz="1400" b="1" dirty="0" smtClean="0">
              <a:solidFill>
                <a:schemeClr val="tx2"/>
              </a:solidFill>
              <a:latin typeface="Arial" pitchFamily="34" charset="0"/>
              <a:cs typeface="Arial" pitchFamily="34" charset="0"/>
            </a:endParaRPr>
          </a:p>
          <a:p>
            <a:pPr algn="ctr"/>
            <a:r>
              <a:rPr lang="pt-BR" sz="3200" b="1" dirty="0" smtClean="0">
                <a:solidFill>
                  <a:schemeClr val="tx2"/>
                </a:solidFill>
                <a:latin typeface="Arial" pitchFamily="34" charset="0"/>
                <a:cs typeface="Arial" pitchFamily="34" charset="0"/>
              </a:rPr>
              <a:t>0,78</a:t>
            </a:r>
            <a:endParaRPr lang="pt-BR" sz="3200" b="1" dirty="0">
              <a:solidFill>
                <a:schemeClr val="tx2"/>
              </a:solidFill>
              <a:latin typeface="Arial" pitchFamily="34" charset="0"/>
              <a:cs typeface="Arial" pitchFamily="34" charset="0"/>
            </a:endParaRPr>
          </a:p>
        </p:txBody>
      </p:sp>
      <p:pic>
        <p:nvPicPr>
          <p:cNvPr id="7" name="Picture 1" descr="qd1-08.png"/>
          <p:cNvPicPr>
            <a:picLocks noChangeAspect="1"/>
          </p:cNvPicPr>
          <p:nvPr/>
        </p:nvPicPr>
        <p:blipFill>
          <a:blip r:embed="rId4" cstate="print"/>
          <a:stretch>
            <a:fillRect/>
          </a:stretch>
        </p:blipFill>
        <p:spPr>
          <a:xfrm>
            <a:off x="3929058" y="1357298"/>
            <a:ext cx="1357322" cy="1352327"/>
          </a:xfrm>
          <a:prstGeom prst="rect">
            <a:avLst/>
          </a:prstGeom>
          <a:effectLst>
            <a:reflection stA="50000" endPos="28000" dist="12700" dir="5400000" sy="-100000" algn="bl" rotWithShape="0"/>
          </a:effectLst>
        </p:spPr>
      </p:pic>
      <p:pic>
        <p:nvPicPr>
          <p:cNvPr id="8" name="Picture 3" descr="qd3-08.png"/>
          <p:cNvPicPr>
            <a:picLocks noChangeAspect="1"/>
          </p:cNvPicPr>
          <p:nvPr/>
        </p:nvPicPr>
        <p:blipFill>
          <a:blip r:embed="rId5" cstate="print"/>
          <a:stretch>
            <a:fillRect/>
          </a:stretch>
        </p:blipFill>
        <p:spPr>
          <a:xfrm>
            <a:off x="6572264" y="1071546"/>
            <a:ext cx="1846785" cy="1839990"/>
          </a:xfrm>
          <a:prstGeom prst="rect">
            <a:avLst/>
          </a:prstGeom>
          <a:effectLst>
            <a:reflection stA="50000" endPos="28000" dist="12700" dir="5400000" sy="-100000" algn="bl" rotWithShape="0"/>
          </a:effectLst>
        </p:spPr>
      </p:pic>
      <p:pic>
        <p:nvPicPr>
          <p:cNvPr id="4098" name="Picture 2" descr="http://www.gabrielmonteiro.sp.gov.br/arquivos/municipio_verde_azul.jpg"/>
          <p:cNvPicPr>
            <a:picLocks noChangeAspect="1" noChangeArrowheads="1"/>
          </p:cNvPicPr>
          <p:nvPr/>
        </p:nvPicPr>
        <p:blipFill>
          <a:blip r:embed="rId6" cstate="print"/>
          <a:srcRect/>
          <a:stretch>
            <a:fillRect/>
          </a:stretch>
        </p:blipFill>
        <p:spPr bwMode="auto">
          <a:xfrm rot="1470053">
            <a:off x="7195456" y="3902839"/>
            <a:ext cx="1511812" cy="191976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172.21.10.1\temporario\Ambiental Setor\SIMONE\FOTOS VISITA PROJETO SEMENTES DO FUTURO - AGOSTO 2014\100_8759.JPG"/>
          <p:cNvPicPr>
            <a:picLocks noChangeAspect="1" noChangeArrowheads="1"/>
          </p:cNvPicPr>
          <p:nvPr/>
        </p:nvPicPr>
        <p:blipFill>
          <a:blip r:embed="rId3">
            <a:lum bright="43000" contrast="-39000"/>
          </a:blip>
          <a:srcRect/>
          <a:stretch>
            <a:fillRect/>
          </a:stretch>
        </p:blipFill>
        <p:spPr bwMode="auto">
          <a:xfrm>
            <a:off x="0" y="846161"/>
            <a:ext cx="9144000" cy="5438633"/>
          </a:xfrm>
          <a:prstGeom prst="rect">
            <a:avLst/>
          </a:prstGeom>
          <a:noFill/>
        </p:spPr>
      </p:pic>
      <p:sp>
        <p:nvSpPr>
          <p:cNvPr id="6" name="Espaço Reservado para Conteúdo 5"/>
          <p:cNvSpPr txBox="1">
            <a:spLocks/>
          </p:cNvSpPr>
          <p:nvPr/>
        </p:nvSpPr>
        <p:spPr>
          <a:xfrm>
            <a:off x="293425" y="982640"/>
            <a:ext cx="8577620" cy="5049670"/>
          </a:xfrm>
          <a:prstGeom prst="rect">
            <a:avLst/>
          </a:prstGeom>
        </p:spPr>
        <p:txBody>
          <a:bodyPr vert="horz" lIns="91440" tIns="45720" rIns="91440" bIns="45720" rtlCol="0">
            <a:noAutofit/>
          </a:bodyPr>
          <a:lstStyle/>
          <a:p>
            <a:pPr marL="0" marR="0" lvl="0" indent="0" algn="just" defTabSz="457200" rtl="0" eaLnBrk="1" fontAlgn="auto" latinLnBrk="0" hangingPunct="1">
              <a:lnSpc>
                <a:spcPct val="100000"/>
              </a:lnSpc>
              <a:spcBef>
                <a:spcPct val="20000"/>
              </a:spcBef>
              <a:spcAft>
                <a:spcPts val="1200"/>
              </a:spcAft>
              <a:buClrTx/>
              <a:buSzTx/>
              <a:tabLst/>
              <a:defRPr/>
            </a:pPr>
            <a:endParaRPr lang="pt-BR" sz="2000" b="1" dirty="0" smtClean="0">
              <a:solidFill>
                <a:schemeClr val="accent1">
                  <a:lumMod val="75000"/>
                </a:schemeClr>
              </a:solidFill>
              <a:latin typeface="+mj-lt"/>
              <a:cs typeface="Arial" pitchFamily="34" charset="0"/>
            </a:endParaRPr>
          </a:p>
          <a:p>
            <a:pPr marL="0" marR="0" lvl="0" indent="0" algn="just" defTabSz="457200" rtl="0" eaLnBrk="1" fontAlgn="auto" latinLnBrk="0" hangingPunct="1">
              <a:lnSpc>
                <a:spcPct val="100000"/>
              </a:lnSpc>
              <a:spcBef>
                <a:spcPct val="20000"/>
              </a:spcBef>
              <a:spcAft>
                <a:spcPts val="1200"/>
              </a:spcAft>
              <a:buClrTx/>
              <a:buSzTx/>
              <a:buFont typeface="Wingdings" pitchFamily="2" charset="2"/>
              <a:buChar char="ü"/>
              <a:tabLst/>
              <a:defRPr/>
            </a:pPr>
            <a:r>
              <a:rPr kumimoji="0" lang="pt-BR" sz="2000" b="0" i="0" u="none" strike="noStrike" kern="1200" cap="none" spc="0" normalizeH="0" noProof="0" dirty="0" smtClean="0">
                <a:ln>
                  <a:noFill/>
                </a:ln>
                <a:solidFill>
                  <a:schemeClr val="accent1"/>
                </a:solidFill>
                <a:effectLst/>
                <a:uLnTx/>
                <a:uFillTx/>
                <a:latin typeface="Arial" pitchFamily="34" charset="0"/>
                <a:cs typeface="Arial" pitchFamily="34" charset="0"/>
              </a:rPr>
              <a:t> </a:t>
            </a:r>
            <a:r>
              <a:rPr kumimoji="0" lang="pt-BR" sz="2000" b="1" i="0" u="none" strike="noStrike" kern="1200" cap="none" spc="0" normalizeH="0" noProof="0" dirty="0" smtClean="0">
                <a:ln>
                  <a:noFill/>
                </a:ln>
                <a:solidFill>
                  <a:schemeClr val="accent1">
                    <a:lumMod val="75000"/>
                  </a:schemeClr>
                </a:solidFill>
                <a:effectLst/>
                <a:uLnTx/>
                <a:uFillTx/>
                <a:latin typeface="Arial" pitchFamily="34" charset="0"/>
                <a:cs typeface="Arial" pitchFamily="34" charset="0"/>
              </a:rPr>
              <a:t>Compromisso assumido pela municipalidade com a responsabilidade socioambiental;</a:t>
            </a:r>
          </a:p>
          <a:p>
            <a:pPr marL="0" marR="0" lvl="0" indent="0" algn="just" defTabSz="457200" rtl="0" eaLnBrk="1" fontAlgn="auto" latinLnBrk="0" hangingPunct="1">
              <a:lnSpc>
                <a:spcPct val="100000"/>
              </a:lnSpc>
              <a:spcBef>
                <a:spcPct val="20000"/>
              </a:spcBef>
              <a:spcAft>
                <a:spcPts val="1200"/>
              </a:spcAft>
              <a:buClrTx/>
              <a:buSzTx/>
              <a:buFont typeface="Wingdings" pitchFamily="2" charset="2"/>
              <a:buChar char="ü"/>
              <a:tabLst/>
              <a:defRPr/>
            </a:pPr>
            <a:r>
              <a:rPr lang="pt-BR" sz="2000" b="1" dirty="0" smtClean="0">
                <a:solidFill>
                  <a:schemeClr val="accent1">
                    <a:lumMod val="75000"/>
                  </a:schemeClr>
                </a:solidFill>
                <a:latin typeface="Arial" pitchFamily="34" charset="0"/>
                <a:cs typeface="Arial" pitchFamily="34" charset="0"/>
              </a:rPr>
              <a:t>Implantado em 2005, o projeto tem capacidade para acolher 15 (quinze) adolescentes; </a:t>
            </a:r>
          </a:p>
          <a:p>
            <a:pPr marL="0" marR="0" lvl="0" indent="0" algn="just" defTabSz="457200" rtl="0" eaLnBrk="1" fontAlgn="auto" latinLnBrk="0" hangingPunct="1">
              <a:lnSpc>
                <a:spcPct val="100000"/>
              </a:lnSpc>
              <a:spcBef>
                <a:spcPct val="20000"/>
              </a:spcBef>
              <a:spcAft>
                <a:spcPts val="1200"/>
              </a:spcAft>
              <a:buClrTx/>
              <a:buSzTx/>
              <a:buFont typeface="Wingdings" pitchFamily="2" charset="2"/>
              <a:buChar char="ü"/>
              <a:tabLst/>
              <a:defRPr/>
            </a:pPr>
            <a:r>
              <a:rPr lang="pt-BR" sz="2000" b="1" dirty="0" smtClean="0">
                <a:solidFill>
                  <a:schemeClr val="accent1">
                    <a:lumMod val="75000"/>
                  </a:schemeClr>
                </a:solidFill>
                <a:latin typeface="Arial" pitchFamily="34" charset="0"/>
                <a:cs typeface="Arial" pitchFamily="34" charset="0"/>
              </a:rPr>
              <a:t> </a:t>
            </a:r>
            <a:r>
              <a:rPr lang="pt-BR" sz="2000" b="1" dirty="0" smtClean="0">
                <a:solidFill>
                  <a:schemeClr val="accent1">
                    <a:lumMod val="75000"/>
                  </a:schemeClr>
                </a:solidFill>
                <a:latin typeface="Arial" pitchFamily="34" charset="0"/>
                <a:cs typeface="Arial" pitchFamily="34" charset="0"/>
              </a:rPr>
              <a:t>estatuto próprio;</a:t>
            </a:r>
          </a:p>
          <a:p>
            <a:pPr marL="0" marR="0" lvl="0" indent="0" algn="just" defTabSz="457200" rtl="0" eaLnBrk="1" fontAlgn="auto" latinLnBrk="0" hangingPunct="1">
              <a:lnSpc>
                <a:spcPct val="100000"/>
              </a:lnSpc>
              <a:spcBef>
                <a:spcPct val="20000"/>
              </a:spcBef>
              <a:spcAft>
                <a:spcPts val="1200"/>
              </a:spcAft>
              <a:buClrTx/>
              <a:buSzTx/>
              <a:buFont typeface="Wingdings" pitchFamily="2" charset="2"/>
              <a:buChar char="ü"/>
              <a:tabLst/>
              <a:defRPr/>
            </a:pPr>
            <a:r>
              <a:rPr lang="pt-BR" sz="2000" b="1" dirty="0" smtClean="0">
                <a:solidFill>
                  <a:schemeClr val="accent1">
                    <a:lumMod val="75000"/>
                  </a:schemeClr>
                </a:solidFill>
                <a:latin typeface="Arial" pitchFamily="34" charset="0"/>
                <a:cs typeface="Arial" pitchFamily="34" charset="0"/>
              </a:rPr>
              <a:t>consiste na capacitação de jovens em situação de vulnerabilidade social;</a:t>
            </a:r>
          </a:p>
          <a:p>
            <a:pPr marL="0" marR="0" lvl="0" indent="0" algn="just" defTabSz="457200" rtl="0" eaLnBrk="1" fontAlgn="auto" latinLnBrk="0" hangingPunct="1">
              <a:lnSpc>
                <a:spcPct val="100000"/>
              </a:lnSpc>
              <a:spcBef>
                <a:spcPct val="20000"/>
              </a:spcBef>
              <a:spcAft>
                <a:spcPts val="1200"/>
              </a:spcAft>
              <a:buClrTx/>
              <a:buSzTx/>
              <a:buFont typeface="Wingdings" pitchFamily="2" charset="2"/>
              <a:buChar char="ü"/>
              <a:tabLst/>
              <a:defRPr/>
            </a:pPr>
            <a:r>
              <a:rPr lang="pt-BR" sz="2000" b="1" dirty="0" smtClean="0">
                <a:solidFill>
                  <a:schemeClr val="accent1">
                    <a:lumMod val="75000"/>
                  </a:schemeClr>
                </a:solidFill>
                <a:latin typeface="Arial" pitchFamily="34" charset="0"/>
                <a:cs typeface="Arial" pitchFamily="34" charset="0"/>
              </a:rPr>
              <a:t> </a:t>
            </a:r>
            <a:r>
              <a:rPr lang="pt-BR" sz="2000" b="1" dirty="0" smtClean="0">
                <a:solidFill>
                  <a:schemeClr val="accent1">
                    <a:lumMod val="75000"/>
                  </a:schemeClr>
                </a:solidFill>
                <a:latin typeface="Arial" pitchFamily="34" charset="0"/>
                <a:cs typeface="Arial" pitchFamily="34" charset="0"/>
              </a:rPr>
              <a:t>produção de mudas espécies nativas regionais; </a:t>
            </a:r>
          </a:p>
          <a:p>
            <a:pPr marL="0" marR="0" lvl="0" indent="0" algn="just" defTabSz="457200" rtl="0" eaLnBrk="1" fontAlgn="auto" latinLnBrk="0" hangingPunct="1">
              <a:lnSpc>
                <a:spcPct val="100000"/>
              </a:lnSpc>
              <a:spcBef>
                <a:spcPct val="20000"/>
              </a:spcBef>
              <a:spcAft>
                <a:spcPts val="1200"/>
              </a:spcAft>
              <a:buClrTx/>
              <a:buSzTx/>
              <a:buFont typeface="Wingdings" pitchFamily="2" charset="2"/>
              <a:buChar char="ü"/>
              <a:tabLst/>
              <a:defRPr/>
            </a:pPr>
            <a:r>
              <a:rPr lang="pt-BR" sz="2000" b="1" dirty="0" smtClean="0">
                <a:solidFill>
                  <a:schemeClr val="accent1">
                    <a:lumMod val="75000"/>
                  </a:schemeClr>
                </a:solidFill>
                <a:latin typeface="Arial" pitchFamily="34" charset="0"/>
                <a:cs typeface="Arial" pitchFamily="34" charset="0"/>
              </a:rPr>
              <a:t>oferece aos aprendizes, </a:t>
            </a:r>
            <a:r>
              <a:rPr lang="pt-BR" sz="2000" b="1" dirty="0" err="1" smtClean="0">
                <a:solidFill>
                  <a:schemeClr val="accent1">
                    <a:lumMod val="75000"/>
                  </a:schemeClr>
                </a:solidFill>
                <a:latin typeface="Arial" pitchFamily="34" charset="0"/>
                <a:cs typeface="Arial" pitchFamily="34" charset="0"/>
              </a:rPr>
              <a:t>pre-profissionalização</a:t>
            </a:r>
            <a:r>
              <a:rPr lang="pt-BR" sz="2000" b="1" dirty="0" smtClean="0">
                <a:solidFill>
                  <a:schemeClr val="accent1">
                    <a:lumMod val="75000"/>
                  </a:schemeClr>
                </a:solidFill>
                <a:latin typeface="Arial" pitchFamily="34" charset="0"/>
                <a:cs typeface="Arial" pitchFamily="34" charset="0"/>
              </a:rPr>
              <a:t> </a:t>
            </a:r>
            <a:r>
              <a:rPr lang="pt-BR" sz="2000" b="1" dirty="0" smtClean="0">
                <a:solidFill>
                  <a:schemeClr val="accent1">
                    <a:lumMod val="75000"/>
                  </a:schemeClr>
                </a:solidFill>
                <a:latin typeface="Arial" pitchFamily="34" charset="0"/>
                <a:cs typeface="Arial" pitchFamily="34" charset="0"/>
              </a:rPr>
              <a:t>como </a:t>
            </a:r>
            <a:r>
              <a:rPr lang="pt-BR" sz="2000" b="1" dirty="0" err="1" smtClean="0">
                <a:solidFill>
                  <a:schemeClr val="accent1">
                    <a:lumMod val="75000"/>
                  </a:schemeClr>
                </a:solidFill>
                <a:latin typeface="Arial" pitchFamily="34" charset="0"/>
                <a:cs typeface="Arial" pitchFamily="34" charset="0"/>
              </a:rPr>
              <a:t>viveiristas</a:t>
            </a:r>
            <a:r>
              <a:rPr lang="pt-BR" sz="2000" b="1" dirty="0" smtClean="0">
                <a:solidFill>
                  <a:schemeClr val="accent1">
                    <a:lumMod val="75000"/>
                  </a:schemeClr>
                </a:solidFill>
                <a:latin typeface="Arial" pitchFamily="34" charset="0"/>
                <a:cs typeface="Arial" pitchFamily="34" charset="0"/>
              </a:rPr>
              <a:t>;</a:t>
            </a:r>
          </a:p>
          <a:p>
            <a:pPr marL="0" marR="0" lvl="0" indent="0" algn="just" defTabSz="457200" rtl="0" eaLnBrk="1" fontAlgn="auto" latinLnBrk="0" hangingPunct="1">
              <a:lnSpc>
                <a:spcPct val="100000"/>
              </a:lnSpc>
              <a:spcBef>
                <a:spcPct val="20000"/>
              </a:spcBef>
              <a:spcAft>
                <a:spcPts val="1200"/>
              </a:spcAft>
              <a:buClrTx/>
              <a:buSzTx/>
              <a:buFont typeface="Wingdings" pitchFamily="2" charset="2"/>
              <a:buChar char="ü"/>
              <a:tabLst/>
              <a:defRPr/>
            </a:pPr>
            <a:r>
              <a:rPr kumimoji="0" lang="pt-BR" sz="2000" b="1" i="0" u="none" strike="noStrike" kern="1200" cap="none" spc="0" normalizeH="0" noProof="0" dirty="0" smtClean="0">
                <a:ln>
                  <a:noFill/>
                </a:ln>
                <a:solidFill>
                  <a:schemeClr val="accent1">
                    <a:lumMod val="75000"/>
                  </a:schemeClr>
                </a:solidFill>
                <a:effectLst/>
                <a:uLnTx/>
                <a:uFillTx/>
                <a:latin typeface="Arial" pitchFamily="34" charset="0"/>
                <a:cs typeface="Arial" pitchFamily="34" charset="0"/>
              </a:rPr>
              <a:t> </a:t>
            </a:r>
            <a:r>
              <a:rPr kumimoji="0" lang="pt-BR" sz="2000" b="1" i="0" u="none" strike="noStrike" kern="1200" cap="none" spc="0" normalizeH="0" noProof="0" dirty="0" smtClean="0">
                <a:ln>
                  <a:noFill/>
                </a:ln>
                <a:solidFill>
                  <a:schemeClr val="accent1">
                    <a:lumMod val="75000"/>
                  </a:schemeClr>
                </a:solidFill>
                <a:effectLst/>
                <a:uLnTx/>
                <a:uFillTx/>
                <a:latin typeface="Arial" pitchFamily="34" charset="0"/>
                <a:cs typeface="Arial" pitchFamily="34" charset="0"/>
              </a:rPr>
              <a:t>prevê a produção de mudas para uso em projetos de </a:t>
            </a:r>
            <a:r>
              <a:rPr kumimoji="0" lang="pt-BR" sz="2000" b="1" i="0" u="none" strike="noStrike" kern="1200" cap="none" spc="0" normalizeH="0" noProof="0" dirty="0" err="1" smtClean="0">
                <a:ln>
                  <a:noFill/>
                </a:ln>
                <a:solidFill>
                  <a:schemeClr val="accent1">
                    <a:lumMod val="75000"/>
                  </a:schemeClr>
                </a:solidFill>
                <a:effectLst/>
                <a:uLnTx/>
                <a:uFillTx/>
                <a:latin typeface="Arial" pitchFamily="34" charset="0"/>
                <a:cs typeface="Arial" pitchFamily="34" charset="0"/>
              </a:rPr>
              <a:t>revegetação</a:t>
            </a:r>
            <a:r>
              <a:rPr kumimoji="0" lang="pt-BR" sz="2000" b="1" i="0" u="none" strike="noStrike" kern="1200" cap="none" spc="0" normalizeH="0" noProof="0" dirty="0" smtClean="0">
                <a:ln>
                  <a:noFill/>
                </a:ln>
                <a:solidFill>
                  <a:schemeClr val="accent1">
                    <a:lumMod val="75000"/>
                  </a:schemeClr>
                </a:solidFill>
                <a:effectLst/>
                <a:uLnTx/>
                <a:uFillTx/>
                <a:latin typeface="Arial" pitchFamily="34" charset="0"/>
                <a:cs typeface="Arial" pitchFamily="34" charset="0"/>
              </a:rPr>
              <a:t> de áreas degradadas;</a:t>
            </a:r>
            <a:endParaRPr kumimoji="0" lang="pt-BR" sz="2000" b="1" i="0" u="none" strike="noStrike" kern="1200" cap="none" spc="0" normalizeH="0" baseline="0" noProof="0" dirty="0" smtClean="0">
              <a:ln>
                <a:noFill/>
              </a:ln>
              <a:solidFill>
                <a:schemeClr val="accent1">
                  <a:lumMod val="75000"/>
                </a:schemeClr>
              </a:solidFill>
              <a:effectLst/>
              <a:uLnTx/>
              <a:uFillTx/>
              <a:latin typeface="Arial" pitchFamily="34" charset="0"/>
              <a:cs typeface="Arial" pitchFamily="34" charset="0"/>
            </a:endParaRPr>
          </a:p>
        </p:txBody>
      </p:sp>
      <p:sp>
        <p:nvSpPr>
          <p:cNvPr id="5" name="Retângulo 4"/>
          <p:cNvSpPr/>
          <p:nvPr/>
        </p:nvSpPr>
        <p:spPr>
          <a:xfrm>
            <a:off x="1384585" y="286603"/>
            <a:ext cx="6929486" cy="1015663"/>
          </a:xfrm>
          <a:prstGeom prst="rect">
            <a:avLst/>
          </a:prstGeom>
          <a:noFill/>
        </p:spPr>
        <p:txBody>
          <a:bodyPr wrap="square">
            <a:spAutoFit/>
          </a:bodyPr>
          <a:lstStyle/>
          <a:p>
            <a:pPr algn="ctr">
              <a:defRPr/>
            </a:pPr>
            <a:r>
              <a:rPr lang="pt-B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PROJETO SEMENTES DO FUTURO</a:t>
            </a:r>
            <a:endParaRPr lang="pt-BR"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defRPr/>
            </a:pPr>
            <a:endParaRPr lang="pt-BR" sz="24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descr="\\172.21.10.1\temporario\Ambiental Setor\SIMONE\FOTOS VISITA PROJETO SEMENTES DO FUTURO - AGOSTO 2014\100_8759.JPG"/>
          <p:cNvPicPr>
            <a:picLocks noChangeAspect="1" noChangeArrowheads="1"/>
          </p:cNvPicPr>
          <p:nvPr/>
        </p:nvPicPr>
        <p:blipFill>
          <a:blip r:embed="rId2"/>
          <a:srcRect/>
          <a:stretch>
            <a:fillRect/>
          </a:stretch>
        </p:blipFill>
        <p:spPr bwMode="auto">
          <a:xfrm>
            <a:off x="5242560" y="1460993"/>
            <a:ext cx="3901440" cy="2926080"/>
          </a:xfrm>
          <a:prstGeom prst="rect">
            <a:avLst/>
          </a:prstGeom>
          <a:noFill/>
        </p:spPr>
      </p:pic>
      <p:pic>
        <p:nvPicPr>
          <p:cNvPr id="57346" name="Picture 2" descr="\\172.21.10.1\temporario\Ambiental Setor\SIMONE\FOTOS VISITA PROJETO SEMENTES DO FUTURO - AGOSTO 2014\100_8755.JPG"/>
          <p:cNvPicPr>
            <a:picLocks noChangeAspect="1" noChangeArrowheads="1"/>
          </p:cNvPicPr>
          <p:nvPr/>
        </p:nvPicPr>
        <p:blipFill>
          <a:blip r:embed="rId3"/>
          <a:srcRect/>
          <a:stretch>
            <a:fillRect/>
          </a:stretch>
        </p:blipFill>
        <p:spPr bwMode="auto">
          <a:xfrm>
            <a:off x="2689518" y="3548417"/>
            <a:ext cx="3392833" cy="2544625"/>
          </a:xfrm>
          <a:prstGeom prst="rect">
            <a:avLst/>
          </a:prstGeom>
          <a:noFill/>
        </p:spPr>
      </p:pic>
      <p:pic>
        <p:nvPicPr>
          <p:cNvPr id="4" name="Espaço Reservado para Conteúdo 3" descr="G:\DEPARTAMENTO DE MEIO AMBIENTE\SEMENTES DO FUTURO\FOTOS 2012 - SEMENTES DO FUTURO\Fotos entrega camisetas\005.JPG"/>
          <p:cNvPicPr>
            <a:picLocks noGrp="1"/>
          </p:cNvPicPr>
          <p:nvPr>
            <p:ph idx="1"/>
          </p:nvPr>
        </p:nvPicPr>
        <p:blipFill>
          <a:blip r:embed="rId4" cstate="print"/>
          <a:srcRect/>
          <a:stretch>
            <a:fillRect/>
          </a:stretch>
        </p:blipFill>
        <p:spPr bwMode="auto">
          <a:xfrm>
            <a:off x="491320" y="1951630"/>
            <a:ext cx="2893326" cy="2688609"/>
          </a:xfrm>
          <a:prstGeom prst="rect">
            <a:avLst/>
          </a:prstGeom>
          <a:noFill/>
          <a:ln w="9525">
            <a:noFill/>
            <a:miter lim="800000"/>
            <a:headEnd/>
            <a:tailEnd/>
          </a:ln>
        </p:spPr>
      </p:pic>
      <p:sp>
        <p:nvSpPr>
          <p:cNvPr id="5" name="Título 4"/>
          <p:cNvSpPr>
            <a:spLocks noGrp="1"/>
          </p:cNvSpPr>
          <p:nvPr>
            <p:ph type="title"/>
          </p:nvPr>
        </p:nvSpPr>
        <p:spPr>
          <a:xfrm>
            <a:off x="484496" y="0"/>
            <a:ext cx="8229600" cy="2000548"/>
          </a:xfrm>
          <a:prstGeom prst="rect">
            <a:avLst/>
          </a:prstGeom>
          <a:noFill/>
        </p:spPr>
        <p:txBody>
          <a:bodyPr wrap="square">
            <a:spAutoFit/>
          </a:bodyPr>
          <a:lstStyle/>
          <a:p>
            <a:pPr algn="ctr">
              <a:defRPr/>
            </a:pPr>
            <a:r>
              <a:rPr lang="pt-B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PROJETO SEMENTES DO FUTURO</a:t>
            </a:r>
            <a:br>
              <a:rPr lang="pt-B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pt-B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HORTO FLORESTAL SERGIO RAMALHO MATTA – VOTUPORANGA-SP</a:t>
            </a:r>
            <a:r>
              <a:rPr lang="pt-B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pt-BR"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defRPr/>
            </a:pPr>
            <a:endParaRPr lang="pt-BR" sz="24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172.21.10.1\temporario\Ambiental Setor\SIMONE\FOTOS VISITA PROJETO SEMENTES DO FUTURO - AGOSTO 2014\100_8762.JPG"/>
          <p:cNvPicPr>
            <a:picLocks noChangeAspect="1" noChangeArrowheads="1"/>
          </p:cNvPicPr>
          <p:nvPr/>
        </p:nvPicPr>
        <p:blipFill>
          <a:blip r:embed="rId3">
            <a:lum bright="38000"/>
          </a:blip>
          <a:srcRect/>
          <a:stretch>
            <a:fillRect/>
          </a:stretch>
        </p:blipFill>
        <p:spPr bwMode="auto">
          <a:xfrm rot="19948998">
            <a:off x="2236609" y="1979341"/>
            <a:ext cx="4803255" cy="3602441"/>
          </a:xfrm>
          <a:prstGeom prst="rect">
            <a:avLst/>
          </a:prstGeom>
          <a:noFill/>
        </p:spPr>
      </p:pic>
      <p:sp>
        <p:nvSpPr>
          <p:cNvPr id="6" name="Espaço Reservado para Conteúdo 5"/>
          <p:cNvSpPr txBox="1">
            <a:spLocks/>
          </p:cNvSpPr>
          <p:nvPr/>
        </p:nvSpPr>
        <p:spPr>
          <a:xfrm>
            <a:off x="334368" y="614150"/>
            <a:ext cx="8577620" cy="3261814"/>
          </a:xfrm>
          <a:prstGeom prst="rect">
            <a:avLst/>
          </a:prstGeom>
        </p:spPr>
        <p:txBody>
          <a:bodyPr vert="horz" lIns="91440" tIns="45720" rIns="91440" bIns="45720" rtlCol="0">
            <a:noAutofit/>
          </a:bodyPr>
          <a:lstStyle/>
          <a:p>
            <a:pPr marL="0" marR="0" lvl="0" indent="0" algn="just" defTabSz="457200" rtl="0" eaLnBrk="1" fontAlgn="auto" latinLnBrk="0" hangingPunct="1">
              <a:lnSpc>
                <a:spcPct val="100000"/>
              </a:lnSpc>
              <a:spcBef>
                <a:spcPct val="20000"/>
              </a:spcBef>
              <a:spcAft>
                <a:spcPts val="1200"/>
              </a:spcAft>
              <a:buClrTx/>
              <a:buSzTx/>
              <a:tabLst/>
              <a:defRPr/>
            </a:pPr>
            <a:endParaRPr lang="pt-BR" sz="2000" b="1" dirty="0" smtClean="0">
              <a:solidFill>
                <a:schemeClr val="accent1">
                  <a:lumMod val="75000"/>
                </a:schemeClr>
              </a:solidFill>
              <a:latin typeface="+mj-lt"/>
              <a:cs typeface="Arial" pitchFamily="34" charset="0"/>
            </a:endParaRPr>
          </a:p>
          <a:p>
            <a:pPr marL="0" marR="0" lvl="0" indent="0" algn="ctr" defTabSz="457200" rtl="0" eaLnBrk="1" fontAlgn="auto" latinLnBrk="0" hangingPunct="1">
              <a:lnSpc>
                <a:spcPct val="150000"/>
              </a:lnSpc>
              <a:spcBef>
                <a:spcPct val="20000"/>
              </a:spcBef>
              <a:spcAft>
                <a:spcPts val="1200"/>
              </a:spcAft>
              <a:buClrTx/>
              <a:buSzTx/>
              <a:buFont typeface="Wingdings" pitchFamily="2" charset="2"/>
              <a:buChar char="ü"/>
              <a:tabLst/>
              <a:defRPr/>
            </a:pPr>
            <a:r>
              <a:rPr kumimoji="0" lang="pt-BR" sz="2000" b="0" i="0" u="none" strike="noStrike" kern="1200" cap="none" spc="0" normalizeH="0" noProof="0" dirty="0" smtClean="0">
                <a:ln>
                  <a:noFill/>
                </a:ln>
                <a:solidFill>
                  <a:schemeClr val="accent1">
                    <a:lumMod val="75000"/>
                  </a:schemeClr>
                </a:solidFill>
                <a:effectLst/>
                <a:uLnTx/>
                <a:uFillTx/>
                <a:latin typeface="Arial" pitchFamily="34" charset="0"/>
                <a:cs typeface="Arial" pitchFamily="34" charset="0"/>
              </a:rPr>
              <a:t> </a:t>
            </a:r>
            <a:r>
              <a:rPr kumimoji="0" lang="pt-BR" b="1" i="0" u="none" strike="noStrike" kern="1200" cap="none" spc="0" normalizeH="0" noProof="0" dirty="0" smtClean="0">
                <a:ln>
                  <a:noFill/>
                </a:ln>
                <a:solidFill>
                  <a:schemeClr val="accent1">
                    <a:lumMod val="75000"/>
                  </a:schemeClr>
                </a:solidFill>
                <a:effectLst/>
                <a:uLnTx/>
                <a:uFillTx/>
                <a:latin typeface="Arial" pitchFamily="34" charset="0"/>
                <a:cs typeface="Arial" pitchFamily="34" charset="0"/>
              </a:rPr>
              <a:t>INCENTIVAR A MUDANÇA DE COMPORTAMENTO ATRAVÉS DA VALORIZAÇÃO DE POTENCIALIDADES E HABILIDADES, OFERECENDO PRÉ-PROFISSIONALIZAÇÃO COMO VIVEIRISTAS, A ADOLECENTES EM SITUAÇÃO DE VULNERABILIDADE SOCIAL  BEM COMO CONTRIBUIR PARA O PROCESSO DE REVEGETAÇÃO DE ÁREAS DEGRADADAS ATRAVÉS DO FORNECIMENTO DE MUDAS DE ESPÉCIES NATIVAS REGIONAIS. </a:t>
            </a:r>
            <a:endParaRPr kumimoji="0" lang="pt-BR" b="1" i="0" u="none" strike="noStrike" kern="1200" cap="none" spc="0" normalizeH="0" baseline="0" noProof="0" dirty="0" smtClean="0">
              <a:ln>
                <a:noFill/>
              </a:ln>
              <a:solidFill>
                <a:schemeClr val="accent1">
                  <a:lumMod val="75000"/>
                </a:schemeClr>
              </a:solidFill>
              <a:effectLst/>
              <a:uLnTx/>
              <a:uFillTx/>
              <a:latin typeface="Arial" pitchFamily="34" charset="0"/>
              <a:cs typeface="Arial" pitchFamily="34" charset="0"/>
            </a:endParaRPr>
          </a:p>
        </p:txBody>
      </p:sp>
      <p:sp>
        <p:nvSpPr>
          <p:cNvPr id="5" name="Retângulo 4"/>
          <p:cNvSpPr/>
          <p:nvPr/>
        </p:nvSpPr>
        <p:spPr>
          <a:xfrm>
            <a:off x="1343642" y="0"/>
            <a:ext cx="6929486" cy="646331"/>
          </a:xfrm>
          <a:prstGeom prst="rect">
            <a:avLst/>
          </a:prstGeom>
          <a:noFill/>
        </p:spPr>
        <p:txBody>
          <a:bodyPr wrap="square">
            <a:spAutoFit/>
          </a:bodyPr>
          <a:lstStyle/>
          <a:p>
            <a:pPr algn="ctr">
              <a:defRPr/>
            </a:pPr>
            <a:r>
              <a:rPr lang="pt-B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OBJETIVOS</a:t>
            </a:r>
            <a:endParaRPr lang="pt-BR" sz="24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endParaRPr>
          </a:p>
        </p:txBody>
      </p:sp>
      <p:sp>
        <p:nvSpPr>
          <p:cNvPr id="4" name="Retângulo 3"/>
          <p:cNvSpPr/>
          <p:nvPr/>
        </p:nvSpPr>
        <p:spPr>
          <a:xfrm>
            <a:off x="1223087" y="3905534"/>
            <a:ext cx="6929486" cy="646331"/>
          </a:xfrm>
          <a:prstGeom prst="rect">
            <a:avLst/>
          </a:prstGeom>
          <a:noFill/>
        </p:spPr>
        <p:txBody>
          <a:bodyPr wrap="square">
            <a:spAutoFit/>
          </a:bodyPr>
          <a:lstStyle/>
          <a:p>
            <a:pPr algn="ctr">
              <a:defRPr/>
            </a:pPr>
            <a:r>
              <a:rPr lang="pt-B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MISSÃO</a:t>
            </a:r>
            <a:endParaRPr lang="pt-BR" sz="24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endParaRPr>
          </a:p>
        </p:txBody>
      </p:sp>
      <p:sp>
        <p:nvSpPr>
          <p:cNvPr id="7" name="Espaço Reservado para Conteúdo 5"/>
          <p:cNvSpPr txBox="1">
            <a:spLocks/>
          </p:cNvSpPr>
          <p:nvPr/>
        </p:nvSpPr>
        <p:spPr>
          <a:xfrm>
            <a:off x="566380" y="4410502"/>
            <a:ext cx="8577620" cy="3261814"/>
          </a:xfrm>
          <a:prstGeom prst="rect">
            <a:avLst/>
          </a:prstGeom>
        </p:spPr>
        <p:txBody>
          <a:bodyPr vert="horz" lIns="91440" tIns="45720" rIns="91440" bIns="45720" rtlCol="0">
            <a:noAutofit/>
          </a:bodyPr>
          <a:lstStyle/>
          <a:p>
            <a:pPr marL="0" marR="0" lvl="0" indent="0" algn="just" defTabSz="457200" rtl="0" eaLnBrk="1" fontAlgn="auto" latinLnBrk="0" hangingPunct="1">
              <a:lnSpc>
                <a:spcPct val="100000"/>
              </a:lnSpc>
              <a:spcBef>
                <a:spcPct val="20000"/>
              </a:spcBef>
              <a:spcAft>
                <a:spcPts val="1200"/>
              </a:spcAft>
              <a:buClrTx/>
              <a:buSzTx/>
              <a:tabLst/>
              <a:defRPr/>
            </a:pPr>
            <a:endParaRPr lang="pt-BR" sz="2000" b="1" dirty="0" smtClean="0">
              <a:solidFill>
                <a:schemeClr val="accent1">
                  <a:lumMod val="75000"/>
                </a:schemeClr>
              </a:solidFill>
              <a:latin typeface="+mj-lt"/>
              <a:cs typeface="Arial" pitchFamily="34" charset="0"/>
            </a:endParaRPr>
          </a:p>
          <a:p>
            <a:pPr marL="0" marR="0" lvl="0" indent="0" algn="ctr" defTabSz="457200" rtl="0" eaLnBrk="1" fontAlgn="auto" latinLnBrk="0" hangingPunct="1">
              <a:lnSpc>
                <a:spcPct val="150000"/>
              </a:lnSpc>
              <a:spcBef>
                <a:spcPct val="20000"/>
              </a:spcBef>
              <a:spcAft>
                <a:spcPts val="1200"/>
              </a:spcAft>
              <a:buClrTx/>
              <a:buSzTx/>
              <a:buFont typeface="Wingdings" pitchFamily="2" charset="2"/>
              <a:buChar char="ü"/>
              <a:tabLst/>
              <a:defRPr/>
            </a:pPr>
            <a:r>
              <a:rPr kumimoji="0" lang="pt-BR" sz="2000" b="0" i="0" u="none" strike="noStrike" kern="1200" cap="none" spc="0" normalizeH="0" noProof="0" dirty="0" smtClean="0">
                <a:ln>
                  <a:noFill/>
                </a:ln>
                <a:solidFill>
                  <a:schemeClr val="accent1">
                    <a:lumMod val="75000"/>
                  </a:schemeClr>
                </a:solidFill>
                <a:effectLst/>
                <a:uLnTx/>
                <a:uFillTx/>
                <a:latin typeface="Arial" pitchFamily="34" charset="0"/>
                <a:cs typeface="Arial" pitchFamily="34" charset="0"/>
              </a:rPr>
              <a:t> </a:t>
            </a:r>
            <a:r>
              <a:rPr lang="pt-BR" b="1" dirty="0" smtClean="0">
                <a:solidFill>
                  <a:schemeClr val="accent1">
                    <a:lumMod val="75000"/>
                  </a:schemeClr>
                </a:solidFill>
                <a:latin typeface="Arial" pitchFamily="34" charset="0"/>
                <a:cs typeface="Arial" pitchFamily="34" charset="0"/>
              </a:rPr>
              <a:t>PROMOVER AOS ADOLECENTES, COMPLEMENTAÇÃO DA EDUCAÇÃO REGULAR COM ATIVIDADES RELACIONADAS A CULTURA, SAÚDE, CIDADANIA E MEIO AMBIENTE.</a:t>
            </a:r>
            <a:endParaRPr kumimoji="0" lang="pt-BR" b="1" i="0" u="none" strike="noStrike" kern="1200" cap="none" spc="0" normalizeH="0" baseline="0" noProof="0" dirty="0" smtClean="0">
              <a:ln>
                <a:noFill/>
              </a:ln>
              <a:solidFill>
                <a:schemeClr val="accent1">
                  <a:lumMod val="75000"/>
                </a:schemeClr>
              </a:solidFill>
              <a:effectLst/>
              <a:uLnTx/>
              <a:uFillTx/>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5"/>
          <p:cNvSpPr txBox="1">
            <a:spLocks/>
          </p:cNvSpPr>
          <p:nvPr/>
        </p:nvSpPr>
        <p:spPr>
          <a:xfrm>
            <a:off x="293425" y="982640"/>
            <a:ext cx="8577620" cy="5049670"/>
          </a:xfrm>
          <a:prstGeom prst="rect">
            <a:avLst/>
          </a:prstGeom>
        </p:spPr>
        <p:txBody>
          <a:bodyPr vert="horz" lIns="91440" tIns="45720" rIns="91440" bIns="45720" rtlCol="0">
            <a:noAutofit/>
          </a:bodyPr>
          <a:lstStyle/>
          <a:p>
            <a:pPr marL="0" marR="0" lvl="0" indent="0" algn="ctr" defTabSz="457200" rtl="0" eaLnBrk="1" fontAlgn="auto" latinLnBrk="0" hangingPunct="1">
              <a:spcAft>
                <a:spcPts val="600"/>
              </a:spcAft>
              <a:buClrTx/>
              <a:buSzTx/>
              <a:buFont typeface="Wingdings" pitchFamily="2" charset="2"/>
              <a:buChar char="ü"/>
              <a:tabLst/>
              <a:defRPr/>
            </a:pPr>
            <a:endParaRPr lang="pt-BR" sz="2000" b="1" dirty="0" smtClean="0">
              <a:solidFill>
                <a:schemeClr val="accent1">
                  <a:lumMod val="75000"/>
                </a:schemeClr>
              </a:solidFill>
              <a:latin typeface="+mj-lt"/>
              <a:cs typeface="Arial" pitchFamily="34" charset="0"/>
            </a:endParaRPr>
          </a:p>
          <a:p>
            <a:pPr marL="0" marR="0" lvl="0" indent="0" algn="ctr" defTabSz="457200" rtl="0" eaLnBrk="1" fontAlgn="auto" latinLnBrk="0" hangingPunct="1">
              <a:spcAft>
                <a:spcPts val="600"/>
              </a:spcAft>
              <a:buClrTx/>
              <a:buSzTx/>
              <a:buFont typeface="Wingdings" pitchFamily="2" charset="2"/>
              <a:buChar char="ü"/>
              <a:tabLst/>
              <a:defRPr/>
            </a:pPr>
            <a:r>
              <a:rPr lang="pt-BR" sz="2000" b="1" dirty="0" smtClean="0">
                <a:solidFill>
                  <a:schemeClr val="accent1">
                    <a:lumMod val="75000"/>
                  </a:schemeClr>
                </a:solidFill>
                <a:latin typeface="+mj-lt"/>
                <a:cs typeface="Arial" pitchFamily="34" charset="0"/>
              </a:rPr>
              <a:t> </a:t>
            </a:r>
            <a:r>
              <a:rPr lang="pt-BR" b="1" dirty="0" smtClean="0">
                <a:solidFill>
                  <a:schemeClr val="accent1">
                    <a:lumMod val="75000"/>
                  </a:schemeClr>
                </a:solidFill>
                <a:latin typeface="Arial" pitchFamily="34" charset="0"/>
                <a:cs typeface="Arial" pitchFamily="34" charset="0"/>
              </a:rPr>
              <a:t>Atividades teóricas e práticas voltadas ao cultivo de mudas de espécies nativas regionais em viveiro;</a:t>
            </a:r>
          </a:p>
          <a:p>
            <a:pPr marL="0" marR="0" lvl="0" indent="0" algn="ctr" defTabSz="457200" rtl="0" eaLnBrk="1" fontAlgn="auto" latinLnBrk="0" hangingPunct="1">
              <a:spcAft>
                <a:spcPts val="600"/>
              </a:spcAft>
              <a:buClrTx/>
              <a:buSzTx/>
              <a:buFont typeface="Wingdings" pitchFamily="2" charset="2"/>
              <a:buChar char="ü"/>
              <a:tabLst/>
              <a:defRPr/>
            </a:pPr>
            <a:r>
              <a:rPr lang="pt-BR" b="1" dirty="0" smtClean="0">
                <a:solidFill>
                  <a:schemeClr val="accent1">
                    <a:lumMod val="75000"/>
                  </a:schemeClr>
                </a:solidFill>
                <a:latin typeface="Arial" pitchFamily="34" charset="0"/>
                <a:cs typeface="Arial" pitchFamily="34" charset="0"/>
              </a:rPr>
              <a:t> </a:t>
            </a:r>
            <a:r>
              <a:rPr lang="pt-BR" b="1" dirty="0" smtClean="0">
                <a:solidFill>
                  <a:schemeClr val="accent1">
                    <a:lumMod val="75000"/>
                  </a:schemeClr>
                </a:solidFill>
                <a:latin typeface="Arial" pitchFamily="34" charset="0"/>
                <a:cs typeface="Arial" pitchFamily="34" charset="0"/>
              </a:rPr>
              <a:t>adolescentes com idades de 16 e 17 anos, de baixa renda e que apresentem um bom desempenho escolar; </a:t>
            </a:r>
          </a:p>
          <a:p>
            <a:pPr marL="0" marR="0" lvl="0" indent="0" algn="ctr" defTabSz="457200" rtl="0" eaLnBrk="1" fontAlgn="auto" latinLnBrk="0" hangingPunct="1">
              <a:spcAft>
                <a:spcPts val="600"/>
              </a:spcAft>
              <a:buClrTx/>
              <a:buSzTx/>
              <a:buFont typeface="Wingdings" pitchFamily="2" charset="2"/>
              <a:buChar char="ü"/>
              <a:tabLst/>
              <a:defRPr/>
            </a:pPr>
            <a:r>
              <a:rPr lang="pt-BR" b="1" dirty="0" smtClean="0">
                <a:solidFill>
                  <a:schemeClr val="accent1">
                    <a:lumMod val="75000"/>
                  </a:schemeClr>
                </a:solidFill>
                <a:latin typeface="Arial" pitchFamily="34" charset="0"/>
                <a:cs typeface="Arial" pitchFamily="34" charset="0"/>
              </a:rPr>
              <a:t> </a:t>
            </a:r>
            <a:r>
              <a:rPr lang="pt-BR" b="1" dirty="0" smtClean="0">
                <a:solidFill>
                  <a:schemeClr val="accent1">
                    <a:lumMod val="75000"/>
                  </a:schemeClr>
                </a:solidFill>
                <a:latin typeface="Arial" pitchFamily="34" charset="0"/>
                <a:cs typeface="Arial" pitchFamily="34" charset="0"/>
              </a:rPr>
              <a:t>atividades práticas: semeadura de espécies, estaquia, acompanhamento e observação da taxa de germinação, repicagem, preparo de substrato, plantio, </a:t>
            </a:r>
            <a:r>
              <a:rPr lang="pt-BR" b="1" dirty="0" err="1" smtClean="0">
                <a:solidFill>
                  <a:schemeClr val="accent1">
                    <a:lumMod val="75000"/>
                  </a:schemeClr>
                </a:solidFill>
                <a:latin typeface="Arial" pitchFamily="34" charset="0"/>
                <a:cs typeface="Arial" pitchFamily="34" charset="0"/>
              </a:rPr>
              <a:t>compostagem</a:t>
            </a:r>
            <a:r>
              <a:rPr lang="pt-BR" b="1" dirty="0" smtClean="0">
                <a:solidFill>
                  <a:schemeClr val="accent1">
                    <a:lumMod val="75000"/>
                  </a:schemeClr>
                </a:solidFill>
                <a:latin typeface="Arial" pitchFamily="34" charset="0"/>
                <a:cs typeface="Arial" pitchFamily="34" charset="0"/>
              </a:rPr>
              <a:t>, tratos culturais, manutenção dos canteiros, controle biológico e aplicação de defensivos naturais;</a:t>
            </a:r>
          </a:p>
          <a:p>
            <a:pPr marL="0" marR="0" lvl="0" indent="0" algn="ctr" defTabSz="457200" rtl="0" eaLnBrk="1" fontAlgn="auto" latinLnBrk="0" hangingPunct="1">
              <a:spcAft>
                <a:spcPts val="600"/>
              </a:spcAft>
              <a:buClrTx/>
              <a:buSzTx/>
              <a:buFont typeface="Wingdings" pitchFamily="2" charset="2"/>
              <a:buChar char="ü"/>
              <a:tabLst/>
              <a:defRPr/>
            </a:pPr>
            <a:r>
              <a:rPr lang="pt-BR" b="1" dirty="0" smtClean="0">
                <a:solidFill>
                  <a:schemeClr val="accent1">
                    <a:lumMod val="75000"/>
                  </a:schemeClr>
                </a:solidFill>
                <a:latin typeface="Arial" pitchFamily="34" charset="0"/>
                <a:cs typeface="Arial" pitchFamily="34" charset="0"/>
              </a:rPr>
              <a:t> </a:t>
            </a:r>
            <a:r>
              <a:rPr lang="pt-BR" b="1" dirty="0" err="1" smtClean="0">
                <a:solidFill>
                  <a:schemeClr val="accent1">
                    <a:lumMod val="75000"/>
                  </a:schemeClr>
                </a:solidFill>
                <a:latin typeface="Arial" pitchFamily="34" charset="0"/>
                <a:cs typeface="Arial" pitchFamily="34" charset="0"/>
              </a:rPr>
              <a:t>capacitadora</a:t>
            </a:r>
            <a:r>
              <a:rPr lang="pt-BR" b="1" dirty="0" smtClean="0">
                <a:solidFill>
                  <a:schemeClr val="accent1">
                    <a:lumMod val="75000"/>
                  </a:schemeClr>
                </a:solidFill>
                <a:latin typeface="Arial" pitchFamily="34" charset="0"/>
                <a:cs typeface="Arial" pitchFamily="34" charset="0"/>
              </a:rPr>
              <a:t>: técnica em meio ambiente;</a:t>
            </a:r>
          </a:p>
          <a:p>
            <a:pPr marL="0" marR="0" lvl="0" indent="0" algn="ctr" defTabSz="457200" rtl="0" eaLnBrk="1" fontAlgn="auto" latinLnBrk="0" hangingPunct="1">
              <a:spcAft>
                <a:spcPts val="600"/>
              </a:spcAft>
              <a:buClrTx/>
              <a:buSzTx/>
              <a:buFont typeface="Wingdings" pitchFamily="2" charset="2"/>
              <a:buChar char="ü"/>
              <a:tabLst/>
              <a:defRPr/>
            </a:pPr>
            <a:r>
              <a:rPr lang="pt-BR" b="1" dirty="0" smtClean="0">
                <a:solidFill>
                  <a:schemeClr val="accent1">
                    <a:lumMod val="75000"/>
                  </a:schemeClr>
                </a:solidFill>
                <a:latin typeface="Arial" pitchFamily="34" charset="0"/>
                <a:cs typeface="Arial" pitchFamily="34" charset="0"/>
              </a:rPr>
              <a:t> </a:t>
            </a:r>
            <a:r>
              <a:rPr lang="pt-BR" b="1" dirty="0" smtClean="0">
                <a:solidFill>
                  <a:schemeClr val="accent1">
                    <a:lumMod val="75000"/>
                  </a:schemeClr>
                </a:solidFill>
                <a:latin typeface="Arial" pitchFamily="34" charset="0"/>
                <a:cs typeface="Arial" pitchFamily="34" charset="0"/>
              </a:rPr>
              <a:t>aulas todos os dias, no período da tarde;</a:t>
            </a:r>
          </a:p>
          <a:p>
            <a:pPr marL="0" marR="0" lvl="0" indent="0" algn="ctr" defTabSz="457200" rtl="0" eaLnBrk="1" fontAlgn="auto" latinLnBrk="0" hangingPunct="1">
              <a:spcAft>
                <a:spcPts val="600"/>
              </a:spcAft>
              <a:buClrTx/>
              <a:buSzTx/>
              <a:buFont typeface="Wingdings" pitchFamily="2" charset="2"/>
              <a:buChar char="ü"/>
              <a:tabLst/>
              <a:defRPr/>
            </a:pPr>
            <a:r>
              <a:rPr lang="pt-BR" b="1" dirty="0" smtClean="0">
                <a:solidFill>
                  <a:schemeClr val="accent1">
                    <a:lumMod val="75000"/>
                  </a:schemeClr>
                </a:solidFill>
                <a:latin typeface="Arial" pitchFamily="34" charset="0"/>
                <a:cs typeface="Arial" pitchFamily="34" charset="0"/>
              </a:rPr>
              <a:t>a</a:t>
            </a:r>
            <a:r>
              <a:rPr lang="pt-BR" b="1" dirty="0" smtClean="0">
                <a:solidFill>
                  <a:schemeClr val="accent1">
                    <a:lumMod val="75000"/>
                  </a:schemeClr>
                </a:solidFill>
                <a:latin typeface="Arial" pitchFamily="34" charset="0"/>
                <a:cs typeface="Arial" pitchFamily="34" charset="0"/>
              </a:rPr>
              <a:t>limentação, </a:t>
            </a:r>
            <a:r>
              <a:rPr lang="pt-BR" b="1" dirty="0" err="1" smtClean="0">
                <a:solidFill>
                  <a:schemeClr val="accent1">
                    <a:lumMod val="75000"/>
                  </a:schemeClr>
                </a:solidFill>
                <a:latin typeface="Arial" pitchFamily="34" charset="0"/>
                <a:cs typeface="Arial" pitchFamily="34" charset="0"/>
              </a:rPr>
              <a:t>EPI’s</a:t>
            </a:r>
            <a:r>
              <a:rPr lang="pt-BR" b="1" dirty="0" smtClean="0">
                <a:solidFill>
                  <a:schemeClr val="accent1">
                    <a:lumMod val="75000"/>
                  </a:schemeClr>
                </a:solidFill>
                <a:latin typeface="Arial" pitchFamily="34" charset="0"/>
                <a:cs typeface="Arial" pitchFamily="34" charset="0"/>
              </a:rPr>
              <a:t>, uniformes e materiais didáticos;</a:t>
            </a:r>
          </a:p>
          <a:p>
            <a:pPr marL="0" marR="0" lvl="0" indent="0" algn="ctr" defTabSz="457200" rtl="0" eaLnBrk="1" fontAlgn="auto" latinLnBrk="0" hangingPunct="1">
              <a:spcAft>
                <a:spcPts val="600"/>
              </a:spcAft>
              <a:buClrTx/>
              <a:buSzTx/>
              <a:buFont typeface="Wingdings" pitchFamily="2" charset="2"/>
              <a:buChar char="ü"/>
              <a:tabLst/>
              <a:defRPr/>
            </a:pPr>
            <a:r>
              <a:rPr lang="pt-BR" b="1" dirty="0" smtClean="0">
                <a:solidFill>
                  <a:schemeClr val="accent1">
                    <a:lumMod val="75000"/>
                  </a:schemeClr>
                </a:solidFill>
                <a:latin typeface="Arial" pitchFamily="34" charset="0"/>
                <a:cs typeface="Arial" pitchFamily="34" charset="0"/>
              </a:rPr>
              <a:t>b</a:t>
            </a:r>
            <a:r>
              <a:rPr lang="pt-BR" b="1" dirty="0" smtClean="0">
                <a:solidFill>
                  <a:schemeClr val="accent1">
                    <a:lumMod val="75000"/>
                  </a:schemeClr>
                </a:solidFill>
                <a:latin typeface="Arial" pitchFamily="34" charset="0"/>
                <a:cs typeface="Arial" pitchFamily="34" charset="0"/>
              </a:rPr>
              <a:t>olsa de meio salário mínimo/mês;</a:t>
            </a:r>
          </a:p>
          <a:p>
            <a:pPr marL="0" marR="0" lvl="0" indent="0" algn="ctr" defTabSz="457200" rtl="0" eaLnBrk="1" fontAlgn="auto" latinLnBrk="0" hangingPunct="1">
              <a:spcAft>
                <a:spcPts val="600"/>
              </a:spcAft>
              <a:buClrTx/>
              <a:buSzTx/>
              <a:buFont typeface="Wingdings" pitchFamily="2" charset="2"/>
              <a:buChar char="ü"/>
              <a:tabLst/>
              <a:defRPr/>
            </a:pPr>
            <a:r>
              <a:rPr lang="pt-BR" b="1" dirty="0" smtClean="0">
                <a:solidFill>
                  <a:schemeClr val="accent1">
                    <a:lumMod val="75000"/>
                  </a:schemeClr>
                </a:solidFill>
                <a:latin typeface="Arial" pitchFamily="34" charset="0"/>
                <a:cs typeface="Arial" pitchFamily="34" charset="0"/>
              </a:rPr>
              <a:t> </a:t>
            </a:r>
            <a:r>
              <a:rPr lang="pt-BR" b="1" dirty="0" smtClean="0">
                <a:solidFill>
                  <a:schemeClr val="accent1">
                    <a:lumMod val="75000"/>
                  </a:schemeClr>
                </a:solidFill>
                <a:latin typeface="Arial" pitchFamily="34" charset="0"/>
                <a:cs typeface="Arial" pitchFamily="34" charset="0"/>
              </a:rPr>
              <a:t>cursos, palestras sobre cidadania, mercado de trabalho, saúde, atividades esportivas;</a:t>
            </a:r>
          </a:p>
          <a:p>
            <a:pPr marL="0" marR="0" lvl="0" indent="0" algn="ctr" defTabSz="457200" rtl="0" eaLnBrk="1" fontAlgn="auto" latinLnBrk="0" hangingPunct="1">
              <a:spcAft>
                <a:spcPts val="600"/>
              </a:spcAft>
              <a:buClrTx/>
              <a:buSzTx/>
              <a:buFont typeface="Wingdings" pitchFamily="2" charset="2"/>
              <a:buChar char="ü"/>
              <a:tabLst/>
              <a:defRPr/>
            </a:pPr>
            <a:endParaRPr lang="pt-BR" sz="1600" b="1" dirty="0" smtClean="0">
              <a:solidFill>
                <a:schemeClr val="accent1">
                  <a:lumMod val="75000"/>
                </a:schemeClr>
              </a:solidFill>
              <a:latin typeface="Arial" pitchFamily="34" charset="0"/>
              <a:cs typeface="Arial" pitchFamily="34" charset="0"/>
            </a:endParaRPr>
          </a:p>
          <a:p>
            <a:pPr marL="0" marR="0" lvl="0" indent="0" algn="ctr" defTabSz="457200" rtl="0" eaLnBrk="1" fontAlgn="auto" latinLnBrk="0" hangingPunct="1">
              <a:spcAft>
                <a:spcPts val="600"/>
              </a:spcAft>
              <a:buClrTx/>
              <a:buSzTx/>
              <a:buFont typeface="Wingdings" pitchFamily="2" charset="2"/>
              <a:buChar char="ü"/>
              <a:tabLst/>
              <a:defRPr/>
            </a:pPr>
            <a:endParaRPr lang="pt-BR" sz="1600" b="1" dirty="0" smtClean="0">
              <a:solidFill>
                <a:schemeClr val="accent1">
                  <a:lumMod val="75000"/>
                </a:schemeClr>
              </a:solidFill>
              <a:latin typeface="Arial" pitchFamily="34" charset="0"/>
              <a:cs typeface="Arial" pitchFamily="34" charset="0"/>
            </a:endParaRPr>
          </a:p>
          <a:p>
            <a:pPr marL="0" marR="0" lvl="0" indent="0" algn="ctr" defTabSz="457200" rtl="0" eaLnBrk="1" fontAlgn="auto" latinLnBrk="0" hangingPunct="1">
              <a:lnSpc>
                <a:spcPct val="150000"/>
              </a:lnSpc>
              <a:spcBef>
                <a:spcPct val="20000"/>
              </a:spcBef>
              <a:spcAft>
                <a:spcPts val="1200"/>
              </a:spcAft>
              <a:buClrTx/>
              <a:buSzTx/>
              <a:buFont typeface="Wingdings" pitchFamily="2" charset="2"/>
              <a:buChar char="ü"/>
              <a:tabLst/>
              <a:defRPr/>
            </a:pPr>
            <a:endParaRPr lang="pt-BR" sz="2000" b="1" dirty="0" smtClean="0">
              <a:solidFill>
                <a:schemeClr val="accent1">
                  <a:lumMod val="75000"/>
                </a:schemeClr>
              </a:solidFill>
              <a:latin typeface="Arial" pitchFamily="34" charset="0"/>
              <a:cs typeface="Arial" pitchFamily="34" charset="0"/>
            </a:endParaRPr>
          </a:p>
          <a:p>
            <a:pPr marL="0" marR="0" lvl="0" indent="0" algn="ctr" defTabSz="457200" rtl="0" eaLnBrk="1" fontAlgn="auto" latinLnBrk="0" hangingPunct="1">
              <a:lnSpc>
                <a:spcPct val="150000"/>
              </a:lnSpc>
              <a:spcBef>
                <a:spcPct val="20000"/>
              </a:spcBef>
              <a:spcAft>
                <a:spcPts val="1200"/>
              </a:spcAft>
              <a:buClrTx/>
              <a:buSzTx/>
              <a:tabLst/>
              <a:defRPr/>
            </a:pPr>
            <a:endParaRPr kumimoji="0" lang="pt-BR" sz="2000" b="1" i="0" u="none" strike="noStrike" kern="1200" cap="none" spc="0" normalizeH="0" baseline="0" noProof="0" dirty="0" smtClean="0">
              <a:ln>
                <a:noFill/>
              </a:ln>
              <a:solidFill>
                <a:schemeClr val="accent1">
                  <a:lumMod val="75000"/>
                </a:schemeClr>
              </a:solidFill>
              <a:effectLst/>
              <a:uLnTx/>
              <a:uFillTx/>
              <a:latin typeface="Arial" pitchFamily="34" charset="0"/>
              <a:cs typeface="Arial" pitchFamily="34" charset="0"/>
            </a:endParaRPr>
          </a:p>
        </p:txBody>
      </p:sp>
      <p:sp>
        <p:nvSpPr>
          <p:cNvPr id="5" name="Retângulo 4"/>
          <p:cNvSpPr/>
          <p:nvPr/>
        </p:nvSpPr>
        <p:spPr>
          <a:xfrm>
            <a:off x="1384585" y="286603"/>
            <a:ext cx="6929486" cy="1015663"/>
          </a:xfrm>
          <a:prstGeom prst="rect">
            <a:avLst/>
          </a:prstGeom>
          <a:noFill/>
        </p:spPr>
        <p:txBody>
          <a:bodyPr wrap="square">
            <a:spAutoFit/>
          </a:bodyPr>
          <a:lstStyle/>
          <a:p>
            <a:pPr algn="ctr">
              <a:defRPr/>
            </a:pPr>
            <a:r>
              <a:rPr lang="pt-B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METODOLOGIA</a:t>
            </a:r>
            <a:endParaRPr lang="pt-BR"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defRPr/>
            </a:pPr>
            <a:endParaRPr lang="pt-BR" sz="24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relatorio maio-08 1"/>
          <p:cNvPicPr/>
          <p:nvPr/>
        </p:nvPicPr>
        <p:blipFill>
          <a:blip r:embed="rId3" cstate="print"/>
          <a:srcRect/>
          <a:stretch>
            <a:fillRect/>
          </a:stretch>
        </p:blipFill>
        <p:spPr bwMode="auto">
          <a:xfrm>
            <a:off x="2060812" y="1323832"/>
            <a:ext cx="5021301" cy="3776330"/>
          </a:xfrm>
          <a:prstGeom prst="rect">
            <a:avLst/>
          </a:prstGeom>
          <a:noFill/>
          <a:ln w="9525">
            <a:noFill/>
            <a:miter lim="800000"/>
            <a:headEnd/>
            <a:tailEnd/>
          </a:ln>
        </p:spPr>
      </p:pic>
      <p:sp>
        <p:nvSpPr>
          <p:cNvPr id="10" name="Retângulo 9"/>
          <p:cNvSpPr/>
          <p:nvPr/>
        </p:nvSpPr>
        <p:spPr>
          <a:xfrm>
            <a:off x="1384585" y="286603"/>
            <a:ext cx="6929486" cy="1015663"/>
          </a:xfrm>
          <a:prstGeom prst="rect">
            <a:avLst/>
          </a:prstGeom>
          <a:noFill/>
        </p:spPr>
        <p:txBody>
          <a:bodyPr wrap="square">
            <a:spAutoFit/>
          </a:bodyPr>
          <a:lstStyle/>
          <a:p>
            <a:pPr algn="ctr">
              <a:defRPr/>
            </a:pPr>
            <a:r>
              <a:rPr lang="pt-B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METODOLOGIA</a:t>
            </a:r>
            <a:endParaRPr lang="pt-BR"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defRPr/>
            </a:pPr>
            <a:endParaRPr lang="pt-BR" sz="24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endParaRPr>
          </a:p>
        </p:txBody>
      </p:sp>
      <p:sp>
        <p:nvSpPr>
          <p:cNvPr id="11" name="Retângulo 10"/>
          <p:cNvSpPr/>
          <p:nvPr/>
        </p:nvSpPr>
        <p:spPr>
          <a:xfrm>
            <a:off x="1100257" y="5133834"/>
            <a:ext cx="6929486" cy="769441"/>
          </a:xfrm>
          <a:prstGeom prst="rect">
            <a:avLst/>
          </a:prstGeom>
          <a:noFill/>
        </p:spPr>
        <p:txBody>
          <a:bodyPr wrap="square">
            <a:spAutoFit/>
          </a:bodyPr>
          <a:lstStyle/>
          <a:p>
            <a:pPr algn="ctr">
              <a:defRPr/>
            </a:pPr>
            <a:r>
              <a:rPr lang="pt-B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CAPACITAÇÃO: DIA DE CAMPO COM A POLÍCIA AMBIENTAL</a:t>
            </a:r>
            <a:endParaRPr lang="pt-BR"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defRPr/>
            </a:pPr>
            <a:endParaRPr lang="pt-BR" sz="24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1384585" y="286603"/>
            <a:ext cx="6929486" cy="1015663"/>
          </a:xfrm>
          <a:prstGeom prst="rect">
            <a:avLst/>
          </a:prstGeom>
          <a:noFill/>
        </p:spPr>
        <p:txBody>
          <a:bodyPr wrap="square">
            <a:spAutoFit/>
          </a:bodyPr>
          <a:lstStyle/>
          <a:p>
            <a:pPr algn="ctr">
              <a:defRPr/>
            </a:pPr>
            <a:r>
              <a:rPr lang="pt-B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METODOLOGIA</a:t>
            </a:r>
            <a:endParaRPr lang="pt-BR"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defRPr/>
            </a:pPr>
            <a:endParaRPr lang="pt-BR" sz="24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endParaRPr>
          </a:p>
        </p:txBody>
      </p:sp>
      <p:sp>
        <p:nvSpPr>
          <p:cNvPr id="11" name="Retângulo 10"/>
          <p:cNvSpPr/>
          <p:nvPr/>
        </p:nvSpPr>
        <p:spPr>
          <a:xfrm rot="20346636">
            <a:off x="204717" y="5529619"/>
            <a:ext cx="3889612" cy="400110"/>
          </a:xfrm>
          <a:prstGeom prst="rect">
            <a:avLst/>
          </a:prstGeom>
          <a:noFill/>
        </p:spPr>
        <p:txBody>
          <a:bodyPr wrap="square">
            <a:spAutoFit/>
          </a:bodyPr>
          <a:lstStyle/>
          <a:p>
            <a:pPr algn="ctr">
              <a:defRPr/>
            </a:pPr>
            <a:r>
              <a:rPr lang="pt-B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REPICAGEM DE MUDAS</a:t>
            </a:r>
            <a:endParaRPr lang="pt-BR" sz="24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endParaRPr>
          </a:p>
        </p:txBody>
      </p:sp>
      <p:pic>
        <p:nvPicPr>
          <p:cNvPr id="60419" name="Picture 3" descr="\\172.21.10.1\temporario\Ambiental Setor\SIMONE\FOTOS VISITA PROJETO SEMENTES DO FUTURO - AGOSTO 2014\100_8762.JPG"/>
          <p:cNvPicPr>
            <a:picLocks noChangeAspect="1" noChangeArrowheads="1"/>
          </p:cNvPicPr>
          <p:nvPr/>
        </p:nvPicPr>
        <p:blipFill>
          <a:blip r:embed="rId3"/>
          <a:srcRect/>
          <a:stretch>
            <a:fillRect/>
          </a:stretch>
        </p:blipFill>
        <p:spPr bwMode="auto">
          <a:xfrm>
            <a:off x="313898" y="969673"/>
            <a:ext cx="4748511" cy="3561383"/>
          </a:xfrm>
          <a:prstGeom prst="rect">
            <a:avLst/>
          </a:prstGeom>
          <a:noFill/>
        </p:spPr>
      </p:pic>
      <p:pic>
        <p:nvPicPr>
          <p:cNvPr id="60418" name="Picture 2" descr="\\172.21.10.1\temporario\Ambiental Setor\SIMONE\FOTOS VISITA PROJETO SEMENTES DO FUTURO - AGOSTO 2014\100_8763.JPG"/>
          <p:cNvPicPr>
            <a:picLocks noChangeAspect="1" noChangeArrowheads="1"/>
          </p:cNvPicPr>
          <p:nvPr/>
        </p:nvPicPr>
        <p:blipFill>
          <a:blip r:embed="rId4"/>
          <a:srcRect/>
          <a:stretch>
            <a:fillRect/>
          </a:stretch>
        </p:blipFill>
        <p:spPr bwMode="auto">
          <a:xfrm>
            <a:off x="4162567" y="3009330"/>
            <a:ext cx="4694830" cy="3521123"/>
          </a:xfrm>
          <a:prstGeom prst="rect">
            <a:avLst/>
          </a:prstGeom>
          <a:noFill/>
        </p:spPr>
      </p:pic>
      <p:sp>
        <p:nvSpPr>
          <p:cNvPr id="7" name="Retângulo 6"/>
          <p:cNvSpPr/>
          <p:nvPr/>
        </p:nvSpPr>
        <p:spPr>
          <a:xfrm rot="20346636">
            <a:off x="-56500" y="5026926"/>
            <a:ext cx="3889612" cy="400110"/>
          </a:xfrm>
          <a:prstGeom prst="rect">
            <a:avLst/>
          </a:prstGeom>
          <a:noFill/>
        </p:spPr>
        <p:txBody>
          <a:bodyPr wrap="square">
            <a:spAutoFit/>
          </a:bodyPr>
          <a:lstStyle/>
          <a:p>
            <a:pPr algn="ctr">
              <a:defRPr/>
            </a:pPr>
            <a:r>
              <a:rPr lang="pt-B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ATIVIDADE COTIDIANA</a:t>
            </a:r>
            <a:endParaRPr lang="pt-BR" sz="2400" b="1" dirty="0">
              <a:ln w="12700">
                <a:solidFill>
                  <a:schemeClr val="tx2">
                    <a:satMod val="155000"/>
                  </a:schemeClr>
                </a:solidFill>
                <a:prstDash val="solid"/>
              </a:ln>
              <a:solidFill>
                <a:srgbClr val="33CC33"/>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2338</TotalTime>
  <Words>633</Words>
  <Application>Microsoft Office PowerPoint</Application>
  <PresentationFormat>Apresentação na tela (4:3)</PresentationFormat>
  <Paragraphs>97</Paragraphs>
  <Slides>14</Slides>
  <Notes>10</Notes>
  <HiddenSlides>0</HiddenSlides>
  <MMClips>0</MMClips>
  <ScaleCrop>false</ScaleCrop>
  <HeadingPairs>
    <vt:vector size="4" baseType="variant">
      <vt:variant>
        <vt:lpstr>Tema</vt:lpstr>
      </vt:variant>
      <vt:variant>
        <vt:i4>1</vt:i4>
      </vt:variant>
      <vt:variant>
        <vt:lpstr>Títulos de slides</vt:lpstr>
      </vt:variant>
      <vt:variant>
        <vt:i4>14</vt:i4>
      </vt:variant>
    </vt:vector>
  </HeadingPairs>
  <TitlesOfParts>
    <vt:vector size="15" baseType="lpstr">
      <vt:lpstr>Office Theme</vt:lpstr>
      <vt:lpstr>SEMENTES DO FUTURO: EDUCAÇÃO AMBIENTAL, RESPONSABILIDADE SOCIOAMBIENTAL E O SETOR PÚBLICO NO MUNICÍPIO DE VOTUPORANGA</vt:lpstr>
      <vt:lpstr>Slide 2</vt:lpstr>
      <vt:lpstr>Slide 3</vt:lpstr>
      <vt:lpstr>Slide 4</vt:lpstr>
      <vt:lpstr>PROJETO SEMENTES DO FUTURO HORTO FLORESTAL SERGIO RAMALHO MATTA – VOTUPORANGA-SP.  </vt:lpstr>
      <vt:lpstr>Slide 6</vt:lpstr>
      <vt:lpstr>Slide 7</vt:lpstr>
      <vt:lpstr>Slide 8</vt:lpstr>
      <vt:lpstr>Slide 9</vt:lpstr>
      <vt:lpstr>Slide 10</vt:lpstr>
      <vt:lpstr>CONCLUSÃO  </vt:lpstr>
      <vt:lpstr>CONCLUSÃO  </vt:lpstr>
      <vt:lpstr>CONCLUSÃO  </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Galias Comunicacao</dc:creator>
  <cp:lastModifiedBy>simone</cp:lastModifiedBy>
  <cp:revision>122</cp:revision>
  <dcterms:created xsi:type="dcterms:W3CDTF">2010-11-09T13:12:05Z</dcterms:created>
  <dcterms:modified xsi:type="dcterms:W3CDTF">2015-05-25T18:39:50Z</dcterms:modified>
</cp:coreProperties>
</file>