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8"/>
  </p:handoutMasterIdLst>
  <p:sldIdLst>
    <p:sldId id="259"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8" r:id="rId17"/>
    <p:sldId id="277" r:id="rId18"/>
    <p:sldId id="279" r:id="rId19"/>
    <p:sldId id="280" r:id="rId20"/>
    <p:sldId id="281" r:id="rId21"/>
    <p:sldId id="282" r:id="rId22"/>
    <p:sldId id="283" r:id="rId23"/>
    <p:sldId id="284" r:id="rId24"/>
    <p:sldId id="285" r:id="rId25"/>
    <p:sldId id="286" r:id="rId26"/>
    <p:sldId id="287" r:id="rId27"/>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notesViewPr>
    <p:cSldViewPr>
      <p:cViewPr varScale="1">
        <p:scale>
          <a:sx n="71" d="100"/>
          <a:sy n="71" d="100"/>
        </p:scale>
        <p:origin x="-270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48AA22-89A4-4CA1-A2D4-78FB884F934E}" type="datetimeFigureOut">
              <a:rPr lang="pt-BR" smtClean="0"/>
              <a:t>08/05/2019</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C3A9E8-EF9C-4540-ACF4-4051308097D5}" type="slidenum">
              <a:rPr lang="pt-BR" smtClean="0"/>
              <a:t>‹nº›</a:t>
            </a:fld>
            <a:endParaRPr lang="pt-BR"/>
          </a:p>
        </p:txBody>
      </p:sp>
    </p:spTree>
    <p:extLst>
      <p:ext uri="{BB962C8B-B14F-4D97-AF65-F5344CB8AC3E}">
        <p14:creationId xmlns:p14="http://schemas.microsoft.com/office/powerpoint/2010/main" val="351650808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7"/>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677C5135-C6EC-4FEB-97E1-E7A17BEAE96C}" type="datetimeFigureOut">
              <a:rPr lang="pt-BR" smtClean="0"/>
              <a:t>08/05/2019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802523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08/05/2019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495381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0"/>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40"/>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08/05/2019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791142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08/05/2019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52693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2"/>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677C5135-C6EC-4FEB-97E1-E7A17BEAE96C}" type="datetimeFigureOut">
              <a:rPr lang="pt-BR" smtClean="0"/>
              <a:t>08/05/2019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835335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677C5135-C6EC-4FEB-97E1-E7A17BEAE96C}" type="datetimeFigureOut">
              <a:rPr lang="pt-BR" smtClean="0"/>
              <a:t>08/05/2019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52746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677C5135-C6EC-4FEB-97E1-E7A17BEAE96C}" type="datetimeFigureOut">
              <a:rPr lang="pt-BR" smtClean="0"/>
              <a:t>08/05/2019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222077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677C5135-C6EC-4FEB-97E1-E7A17BEAE96C}" type="datetimeFigureOut">
              <a:rPr lang="pt-BR" smtClean="0"/>
              <a:t>08/05/2019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859908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77C5135-C6EC-4FEB-97E1-E7A17BEAE96C}" type="datetimeFigureOut">
              <a:rPr lang="pt-BR" smtClean="0"/>
              <a:t>08/05/2019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2868107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t>08/05/2019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52489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t>08/05/2019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881768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C5135-C6EC-4FEB-97E1-E7A17BEAE96C}" type="datetimeFigureOut">
              <a:rPr lang="pt-BR" smtClean="0"/>
              <a:t>08/05/2019</a:t>
            </a:fld>
            <a:endParaRPr lang="pt-BR"/>
          </a:p>
        </p:txBody>
      </p:sp>
      <p:sp>
        <p:nvSpPr>
          <p:cNvPr id="5" name="Espaço Reservado para Rodapé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E68D5-6873-41D9-9B60-358195EC3482}" type="slidenum">
              <a:rPr lang="pt-BR" smtClean="0"/>
              <a:t>‹nº›</a:t>
            </a:fld>
            <a:endParaRPr lang="pt-BR"/>
          </a:p>
        </p:txBody>
      </p:sp>
      <p:pic>
        <p:nvPicPr>
          <p:cNvPr id="9" name="Picture 2" descr="C:\Users\gabriel.silva\Desktop\Template-49CNSA.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6512" y="-27384"/>
            <a:ext cx="9281121" cy="6943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97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ctrTitle" idx="4294967295"/>
          </p:nvPr>
        </p:nvSpPr>
        <p:spPr>
          <a:xfrm>
            <a:off x="611560" y="1833488"/>
            <a:ext cx="7956376" cy="2387600"/>
          </a:xfrm>
        </p:spPr>
        <p:txBody>
          <a:bodyPr anchor="ctr" anchorCtr="0">
            <a:normAutofit/>
          </a:bodyPr>
          <a:lstStyle/>
          <a:p>
            <a:r>
              <a:rPr lang="pt-BR" sz="3600" b="1" dirty="0">
                <a:latin typeface="Bahnschrift Condensed" pitchFamily="34" charset="0"/>
              </a:rPr>
              <a:t>PAGAMENTO POR SERVIÇOS AMBIENTAIS COMO ALTERNATIVA DE GESTÃO AMBIENTAL PARA GARANTIR O ABASTECIMENTO PÚBLICO</a:t>
            </a:r>
          </a:p>
        </p:txBody>
      </p:sp>
      <p:sp>
        <p:nvSpPr>
          <p:cNvPr id="4" name="Subtítulo 2"/>
          <p:cNvSpPr>
            <a:spLocks noGrp="1"/>
          </p:cNvSpPr>
          <p:nvPr>
            <p:ph type="subTitle" idx="4294967295"/>
          </p:nvPr>
        </p:nvSpPr>
        <p:spPr>
          <a:xfrm>
            <a:off x="4860032" y="4005064"/>
            <a:ext cx="3816424" cy="1944216"/>
          </a:xfrm>
        </p:spPr>
        <p:txBody>
          <a:bodyPr>
            <a:normAutofit fontScale="92500" lnSpcReduction="10000"/>
          </a:bodyPr>
          <a:lstStyle/>
          <a:p>
            <a:pPr marL="0" indent="0">
              <a:buNone/>
            </a:pPr>
            <a:r>
              <a:rPr lang="pt-BR" sz="2400" b="1" dirty="0"/>
              <a:t>Autores: </a:t>
            </a:r>
          </a:p>
          <a:p>
            <a:pPr marL="0" indent="0">
              <a:buNone/>
            </a:pPr>
            <a:r>
              <a:rPr lang="pt-BR" sz="2400" b="1" dirty="0" err="1"/>
              <a:t>Edenir</a:t>
            </a:r>
            <a:r>
              <a:rPr lang="pt-BR" sz="2400" b="1" dirty="0"/>
              <a:t> Maria </a:t>
            </a:r>
            <a:r>
              <a:rPr lang="pt-BR" sz="2400" b="1" dirty="0" err="1"/>
              <a:t>Serigatto</a:t>
            </a:r>
            <a:r>
              <a:rPr lang="pt-BR" sz="2400" dirty="0"/>
              <a:t> </a:t>
            </a:r>
          </a:p>
          <a:p>
            <a:pPr marL="0" indent="0">
              <a:buNone/>
            </a:pPr>
            <a:r>
              <a:rPr lang="pt-BR" sz="2400" b="1" dirty="0"/>
              <a:t>André Ferreira do Nascimento</a:t>
            </a:r>
            <a:r>
              <a:rPr lang="pt-BR" sz="2400" dirty="0"/>
              <a:t>  </a:t>
            </a:r>
          </a:p>
          <a:p>
            <a:pPr marL="0" indent="0">
              <a:buNone/>
            </a:pPr>
            <a:r>
              <a:rPr lang="pt-BR" sz="2400" b="1" dirty="0"/>
              <a:t>Gabriel </a:t>
            </a:r>
            <a:r>
              <a:rPr lang="pt-BR" sz="2400" b="1" dirty="0" err="1"/>
              <a:t>Néia</a:t>
            </a:r>
            <a:r>
              <a:rPr lang="pt-BR" sz="2400" b="1" dirty="0"/>
              <a:t> </a:t>
            </a:r>
            <a:r>
              <a:rPr lang="pt-BR" sz="2400" b="1" dirty="0" err="1"/>
              <a:t>Eberhardt</a:t>
            </a:r>
            <a:endParaRPr lang="pt-BR" sz="2400" b="1" dirty="0"/>
          </a:p>
          <a:p>
            <a:pPr marL="0" indent="0">
              <a:buNone/>
            </a:pPr>
            <a:r>
              <a:rPr lang="pt-BR" sz="2400" b="1" dirty="0"/>
              <a:t>Ocimar Edson Oliveira</a:t>
            </a:r>
            <a:endParaRPr lang="pt-BR" sz="2400" dirty="0"/>
          </a:p>
          <a:p>
            <a:endParaRPr lang="pt-BR" sz="2800" dirty="0"/>
          </a:p>
          <a:p>
            <a:endParaRPr lang="pt-BR" sz="2800" b="1" dirty="0"/>
          </a:p>
          <a:p>
            <a:endParaRPr lang="pt-BR" sz="2800" dirty="0"/>
          </a:p>
        </p:txBody>
      </p:sp>
      <p:pic>
        <p:nvPicPr>
          <p:cNvPr id="1026" name="Picture 2" descr="C:\Users\Usuario\Pictures\A UNEMAT\brasao_unemat_cor_pe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183" y="332656"/>
            <a:ext cx="1512000" cy="16143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Imagem 7"/>
          <p:cNvPicPr/>
          <p:nvPr/>
        </p:nvPicPr>
        <p:blipFill>
          <a:blip r:embed="rId3">
            <a:extLst>
              <a:ext uri="{28A0092B-C50C-407E-A947-70E740481C1C}">
                <a14:useLocalDpi xmlns:a14="http://schemas.microsoft.com/office/drawing/2010/main" val="0"/>
              </a:ext>
            </a:extLst>
          </a:blip>
          <a:srcRect/>
          <a:stretch>
            <a:fillRect/>
          </a:stretch>
        </p:blipFill>
        <p:spPr bwMode="auto">
          <a:xfrm>
            <a:off x="3719185" y="428766"/>
            <a:ext cx="1572895" cy="1439545"/>
          </a:xfrm>
          <a:prstGeom prst="rect">
            <a:avLst/>
          </a:prstGeom>
          <a:noFill/>
        </p:spPr>
      </p:pic>
      <p:pic>
        <p:nvPicPr>
          <p:cNvPr id="2" name="Picture 2" descr="C:\Users\Usuario\Pictures\A UNEMAT\Logo nova em pé.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0708" y="404664"/>
            <a:ext cx="1573740"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571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18654"/>
            <a:ext cx="8229600" cy="850106"/>
          </a:xfrm>
        </p:spPr>
        <p:txBody>
          <a:bodyPr/>
          <a:lstStyle/>
          <a:p>
            <a:r>
              <a:rPr lang="pt-BR" b="1" dirty="0">
                <a:latin typeface="Bahnschrift Condensed" pitchFamily="34" charset="0"/>
              </a:rPr>
              <a:t>Material e Métodos</a:t>
            </a:r>
            <a:endParaRPr lang="pt-BR" dirty="0"/>
          </a:p>
        </p:txBody>
      </p:sp>
      <p:sp>
        <p:nvSpPr>
          <p:cNvPr id="3" name="Espaço Reservado para Conteúdo 2"/>
          <p:cNvSpPr>
            <a:spLocks noGrp="1"/>
          </p:cNvSpPr>
          <p:nvPr>
            <p:ph idx="1"/>
          </p:nvPr>
        </p:nvSpPr>
        <p:spPr>
          <a:xfrm>
            <a:off x="457200" y="1196752"/>
            <a:ext cx="8229600" cy="4929413"/>
          </a:xfrm>
        </p:spPr>
        <p:txBody>
          <a:bodyPr>
            <a:normAutofit lnSpcReduction="10000"/>
          </a:bodyPr>
          <a:lstStyle/>
          <a:p>
            <a:r>
              <a:rPr lang="pt-BR" sz="2800" b="1" dirty="0">
                <a:latin typeface="Bahnschrift SemiBold Condensed" pitchFamily="34" charset="0"/>
              </a:rPr>
              <a:t>Os Critérios para o Pagamento por Serviços Ambientais </a:t>
            </a:r>
            <a:endParaRPr lang="pt-BR" sz="2800" dirty="0">
              <a:latin typeface="Bahnschrift SemiBold Condensed" pitchFamily="34" charset="0"/>
            </a:endParaRPr>
          </a:p>
          <a:p>
            <a:pPr>
              <a:buFont typeface="Wingdings" pitchFamily="2" charset="2"/>
              <a:buChar char="ü"/>
            </a:pPr>
            <a:r>
              <a:rPr lang="pt-BR" sz="2800" dirty="0">
                <a:latin typeface="Bahnschrift Light SemiCondensed" pitchFamily="34" charset="0"/>
              </a:rPr>
              <a:t>Os valores de referência por hectare para o Pagamento por Serviços Ambientais são calculados por meio dos seguintes critérios:</a:t>
            </a:r>
          </a:p>
          <a:p>
            <a:pPr>
              <a:buFont typeface="Wingdings" pitchFamily="2" charset="2"/>
              <a:buChar char="Ø"/>
            </a:pPr>
            <a:r>
              <a:rPr lang="pt-BR" sz="2800" b="1" dirty="0">
                <a:latin typeface="Bahnschrift Light SemiCondensed" pitchFamily="34" charset="0"/>
              </a:rPr>
              <a:t>Fase I–</a:t>
            </a:r>
            <a:r>
              <a:rPr lang="pt-BR" sz="2800" dirty="0">
                <a:latin typeface="Bahnschrift Light SemiCondensed" pitchFamily="34" charset="0"/>
              </a:rPr>
              <a:t>Área de APP cercada, controle de espécies invasoras e preparo do solo para plantio. </a:t>
            </a:r>
          </a:p>
          <a:p>
            <a:pPr>
              <a:buFont typeface="Wingdings" pitchFamily="2" charset="2"/>
              <a:buChar char="Ø"/>
            </a:pPr>
            <a:r>
              <a:rPr lang="pt-BR" sz="2800" b="1" dirty="0">
                <a:latin typeface="Bahnschrift Light SemiCondensed" pitchFamily="34" charset="0"/>
              </a:rPr>
              <a:t>Fase II</a:t>
            </a:r>
            <a:r>
              <a:rPr lang="pt-BR" sz="2800" dirty="0">
                <a:latin typeface="Bahnschrift Light SemiCondensed" pitchFamily="34" charset="0"/>
              </a:rPr>
              <a:t> </a:t>
            </a:r>
            <a:r>
              <a:rPr lang="pt-BR" sz="2800" b="1" dirty="0">
                <a:latin typeface="Bahnschrift Light SemiCondensed" pitchFamily="34" charset="0"/>
              </a:rPr>
              <a:t>–I</a:t>
            </a:r>
            <a:r>
              <a:rPr lang="pt-BR" sz="2800" dirty="0">
                <a:latin typeface="Bahnschrift Light SemiCondensed" pitchFamily="34" charset="0"/>
              </a:rPr>
              <a:t>mplantação e manutenção dos terraços em nível e </a:t>
            </a:r>
            <a:r>
              <a:rPr lang="pt-BR" sz="2800" dirty="0" err="1">
                <a:latin typeface="Bahnschrift Light SemiCondensed" pitchFamily="34" charset="0"/>
              </a:rPr>
              <a:t>barraginhas</a:t>
            </a:r>
            <a:r>
              <a:rPr lang="pt-BR" sz="2800" dirty="0">
                <a:latin typeface="Bahnschrift Light SemiCondensed" pitchFamily="34" charset="0"/>
              </a:rPr>
              <a:t>, plantio de mudas de espécies nativas, controle biológico total e Conservação de remanescentes florestais.</a:t>
            </a:r>
          </a:p>
          <a:p>
            <a:pPr>
              <a:buFont typeface="Wingdings" pitchFamily="2" charset="2"/>
              <a:buChar char="Ø"/>
            </a:pPr>
            <a:endParaRPr lang="pt-BR" dirty="0"/>
          </a:p>
        </p:txBody>
      </p:sp>
    </p:spTree>
    <p:extLst>
      <p:ext uri="{BB962C8B-B14F-4D97-AF65-F5344CB8AC3E}">
        <p14:creationId xmlns:p14="http://schemas.microsoft.com/office/powerpoint/2010/main" val="40746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922114"/>
          </a:xfrm>
        </p:spPr>
        <p:txBody>
          <a:bodyPr/>
          <a:lstStyle/>
          <a:p>
            <a:r>
              <a:rPr lang="pt-BR" b="1" dirty="0">
                <a:latin typeface="Bahnschrift Condensed" pitchFamily="34" charset="0"/>
              </a:rPr>
              <a:t>Material e Métodos</a:t>
            </a:r>
            <a:endParaRPr lang="pt-BR" dirty="0"/>
          </a:p>
        </p:txBody>
      </p:sp>
      <p:sp>
        <p:nvSpPr>
          <p:cNvPr id="3" name="Espaço Reservado para Conteúdo 2"/>
          <p:cNvSpPr>
            <a:spLocks noGrp="1"/>
          </p:cNvSpPr>
          <p:nvPr>
            <p:ph idx="1"/>
          </p:nvPr>
        </p:nvSpPr>
        <p:spPr>
          <a:xfrm>
            <a:off x="457200" y="1196752"/>
            <a:ext cx="8229600" cy="4929413"/>
          </a:xfrm>
        </p:spPr>
        <p:txBody>
          <a:bodyPr>
            <a:normAutofit/>
          </a:bodyPr>
          <a:lstStyle/>
          <a:p>
            <a:r>
              <a:rPr lang="pt-BR" sz="2800" b="1" dirty="0">
                <a:latin typeface="Bahnschrift SemiBold Condensed" pitchFamily="34" charset="0"/>
              </a:rPr>
              <a:t>Os Critérios para o Pagamento por Serviços Ambientais </a:t>
            </a:r>
            <a:endParaRPr lang="pt-BR" sz="2800" dirty="0">
              <a:latin typeface="Bahnschrift SemiBold Condensed" pitchFamily="34" charset="0"/>
            </a:endParaRPr>
          </a:p>
          <a:p>
            <a:pPr>
              <a:buFont typeface="Wingdings" pitchFamily="2" charset="2"/>
              <a:buChar char="Ø"/>
            </a:pPr>
            <a:r>
              <a:rPr lang="pt-BR" sz="2800" b="1" dirty="0">
                <a:latin typeface="Bahnschrift Light SemiCondensed" pitchFamily="34" charset="0"/>
              </a:rPr>
              <a:t>Fase III</a:t>
            </a:r>
            <a:r>
              <a:rPr lang="pt-BR" sz="2800" dirty="0">
                <a:latin typeface="Bahnschrift Light SemiCondensed" pitchFamily="34" charset="0"/>
              </a:rPr>
              <a:t> </a:t>
            </a:r>
            <a:r>
              <a:rPr lang="pt-BR" sz="2800" b="1" dirty="0">
                <a:latin typeface="Bahnschrift Light SemiCondensed" pitchFamily="34" charset="0"/>
              </a:rPr>
              <a:t>–</a:t>
            </a:r>
            <a:r>
              <a:rPr lang="pt-BR" sz="2800" dirty="0">
                <a:latin typeface="Bahnschrift Light SemiCondensed" pitchFamily="34" charset="0"/>
              </a:rPr>
              <a:t>Conservação de cercas das </a:t>
            </a:r>
            <a:r>
              <a:rPr lang="pt-BR" sz="2800" dirty="0" err="1">
                <a:latin typeface="Bahnschrift Light SemiCondensed" pitchFamily="34" charset="0"/>
              </a:rPr>
              <a:t>APPs</a:t>
            </a:r>
            <a:r>
              <a:rPr lang="pt-BR" sz="2800" dirty="0">
                <a:latin typeface="Bahnschrift Light SemiCondensed" pitchFamily="34" charset="0"/>
              </a:rPr>
              <a:t>, Replantio das mudas, conservação dos terraços e </a:t>
            </a:r>
            <a:r>
              <a:rPr lang="pt-BR" sz="2800" dirty="0" err="1">
                <a:latin typeface="Bahnschrift Light SemiCondensed" pitchFamily="34" charset="0"/>
              </a:rPr>
              <a:t>barraginhas</a:t>
            </a:r>
            <a:r>
              <a:rPr lang="pt-BR" sz="2800" dirty="0">
                <a:latin typeface="Bahnschrift Light SemiCondensed" pitchFamily="34" charset="0"/>
              </a:rPr>
              <a:t> e Conservação de remanescentes florestais.  </a:t>
            </a:r>
          </a:p>
          <a:p>
            <a:pPr>
              <a:buFont typeface="Wingdings" pitchFamily="2" charset="2"/>
              <a:buChar char="Ø"/>
            </a:pPr>
            <a:r>
              <a:rPr lang="pt-BR" sz="2800" dirty="0">
                <a:latin typeface="Bahnschrift Light SemiCondensed" pitchFamily="34" charset="0"/>
              </a:rPr>
              <a:t>Quando atingir 50% das atividades prevista no projeto executivo, o proprietário passará a receber um bônus anual de R$ 600,00 (seiscentos reais), que será pago a todo o produtor independente do tamanho da área da propriedade.</a:t>
            </a:r>
          </a:p>
          <a:p>
            <a:pPr marL="0" indent="0">
              <a:buNone/>
            </a:pPr>
            <a:endParaRPr lang="pt-BR" dirty="0"/>
          </a:p>
        </p:txBody>
      </p:sp>
    </p:spTree>
    <p:extLst>
      <p:ext uri="{BB962C8B-B14F-4D97-AF65-F5344CB8AC3E}">
        <p14:creationId xmlns:p14="http://schemas.microsoft.com/office/powerpoint/2010/main" val="296191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332656"/>
            <a:ext cx="8229600" cy="936104"/>
          </a:xfrm>
        </p:spPr>
        <p:txBody>
          <a:bodyPr/>
          <a:lstStyle/>
          <a:p>
            <a:r>
              <a:rPr lang="pt-BR" b="1" dirty="0">
                <a:latin typeface="Bahnschrift Condensed" pitchFamily="34" charset="0"/>
              </a:rPr>
              <a:t>Material  e  Métodos</a:t>
            </a:r>
            <a:endParaRPr lang="pt-BR" dirty="0"/>
          </a:p>
        </p:txBody>
      </p:sp>
      <mc:AlternateContent xmlns:mc="http://schemas.openxmlformats.org/markup-compatibility/2006">
        <mc:Choice xmlns:a14="http://schemas.microsoft.com/office/drawing/2010/main" Requires="a14">
          <p:sp>
            <p:nvSpPr>
              <p:cNvPr id="3" name="Espaço Reservado para Conteúdo 2"/>
              <p:cNvSpPr>
                <a:spLocks noGrp="1"/>
              </p:cNvSpPr>
              <p:nvPr>
                <p:ph idx="1"/>
              </p:nvPr>
            </p:nvSpPr>
            <p:spPr>
              <a:xfrm>
                <a:off x="457200" y="1196752"/>
                <a:ext cx="8229600" cy="4929413"/>
              </a:xfrm>
            </p:spPr>
            <p:txBody>
              <a:bodyPr>
                <a:normAutofit fontScale="77500" lnSpcReduction="20000"/>
              </a:bodyPr>
              <a:lstStyle/>
              <a:p>
                <a:r>
                  <a:rPr lang="pt-BR" sz="3300" dirty="0">
                    <a:latin typeface="Bahnschrift Light SemiCondensed" pitchFamily="34" charset="0"/>
                  </a:rPr>
                  <a:t>A fórmula matemática para o cálculo de pagamento é:</a:t>
                </a:r>
              </a:p>
              <a:p>
                <a:pPr marL="0" indent="0">
                  <a:buNone/>
                </a:pPr>
                <a:r>
                  <a:rPr lang="pt-BR" sz="3300" b="1" dirty="0">
                    <a:latin typeface="Bahnschrift Light SemiCondensed" pitchFamily="34" charset="0"/>
                  </a:rPr>
                  <a:t>   </a:t>
                </a:r>
                <a14:m>
                  <m:oMath xmlns:m="http://schemas.openxmlformats.org/officeDocument/2006/math">
                    <m:f>
                      <m:fPr>
                        <m:ctrlPr>
                          <a:rPr lang="pt-BR" sz="3300" b="1" i="1">
                            <a:latin typeface="Cambria Math" panose="02040503050406030204" pitchFamily="18" charset="0"/>
                          </a:rPr>
                        </m:ctrlPr>
                      </m:fPr>
                      <m:num>
                        <m:r>
                          <a:rPr lang="pt-BR" sz="3300" b="1" i="1">
                            <a:latin typeface="Cambria Math"/>
                            <a:sym typeface="Symbol"/>
                          </a:rPr>
                          <m:t></m:t>
                        </m:r>
                        <m:r>
                          <a:rPr lang="pt-BR" sz="3300" b="1" i="1">
                            <a:latin typeface="Cambria Math"/>
                          </a:rPr>
                          <m:t>𝑷</m:t>
                        </m:r>
                      </m:num>
                      <m:den>
                        <m:r>
                          <a:rPr lang="pt-BR" sz="3300" b="1" i="1">
                            <a:latin typeface="Cambria Math"/>
                          </a:rPr>
                          <m:t>𝑷𝑻</m:t>
                        </m:r>
                      </m:den>
                    </m:f>
                    <m:r>
                      <a:rPr lang="pt-BR" sz="3300" b="1" i="1">
                        <a:latin typeface="Cambria Math"/>
                      </a:rPr>
                      <m:t>∗</m:t>
                    </m:r>
                    <m:r>
                      <a:rPr lang="pt-BR" sz="3300" b="1" i="1">
                        <a:latin typeface="Cambria Math"/>
                      </a:rPr>
                      <m:t>𝟏𝟎𝟎</m:t>
                    </m:r>
                    <m:r>
                      <a:rPr lang="pt-BR" sz="3300" b="1" i="1">
                        <a:latin typeface="Cambria Math"/>
                      </a:rPr>
                      <m:t>=</m:t>
                    </m:r>
                    <m:r>
                      <a:rPr lang="pt-BR" sz="3300" b="1" i="1">
                        <a:latin typeface="Cambria Math"/>
                      </a:rPr>
                      <m:t>𝑵</m:t>
                    </m:r>
                  </m:oMath>
                </a14:m>
                <a:endParaRPr lang="pt-BR" sz="3300" b="1" dirty="0">
                  <a:latin typeface="Bahnschrift Light SemiCondensed" pitchFamily="34" charset="0"/>
                </a:endParaRPr>
              </a:p>
              <a:p>
                <a:pPr marL="0" indent="0">
                  <a:buNone/>
                </a:pPr>
                <a:r>
                  <a:rPr lang="pt-BR" sz="3300" dirty="0">
                    <a:latin typeface="Bahnschrift Light SemiCondensed" pitchFamily="34" charset="0"/>
                  </a:rPr>
                  <a:t>Em que:</a:t>
                </a:r>
              </a:p>
              <a:p>
                <a:pPr marL="0" indent="0">
                  <a:buNone/>
                </a:pPr>
                <a:r>
                  <a:rPr lang="pt-BR" sz="3300" b="1" dirty="0">
                    <a:latin typeface="Bahnschrift Light SemiCondensed" pitchFamily="34" charset="0"/>
                  </a:rPr>
                  <a:t>H: </a:t>
                </a:r>
                <a:r>
                  <a:rPr lang="pt-BR" sz="3300" dirty="0">
                    <a:latin typeface="Bahnschrift Light SemiCondensed" pitchFamily="34" charset="0"/>
                  </a:rPr>
                  <a:t>quantidade de hectares da área da propriedade</a:t>
                </a:r>
              </a:p>
              <a:p>
                <a:pPr marL="0" indent="0">
                  <a:buNone/>
                </a:pPr>
                <a14:m>
                  <m:oMath xmlns:m="http://schemas.openxmlformats.org/officeDocument/2006/math">
                    <m:r>
                      <a:rPr lang="pt-BR" sz="3300" b="1" i="1">
                        <a:latin typeface="Cambria Math"/>
                        <a:sym typeface="Symbol"/>
                      </a:rPr>
                      <m:t></m:t>
                    </m:r>
                    <m:r>
                      <a:rPr lang="pt-BR" sz="3300" b="1" i="1">
                        <a:latin typeface="Cambria Math"/>
                      </a:rPr>
                      <m:t>𝑷</m:t>
                    </m:r>
                  </m:oMath>
                </a14:m>
                <a:r>
                  <a:rPr lang="pt-BR" sz="3300" b="1" dirty="0">
                    <a:latin typeface="Bahnschrift Light SemiCondensed" pitchFamily="34" charset="0"/>
                  </a:rPr>
                  <a:t>: </a:t>
                </a:r>
                <a:r>
                  <a:rPr lang="pt-BR" sz="3300" dirty="0">
                    <a:latin typeface="Bahnschrift Light SemiCondensed" pitchFamily="34" charset="0"/>
                  </a:rPr>
                  <a:t>somatória dos pontos por item atribuídos durante a vistoria técnica.</a:t>
                </a:r>
              </a:p>
              <a:p>
                <a:pPr marL="0" indent="0">
                  <a:buNone/>
                </a:pPr>
                <a14:m>
                  <m:oMath xmlns:m="http://schemas.openxmlformats.org/officeDocument/2006/math">
                    <m:r>
                      <a:rPr lang="pt-BR" sz="3300" b="1" i="1">
                        <a:latin typeface="Cambria Math"/>
                      </a:rPr>
                      <m:t>𝑷𝑻</m:t>
                    </m:r>
                  </m:oMath>
                </a14:m>
                <a:r>
                  <a:rPr lang="pt-BR" sz="3300" b="1" dirty="0">
                    <a:latin typeface="Bahnschrift Light SemiCondensed" pitchFamily="34" charset="0"/>
                  </a:rPr>
                  <a:t>:</a:t>
                </a:r>
                <a:r>
                  <a:rPr lang="pt-BR" sz="3300" dirty="0">
                    <a:latin typeface="Bahnschrift Light SemiCondensed" pitchFamily="34" charset="0"/>
                  </a:rPr>
                  <a:t> total geral dos pontos.</a:t>
                </a:r>
              </a:p>
              <a:p>
                <a:pPr marL="0" indent="0">
                  <a:buNone/>
                </a:pPr>
                <a:r>
                  <a:rPr lang="pt-BR" sz="3300" b="1" dirty="0">
                    <a:latin typeface="Bahnschrift Light SemiCondensed" pitchFamily="34" charset="0"/>
                  </a:rPr>
                  <a:t>N :</a:t>
                </a:r>
                <a:r>
                  <a:rPr lang="pt-BR" sz="3300" dirty="0">
                    <a:latin typeface="Bahnschrift Light SemiCondensed" pitchFamily="34" charset="0"/>
                  </a:rPr>
                  <a:t>    Percentual atingido para enquadramento</a:t>
                </a:r>
              </a:p>
              <a:p>
                <a:pPr marL="0" indent="0">
                  <a:buNone/>
                </a:pPr>
                <a:r>
                  <a:rPr lang="pt-BR" sz="3300" b="1" dirty="0">
                    <a:latin typeface="Bahnschrift Light SemiCondensed" pitchFamily="34" charset="0"/>
                  </a:rPr>
                  <a:t>se  </a:t>
                </a:r>
                <a:r>
                  <a:rPr lang="pt-BR" sz="3300" dirty="0">
                    <a:latin typeface="Bahnschrift Light SemiCondensed" pitchFamily="34" charset="0"/>
                  </a:rPr>
                  <a:t>25 </a:t>
                </a:r>
                <a14:m>
                  <m:oMath xmlns:m="http://schemas.openxmlformats.org/officeDocument/2006/math">
                    <m:r>
                      <a:rPr lang="pt-BR" sz="3300" i="1">
                        <a:latin typeface="Cambria Math"/>
                      </a:rPr>
                      <m:t>&lt;</m:t>
                    </m:r>
                    <m:r>
                      <a:rPr lang="pt-BR" sz="3300" i="1">
                        <a:latin typeface="Cambria Math"/>
                      </a:rPr>
                      <m:t>𝑁</m:t>
                    </m:r>
                  </m:oMath>
                </a14:m>
                <a:r>
                  <a:rPr lang="pt-BR" sz="3300" dirty="0">
                    <a:latin typeface="Bahnschrift Light SemiCondensed" pitchFamily="34" charset="0"/>
                  </a:rPr>
                  <a:t> ≤50, então  V1</a:t>
                </a:r>
              </a:p>
              <a:p>
                <a:pPr marL="0" indent="0">
                  <a:buNone/>
                </a:pPr>
                <a:r>
                  <a:rPr lang="pt-BR" sz="3300" b="1" dirty="0">
                    <a:latin typeface="Bahnschrift Light SemiCondensed" pitchFamily="34" charset="0"/>
                  </a:rPr>
                  <a:t>se  </a:t>
                </a:r>
                <a:r>
                  <a:rPr lang="pt-BR" sz="3300" dirty="0">
                    <a:latin typeface="Bahnschrift Light SemiCondensed" pitchFamily="34" charset="0"/>
                  </a:rPr>
                  <a:t>50 </a:t>
                </a:r>
                <a14:m>
                  <m:oMath xmlns:m="http://schemas.openxmlformats.org/officeDocument/2006/math">
                    <m:r>
                      <a:rPr lang="pt-BR" sz="3300" i="1">
                        <a:latin typeface="Cambria Math"/>
                      </a:rPr>
                      <m:t>&lt;</m:t>
                    </m:r>
                  </m:oMath>
                </a14:m>
                <a:r>
                  <a:rPr lang="pt-BR" sz="3300" dirty="0">
                    <a:latin typeface="Bahnschrift Light SemiCondensed" pitchFamily="34" charset="0"/>
                  </a:rPr>
                  <a:t> N ≤75, então V2  </a:t>
                </a:r>
              </a:p>
              <a:p>
                <a:pPr marL="0" indent="0">
                  <a:buNone/>
                </a:pPr>
                <a:r>
                  <a:rPr lang="pt-BR" sz="3300" b="1" dirty="0">
                    <a:latin typeface="Bahnschrift Light SemiCondensed" pitchFamily="34" charset="0"/>
                  </a:rPr>
                  <a:t>se N &gt;</a:t>
                </a:r>
                <a:r>
                  <a:rPr lang="pt-BR" sz="3300" dirty="0">
                    <a:latin typeface="Bahnschrift Light SemiCondensed" pitchFamily="34" charset="0"/>
                  </a:rPr>
                  <a:t> 75, então V3</a:t>
                </a:r>
              </a:p>
              <a:p>
                <a:pPr marL="0" indent="0">
                  <a:buNone/>
                </a:pPr>
                <a:endParaRPr lang="pt-BR" dirty="0"/>
              </a:p>
            </p:txBody>
          </p:sp>
        </mc:Choice>
        <mc:Fallback>
          <p:sp>
            <p:nvSpPr>
              <p:cNvPr id="3" name="Espaço Reservado para Conteúdo 2"/>
              <p:cNvSpPr>
                <a:spLocks noGrp="1" noRot="1" noChangeAspect="1" noMove="1" noResize="1" noEditPoints="1" noAdjustHandles="1" noChangeArrowheads="1" noChangeShapeType="1" noTextEdit="1"/>
              </p:cNvSpPr>
              <p:nvPr>
                <p:ph idx="1"/>
              </p:nvPr>
            </p:nvSpPr>
            <p:spPr>
              <a:xfrm>
                <a:off x="457200" y="1196752"/>
                <a:ext cx="8229600" cy="4929413"/>
              </a:xfrm>
              <a:blipFill>
                <a:blip r:embed="rId2"/>
                <a:stretch>
                  <a:fillRect l="-1333" t="-2472"/>
                </a:stretch>
              </a:blipFill>
            </p:spPr>
            <p:txBody>
              <a:bodyPr/>
              <a:lstStyle/>
              <a:p>
                <a:r>
                  <a:rPr lang="pt-BR">
                    <a:noFill/>
                  </a:rPr>
                  <a:t> </a:t>
                </a:r>
              </a:p>
            </p:txBody>
          </p:sp>
        </mc:Fallback>
      </mc:AlternateContent>
    </p:spTree>
    <p:extLst>
      <p:ext uri="{BB962C8B-B14F-4D97-AF65-F5344CB8AC3E}">
        <p14:creationId xmlns:p14="http://schemas.microsoft.com/office/powerpoint/2010/main" val="333277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46646"/>
            <a:ext cx="8229600" cy="922114"/>
          </a:xfrm>
        </p:spPr>
        <p:txBody>
          <a:bodyPr/>
          <a:lstStyle/>
          <a:p>
            <a:r>
              <a:rPr lang="pt-BR" b="1" dirty="0">
                <a:latin typeface="Bahnschrift Condensed" pitchFamily="34" charset="0"/>
              </a:rPr>
              <a:t>Material  e  Métodos</a:t>
            </a:r>
            <a:endParaRPr lang="pt-BR" dirty="0"/>
          </a:p>
        </p:txBody>
      </p:sp>
      <p:sp>
        <p:nvSpPr>
          <p:cNvPr id="3" name="Espaço Reservado para Conteúdo 2"/>
          <p:cNvSpPr>
            <a:spLocks noGrp="1"/>
          </p:cNvSpPr>
          <p:nvPr>
            <p:ph idx="1"/>
          </p:nvPr>
        </p:nvSpPr>
        <p:spPr>
          <a:xfrm>
            <a:off x="323528" y="1412776"/>
            <a:ext cx="8496944" cy="4713389"/>
          </a:xfrm>
        </p:spPr>
        <p:txBody>
          <a:bodyPr>
            <a:normAutofit/>
          </a:bodyPr>
          <a:lstStyle/>
          <a:p>
            <a:r>
              <a:rPr lang="pt-BR" sz="2800" b="1" dirty="0">
                <a:latin typeface="Bahnschrift Light SemiCondensed" pitchFamily="34" charset="0"/>
              </a:rPr>
              <a:t>Construção dos Projetos Individuais por Propriedade (PIP)</a:t>
            </a:r>
            <a:endParaRPr lang="pt-BR" sz="2800" dirty="0">
              <a:latin typeface="Bahnschrift Light SemiCondensed" pitchFamily="34" charset="0"/>
            </a:endParaRPr>
          </a:p>
          <a:p>
            <a:pPr>
              <a:buFont typeface="Wingdings" pitchFamily="2" charset="2"/>
              <a:buChar char="ü"/>
            </a:pPr>
            <a:r>
              <a:rPr lang="pt-BR" sz="2800" dirty="0">
                <a:latin typeface="Bahnschrift Light SemiCondensed" pitchFamily="34" charset="0"/>
              </a:rPr>
              <a:t>Visitas técnicas, para coletar informação sobre o histórico de ocupação e uso do solo da área, coletas dos pontos de coordenadas geográficas: das divisas de cada propriedade, das </a:t>
            </a:r>
            <a:r>
              <a:rPr lang="pt-BR" sz="2800" dirty="0" err="1">
                <a:latin typeface="Bahnschrift Light SemiCondensed" pitchFamily="34" charset="0"/>
              </a:rPr>
              <a:t>APPs</a:t>
            </a:r>
            <a:r>
              <a:rPr lang="pt-BR" sz="2800" dirty="0">
                <a:latin typeface="Bahnschrift Light SemiCondensed" pitchFamily="34" charset="0"/>
              </a:rPr>
              <a:t> (nascentes e matas ciliares), remanescente florestal, área da sede, pastagens e cultivos. </a:t>
            </a:r>
          </a:p>
        </p:txBody>
      </p:sp>
    </p:spTree>
    <p:extLst>
      <p:ext uri="{BB962C8B-B14F-4D97-AF65-F5344CB8AC3E}">
        <p14:creationId xmlns:p14="http://schemas.microsoft.com/office/powerpoint/2010/main" val="90453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50106"/>
          </a:xfrm>
        </p:spPr>
        <p:txBody>
          <a:bodyPr/>
          <a:lstStyle/>
          <a:p>
            <a:r>
              <a:rPr lang="pt-BR" b="1" dirty="0">
                <a:latin typeface="Bahnschrift Condensed" pitchFamily="34" charset="0"/>
              </a:rPr>
              <a:t>Material  e  Métodos</a:t>
            </a:r>
            <a:endParaRPr lang="pt-BR" dirty="0"/>
          </a:p>
        </p:txBody>
      </p:sp>
      <p:sp>
        <p:nvSpPr>
          <p:cNvPr id="3" name="Espaço Reservado para Conteúdo 2"/>
          <p:cNvSpPr>
            <a:spLocks noGrp="1"/>
          </p:cNvSpPr>
          <p:nvPr>
            <p:ph idx="1"/>
          </p:nvPr>
        </p:nvSpPr>
        <p:spPr>
          <a:xfrm>
            <a:off x="323528" y="1124744"/>
            <a:ext cx="8496944" cy="5001421"/>
          </a:xfrm>
        </p:spPr>
        <p:txBody>
          <a:bodyPr>
            <a:normAutofit fontScale="92500" lnSpcReduction="20000"/>
          </a:bodyPr>
          <a:lstStyle/>
          <a:p>
            <a:r>
              <a:rPr lang="pt-BR" sz="2800" b="1" dirty="0">
                <a:latin typeface="Bahnschrift Light SemiCondensed" pitchFamily="34" charset="0"/>
              </a:rPr>
              <a:t>Construção dos Projetos Individuais por Propriedade (PIP)</a:t>
            </a:r>
            <a:r>
              <a:rPr lang="pt-BR" sz="2800" dirty="0"/>
              <a:t> </a:t>
            </a:r>
          </a:p>
          <a:p>
            <a:pPr>
              <a:buFont typeface="Wingdings" pitchFamily="2" charset="2"/>
              <a:buChar char="ü"/>
            </a:pPr>
            <a:r>
              <a:rPr lang="pt-BR" sz="3000" dirty="0">
                <a:latin typeface="Bahnschrift Light SemiCondensed" pitchFamily="34" charset="0"/>
              </a:rPr>
              <a:t>O projeto individual por propriedade (PIP) contem as seguintes informações: </a:t>
            </a:r>
          </a:p>
          <a:p>
            <a:pPr>
              <a:buFontTx/>
              <a:buChar char="-"/>
            </a:pPr>
            <a:r>
              <a:rPr lang="pt-BR" sz="3000" dirty="0">
                <a:latin typeface="Bahnschrift Light SemiCondensed" pitchFamily="34" charset="0"/>
              </a:rPr>
              <a:t>tamanho total da área em hectare;</a:t>
            </a:r>
          </a:p>
          <a:p>
            <a:pPr>
              <a:buFontTx/>
              <a:buChar char="-"/>
            </a:pPr>
            <a:r>
              <a:rPr lang="pt-BR" sz="3000" dirty="0">
                <a:latin typeface="Bahnschrift Light SemiCondensed" pitchFamily="34" charset="0"/>
              </a:rPr>
              <a:t>quantidade de área de preservação permanente total;</a:t>
            </a:r>
          </a:p>
          <a:p>
            <a:pPr>
              <a:buFontTx/>
              <a:buChar char="-"/>
            </a:pPr>
            <a:r>
              <a:rPr lang="pt-BR" sz="3000" dirty="0">
                <a:latin typeface="Bahnschrift Light SemiCondensed" pitchFamily="34" charset="0"/>
              </a:rPr>
              <a:t> quantidade de área de preservação permanente degradada;</a:t>
            </a:r>
          </a:p>
          <a:p>
            <a:pPr>
              <a:buFontTx/>
              <a:buChar char="-"/>
            </a:pPr>
            <a:r>
              <a:rPr lang="pt-BR" sz="3000" dirty="0">
                <a:latin typeface="Bahnschrift Light SemiCondensed" pitchFamily="34" charset="0"/>
              </a:rPr>
              <a:t>remanescente florestal;</a:t>
            </a:r>
          </a:p>
          <a:p>
            <a:pPr>
              <a:buFontTx/>
              <a:buChar char="-"/>
            </a:pPr>
            <a:r>
              <a:rPr lang="pt-BR" sz="3000" dirty="0">
                <a:latin typeface="Bahnschrift Light SemiCondensed" pitchFamily="34" charset="0"/>
              </a:rPr>
              <a:t>quantidade de cerca a ser construída em área de pastagem;</a:t>
            </a:r>
          </a:p>
          <a:p>
            <a:pPr>
              <a:buFontTx/>
              <a:buChar char="-"/>
            </a:pPr>
            <a:r>
              <a:rPr lang="pt-BR" sz="3000" dirty="0">
                <a:latin typeface="Bahnschrift Light SemiCondensed" pitchFamily="34" charset="0"/>
              </a:rPr>
              <a:t>quantidade de mudas de árvores de espécies nativas a serem plantadas.</a:t>
            </a:r>
          </a:p>
          <a:p>
            <a:endParaRPr lang="pt-BR" sz="2800" dirty="0">
              <a:latin typeface="Bahnschrift Light SemiCondensed" pitchFamily="34" charset="0"/>
            </a:endParaRPr>
          </a:p>
        </p:txBody>
      </p:sp>
    </p:spTree>
    <p:extLst>
      <p:ext uri="{BB962C8B-B14F-4D97-AF65-F5344CB8AC3E}">
        <p14:creationId xmlns:p14="http://schemas.microsoft.com/office/powerpoint/2010/main" val="100664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50106"/>
          </a:xfrm>
        </p:spPr>
        <p:txBody>
          <a:bodyPr>
            <a:normAutofit/>
          </a:bodyPr>
          <a:lstStyle/>
          <a:p>
            <a:r>
              <a:rPr lang="pt-BR" sz="4000" b="1" dirty="0">
                <a:latin typeface="Bahnschrift SemiBold Condensed" pitchFamily="34" charset="0"/>
              </a:rPr>
              <a:t>Resultados e Discussão</a:t>
            </a:r>
            <a:endParaRPr lang="pt-BR" sz="4000" dirty="0">
              <a:latin typeface="Bahnschrift SemiBold Condensed" pitchFamily="34" charset="0"/>
            </a:endParaRPr>
          </a:p>
        </p:txBody>
      </p:sp>
      <p:sp>
        <p:nvSpPr>
          <p:cNvPr id="8" name="Espaço Reservado para Conteúdo 7"/>
          <p:cNvSpPr>
            <a:spLocks noGrp="1"/>
          </p:cNvSpPr>
          <p:nvPr>
            <p:ph sz="half" idx="1"/>
          </p:nvPr>
        </p:nvSpPr>
        <p:spPr>
          <a:xfrm>
            <a:off x="323528" y="1124744"/>
            <a:ext cx="4320480" cy="4785397"/>
          </a:xfrm>
        </p:spPr>
        <p:txBody>
          <a:bodyPr>
            <a:normAutofit/>
          </a:bodyPr>
          <a:lstStyle/>
          <a:p>
            <a:r>
              <a:rPr lang="pt-BR" dirty="0"/>
              <a:t>A área total do projeto é de 5.417,69 hectares as atividades agropastoris ocupam 92,94% da área, os outros 7,05% estão enquadrados como remanescentes florestais nas quais estão inseridas as matas ciliares e fragmentos de florestas ainda preservados</a:t>
            </a:r>
          </a:p>
        </p:txBody>
      </p:sp>
      <p:pic>
        <p:nvPicPr>
          <p:cNvPr id="10" name="Espaço Reservado para Conteúdo 9"/>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3982" t="8869" r="2291" b="19960"/>
          <a:stretch/>
        </p:blipFill>
        <p:spPr>
          <a:xfrm>
            <a:off x="4745421" y="1196752"/>
            <a:ext cx="4083269" cy="4392675"/>
          </a:xfrm>
          <a:prstGeom prst="rect">
            <a:avLst/>
          </a:prstGeom>
          <a:ln>
            <a:noFill/>
          </a:ln>
          <a:effectLst>
            <a:softEdge rad="112500"/>
          </a:effectLst>
        </p:spPr>
      </p:pic>
      <p:sp>
        <p:nvSpPr>
          <p:cNvPr id="11" name="CaixaDeTexto 10"/>
          <p:cNvSpPr txBox="1"/>
          <p:nvPr/>
        </p:nvSpPr>
        <p:spPr>
          <a:xfrm>
            <a:off x="4572000" y="5445224"/>
            <a:ext cx="4464496" cy="400110"/>
          </a:xfrm>
          <a:prstGeom prst="rect">
            <a:avLst/>
          </a:prstGeom>
          <a:noFill/>
        </p:spPr>
        <p:txBody>
          <a:bodyPr wrap="square" rtlCol="0">
            <a:spAutoFit/>
          </a:bodyPr>
          <a:lstStyle/>
          <a:p>
            <a:r>
              <a:rPr lang="pt-BR" sz="2000" dirty="0">
                <a:latin typeface="Bahnschrift Light SemiCondensed" pitchFamily="34" charset="0"/>
              </a:rPr>
              <a:t>Figura1: Mapa de uso do solo da área do PSA</a:t>
            </a:r>
          </a:p>
        </p:txBody>
      </p:sp>
    </p:spTree>
    <p:extLst>
      <p:ext uri="{BB962C8B-B14F-4D97-AF65-F5344CB8AC3E}">
        <p14:creationId xmlns:p14="http://schemas.microsoft.com/office/powerpoint/2010/main" val="1829149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50106"/>
          </a:xfrm>
        </p:spPr>
        <p:txBody>
          <a:bodyPr>
            <a:normAutofit/>
          </a:bodyPr>
          <a:lstStyle/>
          <a:p>
            <a:r>
              <a:rPr lang="pt-BR" sz="4000" b="1" dirty="0">
                <a:latin typeface="Bahnschrift SemiBold Condensed" pitchFamily="34" charset="0"/>
              </a:rPr>
              <a:t>Resultados e Discussão</a:t>
            </a:r>
            <a:endParaRPr lang="pt-BR" sz="4000" dirty="0">
              <a:latin typeface="Bahnschrift SemiBold Condensed" pitchFamily="34" charset="0"/>
            </a:endParaRPr>
          </a:p>
        </p:txBody>
      </p:sp>
      <p:sp>
        <p:nvSpPr>
          <p:cNvPr id="8" name="Espaço Reservado para Conteúdo 7"/>
          <p:cNvSpPr>
            <a:spLocks noGrp="1"/>
          </p:cNvSpPr>
          <p:nvPr>
            <p:ph sz="half" idx="1"/>
          </p:nvPr>
        </p:nvSpPr>
        <p:spPr>
          <a:xfrm>
            <a:off x="323528" y="1124744"/>
            <a:ext cx="4464496" cy="4785397"/>
          </a:xfrm>
        </p:spPr>
        <p:txBody>
          <a:bodyPr>
            <a:normAutofit lnSpcReduction="10000"/>
          </a:bodyPr>
          <a:lstStyle/>
          <a:p>
            <a:pPr>
              <a:buFontTx/>
              <a:buChar char="-"/>
            </a:pPr>
            <a:r>
              <a:rPr lang="pt-BR" dirty="0">
                <a:latin typeface="Bahnschrift Light SemiCondensed" pitchFamily="34" charset="0"/>
              </a:rPr>
              <a:t>A APP  para o PSA do Queima Pé é de 316 hectares. </a:t>
            </a:r>
          </a:p>
          <a:p>
            <a:pPr>
              <a:buFontTx/>
              <a:buChar char="-"/>
            </a:pPr>
            <a:r>
              <a:rPr lang="pt-BR" dirty="0">
                <a:latin typeface="Bahnschrift Light SemiCondensed" pitchFamily="34" charset="0"/>
              </a:rPr>
              <a:t>Corresponde a 5,83% da área total do projeto.</a:t>
            </a:r>
          </a:p>
          <a:p>
            <a:pPr>
              <a:buFontTx/>
              <a:buChar char="-"/>
            </a:pPr>
            <a:r>
              <a:rPr lang="pt-BR" dirty="0">
                <a:latin typeface="Bahnschrift Light SemiCondensed" pitchFamily="34" charset="0"/>
              </a:rPr>
              <a:t>154,26 hectares (48,81%) das </a:t>
            </a:r>
            <a:r>
              <a:rPr lang="pt-BR" dirty="0" err="1">
                <a:latin typeface="Bahnschrift Light SemiCondensed" pitchFamily="34" charset="0"/>
              </a:rPr>
              <a:t>APPs</a:t>
            </a:r>
            <a:r>
              <a:rPr lang="pt-BR" dirty="0">
                <a:latin typeface="Bahnschrift Light SemiCondensed" pitchFamily="34" charset="0"/>
              </a:rPr>
              <a:t> estão com uso indevido do solo e,</a:t>
            </a:r>
          </a:p>
          <a:p>
            <a:pPr>
              <a:buFontTx/>
              <a:buChar char="-"/>
            </a:pPr>
            <a:r>
              <a:rPr lang="pt-BR" dirty="0">
                <a:latin typeface="Bahnschrift Light SemiCondensed" pitchFamily="34" charset="0"/>
              </a:rPr>
              <a:t> 161,73 hectare (51,18%) estão preservados (Figura 2).</a:t>
            </a:r>
          </a:p>
          <a:p>
            <a:endParaRPr lang="pt-BR" dirty="0"/>
          </a:p>
        </p:txBody>
      </p:sp>
      <p:sp>
        <p:nvSpPr>
          <p:cNvPr id="11" name="CaixaDeTexto 10"/>
          <p:cNvSpPr txBox="1"/>
          <p:nvPr/>
        </p:nvSpPr>
        <p:spPr>
          <a:xfrm>
            <a:off x="4427984" y="5373216"/>
            <a:ext cx="4464496" cy="400110"/>
          </a:xfrm>
          <a:prstGeom prst="rect">
            <a:avLst/>
          </a:prstGeom>
          <a:noFill/>
        </p:spPr>
        <p:txBody>
          <a:bodyPr wrap="square" rtlCol="0">
            <a:spAutoFit/>
          </a:bodyPr>
          <a:lstStyle/>
          <a:p>
            <a:r>
              <a:rPr lang="pt-BR" sz="2000" dirty="0">
                <a:latin typeface="Bahnschrift Light SemiCondensed" pitchFamily="34" charset="0"/>
              </a:rPr>
              <a:t>Figura2: Conflito de </a:t>
            </a:r>
            <a:r>
              <a:rPr lang="pt-BR" sz="2000" dirty="0" err="1">
                <a:latin typeface="Bahnschrift Light SemiCondensed" pitchFamily="34" charset="0"/>
              </a:rPr>
              <a:t>de</a:t>
            </a:r>
            <a:r>
              <a:rPr lang="pt-BR" sz="2000" dirty="0">
                <a:latin typeface="Bahnschrift Light SemiCondensed" pitchFamily="34" charset="0"/>
              </a:rPr>
              <a:t> uso do solo nas </a:t>
            </a:r>
            <a:r>
              <a:rPr lang="pt-BR" sz="2000" dirty="0" err="1">
                <a:latin typeface="Bahnschrift Light SemiCondensed" pitchFamily="34" charset="0"/>
              </a:rPr>
              <a:t>APPs</a:t>
            </a:r>
            <a:r>
              <a:rPr lang="pt-BR" sz="2000" dirty="0">
                <a:latin typeface="Bahnschrift Light SemiCondensed" pitchFamily="34" charset="0"/>
              </a:rPr>
              <a:t>.</a:t>
            </a:r>
          </a:p>
        </p:txBody>
      </p:sp>
      <p:pic>
        <p:nvPicPr>
          <p:cNvPr id="4" name="Espaço Reservado para Conteúdo 3"/>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3820" t="8187" r="3458" b="21364"/>
          <a:stretch/>
        </p:blipFill>
        <p:spPr>
          <a:xfrm>
            <a:off x="4860032" y="1124744"/>
            <a:ext cx="4019982" cy="4320000"/>
          </a:xfrm>
          <a:prstGeom prst="rect">
            <a:avLst/>
          </a:prstGeom>
          <a:ln>
            <a:noFill/>
          </a:ln>
          <a:effectLst>
            <a:softEdge rad="112500"/>
          </a:effectLst>
        </p:spPr>
      </p:pic>
    </p:spTree>
    <p:extLst>
      <p:ext uri="{BB962C8B-B14F-4D97-AF65-F5344CB8AC3E}">
        <p14:creationId xmlns:p14="http://schemas.microsoft.com/office/powerpoint/2010/main" val="129007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922114"/>
          </a:xfrm>
        </p:spPr>
        <p:txBody>
          <a:bodyPr/>
          <a:lstStyle/>
          <a:p>
            <a:r>
              <a:rPr lang="pt-BR" b="1" dirty="0">
                <a:latin typeface="Bahnschrift SemiBold Condensed" pitchFamily="34" charset="0"/>
              </a:rPr>
              <a:t>Resultados e Discussão</a:t>
            </a:r>
            <a:endParaRPr lang="pt-BR" dirty="0"/>
          </a:p>
        </p:txBody>
      </p:sp>
      <p:sp>
        <p:nvSpPr>
          <p:cNvPr id="3" name="Espaço Reservado para Conteúdo 2"/>
          <p:cNvSpPr>
            <a:spLocks noGrp="1"/>
          </p:cNvSpPr>
          <p:nvPr>
            <p:ph idx="1"/>
          </p:nvPr>
        </p:nvSpPr>
        <p:spPr>
          <a:xfrm>
            <a:off x="457200" y="1268760"/>
            <a:ext cx="8229600" cy="4857405"/>
          </a:xfrm>
        </p:spPr>
        <p:txBody>
          <a:bodyPr>
            <a:normAutofit lnSpcReduction="10000"/>
          </a:bodyPr>
          <a:lstStyle/>
          <a:p>
            <a:pPr>
              <a:buFontTx/>
              <a:buChar char="-"/>
            </a:pPr>
            <a:r>
              <a:rPr lang="pt-BR" sz="2800" dirty="0">
                <a:latin typeface="Bahnschrift Light SemiCondensed" pitchFamily="34" charset="0"/>
              </a:rPr>
              <a:t>14 propriedades  da área do Projeto do PSA do Queima Pé se inscreveram na primeira Chamada Pública nº002/2016/SAMAE.</a:t>
            </a:r>
          </a:p>
          <a:p>
            <a:pPr>
              <a:buFontTx/>
              <a:buChar char="-"/>
            </a:pPr>
            <a:r>
              <a:rPr lang="pt-BR" sz="2800" dirty="0">
                <a:latin typeface="Bahnschrift Light SemiCondensed" pitchFamily="34" charset="0"/>
              </a:rPr>
              <a:t>A área de preservação permanente das quatorze propriedades somam 77,73 hectares, correspondendo a 24,59% da área total de APP do projeto. </a:t>
            </a:r>
          </a:p>
          <a:p>
            <a:pPr>
              <a:buFontTx/>
              <a:buChar char="-"/>
            </a:pPr>
            <a:r>
              <a:rPr lang="pt-BR" sz="2800" dirty="0">
                <a:latin typeface="Bahnschrift Light SemiCondensed" pitchFamily="34" charset="0"/>
              </a:rPr>
              <a:t>O conflito de uso do solo nas </a:t>
            </a:r>
            <a:r>
              <a:rPr lang="pt-BR" sz="2800" dirty="0" err="1">
                <a:latin typeface="Bahnschrift Light SemiCondensed" pitchFamily="34" charset="0"/>
              </a:rPr>
              <a:t>APPs</a:t>
            </a:r>
            <a:r>
              <a:rPr lang="pt-BR" sz="2800" dirty="0">
                <a:latin typeface="Bahnschrift Light SemiCondensed" pitchFamily="34" charset="0"/>
              </a:rPr>
              <a:t> das propriedades inscritas até 2017 somam 31,65 hectares (20,51%) das </a:t>
            </a:r>
            <a:r>
              <a:rPr lang="pt-BR" sz="2800" dirty="0" err="1">
                <a:latin typeface="Bahnschrift Light SemiCondensed" pitchFamily="34" charset="0"/>
              </a:rPr>
              <a:t>APPs</a:t>
            </a:r>
            <a:r>
              <a:rPr lang="pt-BR" sz="2800" dirty="0">
                <a:latin typeface="Bahnschrift Light SemiCondensed" pitchFamily="34" charset="0"/>
              </a:rPr>
              <a:t> degradadas necessitando assim de alguma intervenção para a sua recuperação.</a:t>
            </a:r>
          </a:p>
        </p:txBody>
      </p:sp>
    </p:spTree>
    <p:extLst>
      <p:ext uri="{BB962C8B-B14F-4D97-AF65-F5344CB8AC3E}">
        <p14:creationId xmlns:p14="http://schemas.microsoft.com/office/powerpoint/2010/main" val="112911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922114"/>
          </a:xfrm>
        </p:spPr>
        <p:txBody>
          <a:bodyPr/>
          <a:lstStyle/>
          <a:p>
            <a:r>
              <a:rPr lang="pt-BR" b="1" dirty="0">
                <a:latin typeface="Bahnschrift SemiBold Condensed" pitchFamily="34" charset="0"/>
              </a:rPr>
              <a:t>Resultados e Discussão</a:t>
            </a:r>
            <a:endParaRPr lang="pt-BR" dirty="0"/>
          </a:p>
        </p:txBody>
      </p:sp>
      <p:sp>
        <p:nvSpPr>
          <p:cNvPr id="3" name="Espaço Reservado para Conteúdo 2"/>
          <p:cNvSpPr>
            <a:spLocks noGrp="1"/>
          </p:cNvSpPr>
          <p:nvPr>
            <p:ph idx="1"/>
          </p:nvPr>
        </p:nvSpPr>
        <p:spPr>
          <a:xfrm>
            <a:off x="457200" y="1052736"/>
            <a:ext cx="8229600" cy="4857405"/>
          </a:xfrm>
        </p:spPr>
        <p:txBody>
          <a:bodyPr>
            <a:normAutofit/>
          </a:bodyPr>
          <a:lstStyle/>
          <a:p>
            <a:pPr>
              <a:buFontTx/>
              <a:buChar char="-"/>
            </a:pPr>
            <a:r>
              <a:rPr lang="pt-BR" sz="2800" dirty="0"/>
              <a:t>Das propriedades que se inscreveram somente onze (11) efetivaram contrato;</a:t>
            </a:r>
          </a:p>
          <a:p>
            <a:pPr>
              <a:buFontTx/>
              <a:buChar char="-"/>
            </a:pPr>
            <a:r>
              <a:rPr lang="pt-BR" sz="2800" dirty="0"/>
              <a:t>Três propriedades estão com suas </a:t>
            </a:r>
            <a:r>
              <a:rPr lang="pt-BR" sz="2800" dirty="0" err="1"/>
              <a:t>APPs</a:t>
            </a:r>
            <a:r>
              <a:rPr lang="pt-BR" sz="2800" dirty="0"/>
              <a:t> totalmente preservadas;</a:t>
            </a:r>
          </a:p>
          <a:p>
            <a:pPr>
              <a:buFontTx/>
              <a:buChar char="-"/>
            </a:pPr>
            <a:r>
              <a:rPr lang="pt-BR" sz="2800" dirty="0"/>
              <a:t>Três precisam de intervenção mínima;</a:t>
            </a:r>
          </a:p>
          <a:p>
            <a:pPr>
              <a:buFontTx/>
              <a:buChar char="-"/>
            </a:pPr>
            <a:r>
              <a:rPr lang="pt-BR" sz="2800" dirty="0"/>
              <a:t>Cinco necessitam de maior intervenção. </a:t>
            </a:r>
          </a:p>
          <a:p>
            <a:pPr>
              <a:buFontTx/>
              <a:buChar char="-"/>
            </a:pPr>
            <a:r>
              <a:rPr lang="pt-BR" sz="2800" dirty="0"/>
              <a:t>O quantitativo em hectare de APP que fazem parte do projeto PSA do Queima Pé após a assinatura dos contratos é de apenas 11,91 hectares destes 3,95 hectares encontram-se degradados. </a:t>
            </a:r>
            <a:endParaRPr lang="pt-BR" sz="2800" dirty="0">
              <a:latin typeface="Bahnschrift Light SemiCondensed" pitchFamily="34" charset="0"/>
            </a:endParaRPr>
          </a:p>
        </p:txBody>
      </p:sp>
    </p:spTree>
    <p:extLst>
      <p:ext uri="{BB962C8B-B14F-4D97-AF65-F5344CB8AC3E}">
        <p14:creationId xmlns:p14="http://schemas.microsoft.com/office/powerpoint/2010/main" val="345476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922114"/>
          </a:xfrm>
        </p:spPr>
        <p:txBody>
          <a:bodyPr/>
          <a:lstStyle/>
          <a:p>
            <a:r>
              <a:rPr lang="pt-BR" b="1" dirty="0">
                <a:latin typeface="Bahnschrift SemiBold Condensed" pitchFamily="34" charset="0"/>
              </a:rPr>
              <a:t>Resultados e Discussão</a:t>
            </a:r>
            <a:endParaRPr lang="pt-BR" dirty="0"/>
          </a:p>
        </p:txBody>
      </p:sp>
      <p:sp>
        <p:nvSpPr>
          <p:cNvPr id="3" name="Espaço Reservado para Conteúdo 2"/>
          <p:cNvSpPr>
            <a:spLocks noGrp="1"/>
          </p:cNvSpPr>
          <p:nvPr>
            <p:ph idx="1"/>
          </p:nvPr>
        </p:nvSpPr>
        <p:spPr>
          <a:xfrm>
            <a:off x="323528" y="1052736"/>
            <a:ext cx="8496944" cy="4857405"/>
          </a:xfrm>
        </p:spPr>
        <p:txBody>
          <a:bodyPr>
            <a:noAutofit/>
          </a:bodyPr>
          <a:lstStyle/>
          <a:p>
            <a:pPr>
              <a:buFont typeface="Wingdings" pitchFamily="2" charset="2"/>
              <a:buChar char="Ø"/>
            </a:pPr>
            <a:r>
              <a:rPr lang="pt-BR" sz="2600" dirty="0">
                <a:latin typeface="Bahnschrift Light SemiCondensed" pitchFamily="34" charset="0"/>
              </a:rPr>
              <a:t>Os desafios enfrentados pelos técnicos do grupo gestor foram: </a:t>
            </a:r>
          </a:p>
          <a:p>
            <a:pPr marL="0" indent="0">
              <a:buNone/>
            </a:pPr>
            <a:r>
              <a:rPr lang="pt-BR" sz="2600" dirty="0">
                <a:latin typeface="Bahnschrift Light SemiCondensed" pitchFamily="34" charset="0"/>
              </a:rPr>
              <a:t>1- Elaboração de uma fórmula matemática para o cálculo do valor a ser pago por hectare de APP e remanescente florestal, que atendesse ás demandas imposta pelo fator quantidade de verba disponível para o pagamento aos produtores, caso todos proprietários da área do projeto aderissem ao mesmo.  </a:t>
            </a:r>
          </a:p>
          <a:p>
            <a:pPr marL="0" indent="0">
              <a:buNone/>
            </a:pPr>
            <a:r>
              <a:rPr lang="pt-BR" sz="2600" dirty="0">
                <a:latin typeface="Bahnschrift Light SemiCondensed" pitchFamily="34" charset="0"/>
              </a:rPr>
              <a:t>2- Elaboração e divulgação do Edital de Chamamento para inscrição dos produtores, </a:t>
            </a:r>
          </a:p>
          <a:p>
            <a:pPr marL="0" indent="0">
              <a:buNone/>
            </a:pPr>
            <a:r>
              <a:rPr lang="pt-BR" sz="2600" dirty="0">
                <a:latin typeface="Bahnschrift Light SemiCondensed" pitchFamily="34" charset="0"/>
              </a:rPr>
              <a:t>3- As inúmeras correções das planilhas de cálculo de desembolso junto a Caixa Econômica Federal até o projeto finalmente ser aceito. </a:t>
            </a:r>
          </a:p>
        </p:txBody>
      </p:sp>
    </p:spTree>
    <p:extLst>
      <p:ext uri="{BB962C8B-B14F-4D97-AF65-F5344CB8AC3E}">
        <p14:creationId xmlns:p14="http://schemas.microsoft.com/office/powerpoint/2010/main" val="238270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latin typeface="Bahnschrift Condensed" pitchFamily="34" charset="0"/>
              </a:rPr>
              <a:t>Os Problemas Ambientais </a:t>
            </a:r>
          </a:p>
        </p:txBody>
      </p:sp>
      <p:sp>
        <p:nvSpPr>
          <p:cNvPr id="3" name="Espaço Reservado para Conteúdo 2"/>
          <p:cNvSpPr>
            <a:spLocks noGrp="1"/>
          </p:cNvSpPr>
          <p:nvPr>
            <p:ph idx="1"/>
          </p:nvPr>
        </p:nvSpPr>
        <p:spPr/>
        <p:txBody>
          <a:bodyPr>
            <a:normAutofit/>
          </a:bodyPr>
          <a:lstStyle/>
          <a:p>
            <a:r>
              <a:rPr lang="pt-BR" dirty="0"/>
              <a:t>Comportamento humano;</a:t>
            </a:r>
          </a:p>
          <a:p>
            <a:r>
              <a:rPr lang="pt-BR" dirty="0"/>
              <a:t>Climáticos;</a:t>
            </a:r>
          </a:p>
          <a:p>
            <a:r>
              <a:rPr lang="pt-BR" dirty="0"/>
              <a:t>Secas prolongadas;</a:t>
            </a:r>
          </a:p>
          <a:p>
            <a:r>
              <a:rPr lang="pt-BR" dirty="0"/>
              <a:t>Enchentes;</a:t>
            </a:r>
          </a:p>
          <a:p>
            <a:r>
              <a:rPr lang="pt-BR" dirty="0"/>
              <a:t>Poluição;</a:t>
            </a:r>
          </a:p>
          <a:p>
            <a:r>
              <a:rPr lang="pt-BR" dirty="0"/>
              <a:t>Escassez hídrica......etc. </a:t>
            </a:r>
          </a:p>
          <a:p>
            <a:pPr marL="0" indent="0">
              <a:buNone/>
            </a:pPr>
            <a:r>
              <a:rPr lang="pt-BR" dirty="0"/>
              <a:t> </a:t>
            </a:r>
          </a:p>
        </p:txBody>
      </p:sp>
    </p:spTree>
    <p:extLst>
      <p:ext uri="{BB962C8B-B14F-4D97-AF65-F5344CB8AC3E}">
        <p14:creationId xmlns:p14="http://schemas.microsoft.com/office/powerpoint/2010/main" val="417231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922114"/>
          </a:xfrm>
        </p:spPr>
        <p:txBody>
          <a:bodyPr/>
          <a:lstStyle/>
          <a:p>
            <a:r>
              <a:rPr lang="pt-BR" b="1" dirty="0">
                <a:latin typeface="Bahnschrift SemiBold Condensed" pitchFamily="34" charset="0"/>
              </a:rPr>
              <a:t>Resultados e Discussão</a:t>
            </a:r>
            <a:endParaRPr lang="pt-BR" dirty="0"/>
          </a:p>
        </p:txBody>
      </p:sp>
      <p:sp>
        <p:nvSpPr>
          <p:cNvPr id="3" name="Espaço Reservado para Conteúdo 2"/>
          <p:cNvSpPr>
            <a:spLocks noGrp="1"/>
          </p:cNvSpPr>
          <p:nvPr>
            <p:ph idx="1"/>
          </p:nvPr>
        </p:nvSpPr>
        <p:spPr>
          <a:xfrm>
            <a:off x="323528" y="1052736"/>
            <a:ext cx="8496944" cy="4857405"/>
          </a:xfrm>
        </p:spPr>
        <p:txBody>
          <a:bodyPr>
            <a:noAutofit/>
          </a:bodyPr>
          <a:lstStyle/>
          <a:p>
            <a:pPr>
              <a:buFont typeface="Wingdings" pitchFamily="2" charset="2"/>
              <a:buChar char="Ø"/>
            </a:pPr>
            <a:r>
              <a:rPr lang="pt-BR" sz="2600" b="1" dirty="0">
                <a:latin typeface="Bahnschrift Light SemiCondensed" pitchFamily="34" charset="0"/>
              </a:rPr>
              <a:t>As Frustrações</a:t>
            </a:r>
            <a:r>
              <a:rPr lang="pt-BR" sz="2600" dirty="0">
                <a:latin typeface="Bahnschrift Light SemiCondensed" pitchFamily="34" charset="0"/>
              </a:rPr>
              <a:t>: </a:t>
            </a:r>
          </a:p>
          <a:p>
            <a:pPr>
              <a:buFontTx/>
              <a:buChar char="-"/>
            </a:pPr>
            <a:r>
              <a:rPr lang="pt-BR" sz="2800" dirty="0">
                <a:latin typeface="Bahnschrift Light SemiCondensed" pitchFamily="34" charset="0"/>
              </a:rPr>
              <a:t>Negociações com a Caixa Econômica Federal do Estado de Mato Grosso, por ser o primeiro projeto dessa natureza no estado, os técnicos da referida instituição alegavam não ter possibilidade de avaliar e verificar se as atividades correspondentes ao desembolso teriam ou não sido executada.</a:t>
            </a:r>
          </a:p>
          <a:p>
            <a:pPr>
              <a:buFontTx/>
              <a:buChar char="-"/>
            </a:pPr>
            <a:r>
              <a:rPr lang="pt-BR" sz="2800" dirty="0">
                <a:latin typeface="Bahnschrift Light SemiCondensed" pitchFamily="34" charset="0"/>
              </a:rPr>
              <a:t>Número de produtores que efetivaram contrato com o SAMAE. </a:t>
            </a:r>
            <a:endParaRPr lang="pt-BR" sz="2600" dirty="0">
              <a:latin typeface="Bahnschrift Light SemiCondensed" pitchFamily="34" charset="0"/>
            </a:endParaRPr>
          </a:p>
        </p:txBody>
      </p:sp>
    </p:spTree>
    <p:extLst>
      <p:ext uri="{BB962C8B-B14F-4D97-AF65-F5344CB8AC3E}">
        <p14:creationId xmlns:p14="http://schemas.microsoft.com/office/powerpoint/2010/main" val="166919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922114"/>
          </a:xfrm>
        </p:spPr>
        <p:txBody>
          <a:bodyPr/>
          <a:lstStyle/>
          <a:p>
            <a:r>
              <a:rPr lang="pt-BR" b="1" dirty="0">
                <a:latin typeface="Bahnschrift SemiBold Condensed" pitchFamily="34" charset="0"/>
              </a:rPr>
              <a:t>Resultados e Discussão</a:t>
            </a:r>
            <a:endParaRPr lang="pt-BR" dirty="0"/>
          </a:p>
        </p:txBody>
      </p:sp>
      <p:sp>
        <p:nvSpPr>
          <p:cNvPr id="3" name="Espaço Reservado para Conteúdo 2"/>
          <p:cNvSpPr>
            <a:spLocks noGrp="1"/>
          </p:cNvSpPr>
          <p:nvPr>
            <p:ph idx="1"/>
          </p:nvPr>
        </p:nvSpPr>
        <p:spPr>
          <a:xfrm>
            <a:off x="323528" y="1052736"/>
            <a:ext cx="8496944" cy="4857405"/>
          </a:xfrm>
        </p:spPr>
        <p:txBody>
          <a:bodyPr>
            <a:noAutofit/>
          </a:bodyPr>
          <a:lstStyle/>
          <a:p>
            <a:pPr>
              <a:buFont typeface="Wingdings" pitchFamily="2" charset="2"/>
              <a:buChar char="Ø"/>
            </a:pPr>
            <a:r>
              <a:rPr lang="pt-BR" sz="2800" dirty="0"/>
              <a:t>Estabelecer um contrato de PSA requer conhecimento considerável e capacidade de gerenciar tarefas administrativas (ZBINDEN &amp; LEE, 2005).</a:t>
            </a:r>
          </a:p>
          <a:p>
            <a:pPr>
              <a:buFont typeface="Wingdings" pitchFamily="2" charset="2"/>
              <a:buChar char="Ø"/>
            </a:pPr>
            <a:r>
              <a:rPr lang="pt-BR" sz="2800" dirty="0"/>
              <a:t> Os relatos sobre os programas de PSA no Brasil apontam que no início são poucos os produtores rurais que se inscrevem e firmam contrato nestes tipos projetos, </a:t>
            </a:r>
            <a:r>
              <a:rPr lang="pt-BR" sz="2800" dirty="0" err="1"/>
              <a:t>Pagiola</a:t>
            </a:r>
            <a:r>
              <a:rPr lang="pt-BR" sz="2800" dirty="0"/>
              <a:t> et al., (2013). </a:t>
            </a:r>
            <a:endParaRPr lang="pt-BR" sz="2600" dirty="0">
              <a:latin typeface="Bahnschrift Light SemiCondensed" pitchFamily="34" charset="0"/>
            </a:endParaRPr>
          </a:p>
        </p:txBody>
      </p:sp>
    </p:spTree>
    <p:extLst>
      <p:ext uri="{BB962C8B-B14F-4D97-AF65-F5344CB8AC3E}">
        <p14:creationId xmlns:p14="http://schemas.microsoft.com/office/powerpoint/2010/main" val="376098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922114"/>
          </a:xfrm>
        </p:spPr>
        <p:txBody>
          <a:bodyPr/>
          <a:lstStyle/>
          <a:p>
            <a:r>
              <a:rPr lang="pt-BR" b="1" dirty="0">
                <a:latin typeface="Bahnschrift SemiBold Condensed" pitchFamily="34" charset="0"/>
              </a:rPr>
              <a:t>Resultados e Discussão</a:t>
            </a:r>
            <a:endParaRPr lang="pt-BR" dirty="0"/>
          </a:p>
        </p:txBody>
      </p:sp>
      <p:sp>
        <p:nvSpPr>
          <p:cNvPr id="3" name="Espaço Reservado para Conteúdo 2"/>
          <p:cNvSpPr>
            <a:spLocks noGrp="1"/>
          </p:cNvSpPr>
          <p:nvPr>
            <p:ph idx="1"/>
          </p:nvPr>
        </p:nvSpPr>
        <p:spPr>
          <a:xfrm>
            <a:off x="323528" y="1052736"/>
            <a:ext cx="8496944" cy="4857405"/>
          </a:xfrm>
        </p:spPr>
        <p:txBody>
          <a:bodyPr>
            <a:noAutofit/>
          </a:bodyPr>
          <a:lstStyle/>
          <a:p>
            <a:pPr>
              <a:buFont typeface="Wingdings" pitchFamily="2" charset="2"/>
              <a:buChar char="Ø"/>
            </a:pPr>
            <a:r>
              <a:rPr lang="pt-BR" sz="2600" dirty="0">
                <a:latin typeface="Bahnschrift Light SemiCondensed" pitchFamily="34" charset="0"/>
              </a:rPr>
              <a:t>O projeto de PSA do Queima Pé atende aos cinco critérios estabelecidos por </a:t>
            </a:r>
            <a:r>
              <a:rPr lang="pt-BR" sz="2600" dirty="0" err="1">
                <a:latin typeface="Bahnschrift Light SemiCondensed" pitchFamily="34" charset="0"/>
              </a:rPr>
              <a:t>Wunder</a:t>
            </a:r>
            <a:r>
              <a:rPr lang="pt-BR" sz="2600" dirty="0">
                <a:latin typeface="Bahnschrift Light SemiCondensed" pitchFamily="34" charset="0"/>
              </a:rPr>
              <a:t> (2006), para definir mercados de PSA “puros”:</a:t>
            </a:r>
          </a:p>
          <a:p>
            <a:pPr marL="0" indent="0">
              <a:buNone/>
            </a:pPr>
            <a:r>
              <a:rPr lang="pt-BR" sz="2600" dirty="0">
                <a:latin typeface="Bahnschrift Light SemiCondensed" pitchFamily="34" charset="0"/>
              </a:rPr>
              <a:t>1) uma transação voluntária (os proprietários não são obrigados a se inscreverem, se o fazem é por livre e espontânea vontade);</a:t>
            </a:r>
          </a:p>
          <a:p>
            <a:pPr marL="0" indent="0">
              <a:buNone/>
            </a:pPr>
            <a:r>
              <a:rPr lang="pt-BR" sz="2600" dirty="0">
                <a:latin typeface="Bahnschrift Light SemiCondensed" pitchFamily="34" charset="0"/>
              </a:rPr>
              <a:t> 2) um serviço ambiental bem definido (adequação ambiental das propriedades para melhorar a taxa de infiltração de água no solo, recuperação e manutenção das </a:t>
            </a:r>
            <a:r>
              <a:rPr lang="pt-BR" sz="2600" dirty="0" err="1">
                <a:latin typeface="Bahnschrift Light SemiCondensed" pitchFamily="34" charset="0"/>
              </a:rPr>
              <a:t>APPs</a:t>
            </a:r>
            <a:r>
              <a:rPr lang="pt-BR" sz="2600" dirty="0">
                <a:latin typeface="Bahnschrift Light SemiCondensed" pitchFamily="34" charset="0"/>
              </a:rPr>
              <a:t> como objetivo de aumentar a disponibilidade de água para abastecimento público.</a:t>
            </a:r>
          </a:p>
        </p:txBody>
      </p:sp>
    </p:spTree>
    <p:extLst>
      <p:ext uri="{BB962C8B-B14F-4D97-AF65-F5344CB8AC3E}">
        <p14:creationId xmlns:p14="http://schemas.microsoft.com/office/powerpoint/2010/main" val="373908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922114"/>
          </a:xfrm>
        </p:spPr>
        <p:txBody>
          <a:bodyPr>
            <a:normAutofit/>
          </a:bodyPr>
          <a:lstStyle/>
          <a:p>
            <a:r>
              <a:rPr lang="pt-BR" sz="4000" b="1" dirty="0">
                <a:latin typeface="Bahnschrift SemiBold Condensed" pitchFamily="34" charset="0"/>
              </a:rPr>
              <a:t>Resultados e Discussão</a:t>
            </a:r>
            <a:endParaRPr lang="pt-BR" sz="4000" dirty="0"/>
          </a:p>
        </p:txBody>
      </p:sp>
      <p:sp>
        <p:nvSpPr>
          <p:cNvPr id="3" name="Espaço Reservado para Conteúdo 2"/>
          <p:cNvSpPr>
            <a:spLocks noGrp="1"/>
          </p:cNvSpPr>
          <p:nvPr>
            <p:ph idx="1"/>
          </p:nvPr>
        </p:nvSpPr>
        <p:spPr>
          <a:xfrm>
            <a:off x="323528" y="1052736"/>
            <a:ext cx="8496944" cy="4857405"/>
          </a:xfrm>
        </p:spPr>
        <p:txBody>
          <a:bodyPr>
            <a:noAutofit/>
          </a:bodyPr>
          <a:lstStyle/>
          <a:p>
            <a:pPr marL="0" indent="0">
              <a:buNone/>
            </a:pPr>
            <a:r>
              <a:rPr lang="pt-BR" sz="2600" dirty="0">
                <a:latin typeface="Bahnschrift Light SemiCondensed" pitchFamily="34" charset="0"/>
              </a:rPr>
              <a:t>3) comprado por (pelo menos um) comprador de serviço ambiental (no caso especifico do PSA do Queima Pé, todos os cidadãos tangaraenses que pagam na conta de água de sua residência ou estabelecimento comercial 1,5 (um e meio por cento) nas tarifas de água e esgoto),</a:t>
            </a:r>
          </a:p>
          <a:p>
            <a:pPr marL="0" indent="0">
              <a:buNone/>
            </a:pPr>
            <a:r>
              <a:rPr lang="pt-BR" sz="2600" dirty="0">
                <a:latin typeface="Bahnschrift Light SemiCondensed" pitchFamily="34" charset="0"/>
              </a:rPr>
              <a:t> 4) de pelo menos um vendedor de serviço ambiental (os proprietários que efetivaram contrato com o SAMAE),</a:t>
            </a:r>
          </a:p>
          <a:p>
            <a:pPr marL="0" indent="0">
              <a:buNone/>
            </a:pPr>
            <a:r>
              <a:rPr lang="pt-BR" sz="2600" dirty="0">
                <a:latin typeface="Bahnschrift Light SemiCondensed" pitchFamily="34" charset="0"/>
              </a:rPr>
              <a:t> 5) se e apenas se, o vendedor de fato entregar o serviço (a fiscalização exercida pelos componentes do grupo gestor que faz as visitas técnicas e avaliam o cumprimento das ações acordadas). </a:t>
            </a:r>
          </a:p>
        </p:txBody>
      </p:sp>
    </p:spTree>
    <p:extLst>
      <p:ext uri="{BB962C8B-B14F-4D97-AF65-F5344CB8AC3E}">
        <p14:creationId xmlns:p14="http://schemas.microsoft.com/office/powerpoint/2010/main" val="54701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50106"/>
          </a:xfrm>
        </p:spPr>
        <p:txBody>
          <a:bodyPr>
            <a:normAutofit/>
          </a:bodyPr>
          <a:lstStyle/>
          <a:p>
            <a:r>
              <a:rPr lang="pt-BR" sz="4000" dirty="0">
                <a:latin typeface="Bahnschrift SemiBold Condensed" pitchFamily="34" charset="0"/>
              </a:rPr>
              <a:t>Conclusão</a:t>
            </a:r>
          </a:p>
        </p:txBody>
      </p:sp>
      <p:sp>
        <p:nvSpPr>
          <p:cNvPr id="3" name="Espaço Reservado para Conteúdo 2"/>
          <p:cNvSpPr>
            <a:spLocks noGrp="1"/>
          </p:cNvSpPr>
          <p:nvPr>
            <p:ph idx="1"/>
          </p:nvPr>
        </p:nvSpPr>
        <p:spPr>
          <a:xfrm>
            <a:off x="457200" y="1196752"/>
            <a:ext cx="8229600" cy="4929413"/>
          </a:xfrm>
        </p:spPr>
        <p:txBody>
          <a:bodyPr>
            <a:normAutofit fontScale="85000" lnSpcReduction="20000"/>
          </a:bodyPr>
          <a:lstStyle/>
          <a:p>
            <a:r>
              <a:rPr lang="pt-BR" dirty="0">
                <a:latin typeface="Bahnschrift Light SemiCondensed" pitchFamily="34" charset="0"/>
              </a:rPr>
              <a:t>O Pagamento por Serviço Ambiental tem se firmado como um instrumento econômico eficiente no que se refere a promover uma aproximação entre aqueles que preservam o serviço ambiental e aqueles que mesmo não conhecendo a necessidade precisam e usufruem do serviço ambiental preservado. </a:t>
            </a:r>
          </a:p>
          <a:p>
            <a:r>
              <a:rPr lang="pt-BR" dirty="0">
                <a:latin typeface="Bahnschrift Light SemiCondensed" pitchFamily="34" charset="0"/>
              </a:rPr>
              <a:t>Para a instalação de um PSA é necessário que a equipe gestora seja constituída de profissionais técnicos das varias áreas ligada ao meio ambiente. Essa prerrogativa pode facilitar ou dificultar a instalação de um PSA principalmente em pequenos municípios pela falta de pessoal qualificado nos quadro de funcionários das diversas secretarias municipais. </a:t>
            </a:r>
          </a:p>
          <a:p>
            <a:endParaRPr lang="pt-BR" dirty="0"/>
          </a:p>
        </p:txBody>
      </p:sp>
    </p:spTree>
    <p:extLst>
      <p:ext uri="{BB962C8B-B14F-4D97-AF65-F5344CB8AC3E}">
        <p14:creationId xmlns:p14="http://schemas.microsoft.com/office/powerpoint/2010/main" val="408591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50106"/>
          </a:xfrm>
        </p:spPr>
        <p:txBody>
          <a:bodyPr>
            <a:normAutofit/>
          </a:bodyPr>
          <a:lstStyle/>
          <a:p>
            <a:r>
              <a:rPr lang="pt-BR" sz="4000" dirty="0">
                <a:latin typeface="Bahnschrift SemiBold Condensed" pitchFamily="34" charset="0"/>
              </a:rPr>
              <a:t>Conclusão</a:t>
            </a:r>
          </a:p>
        </p:txBody>
      </p:sp>
      <p:sp>
        <p:nvSpPr>
          <p:cNvPr id="3" name="Espaço Reservado para Conteúdo 2"/>
          <p:cNvSpPr>
            <a:spLocks noGrp="1"/>
          </p:cNvSpPr>
          <p:nvPr>
            <p:ph idx="1"/>
          </p:nvPr>
        </p:nvSpPr>
        <p:spPr/>
        <p:txBody>
          <a:bodyPr>
            <a:normAutofit/>
          </a:bodyPr>
          <a:lstStyle/>
          <a:p>
            <a:r>
              <a:rPr lang="pt-BR" sz="2800" dirty="0">
                <a:latin typeface="Bahnschrift Light SemiCondensed" pitchFamily="34" charset="0"/>
              </a:rPr>
              <a:t>O projeto Pagamento por Serviço Ambiental do rio Queima Pé é o primeiro do estado de Mato Grosso, tem apenas três anos de execução os resultados são ainda preliminares.</a:t>
            </a:r>
          </a:p>
          <a:p>
            <a:r>
              <a:rPr lang="pt-BR" sz="2800">
                <a:latin typeface="Bahnschrift Light SemiCondensed" pitchFamily="34" charset="0"/>
              </a:rPr>
              <a:t>Os </a:t>
            </a:r>
            <a:r>
              <a:rPr lang="pt-BR" sz="2800" dirty="0">
                <a:latin typeface="Bahnschrift Light SemiCondensed" pitchFamily="34" charset="0"/>
              </a:rPr>
              <a:t>desafios iniciais foram superados e o projeto atualmente se firma como um programa que se propõem reunir proprietários rurais capazes de visualizar nas suas ações a produção de água para as futuras gerações tangaraense. </a:t>
            </a:r>
          </a:p>
          <a:p>
            <a:pPr marL="0" indent="0">
              <a:buNone/>
            </a:pPr>
            <a:endParaRPr lang="pt-BR" dirty="0"/>
          </a:p>
        </p:txBody>
      </p:sp>
    </p:spTree>
    <p:extLst>
      <p:ext uri="{BB962C8B-B14F-4D97-AF65-F5344CB8AC3E}">
        <p14:creationId xmlns:p14="http://schemas.microsoft.com/office/powerpoint/2010/main" val="258829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ço Reservado para Conteúdo 7"/>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4335"/>
          <a:stretch/>
        </p:blipFill>
        <p:spPr>
          <a:xfrm>
            <a:off x="395536" y="332656"/>
            <a:ext cx="8516878" cy="5472000"/>
          </a:xfrm>
        </p:spPr>
      </p:pic>
      <p:sp>
        <p:nvSpPr>
          <p:cNvPr id="9" name="CaixaDeTexto 8"/>
          <p:cNvSpPr txBox="1"/>
          <p:nvPr/>
        </p:nvSpPr>
        <p:spPr>
          <a:xfrm>
            <a:off x="3131840" y="3284983"/>
            <a:ext cx="3960440" cy="1200329"/>
          </a:xfrm>
          <a:prstGeom prst="rect">
            <a:avLst/>
          </a:prstGeom>
          <a:noFill/>
        </p:spPr>
        <p:txBody>
          <a:bodyPr wrap="square" rtlCol="0">
            <a:spAutoFit/>
          </a:bodyPr>
          <a:lstStyle/>
          <a:p>
            <a:pPr algn="ctr"/>
            <a:r>
              <a:rPr lang="pt-BR" sz="7200" dirty="0">
                <a:solidFill>
                  <a:srgbClr val="FFFF00"/>
                </a:solidFill>
                <a:latin typeface="Bahnschrift Condensed" pitchFamily="34" charset="0"/>
              </a:rPr>
              <a:t>Obrigada!</a:t>
            </a:r>
          </a:p>
        </p:txBody>
      </p:sp>
    </p:spTree>
    <p:extLst>
      <p:ext uri="{BB962C8B-B14F-4D97-AF65-F5344CB8AC3E}">
        <p14:creationId xmlns:p14="http://schemas.microsoft.com/office/powerpoint/2010/main" val="286240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latin typeface="Bahnschrift Condensed" pitchFamily="34" charset="0"/>
              </a:rPr>
              <a:t>Os Instrumentos Econômicos e Ambientais </a:t>
            </a:r>
          </a:p>
        </p:txBody>
      </p:sp>
      <p:sp>
        <p:nvSpPr>
          <p:cNvPr id="3" name="Espaço Reservado para Conteúdo 2"/>
          <p:cNvSpPr>
            <a:spLocks noGrp="1"/>
          </p:cNvSpPr>
          <p:nvPr>
            <p:ph idx="1"/>
          </p:nvPr>
        </p:nvSpPr>
        <p:spPr>
          <a:xfrm>
            <a:off x="323528" y="1268760"/>
            <a:ext cx="8496944" cy="4896544"/>
          </a:xfrm>
        </p:spPr>
        <p:txBody>
          <a:bodyPr>
            <a:normAutofit/>
          </a:bodyPr>
          <a:lstStyle/>
          <a:p>
            <a:r>
              <a:rPr lang="pt-BR" sz="2800" dirty="0">
                <a:latin typeface="Bahnschrift Light Condensed" pitchFamily="34" charset="0"/>
              </a:rPr>
              <a:t>Os instrumentos econômicos e ambientais têm sido utilizados nas ultimas década como um meio de controlar ou no mínimo tentar impor regras para a utilização dos recursos naturais dito como bens de todos e dever da União de salvaguardá-lo</a:t>
            </a:r>
            <a:r>
              <a:rPr lang="pt-BR" sz="2800" dirty="0"/>
              <a:t>.</a:t>
            </a:r>
          </a:p>
        </p:txBody>
      </p:sp>
    </p:spTree>
    <p:extLst>
      <p:ext uri="{BB962C8B-B14F-4D97-AF65-F5344CB8AC3E}">
        <p14:creationId xmlns:p14="http://schemas.microsoft.com/office/powerpoint/2010/main" val="151104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latin typeface="Bahnschrift Condensed" pitchFamily="34" charset="0"/>
              </a:rPr>
              <a:t>Os Instrumentos Econômicos e Ambientais </a:t>
            </a:r>
          </a:p>
        </p:txBody>
      </p:sp>
      <p:sp>
        <p:nvSpPr>
          <p:cNvPr id="3" name="Espaço Reservado para Conteúdo 2"/>
          <p:cNvSpPr>
            <a:spLocks noGrp="1"/>
          </p:cNvSpPr>
          <p:nvPr>
            <p:ph idx="1"/>
          </p:nvPr>
        </p:nvSpPr>
        <p:spPr>
          <a:xfrm>
            <a:off x="467544" y="1412776"/>
            <a:ext cx="8229600" cy="4320480"/>
          </a:xfrm>
        </p:spPr>
        <p:txBody>
          <a:bodyPr>
            <a:normAutofit/>
          </a:bodyPr>
          <a:lstStyle/>
          <a:p>
            <a:r>
              <a:rPr lang="pt-BR" sz="2800" dirty="0">
                <a:latin typeface="Bahnschrift Light SemiCondensed" pitchFamily="34" charset="0"/>
              </a:rPr>
              <a:t>Os mecanismos de Comando &amp; Controle, são eles: </a:t>
            </a:r>
          </a:p>
          <a:p>
            <a:pPr marL="0" indent="0">
              <a:buNone/>
            </a:pPr>
            <a:r>
              <a:rPr lang="pt-BR" sz="2800" dirty="0">
                <a:latin typeface="Bahnschrift Light SemiCondensed" pitchFamily="34" charset="0"/>
              </a:rPr>
              <a:t>1- Regulamentos e sanções;</a:t>
            </a:r>
          </a:p>
          <a:p>
            <a:pPr marL="0" indent="0">
              <a:buNone/>
            </a:pPr>
            <a:r>
              <a:rPr lang="pt-BR" sz="2800" dirty="0">
                <a:latin typeface="Bahnschrift Light SemiCondensed" pitchFamily="34" charset="0"/>
              </a:rPr>
              <a:t>2- Taxas, impostos e cobranças;</a:t>
            </a:r>
          </a:p>
          <a:p>
            <a:pPr marL="0" indent="0">
              <a:buNone/>
            </a:pPr>
            <a:r>
              <a:rPr lang="pt-BR" sz="2800" dirty="0">
                <a:latin typeface="Bahnschrift Light SemiCondensed" pitchFamily="34" charset="0"/>
              </a:rPr>
              <a:t>3- Criação de mercado;</a:t>
            </a:r>
          </a:p>
          <a:p>
            <a:pPr marL="0" indent="0">
              <a:buNone/>
            </a:pPr>
            <a:r>
              <a:rPr lang="pt-BR" sz="2800" dirty="0">
                <a:latin typeface="Bahnschrift Light SemiCondensed" pitchFamily="34" charset="0"/>
              </a:rPr>
              <a:t>4- Intervenção de demanda final, e</a:t>
            </a:r>
          </a:p>
          <a:p>
            <a:pPr marL="0" indent="0">
              <a:buNone/>
            </a:pPr>
            <a:r>
              <a:rPr lang="pt-BR" sz="2800" dirty="0">
                <a:latin typeface="Bahnschrift Light SemiCondensed" pitchFamily="34" charset="0"/>
              </a:rPr>
              <a:t>5- Legislação da responsabilização. </a:t>
            </a:r>
          </a:p>
          <a:p>
            <a:pPr marL="0" indent="0">
              <a:buNone/>
            </a:pPr>
            <a:endParaRPr lang="pt-BR" sz="2400" dirty="0"/>
          </a:p>
          <a:p>
            <a:pPr marL="0" indent="0">
              <a:buNone/>
            </a:pPr>
            <a:r>
              <a:rPr lang="pt-BR" sz="2400" dirty="0">
                <a:latin typeface="Bahnschrift Light SemiCondensed" pitchFamily="34" charset="0"/>
              </a:rPr>
              <a:t>(Seroa da Motta et al., 1996, e Seroa da Motta 1997)</a:t>
            </a:r>
            <a:endParaRPr lang="pt-BR" sz="2800" dirty="0">
              <a:latin typeface="Bahnschrift Light SemiCondensed" pitchFamily="34" charset="0"/>
            </a:endParaRPr>
          </a:p>
        </p:txBody>
      </p:sp>
    </p:spTree>
    <p:extLst>
      <p:ext uri="{BB962C8B-B14F-4D97-AF65-F5344CB8AC3E}">
        <p14:creationId xmlns:p14="http://schemas.microsoft.com/office/powerpoint/2010/main" val="413519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latin typeface="Bahnschrift Condensed" pitchFamily="34" charset="0"/>
              </a:rPr>
              <a:t>Os Instrumentos Econômicos e Ambientais </a:t>
            </a:r>
            <a:endParaRPr lang="pt-BR" dirty="0"/>
          </a:p>
        </p:txBody>
      </p:sp>
      <p:sp>
        <p:nvSpPr>
          <p:cNvPr id="3" name="Espaço Reservado para Conteúdo 2"/>
          <p:cNvSpPr>
            <a:spLocks noGrp="1"/>
          </p:cNvSpPr>
          <p:nvPr>
            <p:ph idx="1"/>
          </p:nvPr>
        </p:nvSpPr>
        <p:spPr>
          <a:xfrm>
            <a:off x="323528" y="1268760"/>
            <a:ext cx="8568952" cy="4525963"/>
          </a:xfrm>
        </p:spPr>
        <p:txBody>
          <a:bodyPr>
            <a:normAutofit lnSpcReduction="10000"/>
          </a:bodyPr>
          <a:lstStyle/>
          <a:p>
            <a:r>
              <a:rPr lang="pt-BR" sz="2800" dirty="0">
                <a:latin typeface="Bahnschrift Light SemiCondensed" pitchFamily="34" charset="0"/>
              </a:rPr>
              <a:t>O Pagamento por Serviços Ambientais (PSA) tem sido uma estratégia utilizada desde o final de década de 1990 por países latino-americanos para o financiamento da conservação ambiental (MELO &amp; CONZÁLES, 2017). </a:t>
            </a:r>
          </a:p>
          <a:p>
            <a:pPr marL="0" indent="0">
              <a:buNone/>
            </a:pPr>
            <a:endParaRPr lang="pt-BR" sz="2800" dirty="0">
              <a:latin typeface="Bahnschrift Light SemiCondensed" pitchFamily="34" charset="0"/>
            </a:endParaRPr>
          </a:p>
          <a:p>
            <a:r>
              <a:rPr lang="pt-BR" sz="2800" dirty="0">
                <a:latin typeface="Bahnschrift Light SemiCondensed" pitchFamily="34" charset="0"/>
              </a:rPr>
              <a:t>PSA é um instrumento econômico de gerência ambiental, que se propagou nas diferentes regiões do país de maneira rápida, inédita e com a finalidade de “resolver” problemas específicos locais (</a:t>
            </a:r>
            <a:r>
              <a:rPr lang="pt-PT" sz="2800" dirty="0">
                <a:latin typeface="Bahnschrift Light SemiCondensed" pitchFamily="34" charset="0"/>
              </a:rPr>
              <a:t>JODAS 2015),</a:t>
            </a:r>
            <a:r>
              <a:rPr lang="pt-BR" sz="2800" dirty="0">
                <a:latin typeface="Bahnschrift Light SemiCondensed" pitchFamily="34" charset="0"/>
              </a:rPr>
              <a:t> </a:t>
            </a:r>
          </a:p>
        </p:txBody>
      </p:sp>
    </p:spTree>
    <p:extLst>
      <p:ext uri="{BB962C8B-B14F-4D97-AF65-F5344CB8AC3E}">
        <p14:creationId xmlns:p14="http://schemas.microsoft.com/office/powerpoint/2010/main" val="340202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85800"/>
            <a:ext cx="8229600" cy="1143000"/>
          </a:xfrm>
        </p:spPr>
        <p:txBody>
          <a:bodyPr>
            <a:normAutofit fontScale="90000"/>
          </a:bodyPr>
          <a:lstStyle/>
          <a:p>
            <a:r>
              <a:rPr lang="pt-BR" dirty="0">
                <a:latin typeface="Bahnschrift Condensed" pitchFamily="34" charset="0"/>
              </a:rPr>
              <a:t>PSA como instrumento econômico de gerência ambiental</a:t>
            </a:r>
          </a:p>
        </p:txBody>
      </p:sp>
      <p:sp>
        <p:nvSpPr>
          <p:cNvPr id="3" name="Espaço Reservado para Conteúdo 2"/>
          <p:cNvSpPr>
            <a:spLocks noGrp="1"/>
          </p:cNvSpPr>
          <p:nvPr>
            <p:ph idx="1"/>
          </p:nvPr>
        </p:nvSpPr>
        <p:spPr>
          <a:xfrm>
            <a:off x="323528" y="1816226"/>
            <a:ext cx="8496944" cy="3989038"/>
          </a:xfrm>
        </p:spPr>
        <p:txBody>
          <a:bodyPr>
            <a:normAutofit/>
          </a:bodyPr>
          <a:lstStyle/>
          <a:p>
            <a:r>
              <a:rPr lang="pt-PT" sz="2800" dirty="0">
                <a:latin typeface="Bahnschrift Light SemiCondensed" pitchFamily="34" charset="0"/>
              </a:rPr>
              <a:t>Diferentes modalidades de PSA são desenvolvidas em toda a região, desde programas de cobertura nacional (México e Costa Rica) até iniciativas em escalas locais como Brasil, Colômbia, etc. (</a:t>
            </a:r>
            <a:r>
              <a:rPr lang="pt-BR" sz="2800" dirty="0">
                <a:latin typeface="Bahnschrift Light SemiCondensed" pitchFamily="34" charset="0"/>
              </a:rPr>
              <a:t>AGUILAR et al., 2018)</a:t>
            </a:r>
            <a:r>
              <a:rPr lang="pt-PT" sz="2800" dirty="0">
                <a:latin typeface="Bahnschrift Light SemiCondensed" pitchFamily="34" charset="0"/>
              </a:rPr>
              <a:t>.</a:t>
            </a:r>
            <a:endParaRPr lang="pt-BR" sz="2800" dirty="0">
              <a:latin typeface="Bahnschrift Light SemiCondensed" pitchFamily="34" charset="0"/>
            </a:endParaRPr>
          </a:p>
        </p:txBody>
      </p:sp>
    </p:spTree>
    <p:extLst>
      <p:ext uri="{BB962C8B-B14F-4D97-AF65-F5344CB8AC3E}">
        <p14:creationId xmlns:p14="http://schemas.microsoft.com/office/powerpoint/2010/main" val="348261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13792"/>
            <a:ext cx="8229600" cy="1143000"/>
          </a:xfrm>
        </p:spPr>
        <p:txBody>
          <a:bodyPr>
            <a:normAutofit fontScale="90000"/>
          </a:bodyPr>
          <a:lstStyle/>
          <a:p>
            <a:r>
              <a:rPr lang="pt-BR" dirty="0">
                <a:latin typeface="Bahnschrift Condensed" pitchFamily="34" charset="0"/>
              </a:rPr>
              <a:t>PSA como instrumento econômico de gerência ambiental</a:t>
            </a:r>
          </a:p>
        </p:txBody>
      </p:sp>
      <p:sp>
        <p:nvSpPr>
          <p:cNvPr id="3" name="Espaço Reservado para Conteúdo 2"/>
          <p:cNvSpPr>
            <a:spLocks noGrp="1"/>
          </p:cNvSpPr>
          <p:nvPr>
            <p:ph idx="1"/>
          </p:nvPr>
        </p:nvSpPr>
        <p:spPr>
          <a:xfrm>
            <a:off x="323528" y="1600202"/>
            <a:ext cx="8496944" cy="4525963"/>
          </a:xfrm>
        </p:spPr>
        <p:txBody>
          <a:bodyPr>
            <a:normAutofit fontScale="85000" lnSpcReduction="10000"/>
          </a:bodyPr>
          <a:lstStyle/>
          <a:p>
            <a:r>
              <a:rPr lang="pt-BR" sz="3300" dirty="0">
                <a:latin typeface="Bahnschrift Light SemiCondensed" pitchFamily="34" charset="0"/>
              </a:rPr>
              <a:t>Os mercados de PSA se estabelecem obedecendo cinco critérios: </a:t>
            </a:r>
          </a:p>
          <a:p>
            <a:pPr>
              <a:buFontTx/>
              <a:buChar char="-"/>
            </a:pPr>
            <a:r>
              <a:rPr lang="pt-BR" sz="3300" dirty="0">
                <a:latin typeface="Bahnschrift Light SemiCondensed" pitchFamily="34" charset="0"/>
              </a:rPr>
              <a:t>a) uma transação voluntária onde;</a:t>
            </a:r>
          </a:p>
          <a:p>
            <a:pPr>
              <a:buFontTx/>
              <a:buChar char="-"/>
            </a:pPr>
            <a:r>
              <a:rPr lang="pt-BR" sz="3300" dirty="0">
                <a:latin typeface="Bahnschrift Light SemiCondensed" pitchFamily="34" charset="0"/>
              </a:rPr>
              <a:t> b) um serviço ambiental bem definido; </a:t>
            </a:r>
          </a:p>
          <a:p>
            <a:pPr>
              <a:buFontTx/>
              <a:buChar char="-"/>
            </a:pPr>
            <a:r>
              <a:rPr lang="pt-BR" sz="3300" dirty="0">
                <a:latin typeface="Bahnschrift Light SemiCondensed" pitchFamily="34" charset="0"/>
              </a:rPr>
              <a:t>c) é comprado por (pelo menos um) comprador de serviço ambiental; </a:t>
            </a:r>
          </a:p>
          <a:p>
            <a:pPr>
              <a:buFontTx/>
              <a:buChar char="-"/>
            </a:pPr>
            <a:r>
              <a:rPr lang="pt-BR" sz="3300" dirty="0">
                <a:latin typeface="Bahnschrift Light SemiCondensed" pitchFamily="34" charset="0"/>
              </a:rPr>
              <a:t>d) de (pelo menos um) vendedor de serviço ambiental; </a:t>
            </a:r>
          </a:p>
          <a:p>
            <a:pPr>
              <a:buFontTx/>
              <a:buChar char="-"/>
            </a:pPr>
            <a:r>
              <a:rPr lang="pt-BR" sz="3300" dirty="0">
                <a:latin typeface="Bahnschrift Light SemiCondensed" pitchFamily="34" charset="0"/>
              </a:rPr>
              <a:t>e) se e apenas se, o vendedor de fato entregar o serviço.</a:t>
            </a:r>
          </a:p>
          <a:p>
            <a:pPr marL="0" indent="0" algn="r">
              <a:buNone/>
            </a:pPr>
            <a:r>
              <a:rPr lang="pt-BR" sz="2800" dirty="0">
                <a:latin typeface="Bahnschrift Light SemiCondensed" pitchFamily="34" charset="0"/>
              </a:rPr>
              <a:t>(</a:t>
            </a:r>
            <a:r>
              <a:rPr lang="pt-BR" sz="2800" dirty="0" err="1">
                <a:latin typeface="Bahnschrift Light SemiCondensed" pitchFamily="34" charset="0"/>
              </a:rPr>
              <a:t>Wunder</a:t>
            </a:r>
            <a:r>
              <a:rPr lang="pt-BR" sz="2800" dirty="0">
                <a:latin typeface="Bahnschrift Light SemiCondensed" pitchFamily="34" charset="0"/>
              </a:rPr>
              <a:t>, 2006)</a:t>
            </a:r>
          </a:p>
        </p:txBody>
      </p:sp>
    </p:spTree>
    <p:extLst>
      <p:ext uri="{BB962C8B-B14F-4D97-AF65-F5344CB8AC3E}">
        <p14:creationId xmlns:p14="http://schemas.microsoft.com/office/powerpoint/2010/main" val="287489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dirty="0">
                <a:latin typeface="Bahnschrift Condensed" pitchFamily="34" charset="0"/>
              </a:rPr>
              <a:t>Objetivo</a:t>
            </a:r>
          </a:p>
        </p:txBody>
      </p:sp>
      <p:sp>
        <p:nvSpPr>
          <p:cNvPr id="3" name="Espaço Reservado para Conteúdo 2"/>
          <p:cNvSpPr>
            <a:spLocks noGrp="1"/>
          </p:cNvSpPr>
          <p:nvPr>
            <p:ph idx="1"/>
          </p:nvPr>
        </p:nvSpPr>
        <p:spPr/>
        <p:txBody>
          <a:bodyPr/>
          <a:lstStyle/>
          <a:p>
            <a:r>
              <a:rPr lang="pt-BR" sz="2800" dirty="0">
                <a:latin typeface="Bahnschrift Light Condensed" pitchFamily="34" charset="0"/>
              </a:rPr>
              <a:t>Demostrar as dificuldades legais, técnicas e sociais enfrentadas para a implantação de um projeto de pagamento por serviços ambientais, tendo como base os desafios sucessos e frustrações vivenciadas pelo grupo gestor do projeto PSA do rio Queima Pé no município de Tangará da Serra - MT.  </a:t>
            </a:r>
          </a:p>
          <a:p>
            <a:pPr marL="0" indent="0">
              <a:buNone/>
            </a:pPr>
            <a:endParaRPr lang="pt-BR" dirty="0"/>
          </a:p>
        </p:txBody>
      </p:sp>
    </p:spTree>
    <p:extLst>
      <p:ext uri="{BB962C8B-B14F-4D97-AF65-F5344CB8AC3E}">
        <p14:creationId xmlns:p14="http://schemas.microsoft.com/office/powerpoint/2010/main" val="36661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46646"/>
            <a:ext cx="8229600" cy="922114"/>
          </a:xfrm>
        </p:spPr>
        <p:txBody>
          <a:bodyPr>
            <a:normAutofit/>
          </a:bodyPr>
          <a:lstStyle/>
          <a:p>
            <a:r>
              <a:rPr lang="pt-BR" sz="4000" b="1" dirty="0">
                <a:latin typeface="Bahnschrift Condensed" pitchFamily="34" charset="0"/>
              </a:rPr>
              <a:t>Material e Métodos</a:t>
            </a:r>
            <a:endParaRPr lang="pt-BR" sz="4000" dirty="0">
              <a:latin typeface="Bahnschrift Condensed" pitchFamily="34" charset="0"/>
            </a:endParaRPr>
          </a:p>
        </p:txBody>
      </p:sp>
      <p:sp>
        <p:nvSpPr>
          <p:cNvPr id="3" name="Espaço Reservado para Conteúdo 2"/>
          <p:cNvSpPr>
            <a:spLocks noGrp="1"/>
          </p:cNvSpPr>
          <p:nvPr>
            <p:ph idx="1"/>
          </p:nvPr>
        </p:nvSpPr>
        <p:spPr>
          <a:xfrm>
            <a:off x="323528" y="1124744"/>
            <a:ext cx="8568952" cy="5001421"/>
          </a:xfrm>
        </p:spPr>
        <p:txBody>
          <a:bodyPr>
            <a:normAutofit fontScale="85000" lnSpcReduction="20000"/>
          </a:bodyPr>
          <a:lstStyle/>
          <a:p>
            <a:r>
              <a:rPr lang="pt-BR" sz="3300" b="1" dirty="0">
                <a:latin typeface="Bahnschrift Light Condensed" pitchFamily="34" charset="0"/>
              </a:rPr>
              <a:t>Os Dispositivos Legais</a:t>
            </a:r>
            <a:endParaRPr lang="pt-BR" sz="3300" dirty="0">
              <a:latin typeface="Bahnschrift Light Condensed" pitchFamily="34" charset="0"/>
            </a:endParaRPr>
          </a:p>
          <a:p>
            <a:r>
              <a:rPr lang="pt-BR" sz="3300" dirty="0">
                <a:latin typeface="Bahnschrift Light SemiCondensed" pitchFamily="34" charset="0"/>
              </a:rPr>
              <a:t>Lei Nº. 4.200 de 17/04/2014</a:t>
            </a:r>
            <a:r>
              <a:rPr lang="pt-BR" sz="3300" b="1" dirty="0">
                <a:latin typeface="Bahnschrift Light SemiCondensed" pitchFamily="34" charset="0"/>
              </a:rPr>
              <a:t> </a:t>
            </a:r>
            <a:r>
              <a:rPr lang="pt-BR" sz="3300" dirty="0">
                <a:latin typeface="Bahnschrift Light SemiCondensed" pitchFamily="34" charset="0"/>
              </a:rPr>
              <a:t>– que dispõe sobre a criação do projeto de Pagamentos por Serviços Ambientais no município de Tangará da Serra.</a:t>
            </a:r>
          </a:p>
          <a:p>
            <a:r>
              <a:rPr lang="pt-BR" sz="3300" dirty="0">
                <a:latin typeface="Bahnschrift Light SemiCondensed" pitchFamily="34" charset="0"/>
              </a:rPr>
              <a:t>Lei Complementar Nº. 198 de 21/11/2014 – que dispõe sobre a criação do fundo especial para recuperação das bacias hidrográficas do município de Tangará da Serra e dão outras providências.</a:t>
            </a:r>
          </a:p>
          <a:p>
            <a:r>
              <a:rPr lang="pt-BR" sz="3300" dirty="0">
                <a:latin typeface="Bahnschrift Light SemiCondensed" pitchFamily="34" charset="0"/>
              </a:rPr>
              <a:t>Decreto N° 408 de 25 de novembro de 2015 que institui o grupo gestor do programa produtor de água.</a:t>
            </a:r>
          </a:p>
          <a:p>
            <a:r>
              <a:rPr lang="pt-BR" sz="3300" dirty="0">
                <a:latin typeface="Bahnschrift Light SemiCondensed" pitchFamily="34" charset="0"/>
              </a:rPr>
              <a:t>Edital de CHAMADA PÚBLICA Nº 002/2016/SAMAE, convocando os proprietários da área do projeto a se cadastrarem.</a:t>
            </a:r>
          </a:p>
          <a:p>
            <a:pPr marL="0" indent="0">
              <a:buNone/>
            </a:pPr>
            <a:endParaRPr lang="pt-BR" dirty="0"/>
          </a:p>
        </p:txBody>
      </p:sp>
    </p:spTree>
    <p:extLst>
      <p:ext uri="{BB962C8B-B14F-4D97-AF65-F5344CB8AC3E}">
        <p14:creationId xmlns:p14="http://schemas.microsoft.com/office/powerpoint/2010/main" val="166570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TotalTime>
  <Words>1752</Words>
  <Application>Microsoft Office PowerPoint</Application>
  <PresentationFormat>Apresentação na tela (4:3)</PresentationFormat>
  <Paragraphs>126</Paragraphs>
  <Slides>26</Slides>
  <Notes>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26</vt:i4>
      </vt:variant>
    </vt:vector>
  </HeadingPairs>
  <TitlesOfParts>
    <vt:vector size="35" baseType="lpstr">
      <vt:lpstr>Arial</vt:lpstr>
      <vt:lpstr>Bahnschrift Condensed</vt:lpstr>
      <vt:lpstr>Bahnschrift Light Condensed</vt:lpstr>
      <vt:lpstr>Bahnschrift Light SemiCondensed</vt:lpstr>
      <vt:lpstr>Bahnschrift SemiBold Condensed</vt:lpstr>
      <vt:lpstr>Calibri</vt:lpstr>
      <vt:lpstr>Cambria Math</vt:lpstr>
      <vt:lpstr>Wingdings</vt:lpstr>
      <vt:lpstr>Tema do Office</vt:lpstr>
      <vt:lpstr>PAGAMENTO POR SERVIÇOS AMBIENTAIS COMO ALTERNATIVA DE GESTÃO AMBIENTAL PARA GARANTIR O ABASTECIMENTO PÚBLICO</vt:lpstr>
      <vt:lpstr>Os Problemas Ambientais </vt:lpstr>
      <vt:lpstr>Os Instrumentos Econômicos e Ambientais </vt:lpstr>
      <vt:lpstr>Os Instrumentos Econômicos e Ambientais </vt:lpstr>
      <vt:lpstr>Os Instrumentos Econômicos e Ambientais </vt:lpstr>
      <vt:lpstr>PSA como instrumento econômico de gerência ambiental</vt:lpstr>
      <vt:lpstr>PSA como instrumento econômico de gerência ambiental</vt:lpstr>
      <vt:lpstr>Objetivo</vt:lpstr>
      <vt:lpstr>Material e Métodos</vt:lpstr>
      <vt:lpstr>Material e Métodos</vt:lpstr>
      <vt:lpstr>Material e Métodos</vt:lpstr>
      <vt:lpstr>Material  e  Métodos</vt:lpstr>
      <vt:lpstr>Material  e  Métodos</vt:lpstr>
      <vt:lpstr>Material  e  Métodos</vt:lpstr>
      <vt:lpstr>Resultados e Discussão</vt:lpstr>
      <vt:lpstr>Resultados e Discussão</vt:lpstr>
      <vt:lpstr>Resultados e Discussão</vt:lpstr>
      <vt:lpstr>Resultados e Discussão</vt:lpstr>
      <vt:lpstr>Resultados e Discussão</vt:lpstr>
      <vt:lpstr>Resultados e Discussão</vt:lpstr>
      <vt:lpstr>Resultados e Discussão</vt:lpstr>
      <vt:lpstr>Resultados e Discussão</vt:lpstr>
      <vt:lpstr>Resultados e Discussão</vt:lpstr>
      <vt:lpstr>Conclusão</vt:lpstr>
      <vt:lpstr>Conclusão</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Gabriel Silva</dc:creator>
  <cp:lastModifiedBy>6291</cp:lastModifiedBy>
  <cp:revision>43</cp:revision>
  <dcterms:created xsi:type="dcterms:W3CDTF">2018-05-02T19:43:05Z</dcterms:created>
  <dcterms:modified xsi:type="dcterms:W3CDTF">2019-05-08T11:42:31Z</dcterms:modified>
</cp:coreProperties>
</file>