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handoutMasterIdLst>
    <p:handoutMasterId r:id="rId28"/>
  </p:handoutMasterIdLst>
  <p:sldIdLst>
    <p:sldId id="256" r:id="rId2"/>
    <p:sldId id="259" r:id="rId3"/>
    <p:sldId id="260" r:id="rId4"/>
    <p:sldId id="261" r:id="rId5"/>
    <p:sldId id="262" r:id="rId6"/>
    <p:sldId id="263" r:id="rId7"/>
    <p:sldId id="264" r:id="rId8"/>
    <p:sldId id="265" r:id="rId9"/>
    <p:sldId id="268"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9986" autoAdjust="0"/>
  </p:normalViewPr>
  <p:slideViewPr>
    <p:cSldViewPr>
      <p:cViewPr>
        <p:scale>
          <a:sx n="70" d="100"/>
          <a:sy n="70"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227FF9-8034-4128-A8B2-49F9112CD4EE}" type="datetimeFigureOut">
              <a:rPr lang="pt-BR" smtClean="0"/>
              <a:pPr/>
              <a:t>27/05/2015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5CB362-2D88-47AA-B513-3842254D5317}" type="slidenum">
              <a:rPr lang="pt-BR" smtClean="0"/>
              <a:pPr/>
              <a:t>‹nº›</a:t>
            </a:fld>
            <a:endParaRPr lang="pt-BR"/>
          </a:p>
        </p:txBody>
      </p:sp>
    </p:spTree>
    <p:extLst>
      <p:ext uri="{BB962C8B-B14F-4D97-AF65-F5344CB8AC3E}">
        <p14:creationId xmlns:p14="http://schemas.microsoft.com/office/powerpoint/2010/main" val="27381441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895AA-E914-4CB1-851A-FDE6F07EB52A}" type="datetimeFigureOut">
              <a:rPr lang="pt-BR" smtClean="0"/>
              <a:pPr/>
              <a:t>27/05/2015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6116A-22F4-459D-A5B8-6CD257E5F558}" type="slidenum">
              <a:rPr lang="pt-BR" smtClean="0"/>
              <a:pPr/>
              <a:t>‹nº›</a:t>
            </a:fld>
            <a:endParaRPr lang="pt-BR"/>
          </a:p>
        </p:txBody>
      </p:sp>
    </p:spTree>
    <p:extLst>
      <p:ext uri="{BB962C8B-B14F-4D97-AF65-F5344CB8AC3E}">
        <p14:creationId xmlns:p14="http://schemas.microsoft.com/office/powerpoint/2010/main" val="296252556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Bom</a:t>
            </a:r>
            <a:r>
              <a:rPr lang="pt-BR" baseline="0" dirty="0" smtClean="0">
                <a:latin typeface="Arial" pitchFamily="34" charset="0"/>
                <a:cs typeface="Arial" pitchFamily="34" charset="0"/>
              </a:rPr>
              <a:t> dia!Meu nome é </a:t>
            </a:r>
            <a:r>
              <a:rPr lang="pt-BR" baseline="0" dirty="0" err="1" smtClean="0">
                <a:latin typeface="Arial" pitchFamily="34" charset="0"/>
                <a:cs typeface="Arial" pitchFamily="34" charset="0"/>
              </a:rPr>
              <a:t>Tamires</a:t>
            </a:r>
            <a:r>
              <a:rPr lang="pt-BR" baseline="0" dirty="0" smtClean="0">
                <a:latin typeface="Arial" pitchFamily="34" charset="0"/>
                <a:cs typeface="Arial" pitchFamily="34" charset="0"/>
              </a:rPr>
              <a:t>, vim de Viçosa/MG, o título do meu trabalho é: Influência do prestador de serviços de água no cumprimento da Portaria nº 2.914/2011 do Ministério da Saúde pelos municípios do CISAB ZONA DA MATA. O trabalho é de minha autoria e de </a:t>
            </a:r>
            <a:r>
              <a:rPr lang="pt-BR" baseline="0" dirty="0" err="1" smtClean="0">
                <a:latin typeface="Arial" pitchFamily="34" charset="0"/>
                <a:cs typeface="Arial" pitchFamily="34" charset="0"/>
              </a:rPr>
              <a:t>co-autoria</a:t>
            </a:r>
            <a:r>
              <a:rPr lang="pt-BR" baseline="0" dirty="0" smtClean="0">
                <a:latin typeface="Arial" pitchFamily="34" charset="0"/>
                <a:cs typeface="Arial" pitchFamily="34" charset="0"/>
              </a:rPr>
              <a:t> de Tânia Maria Duarte.</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Foi realizado um</a:t>
            </a:r>
            <a:r>
              <a:rPr lang="pt-BR" baseline="0" dirty="0" smtClean="0">
                <a:latin typeface="Arial" pitchFamily="34" charset="0"/>
                <a:cs typeface="Arial" pitchFamily="34" charset="0"/>
              </a:rPr>
              <a:t> levantamento desde o ano de 2010 até 2014 observando quais municípios realizaram as análises obedecendo ao que prevê a Portaria. O estudo levou em conta: o número de municípios consorciados em cada ano e qual o prestador de serviços de água, autarquia ou prefeitura.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 maioria dos nosso municípios consorciados são municípios pequenos, como podemos observar na figura 2, 44,44% possuem menos de 10.000 habitantes.</a:t>
            </a:r>
            <a:r>
              <a:rPr lang="pt-BR" baseline="0" dirty="0" smtClean="0">
                <a:latin typeface="Arial" pitchFamily="34" charset="0"/>
                <a:cs typeface="Arial" pitchFamily="34" charset="0"/>
              </a:rPr>
              <a:t> Exceto o município de Tocantins, todos os outros cujo prestador de serviços de água é a prefeitura possuem menos de 10.000 habitantes. Os municípios menores carecem muitas vezes de pessoal capacitado e de informações, por isso a dificuldade em se criar autarquia.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 tabela 1 expressa o número de municípios consorciados por ano.</a:t>
            </a:r>
            <a:r>
              <a:rPr lang="pt-BR" baseline="0" dirty="0" smtClean="0">
                <a:latin typeface="Arial" pitchFamily="34" charset="0"/>
                <a:cs typeface="Arial" pitchFamily="34" charset="0"/>
              </a:rPr>
              <a:t> Os municípios em destaque possuem o serviço de água prestado diretamente pela prefeitura, através do departamento de obras. De acordo com essa tabela, pode-se observar que a maioria dos municípios já são consorciados há 4 anos ou mais.</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 tabela 2 contém o número de municípios consorciados por ano, a partir de 2010, a porcentagem dos municípios que realizou</a:t>
            </a:r>
            <a:r>
              <a:rPr lang="pt-BR" baseline="0" dirty="0" smtClean="0">
                <a:latin typeface="Arial" pitchFamily="34" charset="0"/>
                <a:cs typeface="Arial" pitchFamily="34" charset="0"/>
              </a:rPr>
              <a:t> as análises em cada ano e a porcentagem desses serviços que é autarquia. A maioria dos municípios consorciados possuem autarquia (70,37%). Na tabela 2, pode-se notar que no decorrer dos 5 anos, dos municípios que realizaram as análises a grande maioria possui seu serviço de água prestado por autarquia. E em relação a porcentagem que realizou as análises, nota-se que em 2012 e 2013 houve uma diminuição nesse número. Por que? São anos de transição e conseqüente adaptação de novos diretores nos serviços de água e novos prefeitos nos municípios. Fato que acaba afetando a gestão desses serviços.</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As figuras 3, 4 e 5 apresentam os</a:t>
            </a:r>
            <a:r>
              <a:rPr lang="pt-BR" baseline="0" dirty="0" smtClean="0">
                <a:latin typeface="Arial" pitchFamily="34" charset="0"/>
                <a:cs typeface="Arial" pitchFamily="34" charset="0"/>
              </a:rPr>
              <a:t> gráficos com a realização das análises de água pelos municípios consorciados ao longo dos 5 anos estudados.</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Analisando as tabelas 1 e 2 e esses três</a:t>
            </a:r>
            <a:r>
              <a:rPr lang="pt-BR" baseline="0" dirty="0" smtClean="0">
                <a:latin typeface="Arial" pitchFamily="34" charset="0"/>
                <a:cs typeface="Arial" pitchFamily="34" charset="0"/>
              </a:rPr>
              <a:t> últimos gráficos, pode-se notar que Tocantins e </a:t>
            </a:r>
            <a:r>
              <a:rPr lang="pt-BR" baseline="0" dirty="0" err="1" smtClean="0">
                <a:latin typeface="Arial" pitchFamily="34" charset="0"/>
                <a:cs typeface="Arial" pitchFamily="34" charset="0"/>
              </a:rPr>
              <a:t>Acaiaca</a:t>
            </a:r>
            <a:r>
              <a:rPr lang="pt-BR" baseline="0" dirty="0" smtClean="0">
                <a:latin typeface="Arial" pitchFamily="34" charset="0"/>
                <a:cs typeface="Arial" pitchFamily="34" charset="0"/>
              </a:rPr>
              <a:t> são consorciados desde 2011, mas nunca realizaram as análises exigidas pela Portaria. Enquanto Rio Doce, é consorciado desde 2010 e sempre realizou as análises. Nos três casos, a prefeitura é o prestador de serviços de água.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Com base no que vimos até aqui, podemos atribuir a não realização das análises</a:t>
            </a:r>
            <a:r>
              <a:rPr lang="pt-BR" baseline="0" dirty="0" smtClean="0">
                <a:latin typeface="Arial" pitchFamily="34" charset="0"/>
                <a:cs typeface="Arial" pitchFamily="34" charset="0"/>
              </a:rPr>
              <a:t> a 3 fatores: Gestão, responsável técnico na ETA e um terceiro, ainda não citado, o custo dessas análises.</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O gestor muitas vezes não possui conhecimento da Portaria, não sabe o que é, não</a:t>
            </a:r>
            <a:r>
              <a:rPr lang="pt-BR" baseline="0" dirty="0" smtClean="0">
                <a:latin typeface="Arial" pitchFamily="34" charset="0"/>
                <a:cs typeface="Arial" pitchFamily="34" charset="0"/>
              </a:rPr>
              <a:t> sabe da obrigatoriedade em cumpri-la e das conseqüências em não cumpri-la. Ou até sabem, mas não vêem importância, ou acham que não serão penalizados.</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Pra iniciar</a:t>
            </a:r>
            <a:r>
              <a:rPr lang="pt-BR" baseline="0" dirty="0" smtClean="0">
                <a:latin typeface="Arial" pitchFamily="34" charset="0"/>
                <a:cs typeface="Arial" pitchFamily="34" charset="0"/>
              </a:rPr>
              <a:t> eu vou falar um pouquinho do que é o CISAB. O CISAB ZONA DA MATA é o Consócio Intermunicipal de Saneamento Básico da Zona da Mata de Minas Gerais. Eu sou a química responsável pelo consórcio e o nosso objetivo principal é prestar apoio aos serviços de saneamento básico. O consórcio foi fundado em 2008, hoje possui 27 municípios consorciados e sua sede é no município de Viçosa.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O responsável técnico é o profissional capacitado capaz</a:t>
            </a:r>
            <a:r>
              <a:rPr lang="pt-BR" baseline="0" dirty="0" smtClean="0">
                <a:latin typeface="Arial" pitchFamily="34" charset="0"/>
                <a:cs typeface="Arial" pitchFamily="34" charset="0"/>
              </a:rPr>
              <a:t> de orientar o gestor a respeito da importância em se cumprir a Portaria, da sua obrigatoriedade e penalidades. Da importância em se ter uma ETA estruturada para a realização de pelo menos o básico no que diz respeito as análises. Aqui temos um problema, pois muitos profissionais são responsáveis por mais de uma ETA, essa falta de dedicação exclusiva, ainda mais em se tratando de municípios mais carentes, afeta diretamente na realização das análises, e implica também na falta de proximidade com o gestor. A gestão fica sem suporte e a ETA também.</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Em relação aos custos, o</a:t>
            </a:r>
            <a:r>
              <a:rPr lang="pt-BR" baseline="0" dirty="0" smtClean="0">
                <a:latin typeface="Arial" pitchFamily="34" charset="0"/>
                <a:cs typeface="Arial" pitchFamily="34" charset="0"/>
              </a:rPr>
              <a:t> preço que se paga para a realização das análises é elevado. Equipar o laboratório da ETA e melhorar a sua </a:t>
            </a:r>
            <a:r>
              <a:rPr lang="pt-BR" baseline="0" dirty="0" err="1" smtClean="0">
                <a:latin typeface="Arial" pitchFamily="34" charset="0"/>
                <a:cs typeface="Arial" pitchFamily="34" charset="0"/>
              </a:rPr>
              <a:t>infraestrutura</a:t>
            </a:r>
            <a:r>
              <a:rPr lang="pt-BR" baseline="0" dirty="0" smtClean="0">
                <a:latin typeface="Arial" pitchFamily="34" charset="0"/>
                <a:cs typeface="Arial" pitchFamily="34" charset="0"/>
              </a:rPr>
              <a:t> também implica em gastos e por fim, a contratação de um profissional, ainda mais na condição de dedicação exclusiva. Por isso muitos municípios optam por regimes de trabalho menores, uma ou duas visitas do profissional no mês. Justamente para diminuir o valor pago.</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Diante do exposto aqui, podemos concluir que ao longo dos 5 anos</a:t>
            </a:r>
            <a:r>
              <a:rPr lang="pt-BR" baseline="0" dirty="0" smtClean="0">
                <a:latin typeface="Arial" pitchFamily="34" charset="0"/>
                <a:cs typeface="Arial" pitchFamily="34" charset="0"/>
              </a:rPr>
              <a:t> estudados dentre os municípios que realizaram as análises, a maioria possui o serviço de água prestado por uma autarquia. O que não é a origem do problema, a exemplo do município de Rio Doce. O fato de ser a prefeitura o prestador de serviços pode dificultar? Sim, as autarquias são mais estruturadas, possuem em seu quadro profissionais e um corpo técnico capacitado especificamente para aquela área ao contrário das prefeituras cujo serviço é prestado pelo departamento de obras de forma mais descentralizada, na maioria dos casos. A origem do problema está então, na gestão, na falta ou carência de um responsável técnico mais presente e na falta de orçamento para a realização das análises e estruturação da ETA.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Algumas das referências utilizadas no trabalho.</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25</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O CISAB tem como um de seus objetivos orientar e auxiliar seus municípios na distribuição de água</a:t>
            </a:r>
            <a:r>
              <a:rPr lang="pt-BR" baseline="0" dirty="0" smtClean="0">
                <a:latin typeface="Arial" pitchFamily="34" charset="0"/>
                <a:cs typeface="Arial" pitchFamily="34" charset="0"/>
              </a:rPr>
              <a:t> de qualidade. Sabemos que o acesso a água potável é um direito de todos, resguardado pela Constituição Federal de 1988. O seu fornecimento é responsabilidade do poder público através de concessões passadas para as companhias de saneamento que tem como obrigação fornecer água dentro dos padrões exigidos pela Portaria nº 2.914/2011 MS.</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 Portaria nº 2914/2011 MS dispões</a:t>
            </a:r>
            <a:r>
              <a:rPr lang="pt-BR" baseline="0" dirty="0" smtClean="0">
                <a:latin typeface="Arial" pitchFamily="34" charset="0"/>
                <a:cs typeface="Arial" pitchFamily="34" charset="0"/>
              </a:rPr>
              <a:t> sobre os procedimentos de controle e de vigilância da qualidade da água para consumo humano e seu padrão de potabilidade. É importante destacar que o não cumprimento do exigido implica em penalidades aos responsáveis pela operação dos sistemas ou soluções alternativas de abastecimento de água, como prevê o artigo 42º, capítulo VII da Portaria.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De acordo com dados</a:t>
            </a:r>
            <a:r>
              <a:rPr lang="pt-BR" baseline="0" dirty="0" smtClean="0">
                <a:latin typeface="Arial" pitchFamily="34" charset="0"/>
                <a:cs typeface="Arial" pitchFamily="34" charset="0"/>
              </a:rPr>
              <a:t> do SNIS de 2013, 82,5% dos brasileiros tem acesso à água tratada e 48,6% tem acesso à coleta de esgoto. Desse primeiro número, não sabemos se existe um controle da água distribuída. A falta desse controle está diretamente ligada aos riscos que essa água pode causar a nossa saúde, já que é um dos principais vetores na transmissão de doenças infecciosas. Sabendo dessa importância, o CISAB proporciona aos seus municípios a realização de análises para o controle da qualidade da água distribuída através do nosso laboratório e de um laboratório terceirizado, contratado por licitação compartilhada.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Apesar do CISAB se empenhar na realização</a:t>
            </a:r>
            <a:r>
              <a:rPr lang="pt-BR" baseline="0" dirty="0" smtClean="0">
                <a:latin typeface="Arial" pitchFamily="34" charset="0"/>
                <a:cs typeface="Arial" pitchFamily="34" charset="0"/>
              </a:rPr>
              <a:t> dessas análises, não são todos os municípios que realizam. A não realização dessa análises se deve a dois principais fatores: à falta de um responsável técnico capacitado nas </a:t>
            </a:r>
            <a:r>
              <a:rPr lang="pt-BR" baseline="0" dirty="0" err="1" smtClean="0">
                <a:latin typeface="Arial" pitchFamily="34" charset="0"/>
                <a:cs typeface="Arial" pitchFamily="34" charset="0"/>
              </a:rPr>
              <a:t>ETAs</a:t>
            </a:r>
            <a:r>
              <a:rPr lang="pt-BR" baseline="0" dirty="0" smtClean="0">
                <a:latin typeface="Arial" pitchFamily="34" charset="0"/>
                <a:cs typeface="Arial" pitchFamily="34" charset="0"/>
              </a:rPr>
              <a:t> e à falta de gestão. A gestão está ligada diretamente ao prestador de serviços de água, que pode ser uma autarquia ou a prefeitura.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O objetivo desse trabalho é analisar a influência do prestador de serviços de água (autarquia ou prefeitura) no cumprimento das análises de água exigidas pela Portaria nº 2.914/2011 MS pelos municípios consorciados ao CISAB</a:t>
            </a:r>
            <a:r>
              <a:rPr lang="pt-BR" baseline="0" dirty="0" smtClean="0">
                <a:latin typeface="Arial" pitchFamily="34" charset="0"/>
                <a:cs typeface="Arial" pitchFamily="34" charset="0"/>
              </a:rPr>
              <a:t> ZONA DA MATA.</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a:t>
            </a:r>
            <a:r>
              <a:rPr lang="pt-BR" baseline="0" dirty="0" smtClean="0">
                <a:latin typeface="Arial" pitchFamily="34" charset="0"/>
                <a:cs typeface="Arial" pitchFamily="34" charset="0"/>
              </a:rPr>
              <a:t> área de abrangência desse estudo compreende os 27 municípios que atualmente fazem parte do CISAB. Que são esses descritos aqui.</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smtClean="0">
                <a:latin typeface="Arial" pitchFamily="34" charset="0"/>
                <a:cs typeface="Arial" pitchFamily="34" charset="0"/>
              </a:rPr>
              <a:t>A figura 1 apresenta</a:t>
            </a:r>
            <a:r>
              <a:rPr lang="pt-BR" baseline="0" dirty="0" smtClean="0">
                <a:latin typeface="Arial" pitchFamily="34" charset="0"/>
                <a:cs typeface="Arial" pitchFamily="34" charset="0"/>
              </a:rPr>
              <a:t> o mapa com a distribuição dos municípios consorciados no estado de Minas Gerais. Podemos observar que dos 27 municípios consorciados, 3 se encontram no Vale do Rio Doce, mas por questão de proximidade se encontram na área de abrangência do consórcio. Os municípios que se encontram na mesorregião do vale do Rio Doce são: Conceição de Ipanema, Ipanema e </a:t>
            </a:r>
            <a:r>
              <a:rPr lang="pt-BR" baseline="0" dirty="0" err="1" smtClean="0">
                <a:latin typeface="Arial" pitchFamily="34" charset="0"/>
                <a:cs typeface="Arial" pitchFamily="34" charset="0"/>
              </a:rPr>
              <a:t>Pocrane</a:t>
            </a:r>
            <a:r>
              <a:rPr lang="pt-BR" baseline="0" dirty="0" smtClean="0">
                <a:latin typeface="Arial" pitchFamily="34" charset="0"/>
                <a:cs typeface="Arial" pitchFamily="34" charset="0"/>
              </a:rPr>
              <a:t>.</a:t>
            </a:r>
            <a:endParaRPr lang="pt-BR" dirty="0">
              <a:latin typeface="Arial" pitchFamily="34" charset="0"/>
              <a:cs typeface="Arial" pitchFamily="34" charset="0"/>
            </a:endParaRPr>
          </a:p>
        </p:txBody>
      </p:sp>
      <p:sp>
        <p:nvSpPr>
          <p:cNvPr id="4" name="Espaço Reservado para Cabeçalho 3"/>
          <p:cNvSpPr>
            <a:spLocks noGrp="1"/>
          </p:cNvSpPr>
          <p:nvPr>
            <p:ph type="hd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A606116A-22F4-459D-A5B8-6CD257E5F558}"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4248AFB-8B14-4707-ADDE-7AC129F473C4}" type="datetime1">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DBFC98-443F-4399-8CE8-ED35F7BC2214}" type="datetime1">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EFB2494-CCB5-49E9-A942-B5FD566D5DBD}" type="datetime1">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B7CD169-4FDC-403D-BB40-DF0B6C9A09A9}" type="datetime1">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5E7E6406-75A1-410C-A4F0-8F014C412BAD}" type="datetime1">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37DA204-B464-4AA2-9373-6455D6F9BE90}" type="datetime1">
              <a:rPr lang="pt-BR" smtClean="0"/>
              <a:pPr/>
              <a:t>27/05/2015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1075E7B-8929-4B58-89EB-CA6D27EF1BAE}" type="datetime1">
              <a:rPr lang="pt-BR" smtClean="0"/>
              <a:pPr/>
              <a:t>27/05/2015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4F5F7D3C-6564-4927-AAFF-5D0421B04613}" type="datetime1">
              <a:rPr lang="pt-BR" smtClean="0"/>
              <a:pPr/>
              <a:t>27/05/2015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16979EC-5CA8-44E4-8625-EB8C03610659}" type="datetime1">
              <a:rPr lang="pt-BR" smtClean="0"/>
              <a:pPr/>
              <a:t>27/05/2015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94CB4FE-93F4-408D-B768-98AB9E809526}" type="datetime1">
              <a:rPr lang="pt-BR" smtClean="0"/>
              <a:pPr/>
              <a:t>27/05/2015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D4C08AE-BBDF-433D-ABB7-5DA5094183E9}" type="datetime1">
              <a:rPr lang="pt-BR" smtClean="0"/>
              <a:pPr/>
              <a:t>27/05/2015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3E362A-3C97-4BFD-B2D5-0BB0C0A4A8A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173A0-33CF-418E-B12E-AA85236BF0F4}" type="datetime1">
              <a:rPr lang="pt-BR" smtClean="0"/>
              <a:pPr/>
              <a:t>27/05/2015</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E362A-3C97-4BFD-B2D5-0BB0C0A4A8A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pic>
        <p:nvPicPr>
          <p:cNvPr id="1026" name="Picture 2" descr="01"/>
          <p:cNvPicPr>
            <a:picLocks noChangeAspect="1" noChangeArrowheads="1"/>
          </p:cNvPicPr>
          <p:nvPr/>
        </p:nvPicPr>
        <p:blipFill>
          <a:blip r:embed="rId4" cstate="print"/>
          <a:srcRect/>
          <a:stretch>
            <a:fillRect/>
          </a:stretch>
        </p:blipFill>
        <p:spPr bwMode="auto">
          <a:xfrm>
            <a:off x="1785918" y="285729"/>
            <a:ext cx="1299420" cy="642942"/>
          </a:xfrm>
          <a:prstGeom prst="rect">
            <a:avLst/>
          </a:prstGeom>
          <a:noFill/>
          <a:ln w="9525">
            <a:noFill/>
            <a:miter lim="800000"/>
            <a:headEnd/>
            <a:tailEnd/>
          </a:ln>
        </p:spPr>
      </p:pic>
      <p:sp>
        <p:nvSpPr>
          <p:cNvPr id="6" name="CaixaDeTexto 5"/>
          <p:cNvSpPr txBox="1"/>
          <p:nvPr/>
        </p:nvSpPr>
        <p:spPr>
          <a:xfrm>
            <a:off x="1000101" y="1000110"/>
            <a:ext cx="3071835" cy="800219"/>
          </a:xfrm>
          <a:prstGeom prst="rect">
            <a:avLst/>
          </a:prstGeom>
          <a:noFill/>
        </p:spPr>
        <p:txBody>
          <a:bodyPr wrap="square" rtlCol="0">
            <a:spAutoFit/>
          </a:bodyPr>
          <a:lstStyle/>
          <a:p>
            <a:pPr algn="ctr"/>
            <a:r>
              <a:rPr lang="pt-BR" sz="700" b="1" dirty="0">
                <a:solidFill>
                  <a:srgbClr val="3366FF"/>
                </a:solidFill>
                <a:latin typeface="Arial" pitchFamily="34" charset="0"/>
                <a:cs typeface="Arial" pitchFamily="34" charset="0"/>
              </a:rPr>
              <a:t>CONSÓRCIO INTERMUNICIPAL DE SANEAMENTO BÁSICO DA ZONA DA MATA DE MINAS GERAIS </a:t>
            </a:r>
            <a:endParaRPr lang="pt-BR" sz="700" dirty="0">
              <a:solidFill>
                <a:srgbClr val="3366FF"/>
              </a:solidFill>
              <a:latin typeface="Arial" pitchFamily="34" charset="0"/>
              <a:cs typeface="Arial" pitchFamily="34" charset="0"/>
            </a:endParaRPr>
          </a:p>
          <a:p>
            <a:pPr algn="ctr"/>
            <a:r>
              <a:rPr lang="pt-BR" sz="700" b="1" dirty="0">
                <a:solidFill>
                  <a:srgbClr val="3366FF"/>
                </a:solidFill>
                <a:latin typeface="Arial" pitchFamily="34" charset="0"/>
                <a:cs typeface="Arial" pitchFamily="34" charset="0"/>
              </a:rPr>
              <a:t>AUTARQUIA </a:t>
            </a:r>
            <a:r>
              <a:rPr lang="pt-BR" sz="700" b="1" dirty="0" smtClean="0">
                <a:solidFill>
                  <a:srgbClr val="3366FF"/>
                </a:solidFill>
                <a:latin typeface="Arial" pitchFamily="34" charset="0"/>
                <a:cs typeface="Arial" pitchFamily="34" charset="0"/>
              </a:rPr>
              <a:t>INTERMUNICIPAL</a:t>
            </a:r>
            <a:endParaRPr lang="pt-BR" sz="700" dirty="0">
              <a:solidFill>
                <a:srgbClr val="3366FF"/>
              </a:solidFill>
              <a:latin typeface="Arial" pitchFamily="34" charset="0"/>
              <a:cs typeface="Arial" pitchFamily="34" charset="0"/>
            </a:endParaRPr>
          </a:p>
          <a:p>
            <a:pPr algn="ctr"/>
            <a:r>
              <a:rPr lang="pt-BR" sz="700" b="1" dirty="0">
                <a:solidFill>
                  <a:srgbClr val="3366FF"/>
                </a:solidFill>
                <a:latin typeface="Arial" pitchFamily="34" charset="0"/>
                <a:cs typeface="Arial" pitchFamily="34" charset="0"/>
              </a:rPr>
              <a:t>www.cisab.com.br</a:t>
            </a:r>
            <a:endParaRPr lang="pt-BR" sz="700" dirty="0">
              <a:solidFill>
                <a:srgbClr val="3366FF"/>
              </a:solidFill>
              <a:latin typeface="Arial" pitchFamily="34" charset="0"/>
              <a:cs typeface="Arial" pitchFamily="34" charset="0"/>
            </a:endParaRPr>
          </a:p>
          <a:p>
            <a:endParaRPr lang="pt-BR" dirty="0"/>
          </a:p>
        </p:txBody>
      </p:sp>
      <p:pic>
        <p:nvPicPr>
          <p:cNvPr id="1027" name="Picture 3" descr="Logo Assembleia PNG"/>
          <p:cNvPicPr>
            <a:picLocks noChangeAspect="1" noChangeArrowheads="1"/>
          </p:cNvPicPr>
          <p:nvPr/>
        </p:nvPicPr>
        <p:blipFill>
          <a:blip r:embed="rId5" cstate="print"/>
          <a:srcRect/>
          <a:stretch>
            <a:fillRect/>
          </a:stretch>
        </p:blipFill>
        <p:spPr bwMode="auto">
          <a:xfrm>
            <a:off x="5286382" y="357167"/>
            <a:ext cx="1500199" cy="650085"/>
          </a:xfrm>
          <a:prstGeom prst="rect">
            <a:avLst/>
          </a:prstGeom>
          <a:noFill/>
          <a:ln w="9525">
            <a:noFill/>
            <a:miter lim="800000"/>
            <a:headEnd/>
            <a:tailEnd/>
          </a:ln>
        </p:spPr>
      </p:pic>
      <p:sp>
        <p:nvSpPr>
          <p:cNvPr id="1028" name="Text Box 4"/>
          <p:cNvSpPr txBox="1">
            <a:spLocks noChangeArrowheads="1"/>
          </p:cNvSpPr>
          <p:nvPr/>
        </p:nvSpPr>
        <p:spPr bwMode="auto">
          <a:xfrm>
            <a:off x="4786315" y="1000110"/>
            <a:ext cx="2857520" cy="5715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t-BR" sz="800" b="1" i="0" u="none" strike="noStrike" cap="none" normalizeH="0" baseline="0" dirty="0" smtClean="0">
                <a:ln>
                  <a:noFill/>
                </a:ln>
                <a:solidFill>
                  <a:schemeClr val="tx1"/>
                </a:solidFill>
                <a:effectLst/>
                <a:latin typeface="Arial" pitchFamily="34" charset="0"/>
              </a:rPr>
              <a:t>XIX Exposição de Experiências Municipais em Saneamento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800" b="1" i="0" u="none" strike="noStrike" cap="none" normalizeH="0" baseline="0" dirty="0" smtClean="0">
                <a:ln>
                  <a:noFill/>
                </a:ln>
                <a:solidFill>
                  <a:schemeClr val="tx1"/>
                </a:solidFill>
                <a:effectLst/>
                <a:latin typeface="Arial" pitchFamily="34" charset="0"/>
              </a:rPr>
              <a:t>De 2</a:t>
            </a:r>
            <a:r>
              <a:rPr kumimoji="0" lang="pt-BR" sz="800" b="1" i="0" u="none" strike="noStrike" cap="none" normalizeH="0" baseline="0" dirty="0" smtClean="0">
                <a:ln>
                  <a:noFill/>
                </a:ln>
                <a:solidFill>
                  <a:srgbClr val="333333"/>
                </a:solidFill>
                <a:effectLst/>
                <a:latin typeface="Arial" pitchFamily="34" charset="0"/>
              </a:rPr>
              <a:t>4 a 29 de maio de 2015 – Poços de Caldas - MG</a:t>
            </a:r>
            <a:endParaRPr kumimoji="0" lang="pt-BR" sz="8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
        <p:nvSpPr>
          <p:cNvPr id="18" name="CaixaDeTexto 17"/>
          <p:cNvSpPr txBox="1"/>
          <p:nvPr/>
        </p:nvSpPr>
        <p:spPr>
          <a:xfrm>
            <a:off x="785785" y="2357430"/>
            <a:ext cx="7929619" cy="1892826"/>
          </a:xfrm>
          <a:prstGeom prst="rect">
            <a:avLst/>
          </a:prstGeom>
          <a:noFill/>
        </p:spPr>
        <p:txBody>
          <a:bodyPr wrap="square" rtlCol="0">
            <a:spAutoFit/>
          </a:bodyPr>
          <a:lstStyle/>
          <a:p>
            <a:pPr algn="ctr">
              <a:lnSpc>
                <a:spcPct val="150000"/>
              </a:lnSpc>
            </a:pPr>
            <a:r>
              <a:rPr lang="pt-BR" sz="2200" b="1" dirty="0">
                <a:latin typeface="Arial" pitchFamily="34" charset="0"/>
                <a:cs typeface="Arial" pitchFamily="34" charset="0"/>
              </a:rPr>
              <a:t>INFLUÊNCIA DO PRESTADOR DE SERVIÇOS DE ÁGUA NO CUMPRIMENTO DA PORTARIA N° 2.914/2011 MS, PELOS MUNICÍPIOS DO CISAB ZONA DA MATA</a:t>
            </a:r>
            <a:endParaRPr lang="pt-BR" sz="2200" dirty="0">
              <a:latin typeface="Arial" pitchFamily="34" charset="0"/>
              <a:cs typeface="Arial" pitchFamily="34" charset="0"/>
            </a:endParaRPr>
          </a:p>
          <a:p>
            <a:endParaRPr lang="pt-BR" dirty="0"/>
          </a:p>
        </p:txBody>
      </p:sp>
      <p:sp>
        <p:nvSpPr>
          <p:cNvPr id="19" name="CaixaDeTexto 18"/>
          <p:cNvSpPr txBox="1"/>
          <p:nvPr/>
        </p:nvSpPr>
        <p:spPr>
          <a:xfrm>
            <a:off x="4582260" y="4714885"/>
            <a:ext cx="4310220" cy="646331"/>
          </a:xfrm>
          <a:prstGeom prst="rect">
            <a:avLst/>
          </a:prstGeom>
          <a:noFill/>
        </p:spPr>
        <p:txBody>
          <a:bodyPr wrap="square" rtlCol="0">
            <a:spAutoFit/>
          </a:bodyPr>
          <a:lstStyle/>
          <a:p>
            <a:r>
              <a:rPr lang="pt-BR" b="1" dirty="0" smtClean="0">
                <a:latin typeface="Arial" pitchFamily="34" charset="0"/>
                <a:cs typeface="Arial" pitchFamily="34" charset="0"/>
              </a:rPr>
              <a:t>Autora: </a:t>
            </a:r>
            <a:r>
              <a:rPr lang="pt-BR" b="1" dirty="0" err="1" smtClean="0">
                <a:latin typeface="Arial" pitchFamily="34" charset="0"/>
                <a:cs typeface="Arial" pitchFamily="34" charset="0"/>
              </a:rPr>
              <a:t>Tamires</a:t>
            </a:r>
            <a:r>
              <a:rPr lang="pt-BR" b="1" dirty="0" smtClean="0">
                <a:latin typeface="Arial" pitchFamily="34" charset="0"/>
                <a:cs typeface="Arial" pitchFamily="34" charset="0"/>
              </a:rPr>
              <a:t> </a:t>
            </a:r>
            <a:r>
              <a:rPr lang="pt-BR" b="1" dirty="0" err="1" smtClean="0">
                <a:latin typeface="Arial" pitchFamily="34" charset="0"/>
                <a:cs typeface="Arial" pitchFamily="34" charset="0"/>
              </a:rPr>
              <a:t>Condé</a:t>
            </a:r>
            <a:r>
              <a:rPr lang="pt-BR" b="1" dirty="0" smtClean="0">
                <a:latin typeface="Arial" pitchFamily="34" charset="0"/>
                <a:cs typeface="Arial" pitchFamily="34" charset="0"/>
              </a:rPr>
              <a:t> de Assis</a:t>
            </a:r>
          </a:p>
          <a:p>
            <a:r>
              <a:rPr lang="pt-BR" b="1" dirty="0" err="1" smtClean="0">
                <a:latin typeface="Arial" pitchFamily="34" charset="0"/>
                <a:cs typeface="Arial" pitchFamily="34" charset="0"/>
              </a:rPr>
              <a:t>Co-autora</a:t>
            </a:r>
            <a:r>
              <a:rPr lang="pt-BR" b="1" dirty="0" smtClean="0">
                <a:latin typeface="Arial" pitchFamily="34" charset="0"/>
                <a:cs typeface="Arial" pitchFamily="34" charset="0"/>
              </a:rPr>
              <a:t>:Tânia Maria Duarte</a:t>
            </a:r>
            <a:endParaRPr lang="pt-BR" b="1" dirty="0">
              <a:latin typeface="Arial" pitchFamily="34" charset="0"/>
              <a:cs typeface="Arial" pitchFamily="34" charset="0"/>
            </a:endParaRPr>
          </a:p>
        </p:txBody>
      </p:sp>
      <p:sp>
        <p:nvSpPr>
          <p:cNvPr id="20" name="CaixaDeTexto 19"/>
          <p:cNvSpPr txBox="1"/>
          <p:nvPr/>
        </p:nvSpPr>
        <p:spPr>
          <a:xfrm>
            <a:off x="3286117" y="5643578"/>
            <a:ext cx="2786083" cy="646331"/>
          </a:xfrm>
          <a:prstGeom prst="rect">
            <a:avLst/>
          </a:prstGeom>
          <a:noFill/>
        </p:spPr>
        <p:txBody>
          <a:bodyPr wrap="square" rtlCol="0">
            <a:spAutoFit/>
          </a:bodyPr>
          <a:lstStyle/>
          <a:p>
            <a:pPr algn="ctr"/>
            <a:r>
              <a:rPr lang="pt-BR" b="1" dirty="0" smtClean="0">
                <a:latin typeface="Arial" pitchFamily="34" charset="0"/>
                <a:cs typeface="Arial" pitchFamily="34" charset="0"/>
              </a:rPr>
              <a:t>Poços de Caldas – MG</a:t>
            </a:r>
          </a:p>
          <a:p>
            <a:pPr algn="ctr"/>
            <a:r>
              <a:rPr lang="pt-BR" b="1" dirty="0" smtClean="0">
                <a:latin typeface="Arial" pitchFamily="34" charset="0"/>
                <a:cs typeface="Arial" pitchFamily="34" charset="0"/>
              </a:rPr>
              <a:t>Maio/2015</a:t>
            </a:r>
            <a:endParaRPr lang="pt-B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10</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3. Metodologia</a:t>
            </a:r>
            <a:endParaRPr lang="pt-BR" sz="2800" dirty="0">
              <a:latin typeface="Arial" pitchFamily="34" charset="0"/>
              <a:cs typeface="Arial" pitchFamily="34" charset="0"/>
            </a:endParaRPr>
          </a:p>
        </p:txBody>
      </p:sp>
      <p:sp>
        <p:nvSpPr>
          <p:cNvPr id="5" name="CaixaDeTexto 4"/>
          <p:cNvSpPr txBox="1"/>
          <p:nvPr/>
        </p:nvSpPr>
        <p:spPr>
          <a:xfrm>
            <a:off x="1071538" y="1773784"/>
            <a:ext cx="2500330" cy="369332"/>
          </a:xfrm>
          <a:prstGeom prst="rect">
            <a:avLst/>
          </a:prstGeom>
          <a:noFill/>
        </p:spPr>
        <p:txBody>
          <a:bodyPr wrap="square" rtlCol="0">
            <a:spAutoFit/>
          </a:bodyPr>
          <a:lstStyle/>
          <a:p>
            <a:r>
              <a:rPr lang="pt-BR" dirty="0" smtClean="0">
                <a:latin typeface="Arial" pitchFamily="34" charset="0"/>
                <a:cs typeface="Arial" pitchFamily="34" charset="0"/>
              </a:rPr>
              <a:t>Dados de 2010 - 2014</a:t>
            </a:r>
            <a:endParaRPr lang="pt-BR" dirty="0">
              <a:latin typeface="Arial" pitchFamily="34" charset="0"/>
              <a:cs typeface="Arial" pitchFamily="34" charset="0"/>
            </a:endParaRPr>
          </a:p>
        </p:txBody>
      </p:sp>
      <p:sp>
        <p:nvSpPr>
          <p:cNvPr id="7" name="CaixaDeTexto 6"/>
          <p:cNvSpPr txBox="1"/>
          <p:nvPr/>
        </p:nvSpPr>
        <p:spPr>
          <a:xfrm>
            <a:off x="1071538" y="2571744"/>
            <a:ext cx="5572164" cy="369332"/>
          </a:xfrm>
          <a:prstGeom prst="rect">
            <a:avLst/>
          </a:prstGeom>
          <a:noFill/>
        </p:spPr>
        <p:txBody>
          <a:bodyPr wrap="square" rtlCol="0">
            <a:spAutoFit/>
          </a:bodyPr>
          <a:lstStyle/>
          <a:p>
            <a:pPr>
              <a:buFont typeface="Wingdings" pitchFamily="2" charset="2"/>
              <a:buChar char="Ø"/>
            </a:pPr>
            <a:r>
              <a:rPr lang="pt-BR" dirty="0" smtClean="0">
                <a:latin typeface="Arial" pitchFamily="34" charset="0"/>
                <a:cs typeface="Arial" pitchFamily="34" charset="0"/>
              </a:rPr>
              <a:t> Número de municípios consorciados em cada ano</a:t>
            </a:r>
            <a:endParaRPr lang="pt-BR" dirty="0">
              <a:latin typeface="Arial" pitchFamily="34" charset="0"/>
              <a:cs typeface="Arial" pitchFamily="34" charset="0"/>
            </a:endParaRPr>
          </a:p>
        </p:txBody>
      </p:sp>
      <p:sp>
        <p:nvSpPr>
          <p:cNvPr id="8" name="CaixaDeTexto 7"/>
          <p:cNvSpPr txBox="1"/>
          <p:nvPr/>
        </p:nvSpPr>
        <p:spPr>
          <a:xfrm>
            <a:off x="1071538" y="3425611"/>
            <a:ext cx="6143668" cy="369332"/>
          </a:xfrm>
          <a:prstGeom prst="rect">
            <a:avLst/>
          </a:prstGeom>
          <a:noFill/>
        </p:spPr>
        <p:txBody>
          <a:bodyPr wrap="square" rtlCol="0">
            <a:spAutoFit/>
          </a:bodyPr>
          <a:lstStyle/>
          <a:p>
            <a:pPr>
              <a:buFont typeface="Wingdings" pitchFamily="2" charset="2"/>
              <a:buChar char="Ø"/>
            </a:pPr>
            <a:r>
              <a:rPr lang="pt-BR" dirty="0" smtClean="0">
                <a:latin typeface="Arial" pitchFamily="34" charset="0"/>
                <a:cs typeface="Arial" pitchFamily="34" charset="0"/>
              </a:rPr>
              <a:t> Prestador de serviços de água: Autarquia ou prefeitura</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11</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pic>
        <p:nvPicPr>
          <p:cNvPr id="1026" name="Gráfico 1"/>
          <p:cNvPicPr>
            <a:picLocks noChangeArrowheads="1"/>
          </p:cNvPicPr>
          <p:nvPr/>
        </p:nvPicPr>
        <p:blipFill>
          <a:blip r:embed="rId4" cstate="print"/>
          <a:srcRect/>
          <a:stretch>
            <a:fillRect/>
          </a:stretch>
        </p:blipFill>
        <p:spPr bwMode="auto">
          <a:xfrm>
            <a:off x="2143108" y="2285992"/>
            <a:ext cx="4591050" cy="2752725"/>
          </a:xfrm>
          <a:prstGeom prst="rect">
            <a:avLst/>
          </a:prstGeom>
          <a:noFill/>
          <a:ln w="9525">
            <a:noFill/>
            <a:miter lim="800000"/>
            <a:headEnd/>
            <a:tailEnd/>
          </a:ln>
        </p:spPr>
      </p:pic>
      <p:sp>
        <p:nvSpPr>
          <p:cNvPr id="10" name="CaixaDeTexto 9"/>
          <p:cNvSpPr txBox="1"/>
          <p:nvPr/>
        </p:nvSpPr>
        <p:spPr>
          <a:xfrm>
            <a:off x="714348" y="5143512"/>
            <a:ext cx="7858180" cy="800219"/>
          </a:xfrm>
          <a:prstGeom prst="rect">
            <a:avLst/>
          </a:prstGeom>
          <a:noFill/>
        </p:spPr>
        <p:txBody>
          <a:bodyPr wrap="square" rtlCol="0">
            <a:spAutoFit/>
          </a:bodyPr>
          <a:lstStyle/>
          <a:p>
            <a:pPr algn="just"/>
            <a:r>
              <a:rPr lang="pt-BR" sz="1400" b="1" dirty="0" smtClean="0">
                <a:latin typeface="Arial" pitchFamily="34" charset="0"/>
                <a:cs typeface="Arial" pitchFamily="34" charset="0"/>
              </a:rPr>
              <a:t>Figura 2 - Porcentagens de municípios consorciados em relação ao número de habitantes. Fonte: IBGE (população estimada em 2014, de acordo com censo realizado em 2010).</a:t>
            </a:r>
            <a:endParaRPr lang="pt-BR" sz="1400" dirty="0" smtClean="0">
              <a:latin typeface="Arial" pitchFamily="34" charset="0"/>
              <a:cs typeface="Arial" pitchFamily="34" charset="0"/>
            </a:endParaRPr>
          </a:p>
          <a:p>
            <a:endParaRPr lang="pt-BR" dirty="0"/>
          </a:p>
        </p:txBody>
      </p:sp>
      <p:sp>
        <p:nvSpPr>
          <p:cNvPr id="11" name="Elipse 10"/>
          <p:cNvSpPr/>
          <p:nvPr/>
        </p:nvSpPr>
        <p:spPr>
          <a:xfrm>
            <a:off x="3786182" y="3500438"/>
            <a:ext cx="785818"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12</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graphicFrame>
        <p:nvGraphicFramePr>
          <p:cNvPr id="13" name="Tabela 12"/>
          <p:cNvGraphicFramePr>
            <a:graphicFrameLocks noGrp="1"/>
          </p:cNvGraphicFramePr>
          <p:nvPr/>
        </p:nvGraphicFramePr>
        <p:xfrm>
          <a:off x="1928794" y="2198374"/>
          <a:ext cx="5549900" cy="1802130"/>
        </p:xfrm>
        <a:graphic>
          <a:graphicData uri="http://schemas.openxmlformats.org/drawingml/2006/table">
            <a:tbl>
              <a:tblPr/>
              <a:tblGrid>
                <a:gridCol w="457200"/>
                <a:gridCol w="381000"/>
                <a:gridCol w="342900"/>
                <a:gridCol w="406400"/>
                <a:gridCol w="419100"/>
                <a:gridCol w="444500"/>
                <a:gridCol w="381000"/>
                <a:gridCol w="342900"/>
                <a:gridCol w="368300"/>
                <a:gridCol w="406400"/>
                <a:gridCol w="393700"/>
                <a:gridCol w="393700"/>
                <a:gridCol w="368300"/>
                <a:gridCol w="444500"/>
              </a:tblGrid>
              <a:tr h="838200">
                <a:tc>
                  <a:txBody>
                    <a:bodyPr/>
                    <a:lstStyle/>
                    <a:p>
                      <a:pPr>
                        <a:lnSpc>
                          <a:spcPct val="115000"/>
                        </a:lnSpc>
                        <a:spcAft>
                          <a:spcPts val="0"/>
                        </a:spcAft>
                      </a:pPr>
                      <a:r>
                        <a:rPr lang="pt-BR" sz="1100" b="1" dirty="0">
                          <a:solidFill>
                            <a:srgbClr val="000000"/>
                          </a:solidFill>
                          <a:latin typeface="Calibri"/>
                          <a:ea typeface="Times New Roman"/>
                          <a:cs typeface="Times New Roman"/>
                        </a:rPr>
                        <a:t> </a:t>
                      </a:r>
                      <a:endParaRPr lang="pt-BR" sz="1100" dirty="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A. Campo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Acaiaca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Carangola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C. Ipanema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Fervedouro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Ipanema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Jequeri</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dirty="0">
                          <a:solidFill>
                            <a:srgbClr val="000000"/>
                          </a:solidFill>
                          <a:latin typeface="Calibri"/>
                          <a:ea typeface="Times New Roman"/>
                          <a:cs typeface="Times New Roman"/>
                        </a:rPr>
                        <a:t>Lajinha</a:t>
                      </a:r>
                      <a:endParaRPr lang="pt-BR" sz="1100" dirty="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Lamin</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L. Duarte</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Luisburgo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Manhuaçu</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Manhumirim</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2010</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2011</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2012</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2013</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2014</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000000"/>
                          </a:solidFill>
                          <a:latin typeface="Calibri"/>
                          <a:ea typeface="Times New Roman"/>
                          <a:cs typeface="Times New Roman"/>
                        </a:rPr>
                        <a:t>X</a:t>
                      </a:r>
                      <a:endParaRPr lang="pt-B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000000"/>
                          </a:solidFill>
                          <a:latin typeface="Calibri"/>
                          <a:ea typeface="Times New Roman"/>
                          <a:cs typeface="Times New Roman"/>
                        </a:rPr>
                        <a:t>X</a:t>
                      </a:r>
                      <a:endParaRPr lang="pt-B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ela 13"/>
          <p:cNvGraphicFramePr>
            <a:graphicFrameLocks noGrp="1"/>
          </p:cNvGraphicFramePr>
          <p:nvPr/>
        </p:nvGraphicFramePr>
        <p:xfrm>
          <a:off x="1714480" y="4286256"/>
          <a:ext cx="5892800" cy="1630680"/>
        </p:xfrm>
        <a:graphic>
          <a:graphicData uri="http://schemas.openxmlformats.org/drawingml/2006/table">
            <a:tbl>
              <a:tblPr/>
              <a:tblGrid>
                <a:gridCol w="457200"/>
                <a:gridCol w="381000"/>
                <a:gridCol w="342900"/>
                <a:gridCol w="406400"/>
                <a:gridCol w="419100"/>
                <a:gridCol w="444500"/>
                <a:gridCol w="381000"/>
                <a:gridCol w="342900"/>
                <a:gridCol w="368300"/>
                <a:gridCol w="406400"/>
                <a:gridCol w="393700"/>
                <a:gridCol w="393700"/>
                <a:gridCol w="368300"/>
                <a:gridCol w="444500"/>
                <a:gridCol w="342900"/>
              </a:tblGrid>
              <a:tr h="666750">
                <a:tc>
                  <a:txBody>
                    <a:bodyPr/>
                    <a:lstStyle/>
                    <a:p>
                      <a:pP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Muriaé</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Oratórios</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Pocrane</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P. Nova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R. Soares</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Recreio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Reduto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R. Doce</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S. Firmino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S. Oliveira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Tocantins</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Tombos</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V. Novo</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pt-BR" sz="1100" b="1">
                          <a:solidFill>
                            <a:srgbClr val="000000"/>
                          </a:solidFill>
                          <a:latin typeface="Calibri"/>
                          <a:ea typeface="Times New Roman"/>
                          <a:cs typeface="Times New Roman"/>
                        </a:rPr>
                        <a:t>Viçosa</a:t>
                      </a:r>
                      <a:endParaRPr lang="pt-BR" sz="11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2010</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2011</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 </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2012</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2013</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0500">
                <a:tc>
                  <a:txBody>
                    <a:bodyPr/>
                    <a:lstStyle/>
                    <a:p>
                      <a:pPr algn="r">
                        <a:lnSpc>
                          <a:spcPct val="115000"/>
                        </a:lnSpc>
                        <a:spcAft>
                          <a:spcPts val="0"/>
                        </a:spcAft>
                      </a:pPr>
                      <a:r>
                        <a:rPr lang="pt-BR" sz="1100" b="1">
                          <a:solidFill>
                            <a:srgbClr val="000000"/>
                          </a:solidFill>
                          <a:latin typeface="Calibri"/>
                          <a:ea typeface="Times New Roman"/>
                          <a:cs typeface="Times New Roman"/>
                        </a:rPr>
                        <a:t>2014</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X</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000000"/>
                          </a:solidFill>
                          <a:latin typeface="Calibri"/>
                          <a:ea typeface="Times New Roman"/>
                          <a:cs typeface="Times New Roman"/>
                        </a:rPr>
                        <a:t>X</a:t>
                      </a:r>
                      <a:endParaRPr lang="pt-B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CaixaDeTexto 14"/>
          <p:cNvSpPr txBox="1"/>
          <p:nvPr/>
        </p:nvSpPr>
        <p:spPr>
          <a:xfrm>
            <a:off x="428596" y="1628649"/>
            <a:ext cx="8358246" cy="800219"/>
          </a:xfrm>
          <a:prstGeom prst="rect">
            <a:avLst/>
          </a:prstGeom>
          <a:noFill/>
        </p:spPr>
        <p:txBody>
          <a:bodyPr wrap="square" rtlCol="0">
            <a:spAutoFit/>
          </a:bodyPr>
          <a:lstStyle/>
          <a:p>
            <a:pPr algn="just"/>
            <a:r>
              <a:rPr lang="pt-BR" sz="1400" b="1" dirty="0" smtClean="0">
                <a:latin typeface="Arial" pitchFamily="34" charset="0"/>
                <a:cs typeface="Arial" pitchFamily="34" charset="0"/>
              </a:rPr>
              <a:t>Tabela 1 -</a:t>
            </a:r>
            <a:r>
              <a:rPr lang="pt-BR" sz="1400" dirty="0" smtClean="0">
                <a:latin typeface="Arial" pitchFamily="34" charset="0"/>
                <a:cs typeface="Arial" pitchFamily="34" charset="0"/>
              </a:rPr>
              <a:t> </a:t>
            </a:r>
            <a:r>
              <a:rPr lang="pt-BR" sz="1400" b="1" dirty="0" smtClean="0">
                <a:latin typeface="Arial" pitchFamily="34" charset="0"/>
                <a:cs typeface="Arial" pitchFamily="34" charset="0"/>
              </a:rPr>
              <a:t>Relação dos municípios consorciados por ano. Os municípios em destaque possuem o serviço de água prestado diretamente pela prefeitura, através do departamento de obras.</a:t>
            </a:r>
            <a:endParaRPr lang="pt-BR" sz="1400" dirty="0" smtClean="0">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13</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graphicFrame>
        <p:nvGraphicFramePr>
          <p:cNvPr id="8" name="Tabela 7"/>
          <p:cNvGraphicFramePr>
            <a:graphicFrameLocks noGrp="1"/>
          </p:cNvGraphicFramePr>
          <p:nvPr/>
        </p:nvGraphicFramePr>
        <p:xfrm>
          <a:off x="2071670" y="2857496"/>
          <a:ext cx="4914900" cy="771144"/>
        </p:xfrm>
        <a:graphic>
          <a:graphicData uri="http://schemas.openxmlformats.org/drawingml/2006/table">
            <a:tbl>
              <a:tblPr/>
              <a:tblGrid>
                <a:gridCol w="1358900"/>
                <a:gridCol w="711200"/>
                <a:gridCol w="711200"/>
                <a:gridCol w="711200"/>
                <a:gridCol w="711200"/>
                <a:gridCol w="711200"/>
              </a:tblGrid>
              <a:tr h="190500">
                <a:tc>
                  <a:txBody>
                    <a:bodyPr/>
                    <a:lstStyle/>
                    <a:p>
                      <a:pPr>
                        <a:lnSpc>
                          <a:spcPct val="115000"/>
                        </a:lnSpc>
                        <a:spcAft>
                          <a:spcPts val="0"/>
                        </a:spcAft>
                      </a:pPr>
                      <a:r>
                        <a:rPr lang="pt-BR" sz="1100" b="1" dirty="0">
                          <a:solidFill>
                            <a:srgbClr val="000000"/>
                          </a:solidFill>
                          <a:latin typeface="Calibri"/>
                          <a:ea typeface="Times New Roman"/>
                          <a:cs typeface="Times New Roman"/>
                        </a:rPr>
                        <a:t> </a:t>
                      </a:r>
                      <a:endParaRPr lang="pt-B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b="1">
                          <a:solidFill>
                            <a:srgbClr val="000000"/>
                          </a:solidFill>
                          <a:latin typeface="Calibri"/>
                          <a:ea typeface="Times New Roman"/>
                          <a:cs typeface="Times New Roman"/>
                        </a:rPr>
                        <a:t>2010</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b="1">
                          <a:solidFill>
                            <a:srgbClr val="000000"/>
                          </a:solidFill>
                          <a:latin typeface="Calibri"/>
                          <a:ea typeface="Times New Roman"/>
                          <a:cs typeface="Times New Roman"/>
                        </a:rPr>
                        <a:t>2011</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b="1">
                          <a:solidFill>
                            <a:srgbClr val="000000"/>
                          </a:solidFill>
                          <a:latin typeface="Calibri"/>
                          <a:ea typeface="Times New Roman"/>
                          <a:cs typeface="Times New Roman"/>
                        </a:rPr>
                        <a:t>2012</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b="1">
                          <a:solidFill>
                            <a:srgbClr val="000000"/>
                          </a:solidFill>
                          <a:latin typeface="Calibri"/>
                          <a:ea typeface="Times New Roman"/>
                          <a:cs typeface="Times New Roman"/>
                        </a:rPr>
                        <a:t>2013</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b="1">
                          <a:solidFill>
                            <a:srgbClr val="000000"/>
                          </a:solidFill>
                          <a:latin typeface="Calibri"/>
                          <a:ea typeface="Times New Roman"/>
                          <a:cs typeface="Times New Roman"/>
                        </a:rPr>
                        <a:t>2014</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a:lnSpc>
                          <a:spcPct val="115000"/>
                        </a:lnSpc>
                        <a:spcAft>
                          <a:spcPts val="0"/>
                        </a:spcAft>
                      </a:pPr>
                      <a:r>
                        <a:rPr lang="pt-BR" sz="1100" b="1">
                          <a:solidFill>
                            <a:srgbClr val="000000"/>
                          </a:solidFill>
                          <a:latin typeface="Calibri"/>
                          <a:ea typeface="Times New Roman"/>
                          <a:cs typeface="Times New Roman"/>
                        </a:rPr>
                        <a:t>Nº consorciados</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19</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22</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24</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24</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27</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1100" b="1">
                          <a:solidFill>
                            <a:srgbClr val="000000"/>
                          </a:solidFill>
                          <a:latin typeface="Calibri"/>
                          <a:ea typeface="Times New Roman"/>
                          <a:cs typeface="Times New Roman"/>
                        </a:rPr>
                        <a:t>% realizou as análises</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73,68</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77,27</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000000"/>
                          </a:solidFill>
                          <a:latin typeface="Calibri"/>
                          <a:ea typeface="Times New Roman"/>
                          <a:cs typeface="Times New Roman"/>
                        </a:rPr>
                        <a:t>66,67</a:t>
                      </a:r>
                      <a:endParaRPr lang="pt-BR"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62,50</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74,07</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1100" b="1">
                          <a:solidFill>
                            <a:srgbClr val="000000"/>
                          </a:solidFill>
                          <a:latin typeface="Calibri"/>
                          <a:ea typeface="Times New Roman"/>
                          <a:cs typeface="Times New Roman"/>
                        </a:rPr>
                        <a:t>% que é autarquia</a:t>
                      </a:r>
                      <a:endParaRPr lang="pt-B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1100">
                          <a:solidFill>
                            <a:srgbClr val="000000"/>
                          </a:solidFill>
                          <a:latin typeface="Calibri"/>
                          <a:ea typeface="Times New Roman"/>
                          <a:cs typeface="Times New Roman"/>
                        </a:rPr>
                        <a:t>85,71</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000000"/>
                          </a:solidFill>
                          <a:latin typeface="Calibri"/>
                          <a:ea typeface="Times New Roman"/>
                          <a:cs typeface="Times New Roman"/>
                        </a:rPr>
                        <a:t>88,23</a:t>
                      </a:r>
                      <a:endParaRPr lang="pt-BR"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87,50</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solidFill>
                            <a:srgbClr val="000000"/>
                          </a:solidFill>
                          <a:latin typeface="Calibri"/>
                          <a:ea typeface="Times New Roman"/>
                          <a:cs typeface="Times New Roman"/>
                        </a:rPr>
                        <a:t>86,67</a:t>
                      </a:r>
                      <a:endParaRPr lang="pt-BR"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000000"/>
                          </a:solidFill>
                          <a:latin typeface="Calibri"/>
                          <a:ea typeface="Times New Roman"/>
                          <a:cs typeface="Times New Roman"/>
                        </a:rPr>
                        <a:t>85,00</a:t>
                      </a:r>
                      <a:endParaRPr lang="pt-BR"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aixaDeTexto 8"/>
          <p:cNvSpPr txBox="1"/>
          <p:nvPr/>
        </p:nvSpPr>
        <p:spPr>
          <a:xfrm>
            <a:off x="928662" y="2071678"/>
            <a:ext cx="7429552" cy="800219"/>
          </a:xfrm>
          <a:prstGeom prst="rect">
            <a:avLst/>
          </a:prstGeom>
          <a:noFill/>
        </p:spPr>
        <p:txBody>
          <a:bodyPr wrap="square" rtlCol="0">
            <a:spAutoFit/>
          </a:bodyPr>
          <a:lstStyle/>
          <a:p>
            <a:r>
              <a:rPr lang="pt-BR" sz="1400" b="1" dirty="0" smtClean="0">
                <a:latin typeface="Arial" pitchFamily="34" charset="0"/>
                <a:cs typeface="Arial" pitchFamily="34" charset="0"/>
              </a:rPr>
              <a:t>Tabela 2 -</a:t>
            </a:r>
            <a:r>
              <a:rPr lang="pt-BR" sz="1400" dirty="0" smtClean="0">
                <a:latin typeface="Arial" pitchFamily="34" charset="0"/>
                <a:cs typeface="Arial" pitchFamily="34" charset="0"/>
              </a:rPr>
              <a:t> </a:t>
            </a:r>
            <a:r>
              <a:rPr lang="pt-BR" sz="1400" b="1" dirty="0" smtClean="0">
                <a:latin typeface="Arial" pitchFamily="34" charset="0"/>
                <a:cs typeface="Arial" pitchFamily="34" charset="0"/>
              </a:rPr>
              <a:t>Número de municípios consorciados por ano, porcentagem que realizou as análises e porcentagem dos serviços que é autarquia.</a:t>
            </a:r>
            <a:endParaRPr lang="pt-BR" sz="1400" dirty="0" smtClean="0">
              <a:latin typeface="Arial" pitchFamily="34" charset="0"/>
              <a:cs typeface="Arial" pitchFamily="34" charset="0"/>
            </a:endParaRPr>
          </a:p>
          <a:p>
            <a:endParaRPr lang="pt-BR" dirty="0"/>
          </a:p>
        </p:txBody>
      </p:sp>
      <p:grpSp>
        <p:nvGrpSpPr>
          <p:cNvPr id="16" name="Grupo 15"/>
          <p:cNvGrpSpPr/>
          <p:nvPr/>
        </p:nvGrpSpPr>
        <p:grpSpPr>
          <a:xfrm>
            <a:off x="2571736" y="4286256"/>
            <a:ext cx="4000528" cy="1000132"/>
            <a:chOff x="3143240" y="857232"/>
            <a:chExt cx="4000528" cy="1000132"/>
          </a:xfrm>
        </p:grpSpPr>
        <p:sp>
          <p:nvSpPr>
            <p:cNvPr id="10" name="CaixaDeTexto 9"/>
            <p:cNvSpPr txBox="1"/>
            <p:nvPr/>
          </p:nvSpPr>
          <p:spPr>
            <a:xfrm>
              <a:off x="3357554" y="1000108"/>
              <a:ext cx="3571900" cy="646331"/>
            </a:xfrm>
            <a:prstGeom prst="rect">
              <a:avLst/>
            </a:prstGeom>
            <a:noFill/>
          </p:spPr>
          <p:txBody>
            <a:bodyPr wrap="square" rtlCol="0">
              <a:spAutoFit/>
            </a:bodyPr>
            <a:lstStyle/>
            <a:p>
              <a:pPr algn="ctr"/>
              <a:r>
                <a:rPr lang="pt-BR" dirty="0" smtClean="0">
                  <a:latin typeface="Arial" pitchFamily="34" charset="0"/>
                  <a:cs typeface="Arial" pitchFamily="34" charset="0"/>
                </a:rPr>
                <a:t>70,37% dos municípios consorciados possuem autarquia</a:t>
              </a:r>
              <a:endParaRPr lang="pt-BR" dirty="0">
                <a:latin typeface="Arial" pitchFamily="34" charset="0"/>
                <a:cs typeface="Arial" pitchFamily="34" charset="0"/>
              </a:endParaRPr>
            </a:p>
          </p:txBody>
        </p:sp>
        <p:sp>
          <p:nvSpPr>
            <p:cNvPr id="11" name="Elipse 10"/>
            <p:cNvSpPr/>
            <p:nvPr/>
          </p:nvSpPr>
          <p:spPr>
            <a:xfrm>
              <a:off x="3143240" y="857232"/>
              <a:ext cx="4000528"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14</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pic>
        <p:nvPicPr>
          <p:cNvPr id="41986" name="Gráfico 1"/>
          <p:cNvPicPr>
            <a:picLocks noChangeArrowheads="1"/>
          </p:cNvPicPr>
          <p:nvPr/>
        </p:nvPicPr>
        <p:blipFill>
          <a:blip r:embed="rId4" cstate="print"/>
          <a:srcRect b="-79"/>
          <a:stretch>
            <a:fillRect/>
          </a:stretch>
        </p:blipFill>
        <p:spPr bwMode="auto">
          <a:xfrm>
            <a:off x="2285984" y="2000240"/>
            <a:ext cx="4543425" cy="2524125"/>
          </a:xfrm>
          <a:prstGeom prst="rect">
            <a:avLst/>
          </a:prstGeom>
          <a:noFill/>
          <a:ln w="9525">
            <a:noFill/>
            <a:miter lim="800000"/>
            <a:headEnd/>
            <a:tailEnd/>
          </a:ln>
        </p:spPr>
      </p:pic>
      <p:sp>
        <p:nvSpPr>
          <p:cNvPr id="13" name="CaixaDeTexto 12"/>
          <p:cNvSpPr txBox="1"/>
          <p:nvPr/>
        </p:nvSpPr>
        <p:spPr>
          <a:xfrm>
            <a:off x="785786" y="4629045"/>
            <a:ext cx="7786742" cy="800219"/>
          </a:xfrm>
          <a:prstGeom prst="rect">
            <a:avLst/>
          </a:prstGeom>
          <a:noFill/>
        </p:spPr>
        <p:txBody>
          <a:bodyPr wrap="square" rtlCol="0">
            <a:spAutoFit/>
          </a:bodyPr>
          <a:lstStyle/>
          <a:p>
            <a:pPr algn="just"/>
            <a:r>
              <a:rPr lang="pt-BR" sz="1400" b="1" dirty="0" smtClean="0">
                <a:latin typeface="Arial" pitchFamily="34" charset="0"/>
                <a:cs typeface="Arial" pitchFamily="34" charset="0"/>
              </a:rPr>
              <a:t>Figura 3. Realização das análises de água pelos municípios de Abre Campo, </a:t>
            </a:r>
            <a:r>
              <a:rPr lang="pt-BR" sz="1400" b="1" dirty="0" err="1" smtClean="0">
                <a:latin typeface="Arial" pitchFamily="34" charset="0"/>
                <a:cs typeface="Arial" pitchFamily="34" charset="0"/>
              </a:rPr>
              <a:t>Acaiaca</a:t>
            </a:r>
            <a:r>
              <a:rPr lang="pt-BR" sz="1400" b="1" dirty="0" smtClean="0">
                <a:latin typeface="Arial" pitchFamily="34" charset="0"/>
                <a:cs typeface="Arial" pitchFamily="34" charset="0"/>
              </a:rPr>
              <a:t>, </a:t>
            </a:r>
            <a:r>
              <a:rPr lang="pt-BR" sz="1400" b="1" dirty="0" err="1" smtClean="0">
                <a:latin typeface="Arial" pitchFamily="34" charset="0"/>
                <a:cs typeface="Arial" pitchFamily="34" charset="0"/>
              </a:rPr>
              <a:t>Carangola</a:t>
            </a:r>
            <a:r>
              <a:rPr lang="pt-BR" sz="1400" b="1" dirty="0" smtClean="0">
                <a:latin typeface="Arial" pitchFamily="34" charset="0"/>
                <a:cs typeface="Arial" pitchFamily="34" charset="0"/>
              </a:rPr>
              <a:t>, Conceição de Ipanema, Fervedouro, Ipanema, Jequeri, Lajinha e </a:t>
            </a:r>
            <a:r>
              <a:rPr lang="pt-BR" sz="1400" b="1" dirty="0" err="1" smtClean="0">
                <a:latin typeface="Arial" pitchFamily="34" charset="0"/>
                <a:cs typeface="Arial" pitchFamily="34" charset="0"/>
              </a:rPr>
              <a:t>Lamim</a:t>
            </a:r>
            <a:r>
              <a:rPr lang="pt-BR" sz="1400" b="1" dirty="0" smtClean="0">
                <a:latin typeface="Arial" pitchFamily="34" charset="0"/>
                <a:cs typeface="Arial" pitchFamily="34" charset="0"/>
              </a:rPr>
              <a:t>.</a:t>
            </a:r>
            <a:endParaRPr lang="pt-BR" sz="1400" dirty="0" smtClean="0">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15</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pic>
        <p:nvPicPr>
          <p:cNvPr id="43010" name="Gráfico 2"/>
          <p:cNvPicPr>
            <a:picLocks noChangeArrowheads="1"/>
          </p:cNvPicPr>
          <p:nvPr/>
        </p:nvPicPr>
        <p:blipFill>
          <a:blip r:embed="rId4" cstate="print"/>
          <a:srcRect b="-53"/>
          <a:stretch>
            <a:fillRect/>
          </a:stretch>
        </p:blipFill>
        <p:spPr bwMode="auto">
          <a:xfrm>
            <a:off x="2214546" y="2071678"/>
            <a:ext cx="4543425" cy="2524125"/>
          </a:xfrm>
          <a:prstGeom prst="rect">
            <a:avLst/>
          </a:prstGeom>
          <a:noFill/>
          <a:ln w="9525">
            <a:noFill/>
            <a:miter lim="800000"/>
            <a:headEnd/>
            <a:tailEnd/>
          </a:ln>
        </p:spPr>
      </p:pic>
      <p:sp>
        <p:nvSpPr>
          <p:cNvPr id="8" name="CaixaDeTexto 7"/>
          <p:cNvSpPr txBox="1"/>
          <p:nvPr/>
        </p:nvSpPr>
        <p:spPr>
          <a:xfrm>
            <a:off x="857224" y="4714884"/>
            <a:ext cx="7858180" cy="800219"/>
          </a:xfrm>
          <a:prstGeom prst="rect">
            <a:avLst/>
          </a:prstGeom>
          <a:noFill/>
        </p:spPr>
        <p:txBody>
          <a:bodyPr wrap="square" rtlCol="0">
            <a:spAutoFit/>
          </a:bodyPr>
          <a:lstStyle/>
          <a:p>
            <a:pPr algn="just"/>
            <a:r>
              <a:rPr lang="pt-BR" sz="1400" b="1" dirty="0" smtClean="0">
                <a:latin typeface="Arial" pitchFamily="34" charset="0"/>
                <a:cs typeface="Arial" pitchFamily="34" charset="0"/>
              </a:rPr>
              <a:t>Figura 4. Realização das análises de água pelos municípios de Lima Duarte, </a:t>
            </a:r>
            <a:r>
              <a:rPr lang="pt-BR" sz="1400" b="1" dirty="0" err="1" smtClean="0">
                <a:latin typeface="Arial" pitchFamily="34" charset="0"/>
                <a:cs typeface="Arial" pitchFamily="34" charset="0"/>
              </a:rPr>
              <a:t>Luisburgo</a:t>
            </a:r>
            <a:r>
              <a:rPr lang="pt-BR" sz="1400" b="1" dirty="0" smtClean="0">
                <a:latin typeface="Arial" pitchFamily="34" charset="0"/>
                <a:cs typeface="Arial" pitchFamily="34" charset="0"/>
              </a:rPr>
              <a:t>, </a:t>
            </a:r>
            <a:r>
              <a:rPr lang="pt-BR" sz="1400" b="1" dirty="0" err="1" smtClean="0">
                <a:latin typeface="Arial" pitchFamily="34" charset="0"/>
                <a:cs typeface="Arial" pitchFamily="34" charset="0"/>
              </a:rPr>
              <a:t>Manhuaçu</a:t>
            </a:r>
            <a:r>
              <a:rPr lang="pt-BR" sz="1400" b="1" dirty="0" smtClean="0">
                <a:latin typeface="Arial" pitchFamily="34" charset="0"/>
                <a:cs typeface="Arial" pitchFamily="34" charset="0"/>
              </a:rPr>
              <a:t>, ,Manhumirim, Muriaé, Oratórios, </a:t>
            </a:r>
            <a:r>
              <a:rPr lang="pt-BR" sz="1400" b="1" dirty="0" err="1" smtClean="0">
                <a:latin typeface="Arial" pitchFamily="34" charset="0"/>
                <a:cs typeface="Arial" pitchFamily="34" charset="0"/>
              </a:rPr>
              <a:t>Pocrane</a:t>
            </a:r>
            <a:r>
              <a:rPr lang="pt-BR" sz="1400" b="1" dirty="0" smtClean="0">
                <a:latin typeface="Arial" pitchFamily="34" charset="0"/>
                <a:cs typeface="Arial" pitchFamily="34" charset="0"/>
              </a:rPr>
              <a:t>, Ponte Nova e Raul Soares.</a:t>
            </a:r>
            <a:endParaRPr lang="pt-BR" sz="1400" dirty="0" smtClean="0">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16</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pic>
        <p:nvPicPr>
          <p:cNvPr id="44034" name="Gráfico 3"/>
          <p:cNvPicPr>
            <a:picLocks noChangeArrowheads="1"/>
          </p:cNvPicPr>
          <p:nvPr/>
        </p:nvPicPr>
        <p:blipFill>
          <a:blip r:embed="rId4" cstate="print"/>
          <a:srcRect b="-107"/>
          <a:stretch>
            <a:fillRect/>
          </a:stretch>
        </p:blipFill>
        <p:spPr bwMode="auto">
          <a:xfrm>
            <a:off x="2071670" y="2047883"/>
            <a:ext cx="4543425" cy="2524125"/>
          </a:xfrm>
          <a:prstGeom prst="rect">
            <a:avLst/>
          </a:prstGeom>
          <a:noFill/>
          <a:ln w="9525">
            <a:noFill/>
            <a:miter lim="800000"/>
            <a:headEnd/>
            <a:tailEnd/>
          </a:ln>
        </p:spPr>
      </p:pic>
      <p:sp>
        <p:nvSpPr>
          <p:cNvPr id="9" name="CaixaDeTexto 8"/>
          <p:cNvSpPr txBox="1"/>
          <p:nvPr/>
        </p:nvSpPr>
        <p:spPr>
          <a:xfrm>
            <a:off x="714348" y="4699353"/>
            <a:ext cx="7643866" cy="1015663"/>
          </a:xfrm>
          <a:prstGeom prst="rect">
            <a:avLst/>
          </a:prstGeom>
          <a:noFill/>
        </p:spPr>
        <p:txBody>
          <a:bodyPr wrap="square" rtlCol="0">
            <a:spAutoFit/>
          </a:bodyPr>
          <a:lstStyle/>
          <a:p>
            <a:pPr algn="just"/>
            <a:r>
              <a:rPr lang="pt-BR" sz="1400" b="1" dirty="0" smtClean="0">
                <a:latin typeface="Arial" pitchFamily="34" charset="0"/>
                <a:cs typeface="Arial" pitchFamily="34" charset="0"/>
              </a:rPr>
              <a:t>Figura 5. Realização das análises de água pelos municípios de Recreio, Reduto, Rio Doce, Senador Firmino, Senhora de Oliveira, Tocantins, Tombos, Vermelho Novo e Viçosa.</a:t>
            </a:r>
            <a:endParaRPr lang="pt-BR" sz="1400" dirty="0" smtClean="0">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17</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sp>
        <p:nvSpPr>
          <p:cNvPr id="13" name="CaixaDeTexto 12"/>
          <p:cNvSpPr txBox="1"/>
          <p:nvPr/>
        </p:nvSpPr>
        <p:spPr>
          <a:xfrm>
            <a:off x="1071538" y="1714488"/>
            <a:ext cx="2357454" cy="369332"/>
          </a:xfrm>
          <a:prstGeom prst="rect">
            <a:avLst/>
          </a:prstGeom>
          <a:noFill/>
        </p:spPr>
        <p:txBody>
          <a:bodyPr wrap="square" rtlCol="0">
            <a:spAutoFit/>
          </a:bodyPr>
          <a:lstStyle/>
          <a:p>
            <a:r>
              <a:rPr lang="pt-BR" dirty="0" smtClean="0">
                <a:latin typeface="Arial" pitchFamily="34" charset="0"/>
                <a:cs typeface="Arial" pitchFamily="34" charset="0"/>
              </a:rPr>
              <a:t>Tocantins e </a:t>
            </a:r>
            <a:r>
              <a:rPr lang="pt-BR" dirty="0" err="1" smtClean="0">
                <a:latin typeface="Arial" pitchFamily="34" charset="0"/>
                <a:cs typeface="Arial" pitchFamily="34" charset="0"/>
              </a:rPr>
              <a:t>Acaiaca</a:t>
            </a:r>
            <a:endParaRPr lang="pt-BR" dirty="0">
              <a:latin typeface="Arial" pitchFamily="34" charset="0"/>
              <a:cs typeface="Arial" pitchFamily="34" charset="0"/>
            </a:endParaRPr>
          </a:p>
        </p:txBody>
      </p:sp>
      <p:sp>
        <p:nvSpPr>
          <p:cNvPr id="14" name="CaixaDeTexto 13"/>
          <p:cNvSpPr txBox="1"/>
          <p:nvPr/>
        </p:nvSpPr>
        <p:spPr>
          <a:xfrm>
            <a:off x="785786" y="2285992"/>
            <a:ext cx="3571900" cy="369332"/>
          </a:xfrm>
          <a:prstGeom prst="rect">
            <a:avLst/>
          </a:prstGeom>
          <a:noFill/>
        </p:spPr>
        <p:txBody>
          <a:bodyPr wrap="square" rtlCol="0">
            <a:spAutoFit/>
          </a:bodyPr>
          <a:lstStyle/>
          <a:p>
            <a:pPr algn="ctr">
              <a:buFont typeface="Wingdings" pitchFamily="2" charset="2"/>
              <a:buChar char="Ø"/>
            </a:pPr>
            <a:r>
              <a:rPr lang="pt-BR" dirty="0" smtClean="0">
                <a:latin typeface="Arial" pitchFamily="34" charset="0"/>
                <a:cs typeface="Arial" pitchFamily="34" charset="0"/>
              </a:rPr>
              <a:t> Consorciados desde 2011</a:t>
            </a:r>
            <a:endParaRPr lang="pt-BR" dirty="0">
              <a:latin typeface="Arial" pitchFamily="34" charset="0"/>
              <a:cs typeface="Arial" pitchFamily="34" charset="0"/>
            </a:endParaRPr>
          </a:p>
        </p:txBody>
      </p:sp>
      <p:sp>
        <p:nvSpPr>
          <p:cNvPr id="15" name="CaixaDeTexto 14"/>
          <p:cNvSpPr txBox="1"/>
          <p:nvPr/>
        </p:nvSpPr>
        <p:spPr>
          <a:xfrm>
            <a:off x="857224" y="2714620"/>
            <a:ext cx="3857652" cy="369332"/>
          </a:xfrm>
          <a:prstGeom prst="rect">
            <a:avLst/>
          </a:prstGeom>
          <a:noFill/>
        </p:spPr>
        <p:txBody>
          <a:bodyPr wrap="square" rtlCol="0">
            <a:spAutoFit/>
          </a:bodyPr>
          <a:lstStyle/>
          <a:p>
            <a:pPr algn="ctr">
              <a:buFont typeface="Wingdings" pitchFamily="2" charset="2"/>
              <a:buChar char="Ø"/>
            </a:pPr>
            <a:r>
              <a:rPr lang="pt-BR" dirty="0" smtClean="0">
                <a:latin typeface="Arial" pitchFamily="34" charset="0"/>
                <a:cs typeface="Arial" pitchFamily="34" charset="0"/>
              </a:rPr>
              <a:t> Nunca realizaram as análises</a:t>
            </a:r>
            <a:endParaRPr lang="pt-BR" dirty="0">
              <a:latin typeface="Arial" pitchFamily="34" charset="0"/>
              <a:cs typeface="Arial" pitchFamily="34" charset="0"/>
            </a:endParaRPr>
          </a:p>
        </p:txBody>
      </p:sp>
      <p:sp>
        <p:nvSpPr>
          <p:cNvPr id="20" name="CaixaDeTexto 19"/>
          <p:cNvSpPr txBox="1"/>
          <p:nvPr/>
        </p:nvSpPr>
        <p:spPr>
          <a:xfrm>
            <a:off x="1142976" y="3357562"/>
            <a:ext cx="1214446" cy="369332"/>
          </a:xfrm>
          <a:prstGeom prst="rect">
            <a:avLst/>
          </a:prstGeom>
          <a:noFill/>
        </p:spPr>
        <p:txBody>
          <a:bodyPr wrap="square" rtlCol="0">
            <a:spAutoFit/>
          </a:bodyPr>
          <a:lstStyle/>
          <a:p>
            <a:r>
              <a:rPr lang="pt-BR" dirty="0" smtClean="0">
                <a:latin typeface="Arial" pitchFamily="34" charset="0"/>
                <a:cs typeface="Arial" pitchFamily="34" charset="0"/>
              </a:rPr>
              <a:t>Rio Doce</a:t>
            </a:r>
            <a:endParaRPr lang="pt-BR" dirty="0">
              <a:latin typeface="Arial" pitchFamily="34" charset="0"/>
              <a:cs typeface="Arial" pitchFamily="34" charset="0"/>
            </a:endParaRPr>
          </a:p>
        </p:txBody>
      </p:sp>
      <p:sp>
        <p:nvSpPr>
          <p:cNvPr id="21" name="CaixaDeTexto 20"/>
          <p:cNvSpPr txBox="1"/>
          <p:nvPr/>
        </p:nvSpPr>
        <p:spPr>
          <a:xfrm>
            <a:off x="857224" y="3857628"/>
            <a:ext cx="3429024" cy="369332"/>
          </a:xfrm>
          <a:prstGeom prst="rect">
            <a:avLst/>
          </a:prstGeom>
          <a:noFill/>
        </p:spPr>
        <p:txBody>
          <a:bodyPr wrap="square" rtlCol="0">
            <a:spAutoFit/>
          </a:bodyPr>
          <a:lstStyle/>
          <a:p>
            <a:pPr algn="ctr">
              <a:buFont typeface="Wingdings" pitchFamily="2" charset="2"/>
              <a:buChar char="Ø"/>
            </a:pPr>
            <a:r>
              <a:rPr lang="pt-BR" dirty="0" smtClean="0">
                <a:latin typeface="Arial" pitchFamily="34" charset="0"/>
                <a:cs typeface="Arial" pitchFamily="34" charset="0"/>
              </a:rPr>
              <a:t> Consorciado desde 2010</a:t>
            </a:r>
            <a:endParaRPr lang="pt-BR" dirty="0">
              <a:latin typeface="Arial" pitchFamily="34" charset="0"/>
              <a:cs typeface="Arial" pitchFamily="34" charset="0"/>
            </a:endParaRPr>
          </a:p>
        </p:txBody>
      </p:sp>
      <p:sp>
        <p:nvSpPr>
          <p:cNvPr id="22" name="CaixaDeTexto 21"/>
          <p:cNvSpPr txBox="1"/>
          <p:nvPr/>
        </p:nvSpPr>
        <p:spPr>
          <a:xfrm>
            <a:off x="785786" y="4286256"/>
            <a:ext cx="3857652" cy="369332"/>
          </a:xfrm>
          <a:prstGeom prst="rect">
            <a:avLst/>
          </a:prstGeom>
          <a:noFill/>
        </p:spPr>
        <p:txBody>
          <a:bodyPr wrap="square" rtlCol="0">
            <a:spAutoFit/>
          </a:bodyPr>
          <a:lstStyle/>
          <a:p>
            <a:pPr algn="ctr">
              <a:buFont typeface="Wingdings" pitchFamily="2" charset="2"/>
              <a:buChar char="Ø"/>
            </a:pPr>
            <a:r>
              <a:rPr lang="pt-BR" dirty="0" smtClean="0">
                <a:latin typeface="Arial" pitchFamily="34" charset="0"/>
                <a:cs typeface="Arial" pitchFamily="34" charset="0"/>
              </a:rPr>
              <a:t> Sempre realizou as análises</a:t>
            </a:r>
            <a:endParaRPr lang="pt-BR" dirty="0">
              <a:latin typeface="Arial" pitchFamily="34" charset="0"/>
              <a:cs typeface="Arial" pitchFamily="34" charset="0"/>
            </a:endParaRPr>
          </a:p>
        </p:txBody>
      </p:sp>
      <p:grpSp>
        <p:nvGrpSpPr>
          <p:cNvPr id="25" name="Grupo 24"/>
          <p:cNvGrpSpPr/>
          <p:nvPr/>
        </p:nvGrpSpPr>
        <p:grpSpPr>
          <a:xfrm>
            <a:off x="4857752" y="2643182"/>
            <a:ext cx="3429024" cy="857256"/>
            <a:chOff x="4857752" y="2643182"/>
            <a:chExt cx="3429024" cy="857256"/>
          </a:xfrm>
        </p:grpSpPr>
        <p:sp>
          <p:nvSpPr>
            <p:cNvPr id="23" name="CaixaDeTexto 22"/>
            <p:cNvSpPr txBox="1"/>
            <p:nvPr/>
          </p:nvSpPr>
          <p:spPr>
            <a:xfrm>
              <a:off x="5000628" y="2786058"/>
              <a:ext cx="3071834" cy="646331"/>
            </a:xfrm>
            <a:prstGeom prst="rect">
              <a:avLst/>
            </a:prstGeom>
            <a:noFill/>
          </p:spPr>
          <p:txBody>
            <a:bodyPr wrap="square" rtlCol="0">
              <a:spAutoFit/>
            </a:bodyPr>
            <a:lstStyle/>
            <a:p>
              <a:pPr algn="ctr"/>
              <a:r>
                <a:rPr lang="pt-BR" dirty="0" smtClean="0">
                  <a:latin typeface="Arial" pitchFamily="34" charset="0"/>
                  <a:cs typeface="Arial" pitchFamily="34" charset="0"/>
                </a:rPr>
                <a:t>Prestador de serviços é a PREFEITURA</a:t>
              </a:r>
              <a:endParaRPr lang="pt-BR" dirty="0">
                <a:latin typeface="Arial" pitchFamily="34" charset="0"/>
                <a:cs typeface="Arial" pitchFamily="34" charset="0"/>
              </a:endParaRPr>
            </a:p>
          </p:txBody>
        </p:sp>
        <p:sp>
          <p:nvSpPr>
            <p:cNvPr id="24" name="Elipse 23"/>
            <p:cNvSpPr/>
            <p:nvPr/>
          </p:nvSpPr>
          <p:spPr>
            <a:xfrm>
              <a:off x="4857752" y="2643182"/>
              <a:ext cx="3429024"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18</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sp>
        <p:nvSpPr>
          <p:cNvPr id="16" name="CaixaDeTexto 15"/>
          <p:cNvSpPr txBox="1"/>
          <p:nvPr/>
        </p:nvSpPr>
        <p:spPr>
          <a:xfrm>
            <a:off x="1071538" y="1643050"/>
            <a:ext cx="3143272" cy="369332"/>
          </a:xfrm>
          <a:prstGeom prst="rect">
            <a:avLst/>
          </a:prstGeom>
          <a:noFill/>
        </p:spPr>
        <p:txBody>
          <a:bodyPr wrap="square" rtlCol="0">
            <a:spAutoFit/>
          </a:bodyPr>
          <a:lstStyle/>
          <a:p>
            <a:r>
              <a:rPr lang="pt-BR" dirty="0" smtClean="0">
                <a:latin typeface="Arial" pitchFamily="34" charset="0"/>
                <a:cs typeface="Arial" pitchFamily="34" charset="0"/>
              </a:rPr>
              <a:t>Não realização das análises:</a:t>
            </a:r>
            <a:endParaRPr lang="pt-BR" dirty="0">
              <a:latin typeface="Arial" pitchFamily="34" charset="0"/>
              <a:cs typeface="Arial" pitchFamily="34" charset="0"/>
            </a:endParaRPr>
          </a:p>
        </p:txBody>
      </p:sp>
      <p:sp>
        <p:nvSpPr>
          <p:cNvPr id="17" name="CaixaDeTexto 16"/>
          <p:cNvSpPr txBox="1"/>
          <p:nvPr/>
        </p:nvSpPr>
        <p:spPr>
          <a:xfrm>
            <a:off x="1071538" y="2214554"/>
            <a:ext cx="1285884" cy="369332"/>
          </a:xfrm>
          <a:prstGeom prst="rect">
            <a:avLst/>
          </a:prstGeom>
          <a:noFill/>
        </p:spPr>
        <p:txBody>
          <a:bodyPr wrap="square" rtlCol="0">
            <a:spAutoFit/>
          </a:bodyPr>
          <a:lstStyle/>
          <a:p>
            <a:pPr>
              <a:buFont typeface="Wingdings" pitchFamily="2" charset="2"/>
              <a:buChar char="Ø"/>
            </a:pPr>
            <a:r>
              <a:rPr lang="pt-BR" dirty="0" smtClean="0">
                <a:latin typeface="Arial" pitchFamily="34" charset="0"/>
                <a:cs typeface="Arial" pitchFamily="34" charset="0"/>
              </a:rPr>
              <a:t> Gestão</a:t>
            </a:r>
            <a:endParaRPr lang="pt-BR" dirty="0">
              <a:latin typeface="Arial" pitchFamily="34" charset="0"/>
              <a:cs typeface="Arial" pitchFamily="34" charset="0"/>
            </a:endParaRPr>
          </a:p>
        </p:txBody>
      </p:sp>
      <p:sp>
        <p:nvSpPr>
          <p:cNvPr id="18" name="CaixaDeTexto 17"/>
          <p:cNvSpPr txBox="1"/>
          <p:nvPr/>
        </p:nvSpPr>
        <p:spPr>
          <a:xfrm>
            <a:off x="1071538" y="2643182"/>
            <a:ext cx="2714644" cy="369332"/>
          </a:xfrm>
          <a:prstGeom prst="rect">
            <a:avLst/>
          </a:prstGeom>
          <a:noFill/>
        </p:spPr>
        <p:txBody>
          <a:bodyPr wrap="square" rtlCol="0">
            <a:spAutoFit/>
          </a:bodyPr>
          <a:lstStyle/>
          <a:p>
            <a:pPr>
              <a:buFont typeface="Wingdings" pitchFamily="2" charset="2"/>
              <a:buChar char="Ø"/>
            </a:pPr>
            <a:r>
              <a:rPr lang="pt-BR" dirty="0" smtClean="0">
                <a:latin typeface="Arial" pitchFamily="34" charset="0"/>
                <a:cs typeface="Arial" pitchFamily="34" charset="0"/>
              </a:rPr>
              <a:t> Responsável técnico</a:t>
            </a:r>
            <a:endParaRPr lang="pt-BR" dirty="0">
              <a:latin typeface="Arial" pitchFamily="34" charset="0"/>
              <a:cs typeface="Arial" pitchFamily="34" charset="0"/>
            </a:endParaRPr>
          </a:p>
        </p:txBody>
      </p:sp>
      <p:sp>
        <p:nvSpPr>
          <p:cNvPr id="19" name="CaixaDeTexto 18"/>
          <p:cNvSpPr txBox="1"/>
          <p:nvPr/>
        </p:nvSpPr>
        <p:spPr>
          <a:xfrm>
            <a:off x="1071538" y="3059668"/>
            <a:ext cx="1071570" cy="369332"/>
          </a:xfrm>
          <a:prstGeom prst="rect">
            <a:avLst/>
          </a:prstGeom>
          <a:noFill/>
        </p:spPr>
        <p:txBody>
          <a:bodyPr wrap="square" rtlCol="0">
            <a:spAutoFit/>
          </a:bodyPr>
          <a:lstStyle/>
          <a:p>
            <a:pPr>
              <a:buFont typeface="Wingdings" pitchFamily="2" charset="2"/>
              <a:buChar char="Ø"/>
            </a:pPr>
            <a:r>
              <a:rPr lang="pt-BR" dirty="0" smtClean="0">
                <a:latin typeface="Arial" pitchFamily="34" charset="0"/>
                <a:cs typeface="Arial" pitchFamily="34" charset="0"/>
              </a:rPr>
              <a:t> Custo</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19</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sp>
        <p:nvSpPr>
          <p:cNvPr id="9" name="CaixaDeTexto 8"/>
          <p:cNvSpPr txBox="1"/>
          <p:nvPr/>
        </p:nvSpPr>
        <p:spPr>
          <a:xfrm>
            <a:off x="1142976" y="1785926"/>
            <a:ext cx="1143008" cy="369332"/>
          </a:xfrm>
          <a:prstGeom prst="rect">
            <a:avLst/>
          </a:prstGeom>
          <a:noFill/>
        </p:spPr>
        <p:txBody>
          <a:bodyPr wrap="square" rtlCol="0">
            <a:spAutoFit/>
          </a:bodyPr>
          <a:lstStyle/>
          <a:p>
            <a:r>
              <a:rPr lang="pt-BR" u="sng" dirty="0" smtClean="0">
                <a:latin typeface="Arial" pitchFamily="34" charset="0"/>
                <a:cs typeface="Arial" pitchFamily="34" charset="0"/>
              </a:rPr>
              <a:t>Gestão</a:t>
            </a:r>
            <a:endParaRPr lang="pt-BR" u="sng" dirty="0">
              <a:latin typeface="Arial" pitchFamily="34" charset="0"/>
              <a:cs typeface="Arial" pitchFamily="34" charset="0"/>
            </a:endParaRPr>
          </a:p>
        </p:txBody>
      </p:sp>
      <p:sp>
        <p:nvSpPr>
          <p:cNvPr id="7" name="CaixaDeTexto 6"/>
          <p:cNvSpPr txBox="1"/>
          <p:nvPr/>
        </p:nvSpPr>
        <p:spPr>
          <a:xfrm>
            <a:off x="1071538" y="2571744"/>
            <a:ext cx="5857916" cy="1338828"/>
          </a:xfrm>
          <a:prstGeom prst="rect">
            <a:avLst/>
          </a:prstGeom>
          <a:noFill/>
        </p:spPr>
        <p:txBody>
          <a:bodyPr wrap="square" rtlCol="0">
            <a:spAutoFit/>
          </a:bodyPr>
          <a:lstStyle/>
          <a:p>
            <a:pPr>
              <a:lnSpc>
                <a:spcPct val="150000"/>
              </a:lnSpc>
              <a:buFont typeface="Wingdings" pitchFamily="2" charset="2"/>
              <a:buChar char="Ø"/>
            </a:pPr>
            <a:r>
              <a:rPr lang="pt-BR" dirty="0" smtClean="0"/>
              <a:t> </a:t>
            </a:r>
            <a:r>
              <a:rPr lang="pt-BR" dirty="0" smtClean="0">
                <a:latin typeface="Arial" pitchFamily="34" charset="0"/>
                <a:cs typeface="Arial" pitchFamily="34" charset="0"/>
              </a:rPr>
              <a:t>Conhecimento da Portaria nº 2.914/2011 MS:</a:t>
            </a:r>
          </a:p>
          <a:p>
            <a:pPr>
              <a:lnSpc>
                <a:spcPct val="150000"/>
              </a:lnSpc>
            </a:pPr>
            <a:r>
              <a:rPr lang="pt-BR" dirty="0" smtClean="0">
                <a:latin typeface="Arial" pitchFamily="34" charset="0"/>
                <a:cs typeface="Arial" pitchFamily="34" charset="0"/>
              </a:rPr>
              <a:t>     Obrigatoriedade</a:t>
            </a:r>
          </a:p>
          <a:p>
            <a:pPr>
              <a:lnSpc>
                <a:spcPct val="150000"/>
              </a:lnSpc>
            </a:pPr>
            <a:r>
              <a:rPr lang="pt-BR" dirty="0" smtClean="0">
                <a:latin typeface="Arial" pitchFamily="34" charset="0"/>
                <a:cs typeface="Arial" pitchFamily="34" charset="0"/>
              </a:rPr>
              <a:t>     Penalidades</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1. Introdução</a:t>
            </a:r>
            <a:endParaRPr lang="pt-BR" sz="2800" dirty="0">
              <a:latin typeface="Arial" pitchFamily="34" charset="0"/>
              <a:cs typeface="Arial" pitchFamily="34" charset="0"/>
            </a:endParaRPr>
          </a:p>
        </p:txBody>
      </p:sp>
      <p:sp>
        <p:nvSpPr>
          <p:cNvPr id="7" name="CaixaDeTexto 6"/>
          <p:cNvSpPr txBox="1"/>
          <p:nvPr/>
        </p:nvSpPr>
        <p:spPr>
          <a:xfrm>
            <a:off x="571473" y="1643051"/>
            <a:ext cx="7929619" cy="923330"/>
          </a:xfrm>
          <a:prstGeom prst="rect">
            <a:avLst/>
          </a:prstGeom>
          <a:noFill/>
        </p:spPr>
        <p:txBody>
          <a:bodyPr wrap="square" rtlCol="0">
            <a:spAutoFit/>
          </a:bodyPr>
          <a:lstStyle/>
          <a:p>
            <a:pPr algn="just">
              <a:lnSpc>
                <a:spcPct val="150000"/>
              </a:lnSpc>
            </a:pPr>
            <a:r>
              <a:rPr lang="pt-BR" dirty="0" smtClean="0">
                <a:latin typeface="Arial" pitchFamily="34" charset="0"/>
                <a:cs typeface="Arial" pitchFamily="34" charset="0"/>
              </a:rPr>
              <a:t>Consórcio Intermunicipal de Saneamento Básico da Zona da Mata de Minas Gerais – CISAB ZONA DA MATA</a:t>
            </a:r>
            <a:endParaRPr lang="pt-BR" dirty="0">
              <a:latin typeface="Arial" pitchFamily="34" charset="0"/>
              <a:cs typeface="Arial" pitchFamily="34" charset="0"/>
            </a:endParaRPr>
          </a:p>
        </p:txBody>
      </p:sp>
      <p:sp>
        <p:nvSpPr>
          <p:cNvPr id="8" name="CaixaDeTexto 7"/>
          <p:cNvSpPr txBox="1"/>
          <p:nvPr/>
        </p:nvSpPr>
        <p:spPr>
          <a:xfrm>
            <a:off x="571474" y="3643315"/>
            <a:ext cx="2428892" cy="369332"/>
          </a:xfrm>
          <a:prstGeom prst="rect">
            <a:avLst/>
          </a:prstGeom>
          <a:noFill/>
        </p:spPr>
        <p:txBody>
          <a:bodyPr wrap="square" rtlCol="0">
            <a:spAutoFit/>
          </a:bodyPr>
          <a:lstStyle/>
          <a:p>
            <a:r>
              <a:rPr lang="pt-BR" dirty="0" smtClean="0">
                <a:latin typeface="Arial" pitchFamily="34" charset="0"/>
                <a:cs typeface="Arial" pitchFamily="34" charset="0"/>
              </a:rPr>
              <a:t>Fundado em 2008</a:t>
            </a:r>
            <a:endParaRPr lang="pt-BR" dirty="0">
              <a:latin typeface="Arial" pitchFamily="34" charset="0"/>
              <a:cs typeface="Arial" pitchFamily="34" charset="0"/>
            </a:endParaRPr>
          </a:p>
        </p:txBody>
      </p:sp>
      <p:sp>
        <p:nvSpPr>
          <p:cNvPr id="9" name="CaixaDeTexto 8"/>
          <p:cNvSpPr txBox="1"/>
          <p:nvPr/>
        </p:nvSpPr>
        <p:spPr>
          <a:xfrm>
            <a:off x="500033" y="4214818"/>
            <a:ext cx="3929091" cy="369332"/>
          </a:xfrm>
          <a:prstGeom prst="rect">
            <a:avLst/>
          </a:prstGeom>
          <a:noFill/>
        </p:spPr>
        <p:txBody>
          <a:bodyPr wrap="square" rtlCol="0">
            <a:spAutoFit/>
          </a:bodyPr>
          <a:lstStyle/>
          <a:p>
            <a:pPr algn="ctr"/>
            <a:r>
              <a:rPr lang="pt-BR" dirty="0" smtClean="0">
                <a:latin typeface="Arial" pitchFamily="34" charset="0"/>
                <a:cs typeface="Arial" pitchFamily="34" charset="0"/>
              </a:rPr>
              <a:t>27 municípios consorciados (2015)</a:t>
            </a:r>
            <a:endParaRPr lang="pt-BR" dirty="0">
              <a:latin typeface="Arial" pitchFamily="34" charset="0"/>
              <a:cs typeface="Arial" pitchFamily="34" charset="0"/>
            </a:endParaRPr>
          </a:p>
        </p:txBody>
      </p:sp>
      <p:sp>
        <p:nvSpPr>
          <p:cNvPr id="10" name="CaixaDeTexto 9"/>
          <p:cNvSpPr txBox="1"/>
          <p:nvPr/>
        </p:nvSpPr>
        <p:spPr>
          <a:xfrm>
            <a:off x="571473" y="4774180"/>
            <a:ext cx="2500331" cy="369332"/>
          </a:xfrm>
          <a:prstGeom prst="rect">
            <a:avLst/>
          </a:prstGeom>
          <a:noFill/>
        </p:spPr>
        <p:txBody>
          <a:bodyPr wrap="square" rtlCol="0">
            <a:spAutoFit/>
          </a:bodyPr>
          <a:lstStyle/>
          <a:p>
            <a:r>
              <a:rPr lang="pt-BR" dirty="0" smtClean="0">
                <a:latin typeface="Arial" pitchFamily="34" charset="0"/>
                <a:cs typeface="Arial" pitchFamily="34" charset="0"/>
              </a:rPr>
              <a:t>Sede em Viçosa - MG</a:t>
            </a:r>
            <a:endParaRPr lang="pt-BR" dirty="0">
              <a:latin typeface="Arial" pitchFamily="34" charset="0"/>
              <a:cs typeface="Arial" pitchFamily="34" charset="0"/>
            </a:endParaRPr>
          </a:p>
        </p:txBody>
      </p:sp>
      <p:sp>
        <p:nvSpPr>
          <p:cNvPr id="11" name="CaixaDeTexto 10"/>
          <p:cNvSpPr txBox="1"/>
          <p:nvPr/>
        </p:nvSpPr>
        <p:spPr>
          <a:xfrm>
            <a:off x="1928795" y="2928934"/>
            <a:ext cx="5786479" cy="369332"/>
          </a:xfrm>
          <a:prstGeom prst="rect">
            <a:avLst/>
          </a:prstGeom>
          <a:noFill/>
        </p:spPr>
        <p:txBody>
          <a:bodyPr wrap="square" rtlCol="0">
            <a:spAutoFit/>
          </a:bodyPr>
          <a:lstStyle/>
          <a:p>
            <a:pPr>
              <a:buFont typeface="Wingdings" pitchFamily="2" charset="2"/>
              <a:buChar char="Ø"/>
            </a:pPr>
            <a:r>
              <a:rPr lang="pt-BR" dirty="0" smtClean="0">
                <a:latin typeface="Arial" pitchFamily="34" charset="0"/>
                <a:cs typeface="Arial" pitchFamily="34" charset="0"/>
              </a:rPr>
              <a:t> Prestar apoio aos serviços de saneamento básico</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20</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sp>
        <p:nvSpPr>
          <p:cNvPr id="9" name="CaixaDeTexto 8"/>
          <p:cNvSpPr txBox="1"/>
          <p:nvPr/>
        </p:nvSpPr>
        <p:spPr>
          <a:xfrm>
            <a:off x="1142976" y="1785926"/>
            <a:ext cx="2428892" cy="369332"/>
          </a:xfrm>
          <a:prstGeom prst="rect">
            <a:avLst/>
          </a:prstGeom>
          <a:noFill/>
        </p:spPr>
        <p:txBody>
          <a:bodyPr wrap="square" rtlCol="0">
            <a:spAutoFit/>
          </a:bodyPr>
          <a:lstStyle/>
          <a:p>
            <a:r>
              <a:rPr lang="pt-BR" u="sng" dirty="0" smtClean="0">
                <a:latin typeface="Arial" pitchFamily="34" charset="0"/>
                <a:cs typeface="Arial" pitchFamily="34" charset="0"/>
              </a:rPr>
              <a:t>Responsável Técnico</a:t>
            </a:r>
            <a:endParaRPr lang="pt-BR" u="sng" dirty="0">
              <a:latin typeface="Arial" pitchFamily="34" charset="0"/>
              <a:cs typeface="Arial" pitchFamily="34" charset="0"/>
            </a:endParaRPr>
          </a:p>
        </p:txBody>
      </p:sp>
      <p:sp>
        <p:nvSpPr>
          <p:cNvPr id="10" name="CaixaDeTexto 9"/>
          <p:cNvSpPr txBox="1"/>
          <p:nvPr/>
        </p:nvSpPr>
        <p:spPr>
          <a:xfrm>
            <a:off x="1142976" y="2571744"/>
            <a:ext cx="4786346" cy="2308324"/>
          </a:xfrm>
          <a:prstGeom prst="rect">
            <a:avLst/>
          </a:prstGeom>
          <a:noFill/>
        </p:spPr>
        <p:txBody>
          <a:bodyPr wrap="square" rtlCol="0">
            <a:spAutoFit/>
          </a:bodyPr>
          <a:lstStyle/>
          <a:p>
            <a:pPr>
              <a:lnSpc>
                <a:spcPct val="150000"/>
              </a:lnSpc>
              <a:buFont typeface="Wingdings" pitchFamily="2" charset="2"/>
              <a:buChar char="Ø"/>
            </a:pPr>
            <a:r>
              <a:rPr lang="pt-BR" dirty="0" smtClean="0">
                <a:latin typeface="Arial" pitchFamily="34" charset="0"/>
                <a:cs typeface="Arial" pitchFamily="34" charset="0"/>
              </a:rPr>
              <a:t> Orientar:</a:t>
            </a:r>
          </a:p>
          <a:p>
            <a:pPr>
              <a:lnSpc>
                <a:spcPct val="150000"/>
              </a:lnSpc>
            </a:pPr>
            <a:r>
              <a:rPr lang="pt-BR" dirty="0" smtClean="0">
                <a:latin typeface="Arial" pitchFamily="34" charset="0"/>
                <a:cs typeface="Arial" pitchFamily="34" charset="0"/>
              </a:rPr>
              <a:t>    Cumprimento a Portaria nº 2.914/2011 MS</a:t>
            </a:r>
          </a:p>
          <a:p>
            <a:pPr>
              <a:lnSpc>
                <a:spcPct val="150000"/>
              </a:lnSpc>
            </a:pPr>
            <a:r>
              <a:rPr lang="pt-BR" dirty="0" smtClean="0">
                <a:latin typeface="Arial" pitchFamily="34" charset="0"/>
                <a:cs typeface="Arial" pitchFamily="34" charset="0"/>
              </a:rPr>
              <a:t>    Obrigatoriedade e penalidades</a:t>
            </a:r>
          </a:p>
          <a:p>
            <a:pPr>
              <a:lnSpc>
                <a:spcPct val="150000"/>
              </a:lnSpc>
            </a:pPr>
            <a:r>
              <a:rPr lang="pt-BR" dirty="0" smtClean="0">
                <a:latin typeface="Arial" pitchFamily="34" charset="0"/>
                <a:cs typeface="Arial" pitchFamily="34" charset="0"/>
              </a:rPr>
              <a:t>    Estruturação da ETA</a:t>
            </a:r>
          </a:p>
          <a:p>
            <a:endParaRPr lang="pt-BR" dirty="0" smtClean="0"/>
          </a:p>
          <a:p>
            <a:endParaRPr lang="pt-BR" dirty="0"/>
          </a:p>
        </p:txBody>
      </p:sp>
      <p:sp>
        <p:nvSpPr>
          <p:cNvPr id="11" name="CaixaDeTexto 10"/>
          <p:cNvSpPr txBox="1"/>
          <p:nvPr/>
        </p:nvSpPr>
        <p:spPr>
          <a:xfrm>
            <a:off x="3786182" y="4786322"/>
            <a:ext cx="1285884" cy="369332"/>
          </a:xfrm>
          <a:prstGeom prst="rect">
            <a:avLst/>
          </a:prstGeom>
          <a:noFill/>
        </p:spPr>
        <p:txBody>
          <a:bodyPr wrap="square" rtlCol="0">
            <a:spAutoFit/>
          </a:bodyPr>
          <a:lstStyle/>
          <a:p>
            <a:r>
              <a:rPr lang="pt-BR" dirty="0" smtClean="0">
                <a:solidFill>
                  <a:srgbClr val="FF0000"/>
                </a:solidFill>
                <a:latin typeface="Arial" pitchFamily="34" charset="0"/>
                <a:cs typeface="Arial" pitchFamily="34" charset="0"/>
              </a:rPr>
              <a:t>Problema!</a:t>
            </a:r>
            <a:endParaRPr lang="pt-BR" dirty="0">
              <a:solidFill>
                <a:srgbClr val="FF0000"/>
              </a:solidFill>
              <a:latin typeface="Arial" pitchFamily="34" charset="0"/>
              <a:cs typeface="Arial" pitchFamily="34" charset="0"/>
            </a:endParaRPr>
          </a:p>
        </p:txBody>
      </p:sp>
      <p:sp>
        <p:nvSpPr>
          <p:cNvPr id="13" name="CaixaDeTexto 12"/>
          <p:cNvSpPr txBox="1"/>
          <p:nvPr/>
        </p:nvSpPr>
        <p:spPr>
          <a:xfrm>
            <a:off x="5286380" y="4429132"/>
            <a:ext cx="2428892" cy="369332"/>
          </a:xfrm>
          <a:prstGeom prst="rect">
            <a:avLst/>
          </a:prstGeom>
          <a:noFill/>
        </p:spPr>
        <p:txBody>
          <a:bodyPr wrap="square" rtlCol="0">
            <a:spAutoFit/>
          </a:bodyPr>
          <a:lstStyle/>
          <a:p>
            <a:r>
              <a:rPr lang="pt-BR" dirty="0" smtClean="0">
                <a:latin typeface="Arial" pitchFamily="34" charset="0"/>
                <a:cs typeface="Arial" pitchFamily="34" charset="0"/>
              </a:rPr>
              <a:t>1 responsável técnico</a:t>
            </a:r>
            <a:endParaRPr lang="pt-BR" dirty="0">
              <a:latin typeface="Arial" pitchFamily="34" charset="0"/>
              <a:cs typeface="Arial" pitchFamily="34" charset="0"/>
            </a:endParaRPr>
          </a:p>
        </p:txBody>
      </p:sp>
      <p:sp>
        <p:nvSpPr>
          <p:cNvPr id="14" name="CaixaDeTexto 13"/>
          <p:cNvSpPr txBox="1"/>
          <p:nvPr/>
        </p:nvSpPr>
        <p:spPr>
          <a:xfrm>
            <a:off x="5286380" y="5143512"/>
            <a:ext cx="1714512" cy="369332"/>
          </a:xfrm>
          <a:prstGeom prst="rect">
            <a:avLst/>
          </a:prstGeom>
          <a:noFill/>
        </p:spPr>
        <p:txBody>
          <a:bodyPr wrap="square" rtlCol="0">
            <a:spAutoFit/>
          </a:bodyPr>
          <a:lstStyle/>
          <a:p>
            <a:r>
              <a:rPr lang="pt-BR" dirty="0" smtClean="0">
                <a:latin typeface="Arial" pitchFamily="34" charset="0"/>
                <a:cs typeface="Arial" pitchFamily="34" charset="0"/>
              </a:rPr>
              <a:t>Várias </a:t>
            </a:r>
            <a:r>
              <a:rPr lang="pt-BR" dirty="0" err="1" smtClean="0">
                <a:latin typeface="Arial" pitchFamily="34" charset="0"/>
                <a:cs typeface="Arial" pitchFamily="34" charset="0"/>
              </a:rPr>
              <a:t>ETA’s</a:t>
            </a:r>
            <a:endParaRPr lang="pt-BR" dirty="0">
              <a:latin typeface="Arial" pitchFamily="34" charset="0"/>
              <a:cs typeface="Arial" pitchFamily="34" charset="0"/>
            </a:endParaRPr>
          </a:p>
        </p:txBody>
      </p:sp>
      <p:cxnSp>
        <p:nvCxnSpPr>
          <p:cNvPr id="16" name="Conector de seta reta 15"/>
          <p:cNvCxnSpPr/>
          <p:nvPr/>
        </p:nvCxnSpPr>
        <p:spPr>
          <a:xfrm flipV="1">
            <a:off x="5000628" y="4643446"/>
            <a:ext cx="35719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endCxn id="14" idx="1"/>
          </p:cNvCxnSpPr>
          <p:nvPr/>
        </p:nvCxnSpPr>
        <p:spPr>
          <a:xfrm>
            <a:off x="5000628" y="5143512"/>
            <a:ext cx="285752"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21</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4. Resultados e Discussão</a:t>
            </a:r>
            <a:endParaRPr lang="pt-BR" sz="2800" dirty="0">
              <a:latin typeface="Arial" pitchFamily="34" charset="0"/>
              <a:cs typeface="Arial" pitchFamily="34" charset="0"/>
            </a:endParaRPr>
          </a:p>
        </p:txBody>
      </p:sp>
      <p:sp>
        <p:nvSpPr>
          <p:cNvPr id="9" name="CaixaDeTexto 8"/>
          <p:cNvSpPr txBox="1"/>
          <p:nvPr/>
        </p:nvSpPr>
        <p:spPr>
          <a:xfrm>
            <a:off x="1142976" y="1785926"/>
            <a:ext cx="2428892" cy="369332"/>
          </a:xfrm>
          <a:prstGeom prst="rect">
            <a:avLst/>
          </a:prstGeom>
          <a:noFill/>
        </p:spPr>
        <p:txBody>
          <a:bodyPr wrap="square" rtlCol="0">
            <a:spAutoFit/>
          </a:bodyPr>
          <a:lstStyle/>
          <a:p>
            <a:r>
              <a:rPr lang="pt-BR" u="sng" dirty="0" smtClean="0">
                <a:latin typeface="Arial" pitchFamily="34" charset="0"/>
                <a:cs typeface="Arial" pitchFamily="34" charset="0"/>
              </a:rPr>
              <a:t>Custos</a:t>
            </a:r>
            <a:endParaRPr lang="pt-BR" u="sng" dirty="0">
              <a:latin typeface="Arial" pitchFamily="34" charset="0"/>
              <a:cs typeface="Arial" pitchFamily="34" charset="0"/>
            </a:endParaRPr>
          </a:p>
        </p:txBody>
      </p:sp>
      <p:sp>
        <p:nvSpPr>
          <p:cNvPr id="13" name="CaixaDeTexto 12"/>
          <p:cNvSpPr txBox="1"/>
          <p:nvPr/>
        </p:nvSpPr>
        <p:spPr>
          <a:xfrm>
            <a:off x="5286380" y="4429132"/>
            <a:ext cx="2428892" cy="369332"/>
          </a:xfrm>
          <a:prstGeom prst="rect">
            <a:avLst/>
          </a:prstGeom>
          <a:noFill/>
        </p:spPr>
        <p:txBody>
          <a:bodyPr wrap="square" rtlCol="0">
            <a:spAutoFit/>
          </a:bodyPr>
          <a:lstStyle/>
          <a:p>
            <a:endParaRPr lang="pt-BR" dirty="0">
              <a:latin typeface="Arial" pitchFamily="34" charset="0"/>
              <a:cs typeface="Arial" pitchFamily="34" charset="0"/>
            </a:endParaRPr>
          </a:p>
        </p:txBody>
      </p:sp>
      <p:sp>
        <p:nvSpPr>
          <p:cNvPr id="15" name="CaixaDeTexto 14"/>
          <p:cNvSpPr txBox="1"/>
          <p:nvPr/>
        </p:nvSpPr>
        <p:spPr>
          <a:xfrm>
            <a:off x="1142976" y="2571744"/>
            <a:ext cx="4357718" cy="1338828"/>
          </a:xfrm>
          <a:prstGeom prst="rect">
            <a:avLst/>
          </a:prstGeom>
          <a:noFill/>
        </p:spPr>
        <p:txBody>
          <a:bodyPr wrap="square" rtlCol="0">
            <a:spAutoFit/>
          </a:bodyPr>
          <a:lstStyle/>
          <a:p>
            <a:pPr algn="just">
              <a:lnSpc>
                <a:spcPct val="150000"/>
              </a:lnSpc>
              <a:buFont typeface="Wingdings" pitchFamily="2" charset="2"/>
              <a:buChar char="Ø"/>
            </a:pPr>
            <a:r>
              <a:rPr lang="pt-BR" dirty="0" smtClean="0">
                <a:latin typeface="Arial" pitchFamily="34" charset="0"/>
                <a:cs typeface="Arial" pitchFamily="34" charset="0"/>
              </a:rPr>
              <a:t> Análises</a:t>
            </a:r>
          </a:p>
          <a:p>
            <a:pPr algn="just">
              <a:lnSpc>
                <a:spcPct val="150000"/>
              </a:lnSpc>
              <a:buFont typeface="Wingdings" pitchFamily="2" charset="2"/>
              <a:buChar char="Ø"/>
            </a:pPr>
            <a:r>
              <a:rPr lang="pt-BR" dirty="0" smtClean="0">
                <a:latin typeface="Arial" pitchFamily="34" charset="0"/>
                <a:cs typeface="Arial" pitchFamily="34" charset="0"/>
              </a:rPr>
              <a:t> Equipamentos e estrutura da ETA</a:t>
            </a:r>
          </a:p>
          <a:p>
            <a:pPr algn="just">
              <a:lnSpc>
                <a:spcPct val="150000"/>
              </a:lnSpc>
              <a:buFont typeface="Wingdings" pitchFamily="2" charset="2"/>
              <a:buChar char="Ø"/>
            </a:pPr>
            <a:r>
              <a:rPr lang="pt-BR" dirty="0" smtClean="0">
                <a:latin typeface="Arial" pitchFamily="34" charset="0"/>
                <a:cs typeface="Arial" pitchFamily="34" charset="0"/>
              </a:rPr>
              <a:t> Contratação de profissional</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22</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5. Conclusão</a:t>
            </a:r>
            <a:endParaRPr lang="pt-BR" sz="2800" dirty="0">
              <a:latin typeface="Arial" pitchFamily="34" charset="0"/>
              <a:cs typeface="Arial" pitchFamily="34" charset="0"/>
            </a:endParaRPr>
          </a:p>
        </p:txBody>
      </p:sp>
      <p:sp>
        <p:nvSpPr>
          <p:cNvPr id="8" name="CaixaDeTexto 7"/>
          <p:cNvSpPr txBox="1"/>
          <p:nvPr/>
        </p:nvSpPr>
        <p:spPr>
          <a:xfrm>
            <a:off x="1071538" y="2071678"/>
            <a:ext cx="7500990" cy="872034"/>
          </a:xfrm>
          <a:prstGeom prst="rect">
            <a:avLst/>
          </a:prstGeom>
          <a:noFill/>
        </p:spPr>
        <p:txBody>
          <a:bodyPr wrap="square" rtlCol="0">
            <a:spAutoFit/>
          </a:bodyPr>
          <a:lstStyle/>
          <a:p>
            <a:pPr algn="just">
              <a:lnSpc>
                <a:spcPct val="150000"/>
              </a:lnSpc>
              <a:buFont typeface="Wingdings" pitchFamily="2" charset="2"/>
              <a:buChar char="Ø"/>
            </a:pPr>
            <a:r>
              <a:rPr lang="pt-BR" dirty="0" smtClean="0">
                <a:latin typeface="Arial" pitchFamily="34" charset="0"/>
                <a:cs typeface="Arial" pitchFamily="34" charset="0"/>
              </a:rPr>
              <a:t> 2010 – 2014: Dentre os municípios que realizaram as análises, a maioria possui autarquia</a:t>
            </a:r>
            <a:endParaRPr lang="pt-BR" dirty="0">
              <a:latin typeface="Arial" pitchFamily="34" charset="0"/>
              <a:cs typeface="Arial" pitchFamily="34" charset="0"/>
            </a:endParaRPr>
          </a:p>
        </p:txBody>
      </p:sp>
      <p:sp>
        <p:nvSpPr>
          <p:cNvPr id="10" name="CaixaDeTexto 9"/>
          <p:cNvSpPr txBox="1"/>
          <p:nvPr/>
        </p:nvSpPr>
        <p:spPr>
          <a:xfrm>
            <a:off x="1142976" y="3202544"/>
            <a:ext cx="3357586" cy="369332"/>
          </a:xfrm>
          <a:prstGeom prst="rect">
            <a:avLst/>
          </a:prstGeom>
          <a:noFill/>
        </p:spPr>
        <p:txBody>
          <a:bodyPr wrap="square" rtlCol="0">
            <a:spAutoFit/>
          </a:bodyPr>
          <a:lstStyle/>
          <a:p>
            <a:pPr>
              <a:buFont typeface="Wingdings" pitchFamily="2" charset="2"/>
              <a:buChar char="Ø"/>
            </a:pPr>
            <a:r>
              <a:rPr lang="pt-BR" dirty="0" smtClean="0"/>
              <a:t> </a:t>
            </a:r>
            <a:r>
              <a:rPr lang="pt-BR" dirty="0" smtClean="0">
                <a:latin typeface="Arial" pitchFamily="34" charset="0"/>
                <a:cs typeface="Arial" pitchFamily="34" charset="0"/>
              </a:rPr>
              <a:t>Autarquia ou prefeitura?</a:t>
            </a:r>
            <a:endParaRPr lang="pt-BR" dirty="0">
              <a:latin typeface="Arial" pitchFamily="34" charset="0"/>
              <a:cs typeface="Arial" pitchFamily="34" charset="0"/>
            </a:endParaRPr>
          </a:p>
        </p:txBody>
      </p:sp>
      <p:sp>
        <p:nvSpPr>
          <p:cNvPr id="11" name="CaixaDeTexto 10"/>
          <p:cNvSpPr txBox="1"/>
          <p:nvPr/>
        </p:nvSpPr>
        <p:spPr>
          <a:xfrm>
            <a:off x="2285984" y="3857628"/>
            <a:ext cx="3643338" cy="369332"/>
          </a:xfrm>
          <a:prstGeom prst="rect">
            <a:avLst/>
          </a:prstGeom>
          <a:noFill/>
        </p:spPr>
        <p:txBody>
          <a:bodyPr wrap="square" rtlCol="0">
            <a:spAutoFit/>
          </a:bodyPr>
          <a:lstStyle/>
          <a:p>
            <a:r>
              <a:rPr lang="pt-BR" dirty="0" smtClean="0">
                <a:latin typeface="Arial" pitchFamily="34" charset="0"/>
                <a:cs typeface="Arial" pitchFamily="34" charset="0"/>
              </a:rPr>
              <a:t>Essa não é a origem do problema</a:t>
            </a:r>
            <a:endParaRPr lang="pt-BR" dirty="0">
              <a:latin typeface="Arial" pitchFamily="34" charset="0"/>
              <a:cs typeface="Arial" pitchFamily="34" charset="0"/>
            </a:endParaRPr>
          </a:p>
        </p:txBody>
      </p:sp>
      <p:grpSp>
        <p:nvGrpSpPr>
          <p:cNvPr id="24" name="Grupo 23"/>
          <p:cNvGrpSpPr/>
          <p:nvPr/>
        </p:nvGrpSpPr>
        <p:grpSpPr>
          <a:xfrm>
            <a:off x="1785124" y="3644108"/>
            <a:ext cx="429422" cy="429422"/>
            <a:chOff x="1785124" y="3644108"/>
            <a:chExt cx="429422" cy="429422"/>
          </a:xfrm>
        </p:grpSpPr>
        <p:cxnSp>
          <p:nvCxnSpPr>
            <p:cNvPr id="18" name="Conector reto 17"/>
            <p:cNvCxnSpPr/>
            <p:nvPr/>
          </p:nvCxnSpPr>
          <p:spPr>
            <a:xfrm rot="5400000">
              <a:off x="1571604" y="3857628"/>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1785918" y="407194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p:nvGrpSpPr>
        <p:grpSpPr>
          <a:xfrm>
            <a:off x="1500166" y="4774180"/>
            <a:ext cx="6000792" cy="381474"/>
            <a:chOff x="1500166" y="4774180"/>
            <a:chExt cx="6000792" cy="381474"/>
          </a:xfrm>
        </p:grpSpPr>
        <p:sp>
          <p:nvSpPr>
            <p:cNvPr id="21" name="CaixaDeTexto 20"/>
            <p:cNvSpPr txBox="1"/>
            <p:nvPr/>
          </p:nvSpPr>
          <p:spPr>
            <a:xfrm>
              <a:off x="1500166" y="4786322"/>
              <a:ext cx="1285884" cy="369332"/>
            </a:xfrm>
            <a:prstGeom prst="rect">
              <a:avLst/>
            </a:prstGeom>
            <a:noFill/>
          </p:spPr>
          <p:txBody>
            <a:bodyPr wrap="square" rtlCol="0">
              <a:spAutoFit/>
            </a:bodyPr>
            <a:lstStyle/>
            <a:p>
              <a:pPr>
                <a:buFont typeface="Wingdings" pitchFamily="2" charset="2"/>
                <a:buChar char="v"/>
              </a:pPr>
              <a:r>
                <a:rPr lang="pt-BR" dirty="0" smtClean="0">
                  <a:latin typeface="Arial" pitchFamily="34" charset="0"/>
                  <a:cs typeface="Arial" pitchFamily="34" charset="0"/>
                </a:rPr>
                <a:t> Gestão </a:t>
              </a:r>
              <a:endParaRPr lang="pt-BR" dirty="0">
                <a:latin typeface="Arial" pitchFamily="34" charset="0"/>
                <a:cs typeface="Arial" pitchFamily="34" charset="0"/>
              </a:endParaRPr>
            </a:p>
          </p:txBody>
        </p:sp>
        <p:sp>
          <p:nvSpPr>
            <p:cNvPr id="22" name="CaixaDeTexto 21"/>
            <p:cNvSpPr txBox="1"/>
            <p:nvPr/>
          </p:nvSpPr>
          <p:spPr>
            <a:xfrm>
              <a:off x="3214678" y="4774180"/>
              <a:ext cx="2571768" cy="369332"/>
            </a:xfrm>
            <a:prstGeom prst="rect">
              <a:avLst/>
            </a:prstGeom>
            <a:noFill/>
          </p:spPr>
          <p:txBody>
            <a:bodyPr wrap="square" rtlCol="0">
              <a:spAutoFit/>
            </a:bodyPr>
            <a:lstStyle/>
            <a:p>
              <a:pPr>
                <a:buFont typeface="Wingdings" pitchFamily="2" charset="2"/>
                <a:buChar char="v"/>
              </a:pPr>
              <a:r>
                <a:rPr lang="pt-BR" dirty="0" smtClean="0">
                  <a:latin typeface="Arial" pitchFamily="34" charset="0"/>
                  <a:cs typeface="Arial" pitchFamily="34" charset="0"/>
                </a:rPr>
                <a:t> Responsável técnico</a:t>
              </a:r>
              <a:endParaRPr lang="pt-BR" dirty="0">
                <a:latin typeface="Arial" pitchFamily="34" charset="0"/>
                <a:cs typeface="Arial" pitchFamily="34" charset="0"/>
              </a:endParaRPr>
            </a:p>
          </p:txBody>
        </p:sp>
        <p:sp>
          <p:nvSpPr>
            <p:cNvPr id="23" name="CaixaDeTexto 22"/>
            <p:cNvSpPr txBox="1"/>
            <p:nvPr/>
          </p:nvSpPr>
          <p:spPr>
            <a:xfrm>
              <a:off x="6286512" y="4774180"/>
              <a:ext cx="1214446" cy="369332"/>
            </a:xfrm>
            <a:prstGeom prst="rect">
              <a:avLst/>
            </a:prstGeom>
            <a:noFill/>
          </p:spPr>
          <p:txBody>
            <a:bodyPr wrap="square" rtlCol="0">
              <a:spAutoFit/>
            </a:bodyPr>
            <a:lstStyle/>
            <a:p>
              <a:pPr>
                <a:buFont typeface="Wingdings" pitchFamily="2" charset="2"/>
                <a:buChar char="v"/>
              </a:pPr>
              <a:r>
                <a:rPr lang="pt-BR" dirty="0" smtClean="0">
                  <a:latin typeface="Arial" pitchFamily="34" charset="0"/>
                  <a:cs typeface="Arial" pitchFamily="34" charset="0"/>
                </a:rPr>
                <a:t> Custos</a:t>
              </a:r>
              <a:endParaRPr lang="pt-BR"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23</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6. Revisão Bibliográfica</a:t>
            </a:r>
            <a:endParaRPr lang="pt-BR" sz="2800" dirty="0">
              <a:latin typeface="Arial" pitchFamily="34" charset="0"/>
              <a:cs typeface="Arial" pitchFamily="34" charset="0"/>
            </a:endParaRPr>
          </a:p>
        </p:txBody>
      </p:sp>
      <p:sp>
        <p:nvSpPr>
          <p:cNvPr id="15" name="CaixaDeTexto 14"/>
          <p:cNvSpPr txBox="1"/>
          <p:nvPr/>
        </p:nvSpPr>
        <p:spPr>
          <a:xfrm>
            <a:off x="785786" y="1785927"/>
            <a:ext cx="7929618" cy="1477328"/>
          </a:xfrm>
          <a:prstGeom prst="rect">
            <a:avLst/>
          </a:prstGeom>
          <a:noFill/>
        </p:spPr>
        <p:txBody>
          <a:bodyPr wrap="square" rtlCol="0">
            <a:spAutoFit/>
          </a:bodyPr>
          <a:lstStyle/>
          <a:p>
            <a:pPr algn="just">
              <a:lnSpc>
                <a:spcPct val="150000"/>
              </a:lnSpc>
            </a:pPr>
            <a:r>
              <a:rPr lang="pt-BR" sz="1600" dirty="0" smtClean="0">
                <a:latin typeface="Arial" pitchFamily="34" charset="0"/>
                <a:cs typeface="Arial" pitchFamily="34" charset="0"/>
              </a:rPr>
              <a:t>CONSTITUIÇÃO DA REPÚBLICA FEDERATIVA DO BRASIL DE 1988. Disponível em: http://www.planalto.gov.br/ccivil_03/constituicao/constituicaocompilado.htm. Acesso em 10/04/2015.</a:t>
            </a:r>
          </a:p>
          <a:p>
            <a:endParaRPr lang="pt-BR" dirty="0"/>
          </a:p>
        </p:txBody>
      </p:sp>
      <p:sp>
        <p:nvSpPr>
          <p:cNvPr id="16" name="CaixaDeTexto 15"/>
          <p:cNvSpPr txBox="1"/>
          <p:nvPr/>
        </p:nvSpPr>
        <p:spPr>
          <a:xfrm>
            <a:off x="714348" y="3214686"/>
            <a:ext cx="8072494" cy="1154162"/>
          </a:xfrm>
          <a:prstGeom prst="rect">
            <a:avLst/>
          </a:prstGeom>
          <a:noFill/>
        </p:spPr>
        <p:txBody>
          <a:bodyPr wrap="square" rtlCol="0">
            <a:spAutoFit/>
          </a:bodyPr>
          <a:lstStyle/>
          <a:p>
            <a:pPr algn="just">
              <a:lnSpc>
                <a:spcPct val="150000"/>
              </a:lnSpc>
            </a:pPr>
            <a:r>
              <a:rPr lang="pt-BR" dirty="0" smtClean="0"/>
              <a:t> </a:t>
            </a:r>
            <a:r>
              <a:rPr lang="pt-BR" sz="1600" dirty="0" smtClean="0">
                <a:latin typeface="Arial" pitchFamily="34" charset="0"/>
                <a:cs typeface="Arial" pitchFamily="34" charset="0"/>
              </a:rPr>
              <a:t>INTITUTO BRASILEIRO DE GEOGRAFIA E ESTATÍSTICA. IBGE. Disponível em: http://cidades.ibge.gov.br/xtras/home.</a:t>
            </a:r>
            <a:r>
              <a:rPr lang="pt-BR" sz="1600" dirty="0" err="1" smtClean="0">
                <a:latin typeface="Arial" pitchFamily="34" charset="0"/>
                <a:cs typeface="Arial" pitchFamily="34" charset="0"/>
              </a:rPr>
              <a:t>php</a:t>
            </a:r>
            <a:r>
              <a:rPr lang="pt-BR" sz="1600" dirty="0" smtClean="0">
                <a:latin typeface="Arial" pitchFamily="34" charset="0"/>
                <a:cs typeface="Arial" pitchFamily="34" charset="0"/>
              </a:rPr>
              <a:t>?</a:t>
            </a:r>
            <a:r>
              <a:rPr lang="pt-BR" sz="1600" dirty="0" err="1" smtClean="0">
                <a:latin typeface="Arial" pitchFamily="34" charset="0"/>
                <a:cs typeface="Arial" pitchFamily="34" charset="0"/>
              </a:rPr>
              <a:t>lang</a:t>
            </a:r>
            <a:r>
              <a:rPr lang="pt-BR" sz="1600" dirty="0" smtClean="0">
                <a:latin typeface="Arial" pitchFamily="34" charset="0"/>
                <a:cs typeface="Arial" pitchFamily="34" charset="0"/>
              </a:rPr>
              <a:t>=. Acesso em 10/04/2015.</a:t>
            </a:r>
          </a:p>
          <a:p>
            <a:endParaRPr lang="pt-BR" dirty="0"/>
          </a:p>
        </p:txBody>
      </p:sp>
      <p:sp>
        <p:nvSpPr>
          <p:cNvPr id="17" name="CaixaDeTexto 16"/>
          <p:cNvSpPr txBox="1"/>
          <p:nvPr/>
        </p:nvSpPr>
        <p:spPr>
          <a:xfrm>
            <a:off x="785786" y="4500570"/>
            <a:ext cx="8072494" cy="1477328"/>
          </a:xfrm>
          <a:prstGeom prst="rect">
            <a:avLst/>
          </a:prstGeom>
          <a:noFill/>
        </p:spPr>
        <p:txBody>
          <a:bodyPr wrap="square" rtlCol="0">
            <a:spAutoFit/>
          </a:bodyPr>
          <a:lstStyle/>
          <a:p>
            <a:pPr algn="just">
              <a:lnSpc>
                <a:spcPct val="150000"/>
              </a:lnSpc>
            </a:pPr>
            <a:r>
              <a:rPr lang="pt-BR" sz="1600" dirty="0" smtClean="0">
                <a:latin typeface="Arial" pitchFamily="34" charset="0"/>
                <a:cs typeface="Arial" pitchFamily="34" charset="0"/>
              </a:rPr>
              <a:t>PORTARIA Nº 2.914, DE 12 DE DEZEMBRO DE 2011. Disponível em: http://bvsms.saude.gov.br/bvs/saudelegis/gm/2011/prt2914_12_12_2011.html. Acesso em 14/05/2015.</a:t>
            </a:r>
          </a:p>
          <a:p>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24</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6. Revisão Bibliográfica</a:t>
            </a:r>
            <a:endParaRPr lang="pt-BR" sz="2800" dirty="0">
              <a:latin typeface="Arial" pitchFamily="34" charset="0"/>
              <a:cs typeface="Arial" pitchFamily="34" charset="0"/>
            </a:endParaRPr>
          </a:p>
        </p:txBody>
      </p:sp>
      <p:sp>
        <p:nvSpPr>
          <p:cNvPr id="8" name="CaixaDeTexto 7"/>
          <p:cNvSpPr txBox="1"/>
          <p:nvPr/>
        </p:nvSpPr>
        <p:spPr>
          <a:xfrm>
            <a:off x="714348" y="1857364"/>
            <a:ext cx="7929618" cy="1846659"/>
          </a:xfrm>
          <a:prstGeom prst="rect">
            <a:avLst/>
          </a:prstGeom>
          <a:noFill/>
        </p:spPr>
        <p:txBody>
          <a:bodyPr wrap="square" rtlCol="0">
            <a:spAutoFit/>
          </a:bodyPr>
          <a:lstStyle/>
          <a:p>
            <a:pPr algn="just">
              <a:lnSpc>
                <a:spcPct val="150000"/>
              </a:lnSpc>
            </a:pPr>
            <a:r>
              <a:rPr lang="pt-BR" sz="1600" dirty="0" smtClean="0">
                <a:latin typeface="Arial" pitchFamily="34" charset="0"/>
                <a:cs typeface="Arial" pitchFamily="34" charset="0"/>
              </a:rPr>
              <a:t>PROTOCOLO DE INTENÇÕES DO CONSÓRCIO INTERMUNICIPAL DE SANEAMENTO BÁSICO DA ZONA DA MATA DE MINAS GERAIS. Disponível em: file:///C:/Documents%20and%20Settings/usuario/Meus%20documentos/Downloads/PROTOCO%20DE%20INTENCOES%20(1).pdf. Acesso em 15/04/2015.</a:t>
            </a:r>
          </a:p>
          <a:p>
            <a:endParaRPr lang="pt-BR" dirty="0"/>
          </a:p>
        </p:txBody>
      </p:sp>
      <p:sp>
        <p:nvSpPr>
          <p:cNvPr id="9" name="CaixaDeTexto 8"/>
          <p:cNvSpPr txBox="1"/>
          <p:nvPr/>
        </p:nvSpPr>
        <p:spPr>
          <a:xfrm>
            <a:off x="714348" y="3786190"/>
            <a:ext cx="8001056" cy="1477328"/>
          </a:xfrm>
          <a:prstGeom prst="rect">
            <a:avLst/>
          </a:prstGeom>
          <a:noFill/>
        </p:spPr>
        <p:txBody>
          <a:bodyPr wrap="square" rtlCol="0">
            <a:spAutoFit/>
          </a:bodyPr>
          <a:lstStyle/>
          <a:p>
            <a:pPr algn="just">
              <a:lnSpc>
                <a:spcPct val="150000"/>
              </a:lnSpc>
            </a:pPr>
            <a:r>
              <a:rPr lang="pt-BR" sz="1600" dirty="0" smtClean="0">
                <a:latin typeface="Arial" pitchFamily="34" charset="0"/>
                <a:cs typeface="Arial" pitchFamily="34" charset="0"/>
              </a:rPr>
              <a:t>SISTEMA NACIONAL DE INFORMAÇÕES SOBRE SANEAMENTO. SNIS. Disponível em: http://www.snis.gov.br/PaginaCarrega.</a:t>
            </a:r>
            <a:r>
              <a:rPr lang="pt-BR" sz="1600" dirty="0" err="1" smtClean="0">
                <a:latin typeface="Arial" pitchFamily="34" charset="0"/>
                <a:cs typeface="Arial" pitchFamily="34" charset="0"/>
              </a:rPr>
              <a:t>php</a:t>
            </a:r>
            <a:r>
              <a:rPr lang="pt-BR" sz="1600" dirty="0" smtClean="0">
                <a:latin typeface="Arial" pitchFamily="34" charset="0"/>
                <a:cs typeface="Arial" pitchFamily="34" charset="0"/>
              </a:rPr>
              <a:t>?</a:t>
            </a:r>
            <a:r>
              <a:rPr lang="pt-BR" sz="1600" dirty="0" err="1" smtClean="0">
                <a:latin typeface="Arial" pitchFamily="34" charset="0"/>
                <a:cs typeface="Arial" pitchFamily="34" charset="0"/>
              </a:rPr>
              <a:t>EWRErterterTERTer</a:t>
            </a:r>
            <a:r>
              <a:rPr lang="pt-BR" sz="1600" dirty="0" smtClean="0">
                <a:latin typeface="Arial" pitchFamily="34" charset="0"/>
                <a:cs typeface="Arial" pitchFamily="34" charset="0"/>
              </a:rPr>
              <a:t>=105. Acesso em 15/04/2015.</a:t>
            </a:r>
          </a:p>
          <a:p>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5"/>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25</a:t>
            </a:fld>
            <a:endParaRPr lang="pt-BR" sz="1400" b="1" dirty="0">
              <a:latin typeface="Arial" pitchFamily="34" charset="0"/>
              <a:cs typeface="Arial" pitchFamily="34" charset="0"/>
            </a:endParaRPr>
          </a:p>
        </p:txBody>
      </p:sp>
      <p:sp>
        <p:nvSpPr>
          <p:cNvPr id="7" name="CaixaDeTexto 6"/>
          <p:cNvSpPr txBox="1"/>
          <p:nvPr/>
        </p:nvSpPr>
        <p:spPr>
          <a:xfrm>
            <a:off x="2000232" y="1785926"/>
            <a:ext cx="5143536" cy="1323439"/>
          </a:xfrm>
          <a:prstGeom prst="rect">
            <a:avLst/>
          </a:prstGeom>
          <a:noFill/>
        </p:spPr>
        <p:txBody>
          <a:bodyPr wrap="square" rtlCol="0">
            <a:spAutoFit/>
          </a:bodyPr>
          <a:lstStyle/>
          <a:p>
            <a:r>
              <a:rPr lang="pt-BR" sz="8000" dirty="0" smtClean="0">
                <a:latin typeface="Arial" pitchFamily="34" charset="0"/>
                <a:cs typeface="Arial" pitchFamily="34" charset="0"/>
              </a:rPr>
              <a:t>Obrigada!</a:t>
            </a:r>
            <a:endParaRPr lang="pt-BR" sz="8000" dirty="0">
              <a:latin typeface="Arial" pitchFamily="34" charset="0"/>
              <a:cs typeface="Arial" pitchFamily="34" charset="0"/>
            </a:endParaRPr>
          </a:p>
        </p:txBody>
      </p:sp>
      <p:pic>
        <p:nvPicPr>
          <p:cNvPr id="10" name="Imagem 9" descr="logopaginicial.jpg"/>
          <p:cNvPicPr>
            <a:picLocks noChangeAspect="1"/>
          </p:cNvPicPr>
          <p:nvPr/>
        </p:nvPicPr>
        <p:blipFill>
          <a:blip r:embed="rId4" cstate="print"/>
          <a:stretch>
            <a:fillRect/>
          </a:stretch>
        </p:blipFill>
        <p:spPr>
          <a:xfrm>
            <a:off x="6357950" y="4429133"/>
            <a:ext cx="2214578" cy="8138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3</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1. Introdução</a:t>
            </a:r>
            <a:endParaRPr lang="pt-BR" sz="2800" dirty="0">
              <a:latin typeface="Arial" pitchFamily="34" charset="0"/>
              <a:cs typeface="Arial" pitchFamily="34" charset="0"/>
            </a:endParaRPr>
          </a:p>
        </p:txBody>
      </p:sp>
      <p:sp>
        <p:nvSpPr>
          <p:cNvPr id="16" name="Seta para baixo 15"/>
          <p:cNvSpPr/>
          <p:nvPr/>
        </p:nvSpPr>
        <p:spPr>
          <a:xfrm>
            <a:off x="4143373" y="2285992"/>
            <a:ext cx="214315"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714614" y="1763524"/>
            <a:ext cx="3286148" cy="369332"/>
          </a:xfrm>
          <a:prstGeom prst="rect">
            <a:avLst/>
          </a:prstGeom>
          <a:noFill/>
        </p:spPr>
        <p:txBody>
          <a:bodyPr wrap="square" rtlCol="0">
            <a:spAutoFit/>
          </a:bodyPr>
          <a:lstStyle/>
          <a:p>
            <a:r>
              <a:rPr lang="pt-BR" dirty="0" smtClean="0">
                <a:latin typeface="Arial" pitchFamily="34" charset="0"/>
                <a:cs typeface="Arial" pitchFamily="34" charset="0"/>
              </a:rPr>
              <a:t>Fornecimento de água potável</a:t>
            </a:r>
            <a:endParaRPr lang="pt-BR" dirty="0">
              <a:latin typeface="Arial" pitchFamily="34" charset="0"/>
              <a:cs typeface="Arial" pitchFamily="34" charset="0"/>
            </a:endParaRPr>
          </a:p>
        </p:txBody>
      </p:sp>
      <p:sp>
        <p:nvSpPr>
          <p:cNvPr id="8" name="CaixaDeTexto 7"/>
          <p:cNvSpPr txBox="1"/>
          <p:nvPr/>
        </p:nvSpPr>
        <p:spPr>
          <a:xfrm>
            <a:off x="3428992" y="2928934"/>
            <a:ext cx="1714512" cy="369332"/>
          </a:xfrm>
          <a:prstGeom prst="rect">
            <a:avLst/>
          </a:prstGeom>
          <a:noFill/>
        </p:spPr>
        <p:txBody>
          <a:bodyPr wrap="square" rtlCol="0">
            <a:spAutoFit/>
          </a:bodyPr>
          <a:lstStyle/>
          <a:p>
            <a:r>
              <a:rPr lang="pt-BR" dirty="0" smtClean="0">
                <a:latin typeface="Arial" pitchFamily="34" charset="0"/>
                <a:cs typeface="Arial" pitchFamily="34" charset="0"/>
              </a:rPr>
              <a:t>Poder público</a:t>
            </a:r>
            <a:endParaRPr lang="pt-BR" dirty="0">
              <a:latin typeface="Arial" pitchFamily="34" charset="0"/>
              <a:cs typeface="Arial" pitchFamily="34" charset="0"/>
            </a:endParaRPr>
          </a:p>
        </p:txBody>
      </p:sp>
      <p:sp>
        <p:nvSpPr>
          <p:cNvPr id="9" name="CaixaDeTexto 8"/>
          <p:cNvSpPr txBox="1"/>
          <p:nvPr/>
        </p:nvSpPr>
        <p:spPr>
          <a:xfrm>
            <a:off x="2786051" y="3929068"/>
            <a:ext cx="3286148" cy="369332"/>
          </a:xfrm>
          <a:prstGeom prst="rect">
            <a:avLst/>
          </a:prstGeom>
          <a:noFill/>
        </p:spPr>
        <p:txBody>
          <a:bodyPr wrap="square" rtlCol="0">
            <a:spAutoFit/>
          </a:bodyPr>
          <a:lstStyle/>
          <a:p>
            <a:r>
              <a:rPr lang="pt-BR" dirty="0" smtClean="0">
                <a:latin typeface="Arial" pitchFamily="34" charset="0"/>
                <a:cs typeface="Arial" pitchFamily="34" charset="0"/>
              </a:rPr>
              <a:t>Companhias de saneamento</a:t>
            </a:r>
            <a:endParaRPr lang="pt-BR" dirty="0">
              <a:latin typeface="Arial" pitchFamily="34" charset="0"/>
              <a:cs typeface="Arial" pitchFamily="34" charset="0"/>
            </a:endParaRPr>
          </a:p>
        </p:txBody>
      </p:sp>
      <p:sp>
        <p:nvSpPr>
          <p:cNvPr id="10" name="CaixaDeTexto 9"/>
          <p:cNvSpPr txBox="1"/>
          <p:nvPr/>
        </p:nvSpPr>
        <p:spPr>
          <a:xfrm>
            <a:off x="2214547" y="4929198"/>
            <a:ext cx="4357719" cy="923330"/>
          </a:xfrm>
          <a:prstGeom prst="rect">
            <a:avLst/>
          </a:prstGeom>
          <a:noFill/>
        </p:spPr>
        <p:txBody>
          <a:bodyPr wrap="square" rtlCol="0">
            <a:spAutoFit/>
          </a:bodyPr>
          <a:lstStyle/>
          <a:p>
            <a:pPr algn="ctr">
              <a:lnSpc>
                <a:spcPct val="150000"/>
              </a:lnSpc>
            </a:pPr>
            <a:r>
              <a:rPr lang="pt-BR" dirty="0" smtClean="0">
                <a:latin typeface="Arial" pitchFamily="34" charset="0"/>
                <a:cs typeface="Arial" pitchFamily="34" charset="0"/>
              </a:rPr>
              <a:t>Fornecer água dentro dos padrões exigidos pela Portaria nº 2.914/2011 MS</a:t>
            </a:r>
            <a:endParaRPr lang="pt-BR" dirty="0">
              <a:latin typeface="Arial" pitchFamily="34" charset="0"/>
              <a:cs typeface="Arial" pitchFamily="34" charset="0"/>
            </a:endParaRPr>
          </a:p>
        </p:txBody>
      </p:sp>
      <p:sp>
        <p:nvSpPr>
          <p:cNvPr id="11" name="Seta para baixo 10"/>
          <p:cNvSpPr/>
          <p:nvPr/>
        </p:nvSpPr>
        <p:spPr>
          <a:xfrm>
            <a:off x="4143373" y="4429132"/>
            <a:ext cx="214315"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p:cNvSpPr/>
          <p:nvPr/>
        </p:nvSpPr>
        <p:spPr>
          <a:xfrm>
            <a:off x="4143373" y="3429000"/>
            <a:ext cx="214315"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4</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1. Introdução</a:t>
            </a:r>
            <a:endParaRPr lang="pt-BR" sz="2800" dirty="0">
              <a:latin typeface="Arial" pitchFamily="34" charset="0"/>
              <a:cs typeface="Arial" pitchFamily="34" charset="0"/>
            </a:endParaRPr>
          </a:p>
        </p:txBody>
      </p:sp>
      <p:sp>
        <p:nvSpPr>
          <p:cNvPr id="15" name="CaixaDeTexto 14"/>
          <p:cNvSpPr txBox="1"/>
          <p:nvPr/>
        </p:nvSpPr>
        <p:spPr>
          <a:xfrm>
            <a:off x="714348" y="1714489"/>
            <a:ext cx="2857520" cy="369332"/>
          </a:xfrm>
          <a:prstGeom prst="rect">
            <a:avLst/>
          </a:prstGeom>
          <a:noFill/>
        </p:spPr>
        <p:txBody>
          <a:bodyPr wrap="square" rtlCol="0">
            <a:spAutoFit/>
          </a:bodyPr>
          <a:lstStyle/>
          <a:p>
            <a:r>
              <a:rPr lang="pt-BR" dirty="0" smtClean="0">
                <a:latin typeface="Arial" pitchFamily="34" charset="0"/>
                <a:cs typeface="Arial" pitchFamily="34" charset="0"/>
              </a:rPr>
              <a:t>Portaria nº 2.914/2011 MS</a:t>
            </a:r>
            <a:endParaRPr lang="pt-BR" dirty="0">
              <a:latin typeface="Arial" pitchFamily="34" charset="0"/>
              <a:cs typeface="Arial" pitchFamily="34" charset="0"/>
            </a:endParaRPr>
          </a:p>
        </p:txBody>
      </p:sp>
      <p:sp>
        <p:nvSpPr>
          <p:cNvPr id="17" name="CaixaDeTexto 16"/>
          <p:cNvSpPr txBox="1"/>
          <p:nvPr/>
        </p:nvSpPr>
        <p:spPr>
          <a:xfrm>
            <a:off x="714350" y="2428870"/>
            <a:ext cx="7786743" cy="1200329"/>
          </a:xfrm>
          <a:prstGeom prst="rect">
            <a:avLst/>
          </a:prstGeom>
          <a:noFill/>
        </p:spPr>
        <p:txBody>
          <a:bodyPr wrap="square" rtlCol="0">
            <a:spAutoFit/>
          </a:bodyPr>
          <a:lstStyle/>
          <a:p>
            <a:pPr algn="just">
              <a:lnSpc>
                <a:spcPct val="150000"/>
              </a:lnSpc>
            </a:pPr>
            <a:r>
              <a:rPr lang="pt-BR" i="1" dirty="0" smtClean="0">
                <a:latin typeface="Arial" pitchFamily="34" charset="0"/>
                <a:cs typeface="Arial" pitchFamily="34" charset="0"/>
              </a:rPr>
              <a:t>Dispõe sobre os procedimentos de controle e de vigilância da qualidade da água para consumo humano e seu padrão de potabilidade </a:t>
            </a:r>
          </a:p>
          <a:p>
            <a:endParaRPr lang="pt-BR" dirty="0"/>
          </a:p>
        </p:txBody>
      </p:sp>
      <p:sp>
        <p:nvSpPr>
          <p:cNvPr id="18" name="CaixaDeTexto 17"/>
          <p:cNvSpPr txBox="1"/>
          <p:nvPr/>
        </p:nvSpPr>
        <p:spPr>
          <a:xfrm>
            <a:off x="1428730" y="3702610"/>
            <a:ext cx="3286148" cy="369332"/>
          </a:xfrm>
          <a:prstGeom prst="rect">
            <a:avLst/>
          </a:prstGeom>
          <a:noFill/>
        </p:spPr>
        <p:txBody>
          <a:bodyPr wrap="square" rtlCol="0">
            <a:spAutoFit/>
          </a:bodyPr>
          <a:lstStyle/>
          <a:p>
            <a:r>
              <a:rPr lang="pt-BR" dirty="0" smtClean="0">
                <a:latin typeface="Arial" pitchFamily="34" charset="0"/>
                <a:cs typeface="Arial" pitchFamily="34" charset="0"/>
              </a:rPr>
              <a:t>Não cumprimento do exigido</a:t>
            </a:r>
            <a:endParaRPr lang="pt-BR" dirty="0">
              <a:latin typeface="Arial" pitchFamily="34" charset="0"/>
              <a:cs typeface="Arial" pitchFamily="34" charset="0"/>
            </a:endParaRPr>
          </a:p>
        </p:txBody>
      </p:sp>
      <p:sp>
        <p:nvSpPr>
          <p:cNvPr id="19" name="Seta para baixo 18"/>
          <p:cNvSpPr/>
          <p:nvPr/>
        </p:nvSpPr>
        <p:spPr>
          <a:xfrm rot="16200000">
            <a:off x="4893471" y="3679034"/>
            <a:ext cx="214314"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5500693" y="3702610"/>
            <a:ext cx="1643075" cy="369332"/>
          </a:xfrm>
          <a:prstGeom prst="rect">
            <a:avLst/>
          </a:prstGeom>
          <a:noFill/>
        </p:spPr>
        <p:txBody>
          <a:bodyPr wrap="square" rtlCol="0">
            <a:spAutoFit/>
          </a:bodyPr>
          <a:lstStyle/>
          <a:p>
            <a:r>
              <a:rPr lang="pt-BR" dirty="0" smtClean="0">
                <a:latin typeface="Arial" pitchFamily="34" charset="0"/>
                <a:cs typeface="Arial" pitchFamily="34" charset="0"/>
              </a:rPr>
              <a:t>Penalidades</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5</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1. Introdução</a:t>
            </a:r>
            <a:endParaRPr lang="pt-BR" sz="2800" dirty="0">
              <a:latin typeface="Arial" pitchFamily="34" charset="0"/>
              <a:cs typeface="Arial" pitchFamily="34" charset="0"/>
            </a:endParaRPr>
          </a:p>
        </p:txBody>
      </p:sp>
      <p:sp>
        <p:nvSpPr>
          <p:cNvPr id="10" name="CaixaDeTexto 9"/>
          <p:cNvSpPr txBox="1"/>
          <p:nvPr/>
        </p:nvSpPr>
        <p:spPr>
          <a:xfrm>
            <a:off x="1142978" y="1928803"/>
            <a:ext cx="1500199" cy="369332"/>
          </a:xfrm>
          <a:prstGeom prst="rect">
            <a:avLst/>
          </a:prstGeom>
          <a:noFill/>
        </p:spPr>
        <p:txBody>
          <a:bodyPr wrap="square" rtlCol="0">
            <a:spAutoFit/>
          </a:bodyPr>
          <a:lstStyle/>
          <a:p>
            <a:r>
              <a:rPr lang="pt-BR" dirty="0" smtClean="0">
                <a:latin typeface="Arial" pitchFamily="34" charset="0"/>
                <a:cs typeface="Arial" pitchFamily="34" charset="0"/>
              </a:rPr>
              <a:t>SNIS 2013</a:t>
            </a:r>
            <a:endParaRPr lang="pt-BR" dirty="0">
              <a:latin typeface="Arial" pitchFamily="34" charset="0"/>
              <a:cs typeface="Arial" pitchFamily="34" charset="0"/>
            </a:endParaRPr>
          </a:p>
        </p:txBody>
      </p:sp>
      <p:sp>
        <p:nvSpPr>
          <p:cNvPr id="11" name="CaixaDeTexto 10"/>
          <p:cNvSpPr txBox="1"/>
          <p:nvPr/>
        </p:nvSpPr>
        <p:spPr>
          <a:xfrm>
            <a:off x="3143240" y="1643050"/>
            <a:ext cx="2286016" cy="369332"/>
          </a:xfrm>
          <a:prstGeom prst="rect">
            <a:avLst/>
          </a:prstGeom>
          <a:noFill/>
        </p:spPr>
        <p:txBody>
          <a:bodyPr wrap="square" rtlCol="0">
            <a:spAutoFit/>
          </a:bodyPr>
          <a:lstStyle/>
          <a:p>
            <a:r>
              <a:rPr lang="pt-BR" dirty="0" smtClean="0">
                <a:latin typeface="Arial" pitchFamily="34" charset="0"/>
                <a:cs typeface="Arial" pitchFamily="34" charset="0"/>
              </a:rPr>
              <a:t>82,5% água tratada</a:t>
            </a:r>
            <a:endParaRPr lang="pt-BR" dirty="0">
              <a:latin typeface="Arial" pitchFamily="34" charset="0"/>
              <a:cs typeface="Arial" pitchFamily="34" charset="0"/>
            </a:endParaRPr>
          </a:p>
        </p:txBody>
      </p:sp>
      <p:sp>
        <p:nvSpPr>
          <p:cNvPr id="13" name="CaixaDeTexto 12"/>
          <p:cNvSpPr txBox="1"/>
          <p:nvPr/>
        </p:nvSpPr>
        <p:spPr>
          <a:xfrm>
            <a:off x="3143242" y="2273851"/>
            <a:ext cx="2643207" cy="369332"/>
          </a:xfrm>
          <a:prstGeom prst="rect">
            <a:avLst/>
          </a:prstGeom>
          <a:noFill/>
        </p:spPr>
        <p:txBody>
          <a:bodyPr wrap="square" rtlCol="0">
            <a:spAutoFit/>
          </a:bodyPr>
          <a:lstStyle/>
          <a:p>
            <a:r>
              <a:rPr lang="pt-BR" dirty="0" smtClean="0">
                <a:latin typeface="Arial" pitchFamily="34" charset="0"/>
                <a:cs typeface="Arial" pitchFamily="34" charset="0"/>
              </a:rPr>
              <a:t>48,6% coleta de esgoto</a:t>
            </a:r>
            <a:endParaRPr lang="pt-BR" dirty="0">
              <a:latin typeface="Arial" pitchFamily="34" charset="0"/>
              <a:cs typeface="Arial" pitchFamily="34" charset="0"/>
            </a:endParaRPr>
          </a:p>
        </p:txBody>
      </p:sp>
      <p:sp>
        <p:nvSpPr>
          <p:cNvPr id="14" name="Chave direita 13"/>
          <p:cNvSpPr/>
          <p:nvPr/>
        </p:nvSpPr>
        <p:spPr>
          <a:xfrm rot="10800000">
            <a:off x="2571738" y="1643050"/>
            <a:ext cx="428628" cy="9286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6" name="CaixaDeTexto 15"/>
          <p:cNvSpPr txBox="1"/>
          <p:nvPr/>
        </p:nvSpPr>
        <p:spPr>
          <a:xfrm>
            <a:off x="1785917" y="3214686"/>
            <a:ext cx="2214579" cy="923330"/>
          </a:xfrm>
          <a:prstGeom prst="rect">
            <a:avLst/>
          </a:prstGeom>
          <a:noFill/>
        </p:spPr>
        <p:txBody>
          <a:bodyPr wrap="square" rtlCol="0">
            <a:spAutoFit/>
          </a:bodyPr>
          <a:lstStyle/>
          <a:p>
            <a:pPr algn="ctr">
              <a:lnSpc>
                <a:spcPct val="150000"/>
              </a:lnSpc>
            </a:pPr>
            <a:r>
              <a:rPr lang="pt-BR" dirty="0" smtClean="0">
                <a:latin typeface="Arial" pitchFamily="34" charset="0"/>
                <a:cs typeface="Arial" pitchFamily="34" charset="0"/>
              </a:rPr>
              <a:t>Falta de controle da água distribuída</a:t>
            </a:r>
            <a:endParaRPr lang="pt-BR" dirty="0">
              <a:latin typeface="Arial" pitchFamily="34" charset="0"/>
              <a:cs typeface="Arial" pitchFamily="34" charset="0"/>
            </a:endParaRPr>
          </a:p>
        </p:txBody>
      </p:sp>
      <p:sp>
        <p:nvSpPr>
          <p:cNvPr id="21" name="CaixaDeTexto 20"/>
          <p:cNvSpPr txBox="1"/>
          <p:nvPr/>
        </p:nvSpPr>
        <p:spPr>
          <a:xfrm>
            <a:off x="4857752" y="3211297"/>
            <a:ext cx="2571768" cy="923330"/>
          </a:xfrm>
          <a:prstGeom prst="rect">
            <a:avLst/>
          </a:prstGeom>
          <a:noFill/>
        </p:spPr>
        <p:txBody>
          <a:bodyPr wrap="square" rtlCol="0">
            <a:spAutoFit/>
          </a:bodyPr>
          <a:lstStyle/>
          <a:p>
            <a:pPr algn="ctr">
              <a:lnSpc>
                <a:spcPct val="150000"/>
              </a:lnSpc>
            </a:pPr>
            <a:r>
              <a:rPr lang="pt-BR" dirty="0" smtClean="0">
                <a:latin typeface="Arial" pitchFamily="34" charset="0"/>
                <a:cs typeface="Arial" pitchFamily="34" charset="0"/>
              </a:rPr>
              <a:t>Vetor na transmissão de doenças infecciosas</a:t>
            </a:r>
            <a:endParaRPr lang="pt-BR" dirty="0">
              <a:latin typeface="Arial" pitchFamily="34" charset="0"/>
              <a:cs typeface="Arial" pitchFamily="34" charset="0"/>
            </a:endParaRPr>
          </a:p>
        </p:txBody>
      </p:sp>
      <p:sp>
        <p:nvSpPr>
          <p:cNvPr id="22" name="Seta para baixo 21"/>
          <p:cNvSpPr/>
          <p:nvPr/>
        </p:nvSpPr>
        <p:spPr>
          <a:xfrm rot="16200000">
            <a:off x="4321967" y="3393281"/>
            <a:ext cx="214314"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2928925" y="4500571"/>
            <a:ext cx="1071571" cy="369332"/>
          </a:xfrm>
          <a:prstGeom prst="rect">
            <a:avLst/>
          </a:prstGeom>
          <a:noFill/>
        </p:spPr>
        <p:txBody>
          <a:bodyPr wrap="square" rtlCol="0">
            <a:spAutoFit/>
          </a:bodyPr>
          <a:lstStyle/>
          <a:p>
            <a:r>
              <a:rPr lang="pt-BR" dirty="0" smtClean="0">
                <a:latin typeface="Arial" pitchFamily="34" charset="0"/>
                <a:cs typeface="Arial" pitchFamily="34" charset="0"/>
              </a:rPr>
              <a:t>CISAB</a:t>
            </a:r>
            <a:endParaRPr lang="pt-BR" dirty="0">
              <a:latin typeface="Arial" pitchFamily="34" charset="0"/>
              <a:cs typeface="Arial" pitchFamily="34" charset="0"/>
            </a:endParaRPr>
          </a:p>
        </p:txBody>
      </p:sp>
      <p:sp>
        <p:nvSpPr>
          <p:cNvPr id="24" name="CaixaDeTexto 23"/>
          <p:cNvSpPr txBox="1"/>
          <p:nvPr/>
        </p:nvSpPr>
        <p:spPr>
          <a:xfrm>
            <a:off x="5000630" y="4286256"/>
            <a:ext cx="2428892" cy="923330"/>
          </a:xfrm>
          <a:prstGeom prst="rect">
            <a:avLst/>
          </a:prstGeom>
          <a:noFill/>
        </p:spPr>
        <p:txBody>
          <a:bodyPr wrap="square" rtlCol="0">
            <a:spAutoFit/>
          </a:bodyPr>
          <a:lstStyle/>
          <a:p>
            <a:pPr algn="ctr">
              <a:lnSpc>
                <a:spcPct val="150000"/>
              </a:lnSpc>
            </a:pPr>
            <a:r>
              <a:rPr lang="pt-BR" dirty="0" smtClean="0">
                <a:latin typeface="Arial" pitchFamily="34" charset="0"/>
                <a:cs typeface="Arial" pitchFamily="34" charset="0"/>
              </a:rPr>
              <a:t>Análises de controle de qualidade da água</a:t>
            </a:r>
            <a:endParaRPr lang="pt-BR" dirty="0">
              <a:latin typeface="Arial" pitchFamily="34" charset="0"/>
              <a:cs typeface="Arial" pitchFamily="34" charset="0"/>
            </a:endParaRPr>
          </a:p>
        </p:txBody>
      </p:sp>
      <p:sp>
        <p:nvSpPr>
          <p:cNvPr id="25" name="Seta para baixo 24"/>
          <p:cNvSpPr/>
          <p:nvPr/>
        </p:nvSpPr>
        <p:spPr>
          <a:xfrm rot="16200000">
            <a:off x="4321967" y="4464851"/>
            <a:ext cx="214314"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6</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1. Introdução</a:t>
            </a:r>
            <a:endParaRPr lang="pt-BR" sz="2800" dirty="0">
              <a:latin typeface="Arial" pitchFamily="34" charset="0"/>
              <a:cs typeface="Arial" pitchFamily="34" charset="0"/>
            </a:endParaRPr>
          </a:p>
        </p:txBody>
      </p:sp>
      <p:sp>
        <p:nvSpPr>
          <p:cNvPr id="15" name="CaixaDeTexto 14"/>
          <p:cNvSpPr txBox="1"/>
          <p:nvPr/>
        </p:nvSpPr>
        <p:spPr>
          <a:xfrm>
            <a:off x="3071801" y="1714489"/>
            <a:ext cx="3071835" cy="369332"/>
          </a:xfrm>
          <a:prstGeom prst="rect">
            <a:avLst/>
          </a:prstGeom>
          <a:noFill/>
        </p:spPr>
        <p:txBody>
          <a:bodyPr wrap="square" rtlCol="0">
            <a:spAutoFit/>
          </a:bodyPr>
          <a:lstStyle/>
          <a:p>
            <a:r>
              <a:rPr lang="pt-BR" dirty="0" smtClean="0">
                <a:latin typeface="Arial" pitchFamily="34" charset="0"/>
                <a:cs typeface="Arial" pitchFamily="34" charset="0"/>
              </a:rPr>
              <a:t>Não realização das análises</a:t>
            </a:r>
            <a:endParaRPr lang="pt-BR" dirty="0">
              <a:latin typeface="Arial" pitchFamily="34" charset="0"/>
              <a:cs typeface="Arial" pitchFamily="34" charset="0"/>
            </a:endParaRPr>
          </a:p>
        </p:txBody>
      </p:sp>
      <p:sp>
        <p:nvSpPr>
          <p:cNvPr id="17" name="CaixaDeTexto 16"/>
          <p:cNvSpPr txBox="1"/>
          <p:nvPr/>
        </p:nvSpPr>
        <p:spPr>
          <a:xfrm>
            <a:off x="1571604" y="2714620"/>
            <a:ext cx="2571768" cy="923330"/>
          </a:xfrm>
          <a:prstGeom prst="rect">
            <a:avLst/>
          </a:prstGeom>
          <a:noFill/>
        </p:spPr>
        <p:txBody>
          <a:bodyPr wrap="square" rtlCol="0">
            <a:spAutoFit/>
          </a:bodyPr>
          <a:lstStyle/>
          <a:p>
            <a:pPr algn="ctr">
              <a:lnSpc>
                <a:spcPct val="150000"/>
              </a:lnSpc>
            </a:pPr>
            <a:r>
              <a:rPr lang="pt-BR" dirty="0" smtClean="0">
                <a:latin typeface="Arial" pitchFamily="34" charset="0"/>
                <a:cs typeface="Arial" pitchFamily="34" charset="0"/>
              </a:rPr>
              <a:t>Falta de responsável técnico</a:t>
            </a:r>
            <a:endParaRPr lang="pt-BR" dirty="0">
              <a:latin typeface="Arial" pitchFamily="34" charset="0"/>
              <a:cs typeface="Arial" pitchFamily="34" charset="0"/>
            </a:endParaRPr>
          </a:p>
        </p:txBody>
      </p:sp>
      <p:sp>
        <p:nvSpPr>
          <p:cNvPr id="18" name="CaixaDeTexto 17"/>
          <p:cNvSpPr txBox="1"/>
          <p:nvPr/>
        </p:nvSpPr>
        <p:spPr>
          <a:xfrm>
            <a:off x="5000630" y="2786059"/>
            <a:ext cx="1785951" cy="369332"/>
          </a:xfrm>
          <a:prstGeom prst="rect">
            <a:avLst/>
          </a:prstGeom>
          <a:noFill/>
        </p:spPr>
        <p:txBody>
          <a:bodyPr wrap="square" rtlCol="0">
            <a:spAutoFit/>
          </a:bodyPr>
          <a:lstStyle/>
          <a:p>
            <a:r>
              <a:rPr lang="pt-BR" dirty="0" smtClean="0">
                <a:latin typeface="Arial" pitchFamily="34" charset="0"/>
                <a:cs typeface="Arial" pitchFamily="34" charset="0"/>
              </a:rPr>
              <a:t>Falta de gestão</a:t>
            </a:r>
            <a:endParaRPr lang="pt-BR" dirty="0">
              <a:latin typeface="Arial" pitchFamily="34" charset="0"/>
              <a:cs typeface="Arial" pitchFamily="34" charset="0"/>
            </a:endParaRPr>
          </a:p>
        </p:txBody>
      </p:sp>
      <p:sp>
        <p:nvSpPr>
          <p:cNvPr id="19" name="CaixaDeTexto 18"/>
          <p:cNvSpPr txBox="1"/>
          <p:nvPr/>
        </p:nvSpPr>
        <p:spPr>
          <a:xfrm>
            <a:off x="4357687" y="3714754"/>
            <a:ext cx="3286148" cy="369332"/>
          </a:xfrm>
          <a:prstGeom prst="rect">
            <a:avLst/>
          </a:prstGeom>
          <a:noFill/>
        </p:spPr>
        <p:txBody>
          <a:bodyPr wrap="square" rtlCol="0">
            <a:spAutoFit/>
          </a:bodyPr>
          <a:lstStyle/>
          <a:p>
            <a:r>
              <a:rPr lang="pt-BR" dirty="0" smtClean="0">
                <a:latin typeface="Arial" pitchFamily="34" charset="0"/>
                <a:cs typeface="Arial" pitchFamily="34" charset="0"/>
              </a:rPr>
              <a:t>Prestador de serviços de água</a:t>
            </a:r>
            <a:endParaRPr lang="pt-BR" dirty="0">
              <a:latin typeface="Arial" pitchFamily="34" charset="0"/>
              <a:cs typeface="Arial" pitchFamily="34" charset="0"/>
            </a:endParaRPr>
          </a:p>
        </p:txBody>
      </p:sp>
      <p:sp>
        <p:nvSpPr>
          <p:cNvPr id="20" name="CaixaDeTexto 19"/>
          <p:cNvSpPr txBox="1"/>
          <p:nvPr/>
        </p:nvSpPr>
        <p:spPr>
          <a:xfrm>
            <a:off x="4286249" y="4702744"/>
            <a:ext cx="1357323" cy="369332"/>
          </a:xfrm>
          <a:prstGeom prst="rect">
            <a:avLst/>
          </a:prstGeom>
          <a:noFill/>
        </p:spPr>
        <p:txBody>
          <a:bodyPr wrap="square" rtlCol="0">
            <a:spAutoFit/>
          </a:bodyPr>
          <a:lstStyle/>
          <a:p>
            <a:r>
              <a:rPr lang="pt-BR" dirty="0" smtClean="0">
                <a:latin typeface="Arial" pitchFamily="34" charset="0"/>
                <a:cs typeface="Arial" pitchFamily="34" charset="0"/>
              </a:rPr>
              <a:t>Autarquia</a:t>
            </a:r>
            <a:endParaRPr lang="pt-BR" dirty="0">
              <a:latin typeface="Arial" pitchFamily="34" charset="0"/>
              <a:cs typeface="Arial" pitchFamily="34" charset="0"/>
            </a:endParaRPr>
          </a:p>
        </p:txBody>
      </p:sp>
      <p:sp>
        <p:nvSpPr>
          <p:cNvPr id="26" name="CaixaDeTexto 25"/>
          <p:cNvSpPr txBox="1"/>
          <p:nvPr/>
        </p:nvSpPr>
        <p:spPr>
          <a:xfrm>
            <a:off x="6500827" y="4714885"/>
            <a:ext cx="1214447" cy="369332"/>
          </a:xfrm>
          <a:prstGeom prst="rect">
            <a:avLst/>
          </a:prstGeom>
          <a:noFill/>
        </p:spPr>
        <p:txBody>
          <a:bodyPr wrap="square" rtlCol="0">
            <a:spAutoFit/>
          </a:bodyPr>
          <a:lstStyle/>
          <a:p>
            <a:r>
              <a:rPr lang="pt-BR" dirty="0" smtClean="0">
                <a:latin typeface="Arial" pitchFamily="34" charset="0"/>
                <a:cs typeface="Arial" pitchFamily="34" charset="0"/>
              </a:rPr>
              <a:t>Prefeitura</a:t>
            </a:r>
            <a:endParaRPr lang="pt-BR" dirty="0">
              <a:latin typeface="Arial" pitchFamily="34" charset="0"/>
              <a:cs typeface="Arial" pitchFamily="34" charset="0"/>
            </a:endParaRPr>
          </a:p>
        </p:txBody>
      </p:sp>
      <p:grpSp>
        <p:nvGrpSpPr>
          <p:cNvPr id="64" name="Grupo 63"/>
          <p:cNvGrpSpPr/>
          <p:nvPr/>
        </p:nvGrpSpPr>
        <p:grpSpPr>
          <a:xfrm>
            <a:off x="2857488" y="2072473"/>
            <a:ext cx="2929752" cy="714380"/>
            <a:chOff x="2857488" y="2072472"/>
            <a:chExt cx="2929752" cy="714380"/>
          </a:xfrm>
        </p:grpSpPr>
        <p:cxnSp>
          <p:nvCxnSpPr>
            <p:cNvPr id="33" name="Conector reto 32"/>
            <p:cNvCxnSpPr/>
            <p:nvPr/>
          </p:nvCxnSpPr>
          <p:spPr>
            <a:xfrm rot="5400000">
              <a:off x="4321967" y="2250273"/>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4500562" y="2428868"/>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rot="10800000">
              <a:off x="2857488" y="2428868"/>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de seta reta 39"/>
            <p:cNvCxnSpPr/>
            <p:nvPr/>
          </p:nvCxnSpPr>
          <p:spPr>
            <a:xfrm rot="5400000">
              <a:off x="5607851" y="260746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rot="5400000">
              <a:off x="2679687" y="2607463"/>
              <a:ext cx="35639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4" name="Grupo 53"/>
          <p:cNvGrpSpPr/>
          <p:nvPr/>
        </p:nvGrpSpPr>
        <p:grpSpPr>
          <a:xfrm>
            <a:off x="4856959" y="4084085"/>
            <a:ext cx="2216167" cy="631593"/>
            <a:chOff x="4856958" y="4084086"/>
            <a:chExt cx="2216166" cy="631592"/>
          </a:xfrm>
        </p:grpSpPr>
        <p:cxnSp>
          <p:nvCxnSpPr>
            <p:cNvPr id="44" name="Conector reto 43"/>
            <p:cNvCxnSpPr>
              <a:stCxn id="19" idx="2"/>
            </p:cNvCxnSpPr>
            <p:nvPr/>
          </p:nvCxnSpPr>
          <p:spPr>
            <a:xfrm rot="5400000">
              <a:off x="5863165" y="4220892"/>
              <a:ext cx="274401" cy="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6000760" y="4357694"/>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rot="10800000">
              <a:off x="4857752" y="4357694"/>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rot="5400000">
              <a:off x="6893735" y="453628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rot="5400000">
              <a:off x="4679157" y="453628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2" name="Conector de seta reta 61"/>
          <p:cNvCxnSpPr/>
          <p:nvPr/>
        </p:nvCxnSpPr>
        <p:spPr>
          <a:xfrm rot="5400000">
            <a:off x="5608647" y="339248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7</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2. Objetivo</a:t>
            </a:r>
            <a:endParaRPr lang="pt-BR" sz="2800" dirty="0">
              <a:latin typeface="Arial" pitchFamily="34" charset="0"/>
              <a:cs typeface="Arial" pitchFamily="34" charset="0"/>
            </a:endParaRPr>
          </a:p>
        </p:txBody>
      </p:sp>
      <p:sp>
        <p:nvSpPr>
          <p:cNvPr id="24" name="CaixaDeTexto 23"/>
          <p:cNvSpPr txBox="1"/>
          <p:nvPr/>
        </p:nvSpPr>
        <p:spPr>
          <a:xfrm>
            <a:off x="1285854" y="1785928"/>
            <a:ext cx="6715172" cy="1754326"/>
          </a:xfrm>
          <a:prstGeom prst="rect">
            <a:avLst/>
          </a:prstGeom>
          <a:noFill/>
        </p:spPr>
        <p:txBody>
          <a:bodyPr wrap="square" rtlCol="0">
            <a:spAutoFit/>
          </a:bodyPr>
          <a:lstStyle/>
          <a:p>
            <a:pPr algn="just">
              <a:lnSpc>
                <a:spcPct val="150000"/>
              </a:lnSpc>
              <a:buFont typeface="Wingdings" pitchFamily="2" charset="2"/>
              <a:buChar char="Ø"/>
            </a:pPr>
            <a:r>
              <a:rPr lang="pt-BR" dirty="0" smtClean="0"/>
              <a:t> </a:t>
            </a:r>
            <a:r>
              <a:rPr lang="pt-BR" dirty="0" smtClean="0">
                <a:latin typeface="Arial" pitchFamily="34" charset="0"/>
                <a:cs typeface="Arial" pitchFamily="34" charset="0"/>
              </a:rPr>
              <a:t>Analisar a influência do prestador de serviços de água (autarquia ou prefeitura) no cumprimento das análises de água exigidas pela Portaria nº 2.914/2011 MS pelos municípios consorciados ao CISAB ZONA DA MATA.</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Agua.jpg"/>
          <p:cNvPicPr>
            <a:picLocks noChangeAspect="1"/>
          </p:cNvPicPr>
          <p:nvPr/>
        </p:nvPicPr>
        <p:blipFill>
          <a:blip r:embed="rId3" cstate="print">
            <a:duotone>
              <a:schemeClr val="accent5">
                <a:shade val="45000"/>
                <a:satMod val="135000"/>
              </a:schemeClr>
              <a:prstClr val="white"/>
            </a:duotone>
          </a:blip>
          <a:stretch>
            <a:fillRect/>
          </a:stretch>
        </p:blipFill>
        <p:spPr>
          <a:xfrm>
            <a:off x="0" y="3724277"/>
            <a:ext cx="9144000" cy="3133725"/>
          </a:xfrm>
          <a:prstGeom prst="rect">
            <a:avLst/>
          </a:prstGeom>
        </p:spPr>
      </p:pic>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8</a:t>
            </a:fld>
            <a:endParaRPr lang="pt-BR" sz="1400" b="1" dirty="0">
              <a:latin typeface="Arial" pitchFamily="34" charset="0"/>
              <a:cs typeface="Arial" pitchFamily="34" charset="0"/>
            </a:endParaRPr>
          </a:p>
        </p:txBody>
      </p:sp>
      <p:sp>
        <p:nvSpPr>
          <p:cNvPr id="6" name="CaixaDeTexto 5"/>
          <p:cNvSpPr txBox="1"/>
          <p:nvPr/>
        </p:nvSpPr>
        <p:spPr>
          <a:xfrm>
            <a:off x="714350" y="785794"/>
            <a:ext cx="5500727" cy="523220"/>
          </a:xfrm>
          <a:prstGeom prst="rect">
            <a:avLst/>
          </a:prstGeom>
          <a:noFill/>
        </p:spPr>
        <p:txBody>
          <a:bodyPr wrap="square" rtlCol="0">
            <a:spAutoFit/>
          </a:bodyPr>
          <a:lstStyle/>
          <a:p>
            <a:r>
              <a:rPr lang="pt-BR" sz="2800" dirty="0" smtClean="0">
                <a:latin typeface="Arial" pitchFamily="34" charset="0"/>
                <a:cs typeface="Arial" pitchFamily="34" charset="0"/>
              </a:rPr>
              <a:t>3. Metodologia</a:t>
            </a:r>
            <a:endParaRPr lang="pt-BR" sz="2800" dirty="0">
              <a:latin typeface="Arial" pitchFamily="34" charset="0"/>
              <a:cs typeface="Arial" pitchFamily="34" charset="0"/>
            </a:endParaRPr>
          </a:p>
        </p:txBody>
      </p:sp>
      <p:sp>
        <p:nvSpPr>
          <p:cNvPr id="7" name="CaixaDeTexto 6"/>
          <p:cNvSpPr txBox="1"/>
          <p:nvPr/>
        </p:nvSpPr>
        <p:spPr>
          <a:xfrm>
            <a:off x="857224" y="2714622"/>
            <a:ext cx="7715304" cy="2250616"/>
          </a:xfrm>
          <a:prstGeom prst="rect">
            <a:avLst/>
          </a:prstGeom>
          <a:noFill/>
        </p:spPr>
        <p:txBody>
          <a:bodyPr wrap="square" rtlCol="0">
            <a:spAutoFit/>
          </a:bodyPr>
          <a:lstStyle/>
          <a:p>
            <a:pPr algn="just">
              <a:lnSpc>
                <a:spcPct val="150000"/>
              </a:lnSpc>
            </a:pPr>
            <a:r>
              <a:rPr lang="pt-BR" dirty="0" smtClean="0">
                <a:latin typeface="Arial" pitchFamily="34" charset="0"/>
                <a:cs typeface="Arial" pitchFamily="34" charset="0"/>
              </a:rPr>
              <a:t>Abre Campo, </a:t>
            </a:r>
            <a:r>
              <a:rPr lang="pt-BR" dirty="0" err="1" smtClean="0">
                <a:latin typeface="Arial" pitchFamily="34" charset="0"/>
                <a:cs typeface="Arial" pitchFamily="34" charset="0"/>
              </a:rPr>
              <a:t>Acaiaca</a:t>
            </a:r>
            <a:r>
              <a:rPr lang="pt-BR" dirty="0" smtClean="0">
                <a:latin typeface="Arial" pitchFamily="34" charset="0"/>
                <a:cs typeface="Arial" pitchFamily="34" charset="0"/>
              </a:rPr>
              <a:t>, </a:t>
            </a:r>
            <a:r>
              <a:rPr lang="pt-BR" dirty="0" err="1" smtClean="0">
                <a:latin typeface="Arial" pitchFamily="34" charset="0"/>
                <a:cs typeface="Arial" pitchFamily="34" charset="0"/>
              </a:rPr>
              <a:t>Carangola</a:t>
            </a:r>
            <a:r>
              <a:rPr lang="pt-BR" dirty="0" smtClean="0">
                <a:latin typeface="Arial" pitchFamily="34" charset="0"/>
                <a:cs typeface="Arial" pitchFamily="34" charset="0"/>
              </a:rPr>
              <a:t>, Conceição de Ipanema, Fervedouro, Ipanema, Jequeri, </a:t>
            </a:r>
            <a:r>
              <a:rPr lang="pt-BR" dirty="0" err="1" smtClean="0">
                <a:latin typeface="Arial" pitchFamily="34" charset="0"/>
                <a:cs typeface="Arial" pitchFamily="34" charset="0"/>
              </a:rPr>
              <a:t>Lamim</a:t>
            </a:r>
            <a:r>
              <a:rPr lang="pt-BR" dirty="0" smtClean="0">
                <a:latin typeface="Arial" pitchFamily="34" charset="0"/>
                <a:cs typeface="Arial" pitchFamily="34" charset="0"/>
              </a:rPr>
              <a:t>, Lajinha, Lima Duarte, </a:t>
            </a:r>
            <a:r>
              <a:rPr lang="pt-BR" dirty="0" err="1" smtClean="0">
                <a:latin typeface="Arial" pitchFamily="34" charset="0"/>
                <a:cs typeface="Arial" pitchFamily="34" charset="0"/>
              </a:rPr>
              <a:t>Luisburgo</a:t>
            </a:r>
            <a:r>
              <a:rPr lang="pt-BR" dirty="0" smtClean="0">
                <a:latin typeface="Arial" pitchFamily="34" charset="0"/>
                <a:cs typeface="Arial" pitchFamily="34" charset="0"/>
              </a:rPr>
              <a:t>, </a:t>
            </a:r>
            <a:r>
              <a:rPr lang="pt-BR" dirty="0" err="1" smtClean="0">
                <a:latin typeface="Arial" pitchFamily="34" charset="0"/>
                <a:cs typeface="Arial" pitchFamily="34" charset="0"/>
              </a:rPr>
              <a:t>Manhuaçu</a:t>
            </a:r>
            <a:r>
              <a:rPr lang="pt-BR" dirty="0" smtClean="0">
                <a:latin typeface="Arial" pitchFamily="34" charset="0"/>
                <a:cs typeface="Arial" pitchFamily="34" charset="0"/>
              </a:rPr>
              <a:t>, Manhumirim, Muriaé, Oratórios, </a:t>
            </a:r>
            <a:r>
              <a:rPr lang="pt-BR" dirty="0" err="1" smtClean="0">
                <a:latin typeface="Arial" pitchFamily="34" charset="0"/>
                <a:cs typeface="Arial" pitchFamily="34" charset="0"/>
              </a:rPr>
              <a:t>Pocrane</a:t>
            </a:r>
            <a:r>
              <a:rPr lang="pt-BR" dirty="0" smtClean="0">
                <a:latin typeface="Arial" pitchFamily="34" charset="0"/>
                <a:cs typeface="Arial" pitchFamily="34" charset="0"/>
              </a:rPr>
              <a:t>, Ponte Nova, Raul Soares, Reduto, Recreio, Rio Doce, Senador Firmino, Senhora de Oliveira, Tocantins, Tombos, Vermelho Novo e Viçosa.</a:t>
            </a:r>
            <a:endParaRPr lang="pt-BR" dirty="0">
              <a:latin typeface="Arial" pitchFamily="34" charset="0"/>
              <a:cs typeface="Arial" pitchFamily="34" charset="0"/>
            </a:endParaRPr>
          </a:p>
        </p:txBody>
      </p:sp>
      <p:sp>
        <p:nvSpPr>
          <p:cNvPr id="8" name="CaixaDeTexto 7"/>
          <p:cNvSpPr txBox="1"/>
          <p:nvPr/>
        </p:nvSpPr>
        <p:spPr>
          <a:xfrm>
            <a:off x="928663" y="1988098"/>
            <a:ext cx="5429288" cy="369332"/>
          </a:xfrm>
          <a:prstGeom prst="rect">
            <a:avLst/>
          </a:prstGeom>
          <a:noFill/>
        </p:spPr>
        <p:txBody>
          <a:bodyPr wrap="square" rtlCol="0">
            <a:spAutoFit/>
          </a:bodyPr>
          <a:lstStyle/>
          <a:p>
            <a:r>
              <a:rPr lang="pt-BR" dirty="0" smtClean="0">
                <a:latin typeface="Arial" pitchFamily="34" charset="0"/>
                <a:cs typeface="Arial" pitchFamily="34" charset="0"/>
              </a:rPr>
              <a:t>Área de abrangência: 27 municípios consorciados</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6858016" y="214292"/>
            <a:ext cx="2133600" cy="365125"/>
          </a:xfrm>
        </p:spPr>
        <p:txBody>
          <a:bodyPr/>
          <a:lstStyle/>
          <a:p>
            <a:fld id="{683E362A-3C97-4BFD-B2D5-0BB0C0A4A8AE}" type="slidenum">
              <a:rPr lang="pt-BR" sz="1400" b="1" smtClean="0">
                <a:latin typeface="Arial" pitchFamily="34" charset="0"/>
                <a:cs typeface="Arial" pitchFamily="34" charset="0"/>
              </a:rPr>
              <a:pPr/>
              <a:t>9</a:t>
            </a:fld>
            <a:endParaRPr lang="pt-BR" sz="1400" b="1" dirty="0">
              <a:latin typeface="Arial" pitchFamily="34" charset="0"/>
              <a:cs typeface="Arial" pitchFamily="34" charset="0"/>
            </a:endParaRPr>
          </a:p>
        </p:txBody>
      </p:sp>
      <p:pic>
        <p:nvPicPr>
          <p:cNvPr id="9" name="Imagem 8" descr="map2.jpg"/>
          <p:cNvPicPr>
            <a:picLocks noChangeAspect="1"/>
          </p:cNvPicPr>
          <p:nvPr/>
        </p:nvPicPr>
        <p:blipFill>
          <a:blip r:embed="rId3" cstate="print"/>
          <a:stretch>
            <a:fillRect/>
          </a:stretch>
        </p:blipFill>
        <p:spPr>
          <a:xfrm>
            <a:off x="1870456" y="7620"/>
            <a:ext cx="5058998" cy="6406986"/>
          </a:xfrm>
          <a:prstGeom prst="rect">
            <a:avLst/>
          </a:prstGeom>
        </p:spPr>
      </p:pic>
      <p:sp>
        <p:nvSpPr>
          <p:cNvPr id="5" name="CaixaDeTexto 4"/>
          <p:cNvSpPr txBox="1"/>
          <p:nvPr/>
        </p:nvSpPr>
        <p:spPr>
          <a:xfrm>
            <a:off x="1000100" y="6429396"/>
            <a:ext cx="6929486" cy="307777"/>
          </a:xfrm>
          <a:prstGeom prst="rect">
            <a:avLst/>
          </a:prstGeom>
          <a:noFill/>
        </p:spPr>
        <p:txBody>
          <a:bodyPr wrap="square" rtlCol="0">
            <a:spAutoFit/>
          </a:bodyPr>
          <a:lstStyle/>
          <a:p>
            <a:pPr algn="just"/>
            <a:r>
              <a:rPr lang="pt-BR" sz="1400" b="1" dirty="0" smtClean="0">
                <a:latin typeface="Arial" pitchFamily="34" charset="0"/>
                <a:cs typeface="Arial" pitchFamily="34" charset="0"/>
              </a:rPr>
              <a:t>Figura1. Distribuição dos municípios consorciados no estado de Minas Gerais.</a:t>
            </a:r>
            <a:endParaRPr lang="pt-BR"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2526</Words>
  <Application>Microsoft Office PowerPoint</Application>
  <PresentationFormat>Apresentação na tela (4:3)</PresentationFormat>
  <Paragraphs>379</Paragraphs>
  <Slides>25</Slides>
  <Notes>25</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ctbc</cp:lastModifiedBy>
  <cp:revision>121</cp:revision>
  <dcterms:created xsi:type="dcterms:W3CDTF">2015-05-06T18:17:54Z</dcterms:created>
  <dcterms:modified xsi:type="dcterms:W3CDTF">2015-05-27T13:01:42Z</dcterms:modified>
</cp:coreProperties>
</file>