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6" r:id="rId4"/>
    <p:sldId id="285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68" r:id="rId15"/>
    <p:sldId id="269" r:id="rId16"/>
    <p:sldId id="271" r:id="rId17"/>
    <p:sldId id="270" r:id="rId18"/>
    <p:sldId id="273" r:id="rId19"/>
    <p:sldId id="272" r:id="rId20"/>
    <p:sldId id="274" r:id="rId21"/>
    <p:sldId id="276" r:id="rId22"/>
    <p:sldId id="275" r:id="rId23"/>
    <p:sldId id="277" r:id="rId24"/>
    <p:sldId id="279" r:id="rId25"/>
    <p:sldId id="278" r:id="rId26"/>
    <p:sldId id="280" r:id="rId27"/>
    <p:sldId id="281" r:id="rId28"/>
    <p:sldId id="282" r:id="rId29"/>
    <p:sldId id="283" r:id="rId30"/>
    <p:sldId id="284" r:id="rId31"/>
    <p:sldId id="287" r:id="rId3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152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7D22-4F71-49C4-8C59-4E91321700F4}" type="datetimeFigureOut">
              <a:rPr lang="pt-BR" smtClean="0"/>
              <a:pPr/>
              <a:t>26/05/2015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7F62-40E4-4E0D-818C-2DD0E03ADA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7D22-4F71-49C4-8C59-4E91321700F4}" type="datetimeFigureOut">
              <a:rPr lang="pt-BR" smtClean="0"/>
              <a:pPr/>
              <a:t>26/05/2015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7F62-40E4-4E0D-818C-2DD0E03ADA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7D22-4F71-49C4-8C59-4E91321700F4}" type="datetimeFigureOut">
              <a:rPr lang="pt-BR" smtClean="0"/>
              <a:pPr/>
              <a:t>26/05/2015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7F62-40E4-4E0D-818C-2DD0E03ADA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7F62-40E4-4E0D-818C-2DD0E03ADA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7D22-4F71-49C4-8C59-4E91321700F4}" type="datetimeFigureOut">
              <a:rPr lang="pt-BR" smtClean="0"/>
              <a:pPr/>
              <a:t>26/05/2015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7F62-40E4-4E0D-818C-2DD0E03ADA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7D22-4F71-49C4-8C59-4E91321700F4}" type="datetimeFigureOut">
              <a:rPr lang="pt-BR" smtClean="0"/>
              <a:pPr/>
              <a:t>26/05/2015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7F62-40E4-4E0D-818C-2DD0E03ADA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7D22-4F71-49C4-8C59-4E91321700F4}" type="datetimeFigureOut">
              <a:rPr lang="pt-BR" smtClean="0"/>
              <a:pPr/>
              <a:t>26/05/2015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7F62-40E4-4E0D-818C-2DD0E03ADA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7D22-4F71-49C4-8C59-4E91321700F4}" type="datetimeFigureOut">
              <a:rPr lang="pt-BR" smtClean="0"/>
              <a:pPr/>
              <a:t>26/05/2015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7F62-40E4-4E0D-818C-2DD0E03ADA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7D22-4F71-49C4-8C59-4E91321700F4}" type="datetimeFigureOut">
              <a:rPr lang="pt-BR" smtClean="0"/>
              <a:pPr/>
              <a:t>26/05/2015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7F62-40E4-4E0D-818C-2DD0E03ADA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7D22-4F71-49C4-8C59-4E91321700F4}" type="datetimeFigureOut">
              <a:rPr lang="pt-BR" smtClean="0"/>
              <a:pPr/>
              <a:t>26/05/2015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7F62-40E4-4E0D-818C-2DD0E03ADA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7D22-4F71-49C4-8C59-4E91321700F4}" type="datetimeFigureOut">
              <a:rPr lang="pt-BR" smtClean="0"/>
              <a:pPr/>
              <a:t>26/05/2015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7F62-40E4-4E0D-818C-2DD0E03ADA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D7D22-4F71-49C4-8C59-4E91321700F4}" type="datetimeFigureOut">
              <a:rPr lang="pt-BR" smtClean="0"/>
              <a:pPr/>
              <a:t>26/05/2015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07F62-40E4-4E0D-818C-2DD0E03ADA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26" name="Picture 2" descr="cid:image001.jpg@01CEFD7D.1EE61EA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5429264"/>
            <a:ext cx="1571636" cy="1178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Sistema de </a:t>
            </a:r>
            <a:r>
              <a:rPr lang="pt-BR" b="1" dirty="0" err="1" smtClean="0"/>
              <a:t>Telemedição</a:t>
            </a:r>
            <a:r>
              <a:rPr lang="pt-BR" b="1" dirty="0" smtClean="0"/>
              <a:t>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100" dirty="0" smtClean="0"/>
              <a:t>Painel de monitoramento – Alarme de Consumo Anormal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85720" y="6357982"/>
            <a:ext cx="1285884" cy="428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2" descr="cid:image001.jpg@01CEFD7D.1EE61EA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340098"/>
            <a:ext cx="642942" cy="48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Espaço Reservado para Conteúdo 6" descr="evd_02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3906" y="1659707"/>
            <a:ext cx="8116187" cy="4406947"/>
          </a:xfrm>
        </p:spPr>
      </p:pic>
      <p:sp>
        <p:nvSpPr>
          <p:cNvPr id="6" name="Retângulo 5"/>
          <p:cNvSpPr/>
          <p:nvPr/>
        </p:nvSpPr>
        <p:spPr>
          <a:xfrm>
            <a:off x="3357554" y="3357562"/>
            <a:ext cx="714380" cy="1571636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601952" y="1737348"/>
            <a:ext cx="1000132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Sistema de </a:t>
            </a:r>
            <a:r>
              <a:rPr lang="pt-BR" b="1" dirty="0" err="1" smtClean="0"/>
              <a:t>Telemedição</a:t>
            </a:r>
            <a:r>
              <a:rPr lang="pt-BR" b="1" dirty="0" smtClean="0"/>
              <a:t>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100" dirty="0" smtClean="0"/>
              <a:t>Painel de monitoramento – Alarme de Consumo Anormal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85720" y="6357982"/>
            <a:ext cx="1285884" cy="428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2" descr="cid:image001.jpg@01CEFD7D.1EE61EA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340098"/>
            <a:ext cx="642942" cy="48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Espaço Reservado para Conteúdo 6" descr="evd_02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3906" y="1676141"/>
            <a:ext cx="8116187" cy="4374078"/>
          </a:xfrm>
        </p:spPr>
      </p:pic>
      <p:sp>
        <p:nvSpPr>
          <p:cNvPr id="6" name="Retângulo 5"/>
          <p:cNvSpPr/>
          <p:nvPr/>
        </p:nvSpPr>
        <p:spPr>
          <a:xfrm>
            <a:off x="609572" y="1744968"/>
            <a:ext cx="1000132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Sistema de </a:t>
            </a:r>
            <a:r>
              <a:rPr lang="pt-BR" b="1" dirty="0" err="1" smtClean="0"/>
              <a:t>Telemedição</a:t>
            </a:r>
            <a:r>
              <a:rPr lang="pt-BR" b="1" dirty="0" smtClean="0"/>
              <a:t>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100" dirty="0" smtClean="0"/>
              <a:t>Painel de monitoramento – Alarme de Consumo Anormal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85720" y="6357982"/>
            <a:ext cx="1285884" cy="428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2" descr="cid:image001.jpg@01CEFD7D.1EE61EA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340098"/>
            <a:ext cx="642942" cy="48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Espaço Reservado para Conteúdo 6" descr="evd_02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3906" y="1657462"/>
            <a:ext cx="8116187" cy="4411437"/>
          </a:xfrm>
        </p:spPr>
      </p:pic>
      <p:sp>
        <p:nvSpPr>
          <p:cNvPr id="8" name="Retângulo 7"/>
          <p:cNvSpPr/>
          <p:nvPr/>
        </p:nvSpPr>
        <p:spPr>
          <a:xfrm>
            <a:off x="5572132" y="3357562"/>
            <a:ext cx="1571636" cy="285752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604810" y="1729728"/>
            <a:ext cx="1000132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Sistema de </a:t>
            </a:r>
            <a:r>
              <a:rPr lang="pt-BR" b="1" dirty="0" err="1" smtClean="0"/>
              <a:t>Telemedição</a:t>
            </a:r>
            <a:r>
              <a:rPr lang="pt-BR" b="1" dirty="0" smtClean="0"/>
              <a:t>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100" dirty="0" smtClean="0"/>
              <a:t>Painel de monitoramento – Alarme de Consumo Anormal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85720" y="6357982"/>
            <a:ext cx="1285884" cy="428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2" descr="cid:image001.jpg@01CEFD7D.1EE61EA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340098"/>
            <a:ext cx="642942" cy="48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Espaço Reservado para Conteúdo 6" descr="evd_02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5295" y="1676141"/>
            <a:ext cx="8053407" cy="4374078"/>
          </a:xfrm>
        </p:spPr>
      </p:pic>
      <p:sp>
        <p:nvSpPr>
          <p:cNvPr id="6" name="Retângulo 5"/>
          <p:cNvSpPr/>
          <p:nvPr/>
        </p:nvSpPr>
        <p:spPr>
          <a:xfrm>
            <a:off x="624812" y="1767828"/>
            <a:ext cx="1000132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Sistema de </a:t>
            </a:r>
            <a:r>
              <a:rPr lang="pt-BR" b="1" dirty="0" err="1" smtClean="0"/>
              <a:t>Telemedição</a:t>
            </a:r>
            <a:r>
              <a:rPr lang="pt-BR" b="1" dirty="0" smtClean="0"/>
              <a:t>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100" dirty="0" smtClean="0"/>
              <a:t>Painel de monitoramento – Alarme de Consumo Anormal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85720" y="6357982"/>
            <a:ext cx="1285884" cy="428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2" descr="cid:image001.jpg@01CEFD7D.1EE61EA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340098"/>
            <a:ext cx="642942" cy="48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Espaço Reservado para Conteúdo 6" descr="evd_02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5295" y="1688972"/>
            <a:ext cx="8053407" cy="4348415"/>
          </a:xfrm>
        </p:spPr>
      </p:pic>
      <p:sp>
        <p:nvSpPr>
          <p:cNvPr id="6" name="Retângulo 5"/>
          <p:cNvSpPr/>
          <p:nvPr/>
        </p:nvSpPr>
        <p:spPr>
          <a:xfrm>
            <a:off x="678152" y="1770686"/>
            <a:ext cx="1000132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Sistema de </a:t>
            </a:r>
            <a:r>
              <a:rPr lang="pt-BR" b="1" dirty="0" err="1" smtClean="0"/>
              <a:t>Telemedição</a:t>
            </a:r>
            <a:r>
              <a:rPr lang="pt-BR" b="1" dirty="0" smtClean="0"/>
              <a:t>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100" dirty="0" smtClean="0"/>
              <a:t>Painel de monitoramento – Alarme de Consumo Anormal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85720" y="6357982"/>
            <a:ext cx="1285884" cy="428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2" descr="cid:image001.jpg@01CEFD7D.1EE61EA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340098"/>
            <a:ext cx="642942" cy="48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Espaço Reservado para Conteúdo 6" descr="evd_02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8303" y="1688972"/>
            <a:ext cx="8047391" cy="4348415"/>
          </a:xfrm>
        </p:spPr>
      </p:pic>
      <p:sp>
        <p:nvSpPr>
          <p:cNvPr id="6" name="Retângulo 5"/>
          <p:cNvSpPr/>
          <p:nvPr/>
        </p:nvSpPr>
        <p:spPr>
          <a:xfrm>
            <a:off x="678152" y="1775448"/>
            <a:ext cx="1000132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Sistema de </a:t>
            </a:r>
            <a:r>
              <a:rPr lang="pt-BR" b="1" dirty="0" err="1" smtClean="0"/>
              <a:t>Telemedição</a:t>
            </a:r>
            <a:r>
              <a:rPr lang="pt-BR" b="1" dirty="0" smtClean="0"/>
              <a:t>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100" dirty="0" smtClean="0"/>
              <a:t>Painel de monitoramento – Alarme de Consumo Anormal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85720" y="6357982"/>
            <a:ext cx="1285884" cy="428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2" descr="cid:image001.jpg@01CEFD7D.1EE61EA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340098"/>
            <a:ext cx="642942" cy="48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Espaço Reservado para Conteúdo 6" descr="evd_02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3906" y="1657462"/>
            <a:ext cx="8116187" cy="4411437"/>
          </a:xfrm>
        </p:spPr>
      </p:pic>
      <p:sp>
        <p:nvSpPr>
          <p:cNvPr id="8" name="Retângulo 7"/>
          <p:cNvSpPr/>
          <p:nvPr/>
        </p:nvSpPr>
        <p:spPr>
          <a:xfrm>
            <a:off x="2285984" y="2714620"/>
            <a:ext cx="928694" cy="35719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617192" y="1732586"/>
            <a:ext cx="1000132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Sistema de </a:t>
            </a:r>
            <a:r>
              <a:rPr lang="pt-BR" b="1" dirty="0" err="1" smtClean="0"/>
              <a:t>Telemedição</a:t>
            </a:r>
            <a:r>
              <a:rPr lang="pt-BR" b="1" dirty="0" smtClean="0"/>
              <a:t>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100" dirty="0" smtClean="0"/>
              <a:t>Painel de monitoramento – Alarme de Consumo Anormal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85720" y="6357982"/>
            <a:ext cx="1285884" cy="428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2" descr="cid:image001.jpg@01CEFD7D.1EE61EA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340098"/>
            <a:ext cx="642942" cy="48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Espaço Reservado para Conteúdo 6" descr="evd_02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4291" y="1688972"/>
            <a:ext cx="8015414" cy="4348415"/>
          </a:xfrm>
        </p:spPr>
      </p:pic>
      <p:sp>
        <p:nvSpPr>
          <p:cNvPr id="6" name="Retângulo 5"/>
          <p:cNvSpPr/>
          <p:nvPr/>
        </p:nvSpPr>
        <p:spPr>
          <a:xfrm>
            <a:off x="662912" y="1767828"/>
            <a:ext cx="1000132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Sistema de </a:t>
            </a:r>
            <a:r>
              <a:rPr lang="pt-BR" b="1" dirty="0" err="1" smtClean="0"/>
              <a:t>Telemedição</a:t>
            </a:r>
            <a:r>
              <a:rPr lang="pt-BR" b="1" dirty="0" smtClean="0"/>
              <a:t>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100" dirty="0" smtClean="0"/>
              <a:t>Painel de monitoramento – Alarmes e Situações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85720" y="6357982"/>
            <a:ext cx="1285884" cy="428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2" descr="cid:image001.jpg@01CEFD7D.1EE61EA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340098"/>
            <a:ext cx="642942" cy="48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Espaço Reservado para Conteúdo 6" descr="evd_02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2827" y="1650301"/>
            <a:ext cx="8178346" cy="4425760"/>
          </a:xfrm>
        </p:spPr>
      </p:pic>
      <p:sp>
        <p:nvSpPr>
          <p:cNvPr id="6" name="Seta para a esquerda 5"/>
          <p:cNvSpPr/>
          <p:nvPr/>
        </p:nvSpPr>
        <p:spPr>
          <a:xfrm rot="1521542">
            <a:off x="4057139" y="4829617"/>
            <a:ext cx="978408" cy="48463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601952" y="1729728"/>
            <a:ext cx="1000132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Sistema de </a:t>
            </a:r>
            <a:r>
              <a:rPr lang="pt-BR" b="1" dirty="0" err="1" smtClean="0"/>
              <a:t>Telemedição</a:t>
            </a:r>
            <a:r>
              <a:rPr lang="pt-BR" b="1" dirty="0" smtClean="0"/>
              <a:t>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100" dirty="0" smtClean="0"/>
              <a:t>Painel de monitoramento – Situação de consumo normal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85720" y="6357982"/>
            <a:ext cx="1285884" cy="428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2" descr="cid:image001.jpg@01CEFD7D.1EE61EA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340098"/>
            <a:ext cx="642942" cy="48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Espaço Reservado para Conteúdo 6" descr="evd_02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878" y="1688972"/>
            <a:ext cx="8000239" cy="4348415"/>
          </a:xfrm>
        </p:spPr>
      </p:pic>
      <p:sp>
        <p:nvSpPr>
          <p:cNvPr id="6" name="Retângulo 5"/>
          <p:cNvSpPr/>
          <p:nvPr/>
        </p:nvSpPr>
        <p:spPr>
          <a:xfrm>
            <a:off x="678152" y="1767828"/>
            <a:ext cx="1000132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Sistema de </a:t>
            </a:r>
            <a:r>
              <a:rPr lang="pt-BR" b="1" dirty="0" err="1" smtClean="0"/>
              <a:t>Telemedição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100" dirty="0" smtClean="0"/>
              <a:t>Sistema de Monitoramento Online de Hidrômetros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/>
              <a:t>A tecnologia de </a:t>
            </a:r>
            <a:r>
              <a:rPr lang="pt-BR" dirty="0" err="1" smtClean="0"/>
              <a:t>telemedição</a:t>
            </a:r>
            <a:r>
              <a:rPr lang="pt-BR" dirty="0" smtClean="0"/>
              <a:t> permite o gerenciamento de aferições de consumo das unidades selecionadas, com a exibição de alarmes nas situações de anormalidade de consumo, vazamentos ou fraudes, bem como permitir a identificação do perfil de consumo destes clientes. </a:t>
            </a:r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85720" y="6357982"/>
            <a:ext cx="1285884" cy="428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2" descr="cid:image001.jpg@01CEFD7D.1EE61EA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340098"/>
            <a:ext cx="642942" cy="48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Sistema de </a:t>
            </a:r>
            <a:r>
              <a:rPr lang="pt-BR" b="1" dirty="0" err="1" smtClean="0"/>
              <a:t>Telemedição</a:t>
            </a:r>
            <a:r>
              <a:rPr lang="pt-BR" b="1" dirty="0" smtClean="0"/>
              <a:t>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100" dirty="0" smtClean="0"/>
              <a:t>Painel de monitoramento – Situação de consumo normal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85720" y="6357982"/>
            <a:ext cx="1285884" cy="428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2" descr="cid:image001.jpg@01CEFD7D.1EE61EA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340098"/>
            <a:ext cx="642942" cy="48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Espaço Reservado para Conteúdo 6" descr="evd_02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878" y="1717028"/>
            <a:ext cx="8000239" cy="4292302"/>
          </a:xfrm>
        </p:spPr>
      </p:pic>
      <p:sp>
        <p:nvSpPr>
          <p:cNvPr id="8" name="Retângulo 7"/>
          <p:cNvSpPr/>
          <p:nvPr/>
        </p:nvSpPr>
        <p:spPr>
          <a:xfrm>
            <a:off x="928662" y="4572008"/>
            <a:ext cx="3571900" cy="642942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670532" y="1798308"/>
            <a:ext cx="1000132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Sistema de </a:t>
            </a:r>
            <a:r>
              <a:rPr lang="pt-BR" b="1" dirty="0" err="1" smtClean="0"/>
              <a:t>Telemedição</a:t>
            </a:r>
            <a:r>
              <a:rPr lang="pt-BR" b="1" dirty="0" smtClean="0"/>
              <a:t>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100" dirty="0" smtClean="0"/>
              <a:t>Painel de monitoramento – Alarmes e Situações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85720" y="6357982"/>
            <a:ext cx="1285884" cy="428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2" descr="cid:image001.jpg@01CEFD7D.1EE61EA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340098"/>
            <a:ext cx="642942" cy="48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Espaço Reservado para Conteúdo 6" descr="evd_02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2827" y="1650301"/>
            <a:ext cx="8178346" cy="4425760"/>
          </a:xfrm>
        </p:spPr>
      </p:pic>
      <p:sp>
        <p:nvSpPr>
          <p:cNvPr id="6" name="Seta para a esquerda 5"/>
          <p:cNvSpPr/>
          <p:nvPr/>
        </p:nvSpPr>
        <p:spPr>
          <a:xfrm rot="1521542">
            <a:off x="7700477" y="4901056"/>
            <a:ext cx="978408" cy="48463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630528" y="1744968"/>
            <a:ext cx="1000132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Sistema de </a:t>
            </a:r>
            <a:r>
              <a:rPr lang="pt-BR" b="1" dirty="0" err="1" smtClean="0"/>
              <a:t>Telemedição</a:t>
            </a:r>
            <a:r>
              <a:rPr lang="pt-BR" b="1" dirty="0" smtClean="0"/>
              <a:t>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100" dirty="0" smtClean="0"/>
              <a:t>Painel de monitoramento – Hidrômetros sem transmissão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85720" y="6357982"/>
            <a:ext cx="1285884" cy="428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2" descr="cid:image001.jpg@01CEFD7D.1EE61EA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340098"/>
            <a:ext cx="642942" cy="48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Espaço Reservado para Conteúdo 6" descr="evd_02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7193" y="1717028"/>
            <a:ext cx="7929609" cy="4292302"/>
          </a:xfrm>
        </p:spPr>
      </p:pic>
      <p:sp>
        <p:nvSpPr>
          <p:cNvPr id="6" name="Retângulo 5"/>
          <p:cNvSpPr/>
          <p:nvPr/>
        </p:nvSpPr>
        <p:spPr>
          <a:xfrm>
            <a:off x="716252" y="1790688"/>
            <a:ext cx="1000132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Sistema de </a:t>
            </a:r>
            <a:r>
              <a:rPr lang="pt-BR" b="1" dirty="0" err="1" smtClean="0"/>
              <a:t>Telemedição</a:t>
            </a:r>
            <a:r>
              <a:rPr lang="pt-BR" b="1" dirty="0" smtClean="0"/>
              <a:t>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100" dirty="0" smtClean="0"/>
              <a:t>Painel de monitoramento – Hidrômetros sem transmissão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85720" y="6357982"/>
            <a:ext cx="1285884" cy="428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2" descr="cid:image001.jpg@01CEFD7D.1EE61EA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340098"/>
            <a:ext cx="642942" cy="48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Espaço Reservado para Conteúdo 6" descr="evd_02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0442" y="1717028"/>
            <a:ext cx="7883111" cy="4292302"/>
          </a:xfrm>
        </p:spPr>
      </p:pic>
      <p:sp>
        <p:nvSpPr>
          <p:cNvPr id="6" name="Retângulo 5"/>
          <p:cNvSpPr/>
          <p:nvPr/>
        </p:nvSpPr>
        <p:spPr>
          <a:xfrm>
            <a:off x="3357554" y="3143248"/>
            <a:ext cx="1071570" cy="428628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16252" y="1790688"/>
            <a:ext cx="1000132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Sistema de </a:t>
            </a:r>
            <a:r>
              <a:rPr lang="pt-BR" b="1" dirty="0" err="1" smtClean="0"/>
              <a:t>Telemedição</a:t>
            </a:r>
            <a:r>
              <a:rPr lang="pt-BR" b="1" dirty="0" smtClean="0"/>
              <a:t>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100" dirty="0" smtClean="0"/>
              <a:t>Painel de monitoramento – Alarmes e Situações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85720" y="6357982"/>
            <a:ext cx="1285884" cy="428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2" descr="cid:image001.jpg@01CEFD7D.1EE61EA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340098"/>
            <a:ext cx="642942" cy="48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Espaço Reservado para Conteúdo 6" descr="evd_02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2827" y="1650301"/>
            <a:ext cx="8178346" cy="4425760"/>
          </a:xfrm>
        </p:spPr>
      </p:pic>
      <p:sp>
        <p:nvSpPr>
          <p:cNvPr id="6" name="Seta para a esquerda 5"/>
          <p:cNvSpPr/>
          <p:nvPr/>
        </p:nvSpPr>
        <p:spPr>
          <a:xfrm rot="1521542">
            <a:off x="2128312" y="4829618"/>
            <a:ext cx="978408" cy="48463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624812" y="1752588"/>
            <a:ext cx="1000132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Sistema de </a:t>
            </a:r>
            <a:r>
              <a:rPr lang="pt-BR" b="1" dirty="0" err="1" smtClean="0"/>
              <a:t>Telemedição</a:t>
            </a:r>
            <a:r>
              <a:rPr lang="pt-BR" b="1" dirty="0" smtClean="0"/>
              <a:t>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100" dirty="0" smtClean="0"/>
              <a:t>Painel de monitoramento – Marcador de </a:t>
            </a:r>
            <a:r>
              <a:rPr lang="pt-BR" sz="3100" dirty="0" err="1" smtClean="0"/>
              <a:t>ciencia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85720" y="6357982"/>
            <a:ext cx="1285884" cy="428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2" descr="cid:image001.jpg@01CEFD7D.1EE61EA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340098"/>
            <a:ext cx="642942" cy="48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Espaço Reservado para Conteúdo 6" descr="evd_02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0442" y="1717644"/>
            <a:ext cx="7883111" cy="4291070"/>
          </a:xfrm>
        </p:spPr>
      </p:pic>
      <p:sp>
        <p:nvSpPr>
          <p:cNvPr id="8" name="Seta para a esquerda 7"/>
          <p:cNvSpPr/>
          <p:nvPr/>
        </p:nvSpPr>
        <p:spPr>
          <a:xfrm rot="1521542">
            <a:off x="5057272" y="3543733"/>
            <a:ext cx="978408" cy="48463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754352" y="1788784"/>
            <a:ext cx="1000132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Sistema de </a:t>
            </a:r>
            <a:r>
              <a:rPr lang="pt-BR" b="1" dirty="0" err="1" smtClean="0"/>
              <a:t>Telemedição</a:t>
            </a:r>
            <a:r>
              <a:rPr lang="pt-BR" b="1" dirty="0" smtClean="0"/>
              <a:t>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100" dirty="0" smtClean="0"/>
              <a:t>Painel de monitoramento – Marcador de </a:t>
            </a:r>
            <a:r>
              <a:rPr lang="pt-BR" sz="3100" dirty="0" err="1" smtClean="0"/>
              <a:t>ciencia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85720" y="6357982"/>
            <a:ext cx="1285884" cy="428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2" descr="cid:image001.jpg@01CEFD7D.1EE61EA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340098"/>
            <a:ext cx="642942" cy="48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Espaço Reservado para Conteúdo 6" descr="evd_02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0442" y="1729326"/>
            <a:ext cx="7883111" cy="4267705"/>
          </a:xfrm>
        </p:spPr>
      </p:pic>
      <p:sp>
        <p:nvSpPr>
          <p:cNvPr id="9" name="Retângulo 8"/>
          <p:cNvSpPr/>
          <p:nvPr/>
        </p:nvSpPr>
        <p:spPr>
          <a:xfrm>
            <a:off x="928662" y="4967298"/>
            <a:ext cx="3643338" cy="214314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31492" y="1808786"/>
            <a:ext cx="1000132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Sistema de </a:t>
            </a:r>
            <a:r>
              <a:rPr lang="pt-BR" b="1" dirty="0" err="1" smtClean="0"/>
              <a:t>Telemedição</a:t>
            </a:r>
            <a:r>
              <a:rPr lang="pt-BR" b="1" dirty="0" smtClean="0"/>
              <a:t>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100" dirty="0" smtClean="0"/>
              <a:t>Painel de monitoramento – Marcador de </a:t>
            </a:r>
            <a:r>
              <a:rPr lang="pt-BR" sz="3100" dirty="0" err="1" smtClean="0"/>
              <a:t>ciencia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85720" y="6357982"/>
            <a:ext cx="1285884" cy="428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2" descr="cid:image001.jpg@01CEFD7D.1EE61EA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340098"/>
            <a:ext cx="642942" cy="48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Espaço Reservado para Conteúdo 6" descr="evd_02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5346" y="1729326"/>
            <a:ext cx="7833303" cy="4267705"/>
          </a:xfrm>
        </p:spPr>
      </p:pic>
      <p:sp>
        <p:nvSpPr>
          <p:cNvPr id="6" name="Retângulo 5"/>
          <p:cNvSpPr/>
          <p:nvPr/>
        </p:nvSpPr>
        <p:spPr>
          <a:xfrm>
            <a:off x="2357422" y="3643314"/>
            <a:ext cx="4429156" cy="428628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54352" y="1813548"/>
            <a:ext cx="1000132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Sistema de </a:t>
            </a:r>
            <a:r>
              <a:rPr lang="pt-BR" b="1" dirty="0" err="1" smtClean="0"/>
              <a:t>Telemedição</a:t>
            </a:r>
            <a:r>
              <a:rPr lang="pt-BR" b="1" dirty="0" smtClean="0"/>
              <a:t>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100" dirty="0" smtClean="0"/>
              <a:t>Painel de monitoramento – Recursos do Google </a:t>
            </a:r>
            <a:r>
              <a:rPr lang="pt-BR" sz="3100" dirty="0" err="1" smtClean="0"/>
              <a:t>Maps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85720" y="6357982"/>
            <a:ext cx="1285884" cy="428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2" descr="cid:image001.jpg@01CEFD7D.1EE61EA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340098"/>
            <a:ext cx="642942" cy="48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Espaço Reservado para Conteúdo 6" descr="evd_02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5346" y="1747286"/>
            <a:ext cx="7833303" cy="4231784"/>
          </a:xfrm>
        </p:spPr>
      </p:pic>
      <p:sp>
        <p:nvSpPr>
          <p:cNvPr id="6" name="Retângulo 5"/>
          <p:cNvSpPr/>
          <p:nvPr/>
        </p:nvSpPr>
        <p:spPr>
          <a:xfrm>
            <a:off x="739112" y="1808786"/>
            <a:ext cx="1000132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Sistema de </a:t>
            </a:r>
            <a:r>
              <a:rPr lang="pt-BR" b="1" dirty="0" err="1" smtClean="0"/>
              <a:t>Telemedição</a:t>
            </a:r>
            <a:r>
              <a:rPr lang="pt-BR" b="1" dirty="0" smtClean="0"/>
              <a:t>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100" dirty="0" smtClean="0"/>
              <a:t>Painel de monitoramento – Recursos do Google </a:t>
            </a:r>
            <a:r>
              <a:rPr lang="pt-BR" sz="3100" dirty="0" err="1" smtClean="0"/>
              <a:t>Maps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85720" y="6357982"/>
            <a:ext cx="1285884" cy="428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2" descr="cid:image001.jpg@01CEFD7D.1EE61EA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340098"/>
            <a:ext cx="642942" cy="48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Espaço Reservado para Conteúdo 6" descr="evd_02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5346" y="1756859"/>
            <a:ext cx="7833303" cy="4212637"/>
          </a:xfrm>
        </p:spPr>
      </p:pic>
      <p:sp>
        <p:nvSpPr>
          <p:cNvPr id="6" name="Retângulo 5"/>
          <p:cNvSpPr/>
          <p:nvPr/>
        </p:nvSpPr>
        <p:spPr>
          <a:xfrm>
            <a:off x="746732" y="1826884"/>
            <a:ext cx="1000132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Sistema de </a:t>
            </a:r>
            <a:r>
              <a:rPr lang="pt-BR" b="1" dirty="0" err="1" smtClean="0"/>
              <a:t>Telemedição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100" dirty="0" smtClean="0"/>
              <a:t> Sistema de Monitoramento Online de Hidrômetros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/>
              <a:t>Todo o sistema funciona com a transmissão de dados via GSM/GPRS, através de sinais da operadora de telefonia móvel, aliado ao sistema de mapas do Google, fornecendo uma visão ampla da região atendida e identificação ágil dos endereços de instalação dos medidores.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85720" y="6357982"/>
            <a:ext cx="1285884" cy="428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2" descr="cid:image001.jpg@01CEFD7D.1EE61EA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340098"/>
            <a:ext cx="642942" cy="48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Sistema de </a:t>
            </a:r>
            <a:r>
              <a:rPr lang="pt-BR" b="1" dirty="0" err="1" smtClean="0"/>
              <a:t>Telemedição</a:t>
            </a:r>
            <a:r>
              <a:rPr lang="pt-BR" b="1" dirty="0" smtClean="0"/>
              <a:t>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100" dirty="0" smtClean="0"/>
              <a:t>Painel de monitoramento – Recursos do Google </a:t>
            </a:r>
            <a:r>
              <a:rPr lang="pt-BR" sz="3100" dirty="0" err="1" smtClean="0"/>
              <a:t>Maps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85720" y="6357982"/>
            <a:ext cx="1285884" cy="428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2" descr="cid:image001.jpg@01CEFD7D.1EE61EA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340098"/>
            <a:ext cx="642942" cy="48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Espaço Reservado para Conteúdo 6" descr="evd_02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5346" y="1757118"/>
            <a:ext cx="7833303" cy="4212118"/>
          </a:xfrm>
        </p:spPr>
      </p:pic>
      <p:sp>
        <p:nvSpPr>
          <p:cNvPr id="6" name="Retângulo 5"/>
          <p:cNvSpPr/>
          <p:nvPr/>
        </p:nvSpPr>
        <p:spPr>
          <a:xfrm>
            <a:off x="739112" y="1824026"/>
            <a:ext cx="1000132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Sistema de </a:t>
            </a:r>
            <a:r>
              <a:rPr lang="pt-BR" b="1" dirty="0" err="1" smtClean="0"/>
              <a:t>Telemedição</a:t>
            </a:r>
            <a:r>
              <a:rPr lang="pt-BR" b="1" dirty="0" smtClean="0"/>
              <a:t>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100" dirty="0" smtClean="0"/>
              <a:t>Média de Recuperação de Faturamento – Rio de Janeiro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85720" y="6357982"/>
            <a:ext cx="1285884" cy="428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2" descr="cid:image001.jpg@01CEFD7D.1EE61EA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340098"/>
            <a:ext cx="642942" cy="48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539753" y="1428736"/>
          <a:ext cx="8104213" cy="4572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9389"/>
                <a:gridCol w="1069389"/>
                <a:gridCol w="1069389"/>
                <a:gridCol w="1069389"/>
                <a:gridCol w="1069389"/>
                <a:gridCol w="1069389"/>
                <a:gridCol w="1065399"/>
                <a:gridCol w="622480"/>
              </a:tblGrid>
              <a:tr h="16525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CLIENTE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CONSUMO MÉDIO (M³)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FATURAMENTO MÉDIO (R$)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525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ANTES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DEPOIS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DIFERENÇA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ANTES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DEPOIS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DIFERENÇA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%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</a:tr>
              <a:tr h="19279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CLIENTE - 01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575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1.176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602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26.002,70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44.281,48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18.278,79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70,30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</a:tr>
              <a:tr h="19279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CLIENTE - 02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622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715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93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16.155,37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19.662,15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3.506,79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21,71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</a:tr>
              <a:tr h="19279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CLIENTE - 03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1.854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1.203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-651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39.616,29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44.893,88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5.277,59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13,32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</a:tr>
              <a:tr h="19279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CLIENTE - 04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2.734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3.431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697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86.647,57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108.808,19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22.160,62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25,58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</a:tr>
              <a:tr h="19279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CLIENTE - 05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1.001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1.482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481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31.511,41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46.799,91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15.288,50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48,52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</a:tr>
              <a:tr h="19279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HOTEL</a:t>
                      </a:r>
                      <a:endParaRPr lang="pt-BR" sz="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2.029</a:t>
                      </a:r>
                      <a:endParaRPr lang="pt-BR" sz="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3.183</a:t>
                      </a:r>
                      <a:endParaRPr lang="pt-BR" sz="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1.155</a:t>
                      </a:r>
                      <a:endParaRPr lang="pt-BR" sz="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38.106,81</a:t>
                      </a:r>
                      <a:endParaRPr lang="pt-BR" sz="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95.621,37</a:t>
                      </a:r>
                      <a:endParaRPr lang="pt-BR" sz="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57.514,56</a:t>
                      </a:r>
                      <a:endParaRPr lang="pt-BR" sz="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150,93</a:t>
                      </a:r>
                      <a:endParaRPr lang="pt-BR" sz="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</a:tr>
              <a:tr h="19279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CLIENTE - 07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56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167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111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1.445,82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4.984,71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 dirty="0">
                          <a:effectLst/>
                        </a:rPr>
                        <a:t>3.538,89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244,77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</a:tr>
              <a:tr h="19279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CLIENTE - 08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34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286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252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956,59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2.610,73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 dirty="0">
                          <a:effectLst/>
                        </a:rPr>
                        <a:t>1.654,14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172,92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</a:tr>
              <a:tr h="19279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CLIENTE - 09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112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124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12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3.196,03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3.621,54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 dirty="0">
                          <a:effectLst/>
                        </a:rPr>
                        <a:t>425,51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13,31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</a:tr>
              <a:tr h="19279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PADARIA</a:t>
                      </a:r>
                      <a:endParaRPr lang="pt-BR" sz="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33</a:t>
                      </a:r>
                      <a:endParaRPr lang="pt-BR" sz="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225</a:t>
                      </a:r>
                      <a:endParaRPr lang="pt-BR" sz="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192</a:t>
                      </a:r>
                      <a:endParaRPr lang="pt-BR" sz="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1.568,14</a:t>
                      </a:r>
                      <a:endParaRPr lang="pt-BR" sz="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7.335,07</a:t>
                      </a:r>
                      <a:endParaRPr lang="pt-BR" sz="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5.766,93</a:t>
                      </a:r>
                      <a:endParaRPr lang="pt-BR" sz="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367,76</a:t>
                      </a:r>
                      <a:endParaRPr lang="pt-BR" sz="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</a:tr>
              <a:tr h="19279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MERCADO</a:t>
                      </a:r>
                      <a:endParaRPr lang="pt-BR" sz="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endParaRPr lang="pt-BR" sz="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1.510</a:t>
                      </a:r>
                      <a:endParaRPr lang="pt-BR" sz="800" b="1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1.500</a:t>
                      </a:r>
                      <a:endParaRPr lang="pt-BR" sz="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6.784,66</a:t>
                      </a:r>
                      <a:endParaRPr lang="pt-BR" sz="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25.196,57</a:t>
                      </a:r>
                      <a:endParaRPr lang="pt-BR" sz="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18.411,90</a:t>
                      </a:r>
                      <a:endParaRPr lang="pt-BR" sz="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271,38</a:t>
                      </a:r>
                      <a:endParaRPr lang="pt-BR" sz="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</a:tr>
              <a:tr h="19279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CLIENTE - 12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61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119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58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 dirty="0">
                          <a:effectLst/>
                        </a:rPr>
                        <a:t>690,05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 dirty="0">
                          <a:effectLst/>
                        </a:rPr>
                        <a:t>1.909,97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1.219,92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176,79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</a:tr>
              <a:tr h="19279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CLIENTE - 13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312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357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45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4.922,38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5.888,81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966,43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19,63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</a:tr>
              <a:tr h="19279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CLIENTE - 14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1.009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1.075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66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17.689,81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18.443,78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753,97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4,26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</a:tr>
              <a:tr h="19279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CENTRO COMERCIAL</a:t>
                      </a:r>
                      <a:endParaRPr lang="pt-BR" sz="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1.788</a:t>
                      </a:r>
                      <a:endParaRPr lang="pt-BR" sz="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2.772</a:t>
                      </a:r>
                      <a:endParaRPr lang="pt-BR" sz="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984</a:t>
                      </a:r>
                      <a:endParaRPr lang="pt-BR" sz="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73.680,84</a:t>
                      </a:r>
                      <a:endParaRPr lang="pt-BR" sz="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112.704,77</a:t>
                      </a:r>
                      <a:endParaRPr lang="pt-BR" sz="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39.023,93</a:t>
                      </a:r>
                      <a:endParaRPr lang="pt-BR" sz="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52,96</a:t>
                      </a:r>
                      <a:endParaRPr lang="pt-BR" sz="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</a:tr>
              <a:tr h="19279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CLIENTE - 16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303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554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251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2.977,66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3.150,11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172,45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5,79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</a:tr>
              <a:tr h="19279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CLIENTE - 17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1.945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2.061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116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17.526,18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19.515,72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1.989,54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11,35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</a:tr>
              <a:tr h="19279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CLIENTE - 18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402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447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45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 dirty="0">
                          <a:effectLst/>
                        </a:rPr>
                        <a:t>5.403,04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6.019,75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616,71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11,41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</a:tr>
              <a:tr h="19279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CLIENTE - 19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137.953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131.420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-6.533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2.318.130,74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2.462.890,37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 dirty="0">
                          <a:effectLst/>
                        </a:rPr>
                        <a:t>144.759,63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6,24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</a:tr>
              <a:tr h="19279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CLIENTE - 20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370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320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-50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5.124,00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16.412,24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11.288,24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220,30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</a:tr>
              <a:tr h="19279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INDUSTRIA NAUTICA</a:t>
                      </a:r>
                      <a:endParaRPr lang="pt-BR" sz="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394</a:t>
                      </a:r>
                      <a:endParaRPr lang="pt-BR" sz="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11.772</a:t>
                      </a:r>
                      <a:endParaRPr lang="pt-BR" sz="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11.378</a:t>
                      </a:r>
                      <a:endParaRPr lang="pt-BR" sz="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42.700,95</a:t>
                      </a:r>
                      <a:endParaRPr lang="pt-BR" sz="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222.338,18</a:t>
                      </a:r>
                      <a:endParaRPr lang="pt-BR" sz="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179.637,23</a:t>
                      </a:r>
                      <a:endParaRPr lang="pt-BR" sz="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420,69</a:t>
                      </a:r>
                      <a:endParaRPr lang="pt-BR" sz="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</a:tr>
              <a:tr h="192796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TOTAL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2.740.837,02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3.273.089,30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 dirty="0">
                          <a:effectLst/>
                        </a:rPr>
                        <a:t>532.252,28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19,42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21" marR="7321" marT="7321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Sistema de </a:t>
            </a:r>
            <a:r>
              <a:rPr lang="pt-BR" b="1" dirty="0" err="1" smtClean="0"/>
              <a:t>Telemedição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100" dirty="0" smtClean="0"/>
              <a:t> Sistema de Monitoramento Online de Hidrômetros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452596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t-BR" b="1" dirty="0" smtClean="0"/>
              <a:t>Vantagens da </a:t>
            </a:r>
            <a:r>
              <a:rPr lang="pt-BR" b="1" dirty="0" err="1" smtClean="0"/>
              <a:t>Telemedição</a:t>
            </a:r>
            <a:r>
              <a:rPr lang="pt-BR" b="1" dirty="0" smtClean="0"/>
              <a:t>:</a:t>
            </a:r>
          </a:p>
          <a:p>
            <a:pPr marL="0" indent="0" algn="just"/>
            <a:r>
              <a:rPr lang="pt-BR" dirty="0" smtClean="0"/>
              <a:t>Aumento da receita</a:t>
            </a:r>
          </a:p>
          <a:p>
            <a:pPr marL="0" indent="0" algn="just"/>
            <a:r>
              <a:rPr lang="pt-BR" dirty="0" smtClean="0"/>
              <a:t>Combate às perdas de faturamento:</a:t>
            </a:r>
          </a:p>
          <a:p>
            <a:pPr marL="400050" lvl="1" indent="0" algn="just"/>
            <a:r>
              <a:rPr lang="pt-BR" dirty="0" smtClean="0"/>
              <a:t>Redução de Fraudes;</a:t>
            </a:r>
          </a:p>
          <a:p>
            <a:pPr marL="400050" lvl="1" indent="0" algn="just"/>
            <a:r>
              <a:rPr lang="pt-BR" dirty="0" smtClean="0"/>
              <a:t>Detecção de medidores parados ou com defeito, permitindo a substituição imediata;</a:t>
            </a:r>
          </a:p>
          <a:p>
            <a:pPr marL="400050" lvl="1" indent="0" algn="just"/>
            <a:r>
              <a:rPr lang="pt-BR" dirty="0" smtClean="0"/>
              <a:t>Identificação de vazamentos;</a:t>
            </a:r>
          </a:p>
          <a:p>
            <a:pPr marL="0" indent="0" algn="just"/>
            <a:r>
              <a:rPr lang="pt-BR" dirty="0" smtClean="0"/>
              <a:t>Agilidade na tomada de decisões;</a:t>
            </a:r>
          </a:p>
          <a:p>
            <a:pPr marL="0" indent="0" algn="just"/>
            <a:r>
              <a:rPr lang="pt-BR" dirty="0" smtClean="0"/>
              <a:t>Melhoria do Serviço de Gestão de Clientes;</a:t>
            </a:r>
          </a:p>
          <a:p>
            <a:pPr marL="0" indent="0" algn="just"/>
            <a:r>
              <a:rPr lang="pt-BR" dirty="0" smtClean="0"/>
              <a:t>Facilidade de utilização</a:t>
            </a:r>
          </a:p>
          <a:p>
            <a:pPr marL="0" indent="0" algn="just"/>
            <a:r>
              <a:rPr lang="pt-BR" dirty="0" smtClean="0"/>
              <a:t>Flexibilidade e Eficácia</a:t>
            </a:r>
          </a:p>
        </p:txBody>
      </p:sp>
      <p:sp>
        <p:nvSpPr>
          <p:cNvPr id="5" name="Retângulo 4"/>
          <p:cNvSpPr/>
          <p:nvPr/>
        </p:nvSpPr>
        <p:spPr>
          <a:xfrm>
            <a:off x="285720" y="6357982"/>
            <a:ext cx="1285884" cy="428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2" descr="cid:image001.jpg@01CEFD7D.1EE61EA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340098"/>
            <a:ext cx="642942" cy="48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Sistema de </a:t>
            </a:r>
            <a:r>
              <a:rPr lang="pt-BR" b="1" dirty="0" err="1" smtClean="0"/>
              <a:t>Telemedição</a:t>
            </a:r>
            <a:r>
              <a:rPr lang="pt-BR" b="1" dirty="0" smtClean="0"/>
              <a:t>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100" dirty="0" smtClean="0"/>
              <a:t>Pontos ativos da região atendida – Visão cartográfica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85720" y="6357982"/>
            <a:ext cx="1285884" cy="428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2" descr="cid:image001.jpg@01CEFD7D.1EE61EA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340098"/>
            <a:ext cx="642942" cy="48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Espaço Reservado para Conteúdo 6" descr="evd_02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5465" y="1647243"/>
            <a:ext cx="8213070" cy="4431877"/>
          </a:xfrm>
        </p:spPr>
      </p:pic>
      <p:sp>
        <p:nvSpPr>
          <p:cNvPr id="6" name="Retângulo 5"/>
          <p:cNvSpPr/>
          <p:nvPr/>
        </p:nvSpPr>
        <p:spPr>
          <a:xfrm>
            <a:off x="571472" y="1714488"/>
            <a:ext cx="1000132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Sistema de </a:t>
            </a:r>
            <a:r>
              <a:rPr lang="pt-BR" b="1" dirty="0" err="1" smtClean="0"/>
              <a:t>Telemedição</a:t>
            </a:r>
            <a:r>
              <a:rPr lang="pt-BR" b="1" dirty="0" smtClean="0"/>
              <a:t>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100" dirty="0" smtClean="0"/>
              <a:t>Pontos ativos da região atendida – Visão em lista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85720" y="6357982"/>
            <a:ext cx="1285884" cy="428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2" descr="cid:image001.jpg@01CEFD7D.1EE61EA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340098"/>
            <a:ext cx="642942" cy="48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Espaço Reservado para Conteúdo 6" descr="evd_02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650301"/>
            <a:ext cx="8229600" cy="4425760"/>
          </a:xfrm>
        </p:spPr>
      </p:pic>
      <p:sp>
        <p:nvSpPr>
          <p:cNvPr id="6" name="Retângulo 5"/>
          <p:cNvSpPr/>
          <p:nvPr/>
        </p:nvSpPr>
        <p:spPr>
          <a:xfrm>
            <a:off x="571472" y="1714488"/>
            <a:ext cx="1000132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Sistema de </a:t>
            </a:r>
            <a:r>
              <a:rPr lang="pt-BR" b="1" dirty="0" err="1" smtClean="0"/>
              <a:t>Telemedição</a:t>
            </a:r>
            <a:r>
              <a:rPr lang="pt-BR" b="1" dirty="0" smtClean="0"/>
              <a:t>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100" dirty="0" smtClean="0"/>
              <a:t>Painel de monitoramento – Alarmes e Situações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85720" y="6357982"/>
            <a:ext cx="1285884" cy="428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2" descr="cid:image001.jpg@01CEFD7D.1EE61EA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340098"/>
            <a:ext cx="642942" cy="48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Espaço Reservado para Conteúdo 6" descr="evd_02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2827" y="1650301"/>
            <a:ext cx="8178346" cy="4425760"/>
          </a:xfrm>
        </p:spPr>
      </p:pic>
      <p:sp>
        <p:nvSpPr>
          <p:cNvPr id="6" name="Seta para a esquerda 5"/>
          <p:cNvSpPr/>
          <p:nvPr/>
        </p:nvSpPr>
        <p:spPr>
          <a:xfrm rot="1521542">
            <a:off x="7414724" y="2972231"/>
            <a:ext cx="978408" cy="48463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571472" y="1714488"/>
            <a:ext cx="1000132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Sistema de </a:t>
            </a:r>
            <a:r>
              <a:rPr lang="pt-BR" b="1" dirty="0" err="1" smtClean="0"/>
              <a:t>Telemedição</a:t>
            </a:r>
            <a:r>
              <a:rPr lang="pt-BR" b="1" dirty="0" smtClean="0"/>
              <a:t>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100" dirty="0" smtClean="0"/>
              <a:t>Painel de monitoramento – Alarme de Consumo Anormal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85720" y="6357982"/>
            <a:ext cx="1285884" cy="428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2" descr="cid:image001.jpg@01CEFD7D.1EE61EA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340098"/>
            <a:ext cx="642942" cy="48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Espaço Reservado para Conteúdo 6" descr="evd_02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2827" y="1657462"/>
            <a:ext cx="8178346" cy="4411437"/>
          </a:xfrm>
        </p:spPr>
      </p:pic>
      <p:sp>
        <p:nvSpPr>
          <p:cNvPr id="6" name="Retângulo 5"/>
          <p:cNvSpPr/>
          <p:nvPr/>
        </p:nvSpPr>
        <p:spPr>
          <a:xfrm>
            <a:off x="571472" y="1752588"/>
            <a:ext cx="1000132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Sistema de </a:t>
            </a:r>
            <a:r>
              <a:rPr lang="pt-BR" b="1" dirty="0" err="1" smtClean="0"/>
              <a:t>Telemedição</a:t>
            </a:r>
            <a:r>
              <a:rPr lang="pt-BR" b="1" dirty="0" smtClean="0"/>
              <a:t>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100" dirty="0" smtClean="0"/>
              <a:t>Painel de monitoramento – Alarme de Consumo Anormal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85720" y="6357982"/>
            <a:ext cx="1285884" cy="428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2" descr="cid:image001.jpg@01CEFD7D.1EE61EA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340098"/>
            <a:ext cx="642942" cy="48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Espaço Reservado para Conteúdo 6" descr="evd_02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3906" y="1657462"/>
            <a:ext cx="8116187" cy="4411437"/>
          </a:xfrm>
        </p:spPr>
      </p:pic>
      <p:sp>
        <p:nvSpPr>
          <p:cNvPr id="8" name="Retângulo 7"/>
          <p:cNvSpPr/>
          <p:nvPr/>
        </p:nvSpPr>
        <p:spPr>
          <a:xfrm>
            <a:off x="857224" y="5059374"/>
            <a:ext cx="3714776" cy="285752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601952" y="1737348"/>
            <a:ext cx="1000132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461</Words>
  <Application>Microsoft Office PowerPoint</Application>
  <PresentationFormat>Apresentação na tela (4:3)</PresentationFormat>
  <Paragraphs>225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Tema do Office</vt:lpstr>
      <vt:lpstr>Slide 1</vt:lpstr>
      <vt:lpstr>Sistema de Telemedição Sistema de Monitoramento Online de Hidrômetros</vt:lpstr>
      <vt:lpstr>Sistema de Telemedição  Sistema de Monitoramento Online de Hidrômetros</vt:lpstr>
      <vt:lpstr>Sistema de Telemedição  Sistema de Monitoramento Online de Hidrômetros</vt:lpstr>
      <vt:lpstr>Sistema de Telemedição  Pontos ativos da região atendida – Visão cartográfica</vt:lpstr>
      <vt:lpstr>Sistema de Telemedição  Pontos ativos da região atendida – Visão em lista</vt:lpstr>
      <vt:lpstr>Sistema de Telemedição  Painel de monitoramento – Alarmes e Situações</vt:lpstr>
      <vt:lpstr>Sistema de Telemedição  Painel de monitoramento – Alarme de Consumo Anormal</vt:lpstr>
      <vt:lpstr>Sistema de Telemedição  Painel de monitoramento – Alarme de Consumo Anormal</vt:lpstr>
      <vt:lpstr>Sistema de Telemedição  Painel de monitoramento – Alarme de Consumo Anormal</vt:lpstr>
      <vt:lpstr>Sistema de Telemedição  Painel de monitoramento – Alarme de Consumo Anormal</vt:lpstr>
      <vt:lpstr>Sistema de Telemedição  Painel de monitoramento – Alarme de Consumo Anormal</vt:lpstr>
      <vt:lpstr>Sistema de Telemedição  Painel de monitoramento – Alarme de Consumo Anormal</vt:lpstr>
      <vt:lpstr>Sistema de Telemedição  Painel de monitoramento – Alarme de Consumo Anormal</vt:lpstr>
      <vt:lpstr>Sistema de Telemedição  Painel de monitoramento – Alarme de Consumo Anormal</vt:lpstr>
      <vt:lpstr>Sistema de Telemedição  Painel de monitoramento – Alarme de Consumo Anormal</vt:lpstr>
      <vt:lpstr>Sistema de Telemedição  Painel de monitoramento – Alarme de Consumo Anormal</vt:lpstr>
      <vt:lpstr>Sistema de Telemedição  Painel de monitoramento – Alarmes e Situações</vt:lpstr>
      <vt:lpstr>Sistema de Telemedição  Painel de monitoramento – Situação de consumo normal</vt:lpstr>
      <vt:lpstr>Sistema de Telemedição  Painel de monitoramento – Situação de consumo normal</vt:lpstr>
      <vt:lpstr>Sistema de Telemedição  Painel de monitoramento – Alarmes e Situações</vt:lpstr>
      <vt:lpstr>Sistema de Telemedição  Painel de monitoramento – Hidrômetros sem transmissão</vt:lpstr>
      <vt:lpstr>Sistema de Telemedição  Painel de monitoramento – Hidrômetros sem transmissão</vt:lpstr>
      <vt:lpstr>Sistema de Telemedição  Painel de monitoramento – Alarmes e Situações</vt:lpstr>
      <vt:lpstr>Sistema de Telemedição  Painel de monitoramento – Marcador de ciencia</vt:lpstr>
      <vt:lpstr>Sistema de Telemedição  Painel de monitoramento – Marcador de ciencia</vt:lpstr>
      <vt:lpstr>Sistema de Telemedição  Painel de monitoramento – Marcador de ciencia</vt:lpstr>
      <vt:lpstr>Sistema de Telemedição  Painel de monitoramento – Recursos do Google Maps</vt:lpstr>
      <vt:lpstr>Sistema de Telemedição  Painel de monitoramento – Recursos do Google Maps</vt:lpstr>
      <vt:lpstr>Sistema de Telemedição  Painel de monitoramento – Recursos do Google Maps</vt:lpstr>
      <vt:lpstr>Sistema de Telemedição  Média de Recuperação de Faturamento – Rio de Janeiro</vt:lpstr>
    </vt:vector>
  </TitlesOfParts>
  <Company>gmf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mbaracho</dc:creator>
  <cp:lastModifiedBy>GMF062</cp:lastModifiedBy>
  <cp:revision>70</cp:revision>
  <dcterms:created xsi:type="dcterms:W3CDTF">2011-08-24T18:51:46Z</dcterms:created>
  <dcterms:modified xsi:type="dcterms:W3CDTF">2015-05-26T19:49:31Z</dcterms:modified>
</cp:coreProperties>
</file>