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6" r:id="rId3"/>
    <p:sldId id="363" r:id="rId4"/>
    <p:sldId id="364" r:id="rId5"/>
    <p:sldId id="366" r:id="rId6"/>
    <p:sldId id="369" r:id="rId7"/>
    <p:sldId id="347" r:id="rId8"/>
    <p:sldId id="350" r:id="rId9"/>
    <p:sldId id="346" r:id="rId10"/>
    <p:sldId id="371" r:id="rId11"/>
    <p:sldId id="373" r:id="rId12"/>
    <p:sldId id="372" r:id="rId13"/>
    <p:sldId id="345" r:id="rId14"/>
    <p:sldId id="351" r:id="rId15"/>
    <p:sldId id="374" r:id="rId16"/>
    <p:sldId id="375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3813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7EF0-A053-274A-AD10-C3FFC59D9C1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7720-5753-1141-B1EE-060D183735F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89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88170EFD-36D0-4726-A758-E6070E816E18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835F2106-6EAC-4A3F-9FEA-67A268B3AF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3277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2106-6EAC-4A3F-9FEA-67A268B3AFA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577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FAC31-0C26-D546-BBA8-889CAFC5544C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46603CFF-E759-46A1-BEF0-EF5A05EBF6B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F7F8-0694-0F45-953F-0BB6A97EA2FF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B16E-D401-7F4A-AC5B-3E7B3EFB3550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C1E-45B9-5544-84ED-2A8B44B6B072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92875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46603CFF-E759-46A1-BEF0-EF5A05EBF6B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4815-87EF-6A4B-BD2C-6EF943A5F961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85F3-C8F3-F242-93E9-B4930C6FB839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B764-0D22-1642-868E-2B62EE552BBD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93C1-9E24-F945-B66B-2DF48D2E0A96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7860-2307-2F4C-B878-AC67742F4C6A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BCD9-430B-2F4F-870A-264C7FC8199E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B185-03A6-AD47-845C-C9DCB47A4309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9DC4-E838-C441-8A0F-6CD2E14D481F}" type="datetime1">
              <a:rPr lang="en-US" smtClean="0"/>
              <a:pPr/>
              <a:t>5/27/2015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46603CFF-E759-46A1-BEF0-EF5A05EBF6B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7" name="Picture 6" descr="c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53" y="-328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03CFF-E759-46A1-BEF0-EF5A05EBF6B8}" type="slidenum">
              <a:rPr lang="pt-BR" smtClean="0"/>
              <a:pPr/>
              <a:t>10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70563" y="3849"/>
            <a:ext cx="8955545" cy="4906614"/>
            <a:chOff x="179512" y="1197"/>
            <a:chExt cx="8955545" cy="4906614"/>
          </a:xfrm>
        </p:grpSpPr>
        <p:grpSp>
          <p:nvGrpSpPr>
            <p:cNvPr id="7" name="Grupo 6"/>
            <p:cNvGrpSpPr/>
            <p:nvPr/>
          </p:nvGrpSpPr>
          <p:grpSpPr>
            <a:xfrm>
              <a:off x="179512" y="44624"/>
              <a:ext cx="8640960" cy="4863187"/>
              <a:chOff x="179512" y="44624"/>
              <a:chExt cx="8640960" cy="4863187"/>
            </a:xfrm>
          </p:grpSpPr>
          <p:sp>
            <p:nvSpPr>
              <p:cNvPr id="9" name="Título 3"/>
              <p:cNvSpPr txBox="1">
                <a:spLocks/>
              </p:cNvSpPr>
              <p:nvPr/>
            </p:nvSpPr>
            <p:spPr>
              <a:xfrm>
                <a:off x="179512" y="44624"/>
                <a:ext cx="8229600" cy="5620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pt-BR" sz="2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Diagnóstico das perdas aparentes</a:t>
                </a:r>
                <a:endParaRPr lang="pt-BR" sz="20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tângulo 2"/>
              <p:cNvSpPr/>
              <p:nvPr/>
            </p:nvSpPr>
            <p:spPr>
              <a:xfrm>
                <a:off x="189856" y="606698"/>
                <a:ext cx="86306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Primeira fase da Sistemática. Trata-se de se pesquisar, estatisticamente em campo, as causas da sub medição e das não conformidades existentes</a:t>
                </a:r>
                <a:endParaRPr lang="pt-BR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Picture 11" descr="Foto Caça Fraudes_corte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2617" y="1401395"/>
                <a:ext cx="2664296" cy="2629843"/>
              </a:xfrm>
              <a:prstGeom prst="rect">
                <a:avLst/>
              </a:prstGeom>
              <a:effectLst>
                <a:outerShdw dist="38100" dir="2700000" sx="104000" sy="104000" algn="tl" rotWithShape="0">
                  <a:schemeClr val="tx2"/>
                </a:outerShdw>
              </a:effectLst>
            </p:spPr>
          </p:pic>
          <p:sp>
            <p:nvSpPr>
              <p:cNvPr id="12" name="Teardrop 7"/>
              <p:cNvSpPr/>
              <p:nvPr/>
            </p:nvSpPr>
            <p:spPr>
              <a:xfrm>
                <a:off x="3956683" y="1025055"/>
                <a:ext cx="4728721" cy="3882756"/>
              </a:xfrm>
              <a:prstGeom prst="teardrop">
                <a:avLst>
                  <a:gd name="adj" fmla="val 100453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139700" dir="2700000" algn="tl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lvl="0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PESQUISA:</a:t>
                </a:r>
              </a:p>
              <a:p>
                <a:pPr marL="742950" lvl="1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PERFIL DOS CONSUMIDORES</a:t>
                </a:r>
              </a:p>
              <a:p>
                <a:pPr marL="742950" lvl="1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PERFORMANCE DA MICROMEDIÇÃO</a:t>
                </a:r>
              </a:p>
              <a:p>
                <a:pPr marL="742950" lvl="1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IRREGULARIDADES</a:t>
                </a:r>
              </a:p>
              <a:p>
                <a:pPr marL="742950" lvl="1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ABASTECIMENTO </a:t>
                </a:r>
              </a:p>
              <a:p>
                <a:pPr marL="742950" lvl="1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PERFORMANCE  COMERCIAL</a:t>
                </a:r>
                <a:endParaRPr lang="pt-BR" sz="950" dirty="0">
                  <a:solidFill>
                    <a:prstClr val="black"/>
                  </a:solidFill>
                  <a:latin typeface="Futura-Condensed-Bold"/>
                </a:endParaRPr>
              </a:p>
              <a:p>
                <a:pPr marL="285750" lvl="0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DEFINE O </a:t>
                </a:r>
                <a:r>
                  <a:rPr lang="pt-BR" sz="950" dirty="0">
                    <a:solidFill>
                      <a:prstClr val="black"/>
                    </a:solidFill>
                    <a:latin typeface="Futura-Condensed-Bold"/>
                  </a:rPr>
                  <a:t>PERFIL ”TÍPICO” </a:t>
                </a:r>
              </a:p>
              <a:p>
                <a:pPr marL="285750" lvl="0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POTENCIALIZA </a:t>
                </a:r>
                <a:r>
                  <a:rPr lang="pt-BR" sz="950" dirty="0">
                    <a:solidFill>
                      <a:prstClr val="black"/>
                    </a:solidFill>
                    <a:latin typeface="Futura-Condensed-Bold"/>
                  </a:rPr>
                  <a:t>E </a:t>
                </a: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PRIORIZA OS SETORES CUJOS EXISTAM CUSTO X BENEFÍCIO</a:t>
                </a:r>
                <a:endParaRPr lang="pt-BR" sz="950" dirty="0">
                  <a:solidFill>
                    <a:prstClr val="black"/>
                  </a:solidFill>
                  <a:latin typeface="Futura-Condensed-Bold"/>
                </a:endParaRPr>
              </a:p>
              <a:p>
                <a:pPr marL="285750" lvl="0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>
                    <a:solidFill>
                      <a:prstClr val="black"/>
                    </a:solidFill>
                    <a:latin typeface="Futura-Condensed-Bold"/>
                  </a:rPr>
                  <a:t>DEFINE AS </a:t>
                </a:r>
                <a:r>
                  <a:rPr lang="pt-BR" sz="950" dirty="0" smtClean="0">
                    <a:solidFill>
                      <a:prstClr val="black"/>
                    </a:solidFill>
                    <a:latin typeface="Futura-Condensed-Bold"/>
                  </a:rPr>
                  <a:t>AÇÕES </a:t>
                </a:r>
                <a:r>
                  <a:rPr lang="pt-BR" sz="950" dirty="0">
                    <a:solidFill>
                      <a:prstClr val="black"/>
                    </a:solidFill>
                    <a:latin typeface="Futura-Condensed-Bold"/>
                  </a:rPr>
                  <a:t>VIÁVEIS </a:t>
                </a:r>
              </a:p>
              <a:p>
                <a:pPr marL="285750" lvl="0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>
                    <a:solidFill>
                      <a:prstClr val="black"/>
                    </a:solidFill>
                    <a:latin typeface="Futura-Condensed-Bold"/>
                  </a:rPr>
                  <a:t>DEFINE O INVESTIMENTO</a:t>
                </a:r>
              </a:p>
              <a:p>
                <a:pPr marL="285750" lvl="0" indent="-285750" algn="just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950" dirty="0">
                    <a:solidFill>
                      <a:prstClr val="black"/>
                    </a:solidFill>
                    <a:latin typeface="Futura-Condensed-Bold"/>
                  </a:rPr>
                  <a:t>DEFINE O RETORNO FINANCEIRO</a:t>
                </a:r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7437156" y="1197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>
                  <a:solidFill>
                    <a:srgbClr val="92D05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TECNOLOGIA</a:t>
              </a:r>
              <a:endParaRPr lang="pt-BR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80907" y="5144154"/>
            <a:ext cx="7899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DIAGNÓSTICO ACIMA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DEMONSTRADO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É A MANEIRA ÚNICA DE SE DAR INÍCIO A UM PROCESSO SISTEMÁTICO DE COMBATE A PERDAS DE ÁGUA. É NECESSÁRIO SE CONHECER, DE FORMA ORGANIZADA, TODOS OS MOTIVOS PELOS QUAIS AS PERDAS DE ÁGUA EXISTEM.</a:t>
            </a:r>
          </a:p>
        </p:txBody>
      </p:sp>
    </p:spTree>
    <p:extLst>
      <p:ext uri="{BB962C8B-B14F-4D97-AF65-F5344CB8AC3E}">
        <p14:creationId xmlns:p14="http://schemas.microsoft.com/office/powerpoint/2010/main" xmlns="" val="15856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11</a:t>
            </a:fld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81166" y="0"/>
            <a:ext cx="8955545" cy="5774092"/>
            <a:chOff x="179512" y="1197"/>
            <a:chExt cx="8955545" cy="5774092"/>
          </a:xfrm>
        </p:grpSpPr>
        <p:pic>
          <p:nvPicPr>
            <p:cNvPr id="7" name="Picture 4" descr="D:\users\adoniran.lopes\Desktop\equipav\PGC\reports\Troca HD\SAM_147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51" y="4169574"/>
              <a:ext cx="2142113" cy="1605715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ítulo 3"/>
            <p:cNvSpPr txBox="1">
              <a:spLocks/>
            </p:cNvSpPr>
            <p:nvPr/>
          </p:nvSpPr>
          <p:spPr>
            <a:xfrm>
              <a:off x="179512" y="44624"/>
              <a:ext cx="8229600" cy="5620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2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Execução do combate a perdas aparentes</a:t>
              </a:r>
              <a:endParaRPr lang="pt-B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tângulo 2"/>
            <p:cNvSpPr/>
            <p:nvPr/>
          </p:nvSpPr>
          <p:spPr>
            <a:xfrm>
              <a:off x="189856" y="606698"/>
              <a:ext cx="86306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Segunda fase da Sistemática. </a:t>
              </a:r>
              <a:r>
                <a:rPr lang="pt-BR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Trata-se de se combater as perdas comerciais “econômicas” de serem combatidas. </a:t>
              </a:r>
            </a:p>
          </p:txBody>
        </p:sp>
        <p:sp>
          <p:nvSpPr>
            <p:cNvPr id="10" name="Teardrop 7"/>
            <p:cNvSpPr/>
            <p:nvPr/>
          </p:nvSpPr>
          <p:spPr>
            <a:xfrm>
              <a:off x="3812110" y="1233032"/>
              <a:ext cx="4883438" cy="3884444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>
              <a:outerShdw dist="139700" dir="2700000" algn="tl" rotWithShape="0">
                <a:schemeClr val="tx2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spcBef>
                  <a:spcPct val="50000"/>
                </a:spcBef>
              </a:pPr>
              <a:endParaRPr lang="pt-BR" sz="1200" dirty="0">
                <a:solidFill>
                  <a:prstClr val="black"/>
                </a:solidFill>
                <a:latin typeface="Futura-Condensed-Bold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459324" y="1813343"/>
              <a:ext cx="4145124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>
                  <a:solidFill>
                    <a:prstClr val="black"/>
                  </a:solidFill>
                  <a:latin typeface="Futura-Condensed-Bold"/>
                </a:rPr>
                <a:t>ORGANIZA E </a:t>
              </a: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EXECUTA </a:t>
              </a:r>
              <a:r>
                <a:rPr lang="pt-BR" sz="900" dirty="0">
                  <a:solidFill>
                    <a:prstClr val="black"/>
                  </a:solidFill>
                  <a:latin typeface="Futura-Condensed-Bold"/>
                </a:rPr>
                <a:t>AS AÇÕES DE COMBATE A  PERDAS </a:t>
              </a: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 COMERCIAIS</a:t>
              </a:r>
              <a:endParaRPr lang="pt-BR" sz="900" dirty="0">
                <a:solidFill>
                  <a:prstClr val="black"/>
                </a:solidFill>
                <a:latin typeface="Futura-Condensed-Bold"/>
              </a:endParaRP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>
                  <a:solidFill>
                    <a:prstClr val="black"/>
                  </a:solidFill>
                  <a:latin typeface="Futura-Condensed-Bold"/>
                </a:rPr>
                <a:t>RECADASTRAMENTO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EFICIENTIZAÇÃO DA MICROMEDIÇÃO</a:t>
              </a:r>
            </a:p>
            <a:p>
              <a:pPr marL="742950" lvl="1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AÇÕES DE COMBATE:</a:t>
              </a:r>
            </a:p>
            <a:p>
              <a:pPr marL="1200150" lvl="2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CLANDESTINO</a:t>
              </a:r>
            </a:p>
            <a:p>
              <a:pPr marL="1200150" lvl="2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FRAUDES</a:t>
              </a:r>
            </a:p>
            <a:p>
              <a:pPr marL="1200150" lvl="2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900" dirty="0" smtClean="0">
                  <a:solidFill>
                    <a:prstClr val="black"/>
                  </a:solidFill>
                  <a:latin typeface="Futura-Condensed-Bold"/>
                </a:rPr>
                <a:t>INATIVOS IRREGULARES</a:t>
              </a:r>
              <a:endParaRPr lang="pt-BR" sz="900" dirty="0">
                <a:solidFill>
                  <a:prstClr val="black"/>
                </a:solidFill>
                <a:latin typeface="Futura-Condensed-Bold"/>
              </a:endParaRPr>
            </a:p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800" dirty="0">
                  <a:solidFill>
                    <a:prstClr val="black"/>
                  </a:solidFill>
                  <a:latin typeface="Futura-Condensed-Bold"/>
                </a:rPr>
                <a:t>PESQUISA DO PERFIL DE </a:t>
              </a:r>
              <a:r>
                <a:rPr lang="pt-BR" sz="800" dirty="0" smtClean="0">
                  <a:solidFill>
                    <a:prstClr val="black"/>
                  </a:solidFill>
                  <a:latin typeface="Futura-Condensed-Bold"/>
                </a:rPr>
                <a:t>CONSUMO DE GRANDES CONSUMIDORES</a:t>
              </a:r>
              <a:endParaRPr lang="pt-BR" sz="800" dirty="0">
                <a:solidFill>
                  <a:prstClr val="black"/>
                </a:solidFill>
                <a:latin typeface="Futura-Condensed-Bold"/>
              </a:endParaRPr>
            </a:p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800" dirty="0">
                  <a:solidFill>
                    <a:prstClr val="black"/>
                  </a:solidFill>
                  <a:latin typeface="Futura-Condensed-Bold"/>
                </a:rPr>
                <a:t>PESQUISA DA PERFORMANCE </a:t>
              </a:r>
              <a:r>
                <a:rPr lang="pt-BR" sz="800" dirty="0" smtClean="0">
                  <a:solidFill>
                    <a:prstClr val="black"/>
                  </a:solidFill>
                  <a:latin typeface="Futura-Condensed-Bold"/>
                </a:rPr>
                <a:t>COMERCIAL</a:t>
              </a:r>
              <a:endParaRPr lang="pt-BR" sz="800" dirty="0">
                <a:solidFill>
                  <a:prstClr val="black"/>
                </a:solidFill>
                <a:latin typeface="Futura-Condensed-Bold"/>
              </a:endParaRPr>
            </a:p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800" dirty="0">
                  <a:solidFill>
                    <a:prstClr val="black"/>
                  </a:solidFill>
                  <a:latin typeface="Futura-Condensed-Bold"/>
                </a:rPr>
                <a:t>PESQUISA DO </a:t>
              </a:r>
              <a:r>
                <a:rPr lang="pt-BR" sz="800" dirty="0" smtClean="0">
                  <a:solidFill>
                    <a:prstClr val="black"/>
                  </a:solidFill>
                  <a:latin typeface="Futura-Condensed-Bold"/>
                </a:rPr>
                <a:t>ABASTECIMENTO</a:t>
              </a:r>
              <a:endParaRPr lang="pt-BR" sz="800" dirty="0">
                <a:solidFill>
                  <a:prstClr val="black"/>
                </a:solidFill>
                <a:latin typeface="Futura-Condensed-Bold"/>
              </a:endParaRPr>
            </a:p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800" dirty="0" smtClean="0">
                  <a:solidFill>
                    <a:prstClr val="black"/>
                  </a:solidFill>
                  <a:latin typeface="Futura-Condensed-Bold"/>
                </a:rPr>
                <a:t>CONTABILIZA </a:t>
              </a:r>
              <a:r>
                <a:rPr lang="pt-BR" sz="800" dirty="0">
                  <a:solidFill>
                    <a:prstClr val="black"/>
                  </a:solidFill>
                  <a:latin typeface="Futura-Condensed-Bold"/>
                </a:rPr>
                <a:t>OS INVESTIMENTOS </a:t>
              </a:r>
            </a:p>
            <a:p>
              <a:pPr marL="28575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800" dirty="0">
                  <a:solidFill>
                    <a:prstClr val="black"/>
                  </a:solidFill>
                  <a:latin typeface="Futura-Condensed-Bold"/>
                </a:rPr>
                <a:t>GERENCIA A QUALIDADE</a:t>
              </a:r>
            </a:p>
            <a:p>
              <a:pPr marL="285750" lvl="0" indent="-28575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pt-BR" sz="800" dirty="0" smtClean="0">
                  <a:solidFill>
                    <a:prstClr val="black"/>
                  </a:solidFill>
                  <a:latin typeface="Futura-Condensed-Bold"/>
                </a:rPr>
                <a:t>RETRO </a:t>
              </a:r>
              <a:r>
                <a:rPr lang="pt-BR" sz="800" dirty="0">
                  <a:solidFill>
                    <a:prstClr val="black"/>
                  </a:solidFill>
                  <a:latin typeface="Futura-Condensed-Bold"/>
                </a:rPr>
                <a:t>ALIMENTA DE DADOS </a:t>
              </a:r>
              <a:r>
                <a:rPr lang="pt-BR" sz="800" dirty="0" smtClean="0">
                  <a:solidFill>
                    <a:prstClr val="black"/>
                  </a:solidFill>
                  <a:latin typeface="Futura-Condensed-Bold"/>
                </a:rPr>
                <a:t>A INTELIGÊNCIA DA SISTEMÁTICA</a:t>
              </a:r>
              <a:endParaRPr lang="pt-BR" sz="800" dirty="0">
                <a:solidFill>
                  <a:prstClr val="black"/>
                </a:solidFill>
                <a:latin typeface="Futura-Condensed-Bold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33" y="1129918"/>
              <a:ext cx="2391983" cy="1816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D:\users\adoniran.lopes\Desktop\MONITORAMENTO\Fotos\Nova pasta\13-0613 (10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2642778"/>
              <a:ext cx="2315427" cy="173657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/>
            <p:cNvSpPr txBox="1"/>
            <p:nvPr/>
          </p:nvSpPr>
          <p:spPr>
            <a:xfrm>
              <a:off x="7437156" y="1197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>
                  <a:solidFill>
                    <a:srgbClr val="92D05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TECNOLOGIA</a:t>
              </a:r>
              <a:endParaRPr lang="pt-BR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2843808" y="5384791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COMBATE ÁS PERDAS SE DÁ POR EQUIPES PRÓPRIAS E TREINADAS PARA QUE SE CONSIGA OS RESULTADOS PRÉ ESTABELECIDOS EM CONTRATO.</a:t>
            </a:r>
          </a:p>
        </p:txBody>
      </p:sp>
    </p:spTree>
    <p:extLst>
      <p:ext uri="{BB962C8B-B14F-4D97-AF65-F5344CB8AC3E}">
        <p14:creationId xmlns:p14="http://schemas.microsoft.com/office/powerpoint/2010/main" xmlns="" val="21101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32656"/>
          </a:xfrm>
        </p:spPr>
        <p:txBody>
          <a:bodyPr/>
          <a:lstStyle/>
          <a:p>
            <a:fld id="{46603CFF-E759-46A1-BEF0-EF5A05EBF6B8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179512" y="1197"/>
            <a:ext cx="8955545" cy="5678601"/>
            <a:chOff x="179512" y="1197"/>
            <a:chExt cx="8955545" cy="5678601"/>
          </a:xfrm>
        </p:grpSpPr>
        <p:grpSp>
          <p:nvGrpSpPr>
            <p:cNvPr id="7" name="Grupo 6"/>
            <p:cNvGrpSpPr/>
            <p:nvPr/>
          </p:nvGrpSpPr>
          <p:grpSpPr>
            <a:xfrm>
              <a:off x="179512" y="44624"/>
              <a:ext cx="8640960" cy="5635174"/>
              <a:chOff x="179512" y="44624"/>
              <a:chExt cx="8640960" cy="5635174"/>
            </a:xfrm>
          </p:grpSpPr>
          <p:sp>
            <p:nvSpPr>
              <p:cNvPr id="9" name="Título 3"/>
              <p:cNvSpPr txBox="1">
                <a:spLocks/>
              </p:cNvSpPr>
              <p:nvPr/>
            </p:nvSpPr>
            <p:spPr>
              <a:xfrm>
                <a:off x="179512" y="44624"/>
                <a:ext cx="8229600" cy="5620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pt-BR" sz="2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Monitoramento das perdas aparentes combatidas</a:t>
                </a:r>
                <a:endParaRPr lang="pt-BR" sz="20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tângulo 2"/>
              <p:cNvSpPr/>
              <p:nvPr/>
            </p:nvSpPr>
            <p:spPr>
              <a:xfrm>
                <a:off x="189856" y="606698"/>
                <a:ext cx="86306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Terceira fase da </a:t>
                </a: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Sistemática. </a:t>
                </a:r>
                <a:r>
                  <a:rPr lang="pt-BR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Trata-se de se </a:t>
                </a: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manter </a:t>
                </a:r>
                <a:r>
                  <a:rPr lang="pt-BR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no </a:t>
                </a: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tempo os </a:t>
                </a:r>
                <a:r>
                  <a:rPr lang="pt-BR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resultados conseguidos, como também </a:t>
                </a: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praticar sistematicamente </a:t>
                </a:r>
                <a:r>
                  <a:rPr lang="pt-BR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 manutenção </a:t>
                </a: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preventiva</a:t>
                </a:r>
                <a:r>
                  <a:rPr lang="pt-BR" sz="1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e corretiva.</a:t>
                </a:r>
                <a:endParaRPr lang="pt-BR" sz="14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ardrop 7"/>
              <p:cNvSpPr/>
              <p:nvPr/>
            </p:nvSpPr>
            <p:spPr>
              <a:xfrm>
                <a:off x="4219776" y="1366087"/>
                <a:ext cx="4560948" cy="3252068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dist="139700" dir="2700000" algn="tl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spcBef>
                    <a:spcPct val="50000"/>
                  </a:spcBef>
                </a:pPr>
                <a:endParaRPr lang="pt-BR" sz="1200" dirty="0">
                  <a:solidFill>
                    <a:prstClr val="black"/>
                  </a:solidFill>
                  <a:latin typeface="Futura-Condensed-Bold"/>
                </a:endParaRP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530434" y="1807590"/>
                <a:ext cx="429003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 algn="ctr"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ORGANIZA E </a:t>
                </a: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EXECUTA </a:t>
                </a: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AS </a:t>
                </a: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AÇÕES DE AUDITORIA (CEP)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742950" lvl="1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PESQUISA ALEATÓRIA E DIRIGIDA DA </a:t>
                </a: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QUALIDADE: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1200150" lvl="2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CADASTRO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1200150" lvl="2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EFICIÊNCIA DA MICROMEDIÇÃO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1200150" lvl="2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IRREGULARIDADES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1200150" lvl="2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ATENDIMENTO </a:t>
                </a:r>
              </a:p>
              <a:p>
                <a:pPr marL="1200150" lvl="2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ABASTECIMENTO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285750" lvl="0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EXECUTA </a:t>
                </a: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 MANUTENÇÃO PREVENTIVA E CORRETIVA DA MICROMEDIÇÃO</a:t>
                </a:r>
              </a:p>
              <a:p>
                <a:pPr marL="285750" lvl="0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RASTREIA E COMBATE AS </a:t>
                </a: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IRREGULARIDADES E FRAUDES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285750" lvl="0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CRIA CULTURA DE “VIGILANCIA” PARA COM OS </a:t>
                </a: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CONSUMIDORES</a:t>
                </a:r>
              </a:p>
              <a:p>
                <a:pPr marL="285750" indent="-285750">
                  <a:spcBef>
                    <a:spcPct val="50000"/>
                  </a:spcBef>
                  <a:buFont typeface="Wingdings" pitchFamily="2" charset="2"/>
                  <a:buChar char="Ø"/>
                </a:pPr>
                <a:r>
                  <a:rPr lang="pt-BR" sz="800" dirty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RETRO ALIMENTA DE DADOS A INTELIGÊNCIA DA </a:t>
                </a:r>
                <a:r>
                  <a:rPr lang="pt-BR" sz="8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SISTEMÁTICA </a:t>
                </a:r>
                <a:endParaRPr lang="pt-BR" sz="800" dirty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000" t="5000" r="5750" b="7750"/>
              <a:stretch>
                <a:fillRect/>
              </a:stretch>
            </p:blipFill>
            <p:spPr bwMode="auto">
              <a:xfrm>
                <a:off x="294339" y="1190189"/>
                <a:ext cx="3749456" cy="2781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500" t="11000" r="11000" b="7500"/>
              <a:stretch>
                <a:fillRect/>
              </a:stretch>
            </p:blipFill>
            <p:spPr bwMode="auto">
              <a:xfrm>
                <a:off x="306075" y="4293096"/>
                <a:ext cx="1987716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51" t="4666" r="5251" b="6667"/>
              <a:stretch>
                <a:fillRect/>
              </a:stretch>
            </p:blipFill>
            <p:spPr bwMode="auto">
              <a:xfrm>
                <a:off x="2437511" y="4293096"/>
                <a:ext cx="1850130" cy="1386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CaixaDeTexto 7"/>
            <p:cNvSpPr txBox="1"/>
            <p:nvPr/>
          </p:nvSpPr>
          <p:spPr>
            <a:xfrm>
              <a:off x="7437156" y="1197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>
                  <a:solidFill>
                    <a:srgbClr val="92D05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TECNOLOGIA</a:t>
              </a:r>
              <a:endParaRPr lang="pt-BR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4389453" y="485432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MONITORAMENTO É A PRINCIPAL FASE DO PROCESSO JÁ QUE ELE GARANTE A CONTINUIDADE DA QUALIDADE DAS AÇÕES EFETIVADAS COMO TAMBÉM CRESCE A PERFORMANCE DO PROJETO.</a:t>
            </a:r>
          </a:p>
        </p:txBody>
      </p:sp>
    </p:spTree>
    <p:extLst>
      <p:ext uri="{BB962C8B-B14F-4D97-AF65-F5344CB8AC3E}">
        <p14:creationId xmlns:p14="http://schemas.microsoft.com/office/powerpoint/2010/main" xmlns="" val="25825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6442" y="108617"/>
            <a:ext cx="8640960" cy="7969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780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73" name="TextBox 72"/>
          <p:cNvSpPr txBox="1"/>
          <p:nvPr/>
        </p:nvSpPr>
        <p:spPr>
          <a:xfrm>
            <a:off x="1602223" y="180029"/>
            <a:ext cx="5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40" b="1" i="0" u="none" strike="noStrike" kern="1200" baseline="0">
                <a:solidFill>
                  <a:prstClr val="black"/>
                </a:solidFill>
                <a:latin typeface="Arial"/>
                <a:ea typeface="+mn-ea"/>
                <a:cs typeface="Arial"/>
              </a:defRPr>
            </a:pPr>
            <a:r>
              <a:rPr lang="pt-BR" sz="2400" b="1" dirty="0" smtClean="0">
                <a:solidFill>
                  <a:schemeClr val="tx2"/>
                </a:solidFill>
                <a:latin typeface="Arial"/>
                <a:cs typeface="Arial"/>
              </a:rPr>
              <a:t>METODOLOGIA</a:t>
            </a:r>
            <a:endParaRPr lang="pt-BR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354" y="3439822"/>
            <a:ext cx="2400000" cy="1800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21775" t="12594" r="18454" b="11610"/>
          <a:stretch/>
        </p:blipFill>
        <p:spPr>
          <a:xfrm>
            <a:off x="5378986" y="3279979"/>
            <a:ext cx="3741488" cy="26675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3" descr="D:\users\adoniran.lopes\Desktop\apresentação dez-2013\fotos\Fotos Adoniran\Monitoramento\fraudes\IMAGE_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34" y="1297336"/>
            <a:ext cx="30315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726" y="1384663"/>
            <a:ext cx="2225204" cy="1674411"/>
          </a:xfrm>
          <a:prstGeom prst="rect">
            <a:avLst/>
          </a:prstGeom>
        </p:spPr>
      </p:pic>
      <p:pic>
        <p:nvPicPr>
          <p:cNvPr id="16" name="Picture 4" descr="D:\users\adoniran.lopes\Desktop\apresentação dez-2013\fotos\Fotos Adoniran\treinamento\DSCF0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79" y="354559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092" y="1358076"/>
            <a:ext cx="2628436" cy="1828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412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65"/>
          <p:cNvSpPr/>
          <p:nvPr/>
        </p:nvSpPr>
        <p:spPr>
          <a:xfrm>
            <a:off x="3644113" y="4020737"/>
            <a:ext cx="5162737" cy="1060071"/>
          </a:xfrm>
          <a:prstGeom prst="roundRect">
            <a:avLst>
              <a:gd name="adj" fmla="val 5720"/>
            </a:avLst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92017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tx2"/>
                </a:solidFill>
              </a:rPr>
              <a:t>METODOLOGIA - OBJETIVOS</a:t>
            </a:r>
            <a:endParaRPr lang="pt-BR" sz="2800" b="1" i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14</a:t>
            </a:fld>
            <a:endParaRPr lang="pt-BR" dirty="0"/>
          </a:p>
        </p:txBody>
      </p:sp>
      <p:grpSp>
        <p:nvGrpSpPr>
          <p:cNvPr id="18" name="Group 100"/>
          <p:cNvGrpSpPr/>
          <p:nvPr/>
        </p:nvGrpSpPr>
        <p:grpSpPr>
          <a:xfrm>
            <a:off x="0" y="1916832"/>
            <a:ext cx="8838183" cy="2737314"/>
            <a:chOff x="305630" y="1567535"/>
            <a:chExt cx="8798365" cy="2554557"/>
          </a:xfrm>
        </p:grpSpPr>
        <p:sp>
          <p:nvSpPr>
            <p:cNvPr id="19" name="Rounded Rectangle 64"/>
            <p:cNvSpPr/>
            <p:nvPr/>
          </p:nvSpPr>
          <p:spPr>
            <a:xfrm>
              <a:off x="3666899" y="1575748"/>
              <a:ext cx="5413862" cy="572357"/>
            </a:xfrm>
            <a:prstGeom prst="roundRect">
              <a:avLst>
                <a:gd name="adj" fmla="val 5720"/>
              </a:avLst>
            </a:prstGeom>
            <a:noFill/>
            <a:ln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onector reto 19"/>
            <p:cNvCxnSpPr/>
            <p:nvPr/>
          </p:nvCxnSpPr>
          <p:spPr>
            <a:xfrm flipH="1" flipV="1">
              <a:off x="2104500" y="1846279"/>
              <a:ext cx="12514" cy="2253610"/>
            </a:xfrm>
            <a:prstGeom prst="line">
              <a:avLst/>
            </a:prstGeom>
            <a:ln w="317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98"/>
            <p:cNvGrpSpPr/>
            <p:nvPr/>
          </p:nvGrpSpPr>
          <p:grpSpPr>
            <a:xfrm>
              <a:off x="305630" y="2283090"/>
              <a:ext cx="1296144" cy="1296144"/>
              <a:chOff x="305630" y="991581"/>
              <a:chExt cx="1296144" cy="1296144"/>
            </a:xfrm>
          </p:grpSpPr>
          <p:sp>
            <p:nvSpPr>
              <p:cNvPr id="29" name="Teardrop 44"/>
              <p:cNvSpPr/>
              <p:nvPr/>
            </p:nvSpPr>
            <p:spPr>
              <a:xfrm>
                <a:off x="305630" y="991581"/>
                <a:ext cx="1296144" cy="1296144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TextBox 1"/>
              <p:cNvSpPr txBox="1"/>
              <p:nvPr/>
            </p:nvSpPr>
            <p:spPr>
              <a:xfrm>
                <a:off x="341634" y="1386349"/>
                <a:ext cx="1224136" cy="45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13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Fases de intervenção</a:t>
                </a:r>
                <a:endParaRPr lang="pt-BR" sz="1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Rounded Rectangle 53"/>
            <p:cNvSpPr/>
            <p:nvPr/>
          </p:nvSpPr>
          <p:spPr>
            <a:xfrm>
              <a:off x="2579197" y="1567535"/>
              <a:ext cx="1882667" cy="6572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Diagnóstico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65"/>
            <p:cNvSpPr/>
            <p:nvPr/>
          </p:nvSpPr>
          <p:spPr>
            <a:xfrm>
              <a:off x="3941284" y="2577258"/>
              <a:ext cx="5162711" cy="783115"/>
            </a:xfrm>
            <a:prstGeom prst="roundRect">
              <a:avLst>
                <a:gd name="adj" fmla="val 5720"/>
              </a:avLst>
            </a:prstGeom>
            <a:noFill/>
            <a:ln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56"/>
            <p:cNvSpPr/>
            <p:nvPr/>
          </p:nvSpPr>
          <p:spPr>
            <a:xfrm>
              <a:off x="2619604" y="2625217"/>
              <a:ext cx="1855488" cy="69645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Execução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Conector reto 30"/>
            <p:cNvCxnSpPr/>
            <p:nvPr/>
          </p:nvCxnSpPr>
          <p:spPr>
            <a:xfrm>
              <a:off x="2119737" y="1861424"/>
              <a:ext cx="445389" cy="0"/>
            </a:xfrm>
            <a:prstGeom prst="line">
              <a:avLst/>
            </a:prstGeom>
            <a:ln w="317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30"/>
            <p:cNvCxnSpPr/>
            <p:nvPr/>
          </p:nvCxnSpPr>
          <p:spPr>
            <a:xfrm flipV="1">
              <a:off x="2117015" y="4115034"/>
              <a:ext cx="833853" cy="7058"/>
            </a:xfrm>
            <a:prstGeom prst="line">
              <a:avLst/>
            </a:prstGeom>
            <a:ln w="317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30"/>
            <p:cNvCxnSpPr/>
            <p:nvPr/>
          </p:nvCxnSpPr>
          <p:spPr>
            <a:xfrm flipV="1">
              <a:off x="2132897" y="3007271"/>
              <a:ext cx="488292" cy="10903"/>
            </a:xfrm>
            <a:prstGeom prst="line">
              <a:avLst/>
            </a:prstGeom>
            <a:ln w="317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30"/>
            <p:cNvCxnSpPr/>
            <p:nvPr/>
          </p:nvCxnSpPr>
          <p:spPr>
            <a:xfrm>
              <a:off x="1598973" y="3018174"/>
              <a:ext cx="502804" cy="0"/>
            </a:xfrm>
            <a:prstGeom prst="line">
              <a:avLst/>
            </a:prstGeom>
            <a:ln w="317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tângulo 30"/>
          <p:cNvSpPr/>
          <p:nvPr/>
        </p:nvSpPr>
        <p:spPr>
          <a:xfrm>
            <a:off x="4173496" y="19328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(Entendimento das causas e soluções para o combate 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perdas)</a:t>
            </a:r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139537" y="3106589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organizada e planejada pela fase de diagnóstico)</a:t>
            </a:r>
          </a:p>
        </p:txBody>
      </p:sp>
      <p:sp>
        <p:nvSpPr>
          <p:cNvPr id="33" name="Rounded Rectangle 56"/>
          <p:cNvSpPr/>
          <p:nvPr/>
        </p:nvSpPr>
        <p:spPr>
          <a:xfrm>
            <a:off x="2272940" y="4177631"/>
            <a:ext cx="1803826" cy="7462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Monitoramento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023433" y="4364000"/>
            <a:ext cx="4872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(Garantir os resultados alcançados na fase de execução)</a:t>
            </a:r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4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6603CFF-E759-46A1-BEF0-EF5A05EBF6B8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52" y="1214432"/>
            <a:ext cx="2684672" cy="1288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8" y="1214432"/>
            <a:ext cx="6156539" cy="1288399"/>
          </a:xfrm>
          <a:prstGeom prst="rect">
            <a:avLst/>
          </a:prstGeom>
        </p:spPr>
      </p:pic>
      <p:sp>
        <p:nvSpPr>
          <p:cNvPr id="17" name="Título 3"/>
          <p:cNvSpPr txBox="1">
            <a:spLocks/>
          </p:cNvSpPr>
          <p:nvPr/>
        </p:nvSpPr>
        <p:spPr>
          <a:xfrm>
            <a:off x="179512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Resultados alcançados (Projeto em andamento)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1253" y="913569"/>
            <a:ext cx="7011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APURADO APÓS A FINALIZAÇÃO DA FASE DE EXECUÇÃO</a:t>
            </a:r>
            <a:endParaRPr lang="pt-BR" sz="1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4" y="3140667"/>
            <a:ext cx="6275312" cy="123882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39" y="3153165"/>
            <a:ext cx="2691519" cy="12138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1" name="Retângulo 20"/>
          <p:cNvSpPr/>
          <p:nvPr/>
        </p:nvSpPr>
        <p:spPr>
          <a:xfrm>
            <a:off x="13501" y="2863668"/>
            <a:ext cx="7011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APURADO DURANTE A FASE DE MONITORAMENTO</a:t>
            </a:r>
            <a:endParaRPr lang="pt-BR" sz="12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9928" y="4475084"/>
            <a:ext cx="790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O</a:t>
            </a:r>
            <a:r>
              <a:rPr lang="pt-BR" b="1" i="1" dirty="0" smtClean="0"/>
              <a:t> incremento alcançado foi consolidado com as ações de monitoramento, demonstrando na prática a importância da atividade. </a:t>
            </a:r>
          </a:p>
          <a:p>
            <a:r>
              <a:rPr lang="pt-BR" b="1" i="1" dirty="0" smtClean="0"/>
              <a:t>Incremento alcançado na etapa de execução: 9,58 m³ por ligação</a:t>
            </a:r>
          </a:p>
          <a:p>
            <a:r>
              <a:rPr lang="pt-BR" b="1" dirty="0" smtClean="0"/>
              <a:t>Incremento consolidado durante a etapa de monitoramento: 8,57 m³ por ligação</a:t>
            </a:r>
            <a:endParaRPr lang="pt-BR" b="1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92" r="-46" b="34574"/>
          <a:stretch/>
        </p:blipFill>
        <p:spPr>
          <a:xfrm>
            <a:off x="39624" y="3140968"/>
            <a:ext cx="906888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0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JORGE ELIAS BITTAR</a:t>
            </a:r>
            <a:br>
              <a:rPr lang="pt-BR" dirty="0" smtClean="0"/>
            </a:br>
            <a:r>
              <a:rPr lang="pt-BR" dirty="0" smtClean="0"/>
              <a:t>(11) 9 7187-9211</a:t>
            </a:r>
            <a:br>
              <a:rPr lang="pt-BR" dirty="0" smtClean="0"/>
            </a:br>
            <a:r>
              <a:rPr lang="pt-BR" dirty="0" smtClean="0"/>
              <a:t>jorge.elias@gssbr.com.br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5" y="1710264"/>
            <a:ext cx="5472609" cy="411401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42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1911" y="21771"/>
            <a:ext cx="8640960" cy="7969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780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63" name="Título 3"/>
          <p:cNvSpPr txBox="1">
            <a:spLocks/>
          </p:cNvSpPr>
          <p:nvPr/>
        </p:nvSpPr>
        <p:spPr>
          <a:xfrm>
            <a:off x="179512" y="139209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83568" y="936158"/>
            <a:ext cx="77255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ÁGUA NÃO FATURADA</a:t>
            </a:r>
          </a:p>
          <a:p>
            <a:pPr lvl="0" algn="ctr"/>
            <a:endParaRPr lang="pt-BR" sz="13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13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 DE REDUÇÃO DE PERDAS APARENTES</a:t>
            </a:r>
          </a:p>
          <a:p>
            <a:pPr lvl="0" algn="ctr"/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MODALIDADE - PERFORMANCE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13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6944" y="2823715"/>
            <a:ext cx="82296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b="1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O contrato de performance é baseado na </a:t>
            </a:r>
            <a:r>
              <a:rPr lang="pt-BR" b="1" dirty="0" err="1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idéia</a:t>
            </a:r>
            <a:r>
              <a:rPr lang="pt-BR" b="1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 de remuneração pela entrega de resultados e não apenas pela execução de uma série de </a:t>
            </a:r>
            <a:r>
              <a:rPr lang="pt-BR" b="1" dirty="0" smtClean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serviços.”</a:t>
            </a:r>
            <a:r>
              <a:rPr lang="pt-BR" b="1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b="1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–Manual sobre Contratos de </a:t>
            </a:r>
            <a:r>
              <a:rPr lang="pt-BR" dirty="0" smtClean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Performance e </a:t>
            </a:r>
            <a:r>
              <a:rPr lang="pt-BR" dirty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Eficiência para Empresa de </a:t>
            </a:r>
            <a:r>
              <a:rPr lang="pt-BR" dirty="0" smtClean="0">
                <a:solidFill>
                  <a:schemeClr val="tx2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Saneamento</a:t>
            </a:r>
          </a:p>
          <a:p>
            <a:endParaRPr lang="pt-BR" dirty="0">
              <a:solidFill>
                <a:schemeClr val="tx2"/>
              </a:solidFill>
              <a:latin typeface="PT Sans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PT Sans"/>
                <a:cs typeface="Times New Roman" panose="02020603050405020304" pitchFamily="18" charset="0"/>
              </a:rPr>
              <a:t>MODELAGEM DE NEGÓCIO ONDE TODO O INVESTIMENTO É DE RESPONSABILIDADE DA CONTRATADA</a:t>
            </a:r>
            <a:r>
              <a:rPr lang="pt-BR" b="1" dirty="0" smtClean="0">
                <a:solidFill>
                  <a:schemeClr val="tx2"/>
                </a:solidFill>
                <a:latin typeface="PT Sans"/>
                <a:cs typeface="Times New Roman" panose="02020603050405020304" pitchFamily="18" charset="0"/>
              </a:rPr>
              <a:t> (SEM CUSTO PARA A CONTRATANTE)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37156" y="119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ESTRATÉGIA</a:t>
            </a:r>
            <a:endParaRPr lang="pt-BR" i="1" dirty="0">
              <a:solidFill>
                <a:srgbClr val="92D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39552" y="404959"/>
            <a:ext cx="8153400" cy="4603408"/>
            <a:chOff x="364287" y="1160872"/>
            <a:chExt cx="8193918" cy="4813155"/>
          </a:xfrm>
        </p:grpSpPr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04805" y="3051595"/>
              <a:ext cx="1966704" cy="2819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Estimular a busca por resultados. Operação “Ganha x Ganha”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2469933" y="1173751"/>
              <a:ext cx="1973547" cy="2819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sz="2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Mudar a </a:t>
              </a:r>
              <a:r>
                <a:rPr lang="pt-BR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forma de contratação (mais agilidade)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580229" y="3118461"/>
              <a:ext cx="1920576" cy="2819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Unir vários tipos de serviços em um mesmo contrato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6668857" y="1238146"/>
              <a:ext cx="1889348" cy="2819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algn="ctr"/>
              <a:r>
                <a:rPr lang="pt-BR" sz="2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Estimular o mercado a buscar novas tecnologias e estabelecer novas parcerias</a:t>
              </a:r>
              <a:endPara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229" y="1162482"/>
              <a:ext cx="1920576" cy="180057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87" y="1160872"/>
              <a:ext cx="2047740" cy="1752274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933" y="4087685"/>
              <a:ext cx="1973547" cy="178331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857" y="4173457"/>
              <a:ext cx="1889348" cy="180057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ítulo 1"/>
          <p:cNvSpPr>
            <a:spLocks noGrp="1"/>
          </p:cNvSpPr>
          <p:nvPr/>
        </p:nvSpPr>
        <p:spPr bwMode="auto">
          <a:xfrm>
            <a:off x="539552" y="1197"/>
            <a:ext cx="5498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4400" b="1" kern="1200" dirty="0">
                <a:solidFill>
                  <a:srgbClr val="0099D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sz="1800" dirty="0" smtClean="0">
                <a:solidFill>
                  <a:schemeClr val="tx1"/>
                </a:solidFill>
              </a:rPr>
              <a:t>Benefícios dos contratos de performance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60215" y="5060734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ESTRATÉGIA DE CONTRATOS DE PERFORMANCE VEM GANHANDO ESPAÇO NOS CONTRATOS DE PRESTAÇÃO DE SERVIÇOS NO SANEAMENTO BÁSICO EM FUNÇÃO DO MESMO SER UMA MODALIDADE DE CONTRATAÇÃO ONDE O CONTRATADO ESTÁ “COMPROMETIDO” COM OS RESULTADOS DO PROJETO. CASO ELE NÃO EXECUTE COM O CONHECIMENTO E TECNOLOGIA NECESSÁRIOS, O MESMO TERÁ PREJUÍZO E </a:t>
            </a:r>
            <a:r>
              <a:rPr lang="pt-B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contratante </a:t>
            </a:r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GANHARÁ NO MÍNIMO OS INVESTIMENTOS REALIZADOS.</a:t>
            </a:r>
          </a:p>
        </p:txBody>
      </p:sp>
    </p:spTree>
    <p:extLst>
      <p:ext uri="{BB962C8B-B14F-4D97-AF65-F5344CB8AC3E}">
        <p14:creationId xmlns:p14="http://schemas.microsoft.com/office/powerpoint/2010/main" xmlns="" val="19378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03CFF-E759-46A1-BEF0-EF5A05EBF6B8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37156" y="119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ESTRATÉGIA</a:t>
            </a:r>
            <a:endParaRPr lang="pt-BR" i="1" dirty="0">
              <a:solidFill>
                <a:srgbClr val="92D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ítulo 1"/>
          <p:cNvSpPr>
            <a:spLocks noGrp="1"/>
          </p:cNvSpPr>
          <p:nvPr/>
        </p:nvSpPr>
        <p:spPr bwMode="auto">
          <a:xfrm>
            <a:off x="290859" y="370529"/>
            <a:ext cx="4387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4400" b="1" kern="1200" dirty="0">
                <a:solidFill>
                  <a:srgbClr val="0099DA"/>
                </a:solidFill>
                <a:latin typeface="Verdana" pitchFamily="34" charset="0"/>
                <a:ea typeface="+mn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99D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sz="1800" dirty="0" smtClean="0">
                <a:solidFill>
                  <a:schemeClr val="tx1"/>
                </a:solidFill>
              </a:rPr>
              <a:t>Mudança no foco da contratação</a:t>
            </a:r>
          </a:p>
        </p:txBody>
      </p:sp>
      <p:pic>
        <p:nvPicPr>
          <p:cNvPr id="8" name="Picture 8" descr="eye_close_up_id206414_size500 olho vis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50578" y="1813235"/>
            <a:ext cx="1865912" cy="152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Isosceles Triangle 5"/>
          <p:cNvSpPr/>
          <p:nvPr/>
        </p:nvSpPr>
        <p:spPr>
          <a:xfrm rot="14400000">
            <a:off x="1837151" y="1340977"/>
            <a:ext cx="1783489" cy="1408546"/>
          </a:xfrm>
          <a:prstGeom prst="triangle">
            <a:avLst/>
          </a:prstGeom>
          <a:gradFill>
            <a:gsLst>
              <a:gs pos="0">
                <a:srgbClr val="0091D2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3759400" y="838358"/>
            <a:ext cx="1938571" cy="155578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8000" tIns="36000" rIns="108000" bIns="36000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Item / </a:t>
            </a:r>
            <a:b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Objeto específico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34122" y="232481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2000" b="1" dirty="0" smtClean="0">
                <a:solidFill>
                  <a:srgbClr val="404040"/>
                </a:solidFill>
                <a:latin typeface="Calibri" pitchFamily="34" charset="0"/>
              </a:rPr>
              <a:t>de</a:t>
            </a:r>
            <a:endParaRPr lang="pt-BR" sz="20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773392" y="2718782"/>
            <a:ext cx="3874044" cy="1972098"/>
            <a:chOff x="1386836" y="4253870"/>
            <a:chExt cx="3874044" cy="1972098"/>
          </a:xfrm>
        </p:grpSpPr>
        <p:sp>
          <p:nvSpPr>
            <p:cNvPr id="13" name="Isosceles Triangle 5"/>
            <p:cNvSpPr/>
            <p:nvPr/>
          </p:nvSpPr>
          <p:spPr>
            <a:xfrm rot="18900000">
              <a:off x="1386836" y="4253870"/>
              <a:ext cx="1911009" cy="1314555"/>
            </a:xfrm>
            <a:prstGeom prst="triangle">
              <a:avLst/>
            </a:prstGeom>
            <a:gradFill>
              <a:gsLst>
                <a:gs pos="0">
                  <a:srgbClr val="0091D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000" dirty="0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3322309" y="4670184"/>
              <a:ext cx="1938571" cy="155578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algn="ctr"/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Resultados / </a:t>
              </a:r>
              <a:b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Benefícios desejados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208447" y="4967173"/>
              <a:ext cx="66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pt-BR" sz="2000" b="1" dirty="0" smtClean="0">
                  <a:solidFill>
                    <a:srgbClr val="404040"/>
                  </a:solidFill>
                  <a:latin typeface="Calibri" pitchFamily="34" charset="0"/>
                </a:rPr>
                <a:t>para</a:t>
              </a:r>
              <a:endParaRPr lang="pt-BR" sz="2000" dirty="0"/>
            </a:p>
          </p:txBody>
        </p:sp>
      </p:grpSp>
      <p:pic>
        <p:nvPicPr>
          <p:cNvPr id="16" name="Picture 2" descr="C:\Users\Reuniao\Desktop\Reunião\TRABALHO 2011\01 Imagens\Final lote 2 mdo\simboloer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736" y="968456"/>
            <a:ext cx="1541244" cy="11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5508104" y="757352"/>
            <a:ext cx="3336652" cy="4134064"/>
            <a:chOff x="5121548" y="3912826"/>
            <a:chExt cx="3336652" cy="2431070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6519629" y="3912826"/>
              <a:ext cx="1938571" cy="2313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algn="ctr"/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Otimização do consumo de água</a:t>
              </a:r>
            </a:p>
            <a:p>
              <a:pPr lvl="0" algn="ctr"/>
              <a:endPara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/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Eficiêntização da Empresa</a:t>
              </a:r>
            </a:p>
            <a:p>
              <a:pPr lvl="0" algn="ctr"/>
              <a:endPara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/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Redução de perdas de água</a:t>
              </a:r>
            </a:p>
            <a:p>
              <a:pPr lvl="0" algn="ctr"/>
              <a:endParaRPr lang="pt-B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/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Economia de energia elétrica</a:t>
              </a:r>
            </a:p>
          </p:txBody>
        </p:sp>
        <p:pic>
          <p:nvPicPr>
            <p:cNvPr id="20" name="Picture 2" descr="C:\Users\Reuniao\Desktop\Reunião\TRABALHO 2011\01 Imagens\Final lote 2 mdo\setar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548" y="5098128"/>
              <a:ext cx="1533252" cy="1245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8" descr="eye_close_up_id206414_size500 olho vis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8210" y="1809094"/>
            <a:ext cx="1865912" cy="152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777032" y="834217"/>
            <a:ext cx="1938571" cy="1555784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8000" tIns="36000" rIns="108000" bIns="36000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Item / </a:t>
            </a:r>
            <a:b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Objeto específico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791024" y="2714641"/>
            <a:ext cx="3874044" cy="1972098"/>
            <a:chOff x="1386836" y="4253870"/>
            <a:chExt cx="3874044" cy="1972098"/>
          </a:xfrm>
        </p:grpSpPr>
        <p:sp>
          <p:nvSpPr>
            <p:cNvPr id="24" name="Isosceles Triangle 5"/>
            <p:cNvSpPr/>
            <p:nvPr/>
          </p:nvSpPr>
          <p:spPr>
            <a:xfrm rot="18900000">
              <a:off x="1386836" y="4253870"/>
              <a:ext cx="1911009" cy="1314555"/>
            </a:xfrm>
            <a:prstGeom prst="triangle">
              <a:avLst/>
            </a:prstGeom>
            <a:gradFill>
              <a:gsLst>
                <a:gs pos="0">
                  <a:srgbClr val="0091D2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000" dirty="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322309" y="4670184"/>
              <a:ext cx="1938571" cy="155578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108000" tIns="36000" rIns="108000" bIns="3600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algn="ctr"/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Resultados / </a:t>
              </a:r>
              <a:b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Benefícios desejados</a:t>
              </a: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2208447" y="4967173"/>
              <a:ext cx="66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pt-BR" sz="2000" b="1" dirty="0" smtClean="0">
                  <a:solidFill>
                    <a:srgbClr val="404040"/>
                  </a:solidFill>
                  <a:latin typeface="Calibri" pitchFamily="34" charset="0"/>
                </a:rPr>
                <a:t>para</a:t>
              </a:r>
              <a:endParaRPr lang="pt-BR" sz="2000" dirty="0"/>
            </a:p>
          </p:txBody>
        </p:sp>
      </p:grpSp>
      <p:pic>
        <p:nvPicPr>
          <p:cNvPr id="27" name="Picture 2" descr="C:\Users\Reuniao\Desktop\Reunião\TRABALHO 2011\01 Imagens\Final lote 2 mdo\simboloerr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368" y="964315"/>
            <a:ext cx="1541244" cy="11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Reuniao\Desktop\Reunião\TRABALHO 2011\01 Imagens\Final lote 2 mdo\simboloverdadei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67" y="3000012"/>
            <a:ext cx="1667266" cy="12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0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Espaço Reservado para Número de Slide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03CFF-E759-46A1-BEF0-EF5A05EBF6B8}" type="slidenum">
              <a:rPr lang="pt-BR" smtClean="0"/>
              <a:pPr/>
              <a:t>5</a:t>
            </a:fld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79512" y="1197"/>
            <a:ext cx="8904249" cy="4711817"/>
            <a:chOff x="179512" y="1197"/>
            <a:chExt cx="8904249" cy="4711817"/>
          </a:xfrm>
        </p:grpSpPr>
        <p:sp>
          <p:nvSpPr>
            <p:cNvPr id="6" name="CaixaDeTexto 5"/>
            <p:cNvSpPr txBox="1"/>
            <p:nvPr/>
          </p:nvSpPr>
          <p:spPr>
            <a:xfrm>
              <a:off x="7437156" y="1197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>
                  <a:solidFill>
                    <a:srgbClr val="92D05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ESTRATÉGIA</a:t>
              </a:r>
              <a:endParaRPr lang="pt-BR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022218" y="549446"/>
              <a:ext cx="7304708" cy="51473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chemeClr val="accent1">
                  <a:alpha val="98000"/>
                </a:schemeClr>
              </a:solidFill>
              <a:miter lim="800000"/>
              <a:headEnd/>
              <a:tailEnd/>
            </a:ln>
          </p:spPr>
          <p:txBody>
            <a:bodyPr lIns="72000" tIns="72000" rIns="72000" bIns="72000" anchor="ctr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sz="2400" b="1" dirty="0" smtClean="0">
                  <a:solidFill>
                    <a:srgbClr val="4E4E4E"/>
                  </a:solidFill>
                  <a:latin typeface="Calibri" pitchFamily="34" charset="0"/>
                </a:rPr>
                <a:t>DESEMBOLSO DE RECURSOS PÚBLICOS</a:t>
              </a:r>
              <a:endParaRPr lang="pt-BR" sz="2400" b="1" dirty="0">
                <a:solidFill>
                  <a:srgbClr val="4E4E4E"/>
                </a:solidFill>
                <a:latin typeface="Calibri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755576" y="1243100"/>
              <a:ext cx="3667125" cy="284645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chemeClr val="accent1">
                  <a:alpha val="98000"/>
                </a:schemeClr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sz="20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Modelo </a:t>
              </a:r>
              <a:r>
                <a:rPr lang="pt-BR" sz="2000" b="1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tradicional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</a:t>
              </a:r>
              <a:r>
                <a:rPr lang="pt-B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itens contratados</a:t>
              </a:r>
            </a:p>
            <a:p>
              <a:endPara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Desembolso na </a:t>
              </a:r>
              <a:r>
                <a:rPr lang="pt-B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totalidade imediatamente após a entrega dos equipamentos e serviços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4932040" y="1243100"/>
              <a:ext cx="3733799" cy="346991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algn="ctr">
              <a:solidFill>
                <a:schemeClr val="accent1">
                  <a:alpha val="98000"/>
                </a:schemeClr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sz="2000" b="1" u="sng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Modelo </a:t>
              </a:r>
              <a:r>
                <a:rPr lang="pt-BR" sz="2000" b="1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inovador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</a:t>
              </a:r>
              <a:r>
                <a:rPr lang="pt-B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desempenho do contrato vinculado aos resultados </a:t>
              </a: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alcançados</a:t>
              </a:r>
            </a:p>
            <a:p>
              <a:pPr lvl="1"/>
              <a:endPara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Pagamentos ocorrem somente </a:t>
              </a:r>
              <a:r>
                <a:rPr lang="pt-B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após o início dos ganhos com a economia </a:t>
              </a: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gerada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Desembolso </a:t>
              </a:r>
              <a:r>
                <a:rPr lang="pt-B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em </a:t>
              </a:r>
              <a:r>
                <a:rPr lang="pt-BR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até </a:t>
              </a:r>
              <a:r>
                <a:rPr lang="pt-B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60 parcelas mensais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79512" y="80944"/>
              <a:ext cx="3706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b="1" dirty="0">
                  <a:latin typeface="Verdana" pitchFamily="34" charset="0"/>
                </a:rPr>
                <a:t>Vantagens do Novo Modelo</a:t>
              </a: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159724" y="4717232"/>
            <a:ext cx="8381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COMPRAS CONVENCIONAIS O CONTRATADO SE SENTE TRANQUILO EM ENTREGAR O QUE FOI COMPRADO, SEJA BOM OU RUIM, SIRVA OU NÃO, PARA A EMPRESA COMPRADORA E O PAGAMENTO SE DÁ CONTRA ENTREGA.</a:t>
            </a:r>
          </a:p>
          <a:p>
            <a:pPr algn="just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COMPRAS COM METAS A SEREM ATINGIDAS, O CONTRATADO TEM QUE SE PREOCUPAR EM ENTREGAR ALGO QUE DÊ RESULTADO POIS SÓ SERÁ REMUNERADO SE HOUVER CUSTO X BENEFÍCIO COMPROVADO. TAMBÉM RECEBERÁ EM PARCELAS NO TEMPO, ISTO SIGNIFICA QUE O PRODUTO ENTREGUE TEM QUE TER QUALIDADE NO TEMPO E ESTAR COMPROMETIDO COM O BOM FUNCIONAMENTO.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38184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Espaço Reservado para Número de Slide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03CFF-E759-46A1-BEF0-EF5A05EBF6B8}" type="slidenum">
              <a:rPr lang="pt-BR" smtClean="0"/>
              <a:pPr/>
              <a:t>6</a:t>
            </a:fld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79512" y="0"/>
            <a:ext cx="8964488" cy="4627661"/>
            <a:chOff x="179512" y="1197"/>
            <a:chExt cx="8964488" cy="4627661"/>
          </a:xfrm>
        </p:grpSpPr>
        <p:sp>
          <p:nvSpPr>
            <p:cNvPr id="6" name="CaixaDeTexto 5"/>
            <p:cNvSpPr txBox="1"/>
            <p:nvPr/>
          </p:nvSpPr>
          <p:spPr>
            <a:xfrm>
              <a:off x="7497395" y="1197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 smtClean="0">
                  <a:solidFill>
                    <a:srgbClr val="92D05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ESTRATÉGIA</a:t>
              </a:r>
              <a:endParaRPr lang="pt-BR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208037" y="784737"/>
              <a:ext cx="8640149" cy="3844121"/>
              <a:chOff x="545350" y="757120"/>
              <a:chExt cx="8640149" cy="3481564"/>
            </a:xfrm>
          </p:grpSpPr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997763" y="757120"/>
                <a:ext cx="3841073" cy="51473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algn="ctr">
                <a:solidFill>
                  <a:schemeClr val="accent1">
                    <a:alpha val="98000"/>
                  </a:schemeClr>
                </a:solidFill>
                <a:miter lim="800000"/>
                <a:headEnd/>
                <a:tailEnd/>
              </a:ln>
            </p:spPr>
            <p:txBody>
              <a:bodyPr lIns="72000" tIns="72000" rIns="72000" bIns="72000" anchor="ctr">
                <a:spAutoFit/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pt-BR" sz="2400" b="1" dirty="0" smtClean="0">
                    <a:solidFill>
                      <a:srgbClr val="4E4E4E"/>
                    </a:solidFill>
                    <a:latin typeface="Calibri" pitchFamily="34" charset="0"/>
                  </a:rPr>
                  <a:t>FLEXIBILIDADE</a:t>
                </a:r>
                <a:endParaRPr lang="pt-BR" sz="2400" b="1" dirty="0">
                  <a:solidFill>
                    <a:srgbClr val="4E4E4E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545350" y="1392226"/>
                <a:ext cx="4038600" cy="284645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algn="ctr">
                <a:solidFill>
                  <a:schemeClr val="accent1">
                    <a:alpha val="98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pt-BR" sz="24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Modelo tradicional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pt-BR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Inibe a flexibilidade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Contratação tem um objeto específico seja de equipamento ou serviço</a:t>
                </a:r>
              </a:p>
            </p:txBody>
          </p:sp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918299" y="1392226"/>
                <a:ext cx="4267200" cy="284645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 algn="ctr">
                <a:solidFill>
                  <a:schemeClr val="accent1">
                    <a:alpha val="98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72000" tIns="72000" rIns="72000" bIns="72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pt-BR" sz="2400" u="sng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Modelo inovador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pt-BR" sz="2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Permite maior flexibilidade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Podem ser agregados detalhes não previstos,</a:t>
                </a:r>
                <a:b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pt-BR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já que o objeto contratual é o resultado do projeto</a:t>
                </a:r>
              </a:p>
            </p:txBody>
          </p:sp>
        </p:grp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79512" y="370529"/>
              <a:ext cx="3706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pt-BR" b="1" dirty="0">
                  <a:latin typeface="Verdana" pitchFamily="34" charset="0"/>
                </a:rPr>
                <a:t>Vantagens do Novo Modelo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09064" y="4869160"/>
            <a:ext cx="8827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PROJETOS DE PERFORMANCE O CONTRATADO PODE SE INOVAR, SURPREENDER POSITIVAMENTE. O MESMO SABE QUE QUANTO MELHOR EXECUTAR E/OU FORNECER SEUS GANHOS SERÃO RECOMPENSADOS.</a:t>
            </a:r>
          </a:p>
        </p:txBody>
      </p:sp>
    </p:spTree>
    <p:extLst>
      <p:ext uri="{BB962C8B-B14F-4D97-AF65-F5344CB8AC3E}">
        <p14:creationId xmlns:p14="http://schemas.microsoft.com/office/powerpoint/2010/main" xmlns="" val="21439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268760"/>
            <a:ext cx="5544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Maximizar o faturamento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Praticar a cobrança justa pela água consumida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Otimizar os custos operacionais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Otimizar a produção de água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Otimizar o consumo de água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Racionalizar os investimentos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Potencializar o poder de investimento da empresa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Potencializar as empresas de saneamento para a prática de tarifas sociais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Preservar os mananciais e o meio ambiente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OBJETIVOS DO PROGRAMA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9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9197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ATUAÇÃO PREVISTA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4656" y="1232197"/>
            <a:ext cx="10657184" cy="2412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b="1" dirty="0" smtClean="0"/>
              <a:t>NA INFRAESTRUTURA DO SISTEMA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1" dirty="0" smtClean="0"/>
              <a:t>Cadastro</a:t>
            </a:r>
            <a:endParaRPr lang="pt-BR" sz="2000" b="1" dirty="0"/>
          </a:p>
          <a:p>
            <a:pPr algn="l"/>
            <a:r>
              <a:rPr lang="pt-BR" sz="2000" dirty="0" smtClean="0"/>
              <a:t>Atualização das informações (reclassificação)</a:t>
            </a:r>
          </a:p>
          <a:p>
            <a:pPr algn="l"/>
            <a:endParaRPr lang="pt-B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1" dirty="0" smtClean="0"/>
              <a:t>Fraudes</a:t>
            </a:r>
            <a:endParaRPr lang="pt-BR" sz="2000" b="1" dirty="0"/>
          </a:p>
          <a:p>
            <a:pPr algn="l"/>
            <a:r>
              <a:rPr lang="pt-BR" sz="2000" dirty="0" smtClean="0"/>
              <a:t>Redução e combate ao uso não autorizado</a:t>
            </a:r>
          </a:p>
          <a:p>
            <a:pPr algn="l"/>
            <a:endParaRPr lang="pt-BR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1" dirty="0" smtClean="0"/>
              <a:t>Medição</a:t>
            </a:r>
          </a:p>
          <a:p>
            <a:pPr algn="l"/>
            <a:r>
              <a:rPr lang="pt-BR" sz="2000" dirty="0" smtClean="0"/>
              <a:t>Maximização da micromedição.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9512" y="3624910"/>
            <a:ext cx="10657184" cy="2412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1700" b="1" dirty="0" smtClean="0"/>
              <a:t>NO SISTEMA DE GESTÃO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t-BR" sz="17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700" b="1" dirty="0" smtClean="0"/>
              <a:t>Gestão das ligações sujeitas a atuação</a:t>
            </a:r>
            <a:endParaRPr lang="pt-BR" sz="1700" b="1" dirty="0"/>
          </a:p>
          <a:p>
            <a:pPr algn="l"/>
            <a:endParaRPr lang="pt-BR" sz="17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700" b="1" dirty="0" smtClean="0"/>
              <a:t>Tecnologia da informação</a:t>
            </a:r>
            <a:endParaRPr lang="pt-BR" sz="1700" b="1" dirty="0"/>
          </a:p>
          <a:p>
            <a:pPr algn="l"/>
            <a:endParaRPr lang="pt-BR" sz="17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700" b="1" dirty="0" smtClean="0"/>
              <a:t>CEP ( Controle Estatístico de Processo)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44834"/>
            <a:ext cx="1512168" cy="175135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" b="66800"/>
          <a:stretch/>
        </p:blipFill>
        <p:spPr>
          <a:xfrm>
            <a:off x="6622271" y="3169772"/>
            <a:ext cx="2474522" cy="1281528"/>
          </a:xfrm>
          <a:prstGeom prst="rect">
            <a:avLst/>
          </a:prstGeom>
        </p:spPr>
      </p:pic>
      <p:pic>
        <p:nvPicPr>
          <p:cNvPr id="15" name="Picture 5" descr="D:\users\adoniran.lopes\Desktop\apresentação dez-2013\fotos\Fotos Adoniran\Monitoramento\agentes\IMAGE_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46080"/>
            <a:ext cx="2441907" cy="1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t="11000" r="11000" b="7500"/>
          <a:stretch>
            <a:fillRect/>
          </a:stretch>
        </p:blipFill>
        <p:spPr bwMode="auto">
          <a:xfrm>
            <a:off x="4726360" y="3169772"/>
            <a:ext cx="1861864" cy="12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6430" y="4614244"/>
            <a:ext cx="2393382" cy="1737566"/>
          </a:xfrm>
          <a:prstGeom prst="rect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49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CFF-E759-46A1-BEF0-EF5A05EBF6B8}" type="slidenum">
              <a:rPr lang="pt-BR" smtClean="0"/>
              <a:pPr/>
              <a:t>9</a:t>
            </a:fld>
            <a:endParaRPr lang="pt-BR" dirty="0"/>
          </a:p>
        </p:txBody>
      </p:sp>
      <p:cxnSp>
        <p:nvCxnSpPr>
          <p:cNvPr id="57" name="Conector reto 56"/>
          <p:cNvCxnSpPr/>
          <p:nvPr/>
        </p:nvCxnSpPr>
        <p:spPr>
          <a:xfrm flipH="1">
            <a:off x="1653796" y="4630896"/>
            <a:ext cx="5669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3"/>
          <p:cNvCxnSpPr/>
          <p:nvPr/>
        </p:nvCxnSpPr>
        <p:spPr>
          <a:xfrm>
            <a:off x="4513569" y="4423156"/>
            <a:ext cx="1636" cy="424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Espaço Reservado para Número de Slid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03CFF-E759-46A1-BEF0-EF5A05EBF6B8}" type="slidenum">
              <a:rPr lang="pt-BR" smtClean="0"/>
              <a:pPr/>
              <a:t>9</a:t>
            </a:fld>
            <a:endParaRPr lang="pt-BR" dirty="0"/>
          </a:p>
        </p:txBody>
      </p:sp>
      <p:grpSp>
        <p:nvGrpSpPr>
          <p:cNvPr id="60" name="Grupo 59"/>
          <p:cNvGrpSpPr/>
          <p:nvPr/>
        </p:nvGrpSpPr>
        <p:grpSpPr>
          <a:xfrm>
            <a:off x="179512" y="-99392"/>
            <a:ext cx="8877267" cy="3672408"/>
            <a:chOff x="148852" y="1197"/>
            <a:chExt cx="8877267" cy="3672408"/>
          </a:xfrm>
        </p:grpSpPr>
        <p:sp>
          <p:nvSpPr>
            <p:cNvPr id="61" name="Título 3"/>
            <p:cNvSpPr txBox="1">
              <a:spLocks/>
            </p:cNvSpPr>
            <p:nvPr/>
          </p:nvSpPr>
          <p:spPr>
            <a:xfrm>
              <a:off x="189856" y="139274"/>
              <a:ext cx="8229600" cy="5620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62" name="Grupo 61"/>
            <p:cNvGrpSpPr/>
            <p:nvPr/>
          </p:nvGrpSpPr>
          <p:grpSpPr>
            <a:xfrm>
              <a:off x="148852" y="430299"/>
              <a:ext cx="8877267" cy="3243306"/>
              <a:chOff x="232325" y="812169"/>
              <a:chExt cx="8877267" cy="3243306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869" r="28224" b="57995"/>
              <a:stretch/>
            </p:blipFill>
            <p:spPr bwMode="auto">
              <a:xfrm>
                <a:off x="1960517" y="2271257"/>
                <a:ext cx="5820231" cy="1784218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5" name="CaixaDeTexto 64"/>
              <p:cNvSpPr txBox="1"/>
              <p:nvPr/>
            </p:nvSpPr>
            <p:spPr>
              <a:xfrm>
                <a:off x="232325" y="1324690"/>
                <a:ext cx="87849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 smtClean="0">
                    <a:solidFill>
                      <a:schemeClr val="tx2"/>
                    </a:solidFill>
                    <a:latin typeface="Trebuchet MS" pitchFamily="34" charset="0"/>
                  </a:rPr>
                  <a:t>A ferramenta de gestão desenvolvida visa auxiliar ações de combate às perdas. Através dela é possível identificar situações onde existe potencial de recuperação/incremento/ganho (volumes, faturamento e arrecadação), com a implementação e execução de ações mais precisas no combate </a:t>
                </a:r>
                <a:r>
                  <a:rPr lang="pt-BR" sz="1400" dirty="0">
                    <a:solidFill>
                      <a:schemeClr val="tx2"/>
                    </a:solidFill>
                    <a:latin typeface="Trebuchet MS" pitchFamily="34" charset="0"/>
                  </a:rPr>
                  <a:t>às </a:t>
                </a:r>
                <a:r>
                  <a:rPr lang="pt-BR" sz="1400" dirty="0" smtClean="0">
                    <a:solidFill>
                      <a:schemeClr val="tx2"/>
                    </a:solidFill>
                    <a:latin typeface="Trebuchet MS" pitchFamily="34" charset="0"/>
                  </a:rPr>
                  <a:t>irregularidades </a:t>
                </a:r>
                <a:r>
                  <a:rPr lang="pt-BR" sz="1400" dirty="0">
                    <a:solidFill>
                      <a:schemeClr val="tx2"/>
                    </a:solidFill>
                    <a:latin typeface="Trebuchet MS" pitchFamily="34" charset="0"/>
                  </a:rPr>
                  <a:t>e trocas de </a:t>
                </a:r>
                <a:r>
                  <a:rPr lang="pt-BR" sz="1400" dirty="0" smtClean="0">
                    <a:solidFill>
                      <a:schemeClr val="tx2"/>
                    </a:solidFill>
                    <a:latin typeface="Trebuchet MS" pitchFamily="34" charset="0"/>
                  </a:rPr>
                  <a:t>hidrômetros.</a:t>
                </a:r>
                <a:endParaRPr lang="pt-BR" sz="1400" dirty="0">
                  <a:solidFill>
                    <a:schemeClr val="tx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232325" y="812169"/>
                <a:ext cx="887726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chemeClr val="tx2"/>
                    </a:solidFill>
                    <a:latin typeface="Trebuchet MS" pitchFamily="34" charset="0"/>
                  </a:rPr>
                  <a:t>FERRAMENTA EM PROL DA GESTÃO COMERCIAL</a:t>
                </a:r>
                <a:endParaRPr lang="pt-BR" sz="1000" dirty="0">
                  <a:solidFill>
                    <a:schemeClr val="tx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63" name="CaixaDeTexto 62"/>
            <p:cNvSpPr txBox="1"/>
            <p:nvPr/>
          </p:nvSpPr>
          <p:spPr>
            <a:xfrm>
              <a:off x="7109367" y="119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t-BR" i="1" dirty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7" name="Retângulo de cantos arredondados 66"/>
          <p:cNvSpPr/>
          <p:nvPr/>
        </p:nvSpPr>
        <p:spPr>
          <a:xfrm>
            <a:off x="3309473" y="3818914"/>
            <a:ext cx="2285852" cy="6042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</a:rPr>
              <a:t>FASES DA SISTEMÁTICA</a:t>
            </a:r>
            <a:endParaRPr lang="pt-BR" sz="1400" dirty="0">
              <a:solidFill>
                <a:prstClr val="white"/>
              </a:solidFill>
            </a:endParaRPr>
          </a:p>
        </p:txBody>
      </p:sp>
      <p:sp>
        <p:nvSpPr>
          <p:cNvPr id="68" name="Retângulo de cantos arredondados 67"/>
          <p:cNvSpPr/>
          <p:nvPr/>
        </p:nvSpPr>
        <p:spPr>
          <a:xfrm>
            <a:off x="3579101" y="4835563"/>
            <a:ext cx="1853804" cy="8060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EXECUÇÃO</a:t>
            </a:r>
            <a:endParaRPr lang="pt-BR" sz="1200" dirty="0">
              <a:solidFill>
                <a:prstClr val="white"/>
              </a:solidFill>
            </a:endParaRP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6584396" y="4881383"/>
            <a:ext cx="1732020" cy="7602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MONITORAMENTO</a:t>
            </a:r>
            <a:endParaRPr lang="pt-BR" sz="1200" dirty="0">
              <a:solidFill>
                <a:prstClr val="white"/>
              </a:solidFill>
            </a:endParaRPr>
          </a:p>
        </p:txBody>
      </p:sp>
      <p:cxnSp>
        <p:nvCxnSpPr>
          <p:cNvPr id="70" name="Straight Connector 23"/>
          <p:cNvCxnSpPr/>
          <p:nvPr/>
        </p:nvCxnSpPr>
        <p:spPr>
          <a:xfrm flipH="1">
            <a:off x="1653289" y="4630896"/>
            <a:ext cx="506" cy="217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23"/>
          <p:cNvCxnSpPr/>
          <p:nvPr/>
        </p:nvCxnSpPr>
        <p:spPr>
          <a:xfrm>
            <a:off x="7338783" y="4630896"/>
            <a:ext cx="0" cy="217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tângulo de cantos arredondados 71"/>
          <p:cNvSpPr/>
          <p:nvPr/>
        </p:nvSpPr>
        <p:spPr>
          <a:xfrm>
            <a:off x="717185" y="4855204"/>
            <a:ext cx="1853804" cy="8060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DIAGNÓSTICO</a:t>
            </a:r>
            <a:endParaRPr lang="pt-BR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11228</TotalTime>
  <Words>1010</Words>
  <Application>Microsoft Office PowerPoint</Application>
  <PresentationFormat>Apresentação na tela (4:3)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ATUAÇÃO PREVISTA</vt:lpstr>
      <vt:lpstr>Slide 9</vt:lpstr>
      <vt:lpstr>Slide 10</vt:lpstr>
      <vt:lpstr>Slide 11</vt:lpstr>
      <vt:lpstr>Slide 12</vt:lpstr>
      <vt:lpstr>Slide 13</vt:lpstr>
      <vt:lpstr>METODOLOGIA - OBJETIVOS</vt:lpstr>
      <vt:lpstr>Slide 15</vt:lpstr>
      <vt:lpstr>JORGE ELIAS BITTAR (11) 9 7187-9211 jorge.elias@gssbr.com.br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Criacao03</dc:creator>
  <cp:lastModifiedBy>GMF062</cp:lastModifiedBy>
  <cp:revision>393</cp:revision>
  <cp:lastPrinted>2015-05-15T15:16:05Z</cp:lastPrinted>
  <dcterms:created xsi:type="dcterms:W3CDTF">2013-09-03T21:15:05Z</dcterms:created>
  <dcterms:modified xsi:type="dcterms:W3CDTF">2015-05-27T18:04:49Z</dcterms:modified>
</cp:coreProperties>
</file>