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9" r:id="rId2"/>
    <p:sldId id="261" r:id="rId3"/>
    <p:sldId id="258" r:id="rId4"/>
    <p:sldId id="315" r:id="rId5"/>
    <p:sldId id="318" r:id="rId6"/>
    <p:sldId id="296" r:id="rId7"/>
    <p:sldId id="299" r:id="rId8"/>
    <p:sldId id="601" r:id="rId9"/>
    <p:sldId id="321" r:id="rId10"/>
    <p:sldId id="320" r:id="rId11"/>
    <p:sldId id="329" r:id="rId12"/>
    <p:sldId id="323" r:id="rId13"/>
    <p:sldId id="319" r:id="rId14"/>
    <p:sldId id="306" r:id="rId15"/>
    <p:sldId id="328" r:id="rId16"/>
    <p:sldId id="331" r:id="rId17"/>
    <p:sldId id="324" r:id="rId18"/>
    <p:sldId id="332" r:id="rId19"/>
    <p:sldId id="602" r:id="rId20"/>
    <p:sldId id="308" r:id="rId21"/>
    <p:sldId id="314" r:id="rId22"/>
    <p:sldId id="310" r:id="rId23"/>
    <p:sldId id="311" r:id="rId24"/>
    <p:sldId id="312" r:id="rId25"/>
    <p:sldId id="600" r:id="rId26"/>
    <p:sldId id="599" r:id="rId27"/>
    <p:sldId id="292" r:id="rId28"/>
    <p:sldId id="297" r:id="rId29"/>
    <p:sldId id="334" r:id="rId30"/>
    <p:sldId id="30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63" userDrawn="1">
          <p15:clr>
            <a:srgbClr val="A4A3A4"/>
          </p15:clr>
        </p15:guide>
        <p15:guide id="3" pos="24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dor" initials="A" lastIdx="1" clrIdx="0">
    <p:extLst>
      <p:ext uri="{19B8F6BF-5375-455C-9EA6-DF929625EA0E}">
        <p15:presenceInfo xmlns:p15="http://schemas.microsoft.com/office/powerpoint/2012/main" userId="Administrad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289"/>
    <a:srgbClr val="4472C4"/>
    <a:srgbClr val="FF3300"/>
    <a:srgbClr val="074D67"/>
    <a:srgbClr val="CB1B4A"/>
    <a:srgbClr val="42AFB6"/>
    <a:srgbClr val="D3E4E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610" autoAdjust="0"/>
  </p:normalViewPr>
  <p:slideViewPr>
    <p:cSldViewPr snapToGrid="0">
      <p:cViewPr>
        <p:scale>
          <a:sx n="73" d="100"/>
          <a:sy n="73" d="100"/>
        </p:scale>
        <p:origin x="2730" y="498"/>
      </p:cViewPr>
      <p:guideLst>
        <p:guide orient="horz" pos="1253"/>
        <p:guide pos="363"/>
        <p:guide pos="24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eic\OneDrive\&#193;rea%20de%20Trabalho\Assemae\Tabela%20Restinga%20Seca%2028-04-2022_Dem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eic\OneDrive\&#193;rea%20de%20Trabalho\Assemae\Tabela%20Restinga%20Seca%2028-04-2022_06-0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eic\OneDrive\&#193;rea%20de%20Trabalho\Assemae\Tabela%20Restinga%20Seca%2028-04-2022_06-0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eic\OneDrive\&#193;rea%20de%20Trabalho\Assemae\Tabela%20Restinga%20Seca%2028-04-2022_06-0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pH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Planilha1!$V$3</c:f>
              <c:strCache>
                <c:ptCount val="1"/>
                <c:pt idx="0">
                  <c:v>Entrada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Planilha1!$U$4:$U$12</c:f>
              <c:numCache>
                <c:formatCode>General</c:formatCode>
                <c:ptCount val="9"/>
                <c:pt idx="0">
                  <c:v>0</c:v>
                </c:pt>
                <c:pt idx="1">
                  <c:v>105</c:v>
                </c:pt>
                <c:pt idx="2">
                  <c:v>210</c:v>
                </c:pt>
                <c:pt idx="3">
                  <c:v>315</c:v>
                </c:pt>
                <c:pt idx="4">
                  <c:v>420</c:v>
                </c:pt>
                <c:pt idx="5">
                  <c:v>735</c:v>
                </c:pt>
                <c:pt idx="6">
                  <c:v>945</c:v>
                </c:pt>
                <c:pt idx="7">
                  <c:v>1110</c:v>
                </c:pt>
                <c:pt idx="8">
                  <c:v>1365</c:v>
                </c:pt>
              </c:numCache>
            </c:numRef>
          </c:cat>
          <c:val>
            <c:numRef>
              <c:f>Planilha1!$V$4:$V$12</c:f>
              <c:numCache>
                <c:formatCode>General</c:formatCode>
                <c:ptCount val="9"/>
                <c:pt idx="0">
                  <c:v>6.76</c:v>
                </c:pt>
                <c:pt idx="1">
                  <c:v>6.42</c:v>
                </c:pt>
                <c:pt idx="2">
                  <c:v>6.45</c:v>
                </c:pt>
                <c:pt idx="3">
                  <c:v>6.47</c:v>
                </c:pt>
                <c:pt idx="4">
                  <c:v>6.45</c:v>
                </c:pt>
                <c:pt idx="5">
                  <c:v>6.52</c:v>
                </c:pt>
                <c:pt idx="6">
                  <c:v>6.19</c:v>
                </c:pt>
                <c:pt idx="7">
                  <c:v>6.91</c:v>
                </c:pt>
                <c:pt idx="8">
                  <c:v>6.82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32-453D-9D09-BC2F93DD8B09}"/>
            </c:ext>
          </c:extLst>
        </c:ser>
        <c:ser>
          <c:idx val="1"/>
          <c:order val="1"/>
          <c:tx>
            <c:strRef>
              <c:f>Planilha1!$W$3</c:f>
              <c:strCache>
                <c:ptCount val="1"/>
                <c:pt idx="0">
                  <c:v>Saída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Planilha1!$U$4:$U$12</c:f>
              <c:numCache>
                <c:formatCode>General</c:formatCode>
                <c:ptCount val="9"/>
                <c:pt idx="0">
                  <c:v>0</c:v>
                </c:pt>
                <c:pt idx="1">
                  <c:v>105</c:v>
                </c:pt>
                <c:pt idx="2">
                  <c:v>210</c:v>
                </c:pt>
                <c:pt idx="3">
                  <c:v>315</c:v>
                </c:pt>
                <c:pt idx="4">
                  <c:v>420</c:v>
                </c:pt>
                <c:pt idx="5">
                  <c:v>735</c:v>
                </c:pt>
                <c:pt idx="6">
                  <c:v>945</c:v>
                </c:pt>
                <c:pt idx="7">
                  <c:v>1110</c:v>
                </c:pt>
                <c:pt idx="8">
                  <c:v>1365</c:v>
                </c:pt>
              </c:numCache>
            </c:numRef>
          </c:cat>
          <c:val>
            <c:numRef>
              <c:f>Planilha1!$W$4:$W$12</c:f>
              <c:numCache>
                <c:formatCode>General</c:formatCode>
                <c:ptCount val="9"/>
                <c:pt idx="0">
                  <c:v>8.65</c:v>
                </c:pt>
                <c:pt idx="1">
                  <c:v>7.45</c:v>
                </c:pt>
                <c:pt idx="2">
                  <c:v>6.91</c:v>
                </c:pt>
                <c:pt idx="3">
                  <c:v>7.08</c:v>
                </c:pt>
                <c:pt idx="4">
                  <c:v>6.71</c:v>
                </c:pt>
                <c:pt idx="5">
                  <c:v>6.74</c:v>
                </c:pt>
                <c:pt idx="6">
                  <c:v>6.54</c:v>
                </c:pt>
                <c:pt idx="7">
                  <c:v>6.63</c:v>
                </c:pt>
                <c:pt idx="8">
                  <c:v>7.42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32-453D-9D09-BC2F93DD8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>
              <a:noFill/>
              <a:prstDash val="dash"/>
            </a:ln>
            <a:effectLst/>
          </c:spPr>
        </c:hiLowLines>
        <c:smooth val="0"/>
        <c:axId val="456803"/>
        <c:axId val="42202685"/>
      </c:lineChart>
      <c:catAx>
        <c:axId val="4568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202685"/>
        <c:crosses val="autoZero"/>
        <c:auto val="1"/>
        <c:lblAlgn val="ctr"/>
        <c:lblOffset val="100"/>
        <c:noMultiLvlLbl val="1"/>
      </c:catAx>
      <c:valAx>
        <c:axId val="42202685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5680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Condutividade Elétrica (µS</a:t>
            </a:r>
            <a:r>
              <a:rPr lang="pt-BR" baseline="0" dirty="0"/>
              <a:t> cm</a:t>
            </a:r>
            <a:r>
              <a:rPr lang="pt-BR" baseline="30000" dirty="0"/>
              <a:t>-1</a:t>
            </a:r>
            <a:r>
              <a:rPr lang="pt-BR" baseline="0" dirty="0"/>
              <a:t>)</a:t>
            </a:r>
            <a:endParaRPr lang="pt-B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Planilha1!$M$3</c:f>
              <c:strCache>
                <c:ptCount val="1"/>
                <c:pt idx="0">
                  <c:v>Entrada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Planilha1!$L$4:$L$12</c:f>
              <c:numCache>
                <c:formatCode>General</c:formatCode>
                <c:ptCount val="9"/>
                <c:pt idx="0">
                  <c:v>0</c:v>
                </c:pt>
                <c:pt idx="1">
                  <c:v>105</c:v>
                </c:pt>
                <c:pt idx="2">
                  <c:v>210</c:v>
                </c:pt>
                <c:pt idx="3">
                  <c:v>315</c:v>
                </c:pt>
                <c:pt idx="4">
                  <c:v>420</c:v>
                </c:pt>
                <c:pt idx="5">
                  <c:v>735</c:v>
                </c:pt>
                <c:pt idx="6">
                  <c:v>945</c:v>
                </c:pt>
                <c:pt idx="7">
                  <c:v>1110</c:v>
                </c:pt>
                <c:pt idx="8">
                  <c:v>1365</c:v>
                </c:pt>
              </c:numCache>
            </c:numRef>
          </c:cat>
          <c:val>
            <c:numRef>
              <c:f>Planilha1!$M$4:$M$12</c:f>
              <c:numCache>
                <c:formatCode>General</c:formatCode>
                <c:ptCount val="9"/>
                <c:pt idx="0">
                  <c:v>77</c:v>
                </c:pt>
                <c:pt idx="1">
                  <c:v>77.099999999999994</c:v>
                </c:pt>
                <c:pt idx="2">
                  <c:v>77.599999999999994</c:v>
                </c:pt>
                <c:pt idx="3">
                  <c:v>77.8</c:v>
                </c:pt>
                <c:pt idx="4">
                  <c:v>78.900000000000006</c:v>
                </c:pt>
                <c:pt idx="5">
                  <c:v>78.099999999999994</c:v>
                </c:pt>
                <c:pt idx="6">
                  <c:v>77.900000000000006</c:v>
                </c:pt>
                <c:pt idx="7">
                  <c:v>77</c:v>
                </c:pt>
                <c:pt idx="8">
                  <c:v>77.400000000000006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A6-49D1-B4CC-FB81B16AC266}"/>
            </c:ext>
          </c:extLst>
        </c:ser>
        <c:ser>
          <c:idx val="1"/>
          <c:order val="1"/>
          <c:tx>
            <c:strRef>
              <c:f>Planilha1!$N$3</c:f>
              <c:strCache>
                <c:ptCount val="1"/>
                <c:pt idx="0">
                  <c:v>Saída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Planilha1!$L$4:$L$12</c:f>
              <c:numCache>
                <c:formatCode>General</c:formatCode>
                <c:ptCount val="9"/>
                <c:pt idx="0">
                  <c:v>0</c:v>
                </c:pt>
                <c:pt idx="1">
                  <c:v>105</c:v>
                </c:pt>
                <c:pt idx="2">
                  <c:v>210</c:v>
                </c:pt>
                <c:pt idx="3">
                  <c:v>315</c:v>
                </c:pt>
                <c:pt idx="4">
                  <c:v>420</c:v>
                </c:pt>
                <c:pt idx="5">
                  <c:v>735</c:v>
                </c:pt>
                <c:pt idx="6">
                  <c:v>945</c:v>
                </c:pt>
                <c:pt idx="7">
                  <c:v>1110</c:v>
                </c:pt>
                <c:pt idx="8">
                  <c:v>1365</c:v>
                </c:pt>
              </c:numCache>
            </c:numRef>
          </c:cat>
          <c:val>
            <c:numRef>
              <c:f>Planilha1!$N$4:$N$12</c:f>
              <c:numCache>
                <c:formatCode>General</c:formatCode>
                <c:ptCount val="9"/>
                <c:pt idx="0">
                  <c:v>1001</c:v>
                </c:pt>
                <c:pt idx="1">
                  <c:v>145.1</c:v>
                </c:pt>
                <c:pt idx="2">
                  <c:v>118</c:v>
                </c:pt>
                <c:pt idx="3">
                  <c:v>112.3</c:v>
                </c:pt>
                <c:pt idx="4">
                  <c:v>112.1</c:v>
                </c:pt>
                <c:pt idx="5">
                  <c:v>110.9</c:v>
                </c:pt>
                <c:pt idx="6">
                  <c:v>115.5</c:v>
                </c:pt>
                <c:pt idx="7">
                  <c:v>110</c:v>
                </c:pt>
                <c:pt idx="8">
                  <c:v>111.4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A6-49D1-B4CC-FB81B16AC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noFill/>
              <a:round/>
            </a:ln>
            <a:effectLst/>
          </c:spPr>
        </c:hiLowLines>
        <c:smooth val="0"/>
        <c:axId val="26497648"/>
        <c:axId val="59844369"/>
      </c:lineChart>
      <c:catAx>
        <c:axId val="2649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9844369"/>
        <c:crosses val="autoZero"/>
        <c:auto val="1"/>
        <c:lblAlgn val="ctr"/>
        <c:lblOffset val="100"/>
        <c:noMultiLvlLbl val="1"/>
      </c:catAx>
      <c:valAx>
        <c:axId val="5984436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497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en-US" sz="1400" b="1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Turbidez (uT)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Planilha1!$D$3</c:f>
              <c:strCache>
                <c:ptCount val="1"/>
                <c:pt idx="0">
                  <c:v>Entrada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Planilha1!$C$4:$C$12</c:f>
              <c:numCache>
                <c:formatCode>General</c:formatCode>
                <c:ptCount val="9"/>
                <c:pt idx="0">
                  <c:v>0</c:v>
                </c:pt>
                <c:pt idx="1">
                  <c:v>105</c:v>
                </c:pt>
                <c:pt idx="2">
                  <c:v>210</c:v>
                </c:pt>
                <c:pt idx="3">
                  <c:v>315</c:v>
                </c:pt>
                <c:pt idx="4">
                  <c:v>420</c:v>
                </c:pt>
                <c:pt idx="5">
                  <c:v>735</c:v>
                </c:pt>
                <c:pt idx="6">
                  <c:v>945</c:v>
                </c:pt>
                <c:pt idx="7">
                  <c:v>1110</c:v>
                </c:pt>
                <c:pt idx="8">
                  <c:v>1365</c:v>
                </c:pt>
              </c:numCache>
            </c:numRef>
          </c:cat>
          <c:val>
            <c:numRef>
              <c:f>Planilha1!$D$4:$D$12</c:f>
              <c:numCache>
                <c:formatCode>General</c:formatCode>
                <c:ptCount val="9"/>
                <c:pt idx="0">
                  <c:v>14.79</c:v>
                </c:pt>
                <c:pt idx="1">
                  <c:v>40.1</c:v>
                </c:pt>
                <c:pt idx="2">
                  <c:v>81.599999999999994</c:v>
                </c:pt>
                <c:pt idx="3">
                  <c:v>38.4</c:v>
                </c:pt>
                <c:pt idx="4">
                  <c:v>40.049999999999997</c:v>
                </c:pt>
                <c:pt idx="5">
                  <c:v>19.899999999999999</c:v>
                </c:pt>
                <c:pt idx="6">
                  <c:v>31.5</c:v>
                </c:pt>
                <c:pt idx="7">
                  <c:v>44.1</c:v>
                </c:pt>
                <c:pt idx="8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AD-4F3B-964C-899FE156A5AA}"/>
            </c:ext>
          </c:extLst>
        </c:ser>
        <c:ser>
          <c:idx val="1"/>
          <c:order val="1"/>
          <c:tx>
            <c:strRef>
              <c:f>Planilha1!$E$3</c:f>
              <c:strCache>
                <c:ptCount val="1"/>
                <c:pt idx="0">
                  <c:v>Saída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Planilha1!$C$4:$C$12</c:f>
              <c:numCache>
                <c:formatCode>General</c:formatCode>
                <c:ptCount val="9"/>
                <c:pt idx="0">
                  <c:v>0</c:v>
                </c:pt>
                <c:pt idx="1">
                  <c:v>105</c:v>
                </c:pt>
                <c:pt idx="2">
                  <c:v>210</c:v>
                </c:pt>
                <c:pt idx="3">
                  <c:v>315</c:v>
                </c:pt>
                <c:pt idx="4">
                  <c:v>420</c:v>
                </c:pt>
                <c:pt idx="5">
                  <c:v>735</c:v>
                </c:pt>
                <c:pt idx="6">
                  <c:v>945</c:v>
                </c:pt>
                <c:pt idx="7">
                  <c:v>1110</c:v>
                </c:pt>
                <c:pt idx="8">
                  <c:v>1365</c:v>
                </c:pt>
              </c:numCache>
            </c:numRef>
          </c:cat>
          <c:val>
            <c:numRef>
              <c:f>Planilha1!$E$4:$E$12</c:f>
              <c:numCache>
                <c:formatCode>General</c:formatCode>
                <c:ptCount val="9"/>
                <c:pt idx="0">
                  <c:v>3.61</c:v>
                </c:pt>
                <c:pt idx="1">
                  <c:v>1.01</c:v>
                </c:pt>
                <c:pt idx="2">
                  <c:v>1.02</c:v>
                </c:pt>
                <c:pt idx="3">
                  <c:v>1.44</c:v>
                </c:pt>
                <c:pt idx="4">
                  <c:v>1.89</c:v>
                </c:pt>
                <c:pt idx="5">
                  <c:v>1.1599999999999999</c:v>
                </c:pt>
                <c:pt idx="6">
                  <c:v>1.64</c:v>
                </c:pt>
                <c:pt idx="7">
                  <c:v>2.3199999999999998</c:v>
                </c:pt>
                <c:pt idx="8">
                  <c:v>4.17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AD-4F3B-964C-899FE156A5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noFill/>
              <a:round/>
            </a:ln>
            <a:effectLst/>
          </c:spPr>
        </c:hiLowLines>
        <c:smooth val="0"/>
        <c:axId val="9271592"/>
        <c:axId val="34299023"/>
      </c:lineChart>
      <c:catAx>
        <c:axId val="927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299023"/>
        <c:crosses val="autoZero"/>
        <c:auto val="1"/>
        <c:lblAlgn val="ctr"/>
        <c:lblOffset val="100"/>
        <c:noMultiLvlLbl val="1"/>
      </c:catAx>
      <c:valAx>
        <c:axId val="34299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271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en-US" sz="1400" b="1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Ferro (mg.L</a:t>
            </a:r>
            <a:r>
              <a:rPr lang="pt-BR" baseline="30000" dirty="0"/>
              <a:t>-1</a:t>
            </a:r>
            <a:r>
              <a:rPr lang="pt-BR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7434426920806303E-2"/>
          <c:y val="0.15426347446632899"/>
          <c:w val="0.909926625621995"/>
          <c:h val="0.65396862837598801"/>
        </c:manualLayout>
      </c:layout>
      <c:lineChart>
        <c:grouping val="standard"/>
        <c:varyColors val="0"/>
        <c:ser>
          <c:idx val="0"/>
          <c:order val="0"/>
          <c:tx>
            <c:strRef>
              <c:f>Planilha1!$AE$3</c:f>
              <c:strCache>
                <c:ptCount val="1"/>
                <c:pt idx="0">
                  <c:v>Entrada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Planilha1!$AD$4:$AD$12</c:f>
              <c:numCache>
                <c:formatCode>General</c:formatCode>
                <c:ptCount val="9"/>
                <c:pt idx="0">
                  <c:v>0</c:v>
                </c:pt>
                <c:pt idx="1">
                  <c:v>105</c:v>
                </c:pt>
                <c:pt idx="2">
                  <c:v>210</c:v>
                </c:pt>
                <c:pt idx="3">
                  <c:v>315</c:v>
                </c:pt>
                <c:pt idx="4">
                  <c:v>420</c:v>
                </c:pt>
                <c:pt idx="5">
                  <c:v>735</c:v>
                </c:pt>
                <c:pt idx="6">
                  <c:v>945</c:v>
                </c:pt>
                <c:pt idx="7">
                  <c:v>1110</c:v>
                </c:pt>
                <c:pt idx="8">
                  <c:v>1365</c:v>
                </c:pt>
              </c:numCache>
            </c:numRef>
          </c:cat>
          <c:val>
            <c:numRef>
              <c:f>Planilha1!$AE$4:$AE$12</c:f>
              <c:numCache>
                <c:formatCode>0.00</c:formatCode>
                <c:ptCount val="9"/>
                <c:pt idx="0">
                  <c:v>0.5454</c:v>
                </c:pt>
                <c:pt idx="1">
                  <c:v>2.1859999999999999</c:v>
                </c:pt>
                <c:pt idx="2">
                  <c:v>5.1982999999999997</c:v>
                </c:pt>
                <c:pt idx="3">
                  <c:v>2.0851000000000002</c:v>
                </c:pt>
                <c:pt idx="4">
                  <c:v>2.1284000000000001</c:v>
                </c:pt>
                <c:pt idx="5">
                  <c:v>2.1524000000000001</c:v>
                </c:pt>
                <c:pt idx="6">
                  <c:v>2.56</c:v>
                </c:pt>
                <c:pt idx="7">
                  <c:v>2.2048000000000001</c:v>
                </c:pt>
                <c:pt idx="8">
                  <c:v>2.5939000000000001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8A-4023-A312-6B5D142B51A8}"/>
            </c:ext>
          </c:extLst>
        </c:ser>
        <c:ser>
          <c:idx val="1"/>
          <c:order val="1"/>
          <c:tx>
            <c:strRef>
              <c:f>Planilha1!$AF$3</c:f>
              <c:strCache>
                <c:ptCount val="1"/>
                <c:pt idx="0">
                  <c:v>Saída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Planilha1!$AD$4:$AD$12</c:f>
              <c:numCache>
                <c:formatCode>General</c:formatCode>
                <c:ptCount val="9"/>
                <c:pt idx="0">
                  <c:v>0</c:v>
                </c:pt>
                <c:pt idx="1">
                  <c:v>105</c:v>
                </c:pt>
                <c:pt idx="2">
                  <c:v>210</c:v>
                </c:pt>
                <c:pt idx="3">
                  <c:v>315</c:v>
                </c:pt>
                <c:pt idx="4">
                  <c:v>420</c:v>
                </c:pt>
                <c:pt idx="5">
                  <c:v>735</c:v>
                </c:pt>
                <c:pt idx="6">
                  <c:v>945</c:v>
                </c:pt>
                <c:pt idx="7">
                  <c:v>1110</c:v>
                </c:pt>
                <c:pt idx="8">
                  <c:v>1365</c:v>
                </c:pt>
              </c:numCache>
            </c:numRef>
          </c:cat>
          <c:val>
            <c:numRef>
              <c:f>Planilha1!$AF$4:$AF$12</c:f>
              <c:numCache>
                <c:formatCode>0.00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3.4200000000000001E-2</c:v>
                </c:pt>
                <c:pt idx="8">
                  <c:v>0.21809999999999999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8A-4023-A312-6B5D142B51A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noFill/>
              <a:round/>
            </a:ln>
            <a:effectLst/>
          </c:spPr>
        </c:hiLowLines>
        <c:smooth val="0"/>
        <c:axId val="32076011"/>
        <c:axId val="76040429"/>
      </c:lineChart>
      <c:catAx>
        <c:axId val="320760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6040429"/>
        <c:crosses val="autoZero"/>
        <c:auto val="1"/>
        <c:lblAlgn val="ctr"/>
        <c:lblOffset val="100"/>
        <c:noMultiLvlLbl val="1"/>
      </c:catAx>
      <c:valAx>
        <c:axId val="7604042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20760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en-US" sz="1400" b="1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D91E6-137E-4F28-BB86-0FC4D5D2937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0F835-508C-4E40-999D-D100C61084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03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t.smiletemplates.com/free/powerpoint-infographics/0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ratispng.com/png-boi78j/" TargetMode="External"/><Relationship Id="rId4" Type="http://schemas.openxmlformats.org/officeDocument/2006/relationships/hyperlink" Target="https://www.pngwing.com/pt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dirty="0"/>
              <a:t>Estima-se que, da água disponível, 97,5% não é potável, e destes 2,5% restantes, 69% estão congelados, 1% são águas doces superficiais e 30% é subterrânea, que é o foco do trabalho. No Brasil, existem 2,5 milhões de poços distribuídos em muitos municípios brasileiros. Visto que muitas localidades </a:t>
            </a:r>
            <a:r>
              <a:rPr lang="pt-BR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tem acesso ao sistema público de abastecimento de água.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 estado do Rio Grande do Sul essa realidade é observada especialmente em áreas mais isoladas. No entanto os sistemas alternativos de abastecimento de </a:t>
            </a:r>
            <a:r>
              <a:rPr lang="pt-BR" dirty="0"/>
              <a:t>águas subterrâneas podem apresentar diversos problemas e alterações em sua composição, fazendo com que elas se tornem impróprias para o consumo humano.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20597-813A-4AD6-8FDF-4FE55930CAF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789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solução proposta pelo nosso grupo foi o desenvolvimento de um sistema composto por um tanque de fibra de vidro com volume de 700 L, controlado por uma válvula automática e 350 kg de carvão de osso bovino para retenção de íons de ferro e melhora da turbidez da água de abastecimento.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36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solução proposta pelo nosso grupo foi o desenvolvimento de um sistema composto por um tanque de fibra de vidro com volume de 700 L, controlado por uma válvula automática e 350 kg de carvão de osso bovino para retenção de íons de ferro e melhora da turbidez da água de abastecimento.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804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verificar qualidade da água foram monitorados os parâmetros de pH, condutividade e turbidez. Para verificar a eficiência do sistema de remoção de ferro as amostras coletas foram analisadas por espectrometria de absorção atômica. Esse monitoramento sempre foi realizado em comparativo com água de entrada e a água de saída do filtro.</a:t>
            </a:r>
          </a:p>
          <a:p>
            <a:endParaRPr lang="pt-BR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215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Nessa primeira imagem podemos ver onde o filtro foi instalado, a caixa de água e os materiais de construção foram providenciados pela prefeitura e a mão de obra da alvenaria foi realizada pela própria comunidade.</a:t>
            </a:r>
          </a:p>
          <a:p>
            <a:r>
              <a:rPr lang="pt-BR" dirty="0"/>
              <a:t>Na segunda imagem esta a instalação do filtro, no momento em que estávamos colocando o carvão de osso bovino.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285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Nessa primeira imagem podemos ver onde o filtro foi instalado, a caixa de água e os materiais de construção foram providenciados pela prefeitura e a mão de obra da alvenaria foi realizada pela própria comunidade.</a:t>
            </a:r>
          </a:p>
          <a:p>
            <a:r>
              <a:rPr lang="pt-BR" dirty="0"/>
              <a:t>Na segunda imagem esta a instalação do filtro, no momento em que estávamos colocando o carvão de osso bovino.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389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Nessa primeira imagem podemos ver onde o filtro foi instalado, a caixa de água e os materiais de construção foram providenciados pela prefeitura e a mão de obra da alvenaria foi realizada pela própria comunidade.</a:t>
            </a:r>
          </a:p>
          <a:p>
            <a:r>
              <a:rPr lang="pt-BR" dirty="0"/>
              <a:t>Na segunda imagem esta a instalação do filtro, no momento em que estávamos colocando o carvão de osso bovino.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176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Nessa primeira imagem podemos ver onde o filtro foi instalado, a caixa de água e os materiais de construção foram providenciados pela prefeitura e a mão de obra da alvenaria foi realizada pela própria comunidade.</a:t>
            </a:r>
          </a:p>
          <a:p>
            <a:r>
              <a:rPr lang="pt-BR" dirty="0"/>
              <a:t>Na segunda imagem esta a instalação do filtro, no momento em que estávamos colocando o carvão de osso bovino.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197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Nessa primeira imagem podemos ver onde o filtro foi instalado, a caixa de água e os materiais de construção foram providenciados pela prefeitura e a mão de obra da alvenaria foi realizada pela própria comunidade.</a:t>
            </a:r>
          </a:p>
          <a:p>
            <a:r>
              <a:rPr lang="pt-BR" dirty="0"/>
              <a:t>Na segunda imagem esta a instalação do filtro, no momento em que estávamos colocando o carvão de osso bovino.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277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Nessa imagem temos a instalação da parte hidráulica do filtro concluída e a válvula já funcionando.</a:t>
            </a:r>
          </a:p>
          <a:p>
            <a:r>
              <a:rPr lang="pt-BR" dirty="0"/>
              <a:t>E na segunda imagem temos a água de entrada e saída do filtro logo após a instalação. Evidenciando que a turbidez já estava bem melhor.</a:t>
            </a:r>
          </a:p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 sistema foi dimensionado para operação em vazão de 15.000 L.dia-1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28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Em relação ao pH: os valores ficaram na faixa de 6,19 a 8,65, dentro do esperado e dentro do padrão de potabilidade federal.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 gráfico podemos observar que inicialmente o pH da água filtrada ficou um pouco mais alto mas em 2 semanas já estava bem próximo da água da entrada do filtro.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75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O nosso projeto foi desenvolvido no município de Restinga </a:t>
            </a:r>
            <a:r>
              <a:rPr lang="pt-BR" dirty="0" err="1"/>
              <a:t>Sêca</a:t>
            </a:r>
            <a:r>
              <a:rPr lang="pt-BR" dirty="0"/>
              <a:t> na região central do estado do Rio Grande do Sul distante 260 km de Porto Alegre.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Mais especificamente na comunidade Jacuí que fica a uma distância de 40 quilômetros da sede do município.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Essa comunidade é formada por 20 famílias que utilizam um mesmo poço para fornecimento da água de consumo.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 relação à condutividade elétrica da água, podemos observar que logo após a instalação do filtro a condutividade da água filtrada estava bem alta (em torno de 1000) e após uma semana os valores baixaram também se mantendo estável ao longo das análises.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775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 relação à turbidez da água, observa-se uma redução significativa, sendo que a turbidez chegou a apresentar valores de 81,6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uT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na água de entrada filtro. Reduzindo para valores que variaram entre 1,01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uT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 3,61, estando de acordo com os padrões de potabilidade, de 5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uT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1059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 relação ao Ferro podemos observar que na água de entrada do filtro temos valores que variam de 0,5 (no dia de instalação) para valores de até 5 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mg L-1.</a:t>
            </a:r>
          </a:p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Com relação a água após a passagem pelo filtro inicialmente observamos os valores de ferro zerados, e partir de 2 meses de instalação podemos observar que há um subida gradual.</a:t>
            </a:r>
          </a:p>
          <a:p>
            <a:endParaRPr lang="pt-BR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882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 relação ao Ferro podemos observar que na água de entrada do filtro temos valores que variam de 0,5 (no dia de instalação) para valores de até 5 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mg L-1.</a:t>
            </a:r>
          </a:p>
          <a:p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Com relação a água após a passagem pelo filtro inicialmente observamos os valores de ferro zerados, e partir de 2 meses de instalação podemos observar que há um subida gradual.</a:t>
            </a:r>
          </a:p>
          <a:p>
            <a:endParaRPr lang="pt-BR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759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Esse trabalho possibilitou a implantação de um sistema funcional em escala real para tratamento de água, e até o presente momento, os resultados obtidos demonstram que o sistema opera com bastante segurança.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Além disso, também observamos que o sistema é bastante eficiente na melhora da qualidade da água, especialmente nas propriedades organolépticas (gosto, odor e cor), na remoção dos íons de ferro da água e na redução da turbidez, operando ininterruptamente desde sua instalação. </a:t>
            </a:r>
            <a:endParaRPr lang="pt-BR" sz="1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Esse projeto possui um grande impacto social  visto que viabilizou e ampliou o acesso a uma água de qualidade, impactando de forma direta na qualidade de vida na comunidade Jacuí.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1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O nosso projeto foi desenvolvido no município de Restinga </a:t>
            </a:r>
            <a:r>
              <a:rPr lang="pt-BR" dirty="0" err="1"/>
              <a:t>Sêca</a:t>
            </a:r>
            <a:r>
              <a:rPr lang="pt-BR" dirty="0"/>
              <a:t> na região central do estado do Rio Grande do Sul distante 260 km de Porto Alegre.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Mais especificamente na comunidade Jacuí que fica a uma distância de 40 quilômetros da sede do município.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Essa comunidade é formada por 20 famílias que utilizam um mesmo poço para fornecimento da água de consumo.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086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Esse poço utilizado pela comunidade apresenta um grande problema que é a concentração de ferro na água -  em torno de 2,0 mg L-1, sendo que o limite federal de potabilidade da água é de 0,3 mg L-1.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Para solucionar esse problema foi desenvolvida uma ação conjunta da Universidade de Santa Cruz do Sul, com o poder púbico do município de Restinga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Sêca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 com a parceria da comunidade Jacuí.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07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AutoNum type="alphaLcParenR"/>
            </a:pPr>
            <a:r>
              <a:rPr lang="pt-BR" sz="2800" dirty="0"/>
              <a:t>Análise de qualidade da água</a:t>
            </a:r>
          </a:p>
          <a:p>
            <a:pPr marL="342900" indent="-342900">
              <a:buAutoNum type="alphaLcParenR"/>
            </a:pPr>
            <a:r>
              <a:rPr lang="pt-BR" sz="2800" dirty="0"/>
              <a:t>Análise de alternativas</a:t>
            </a:r>
          </a:p>
          <a:p>
            <a:pPr marL="342900" indent="-342900">
              <a:buAutoNum type="alphaLcParenR"/>
            </a:pPr>
            <a:r>
              <a:rPr lang="pt-BR" sz="2800" dirty="0"/>
              <a:t>Estudo em piloto</a:t>
            </a:r>
          </a:p>
          <a:p>
            <a:pPr marL="342900" indent="-342900">
              <a:buAutoNum type="alphaLcParenR"/>
            </a:pPr>
            <a:r>
              <a:rPr lang="pt-BR" sz="2800" dirty="0"/>
              <a:t>Estudo em escala real </a:t>
            </a:r>
          </a:p>
          <a:p>
            <a:pPr marL="342900" indent="-342900">
              <a:buAutoNum type="alphaLcParenR"/>
            </a:pPr>
            <a:r>
              <a:rPr lang="pt-BR" sz="2800" dirty="0"/>
              <a:t>Monitoramento da qualidade da água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solução proposta pelo nosso grupo foi o desenvolvimento de um sistema composto por um tanque de fibra de vidro com volume de 700 L, controlado por uma válvula automática e 350 kg de carvão de osso bovino para retenção de íons de ferro e melhora da turbidez da água de abastecimento. </a:t>
            </a:r>
          </a:p>
          <a:p>
            <a:endParaRPr lang="pt-BR" dirty="0"/>
          </a:p>
          <a:p>
            <a:pPr algn="l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Eu usei o Power Point.</a:t>
            </a:r>
          </a:p>
          <a:p>
            <a:pPr algn="l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Nessa página peguei as ideias dos designers...</a:t>
            </a:r>
          </a:p>
          <a:p>
            <a:pPr algn="l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Gostei muito da pagina, </a:t>
            </a:r>
            <a:r>
              <a:rPr lang="pt-B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pq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 você gosta de uma lâmina, consegue baixar em </a:t>
            </a:r>
            <a:r>
              <a:rPr lang="pt-B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power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point e extrair cada figura que interessa....Achei bem legal</a:t>
            </a:r>
          </a:p>
          <a:p>
            <a:pPr algn="l"/>
            <a:r>
              <a:rPr lang="pt-B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https://pt.smiletemplates.com/free/powerpoint-infographics/0.html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 </a:t>
            </a:r>
            <a:b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 boa parte da figuras que utilizei baixei nos links abaixo, você coloca uma palavra relacionada na busca, e ele retorna com praticamente todas Figuras sem fundo, e de ótima qualidade.</a:t>
            </a:r>
          </a:p>
          <a:p>
            <a:pPr algn="l"/>
            <a:b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t-B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https://www.pngwing.com/pt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pt-B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https://www.gratispng.com/png-boi78j/</a:t>
            </a: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20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solução proposta pelo nosso grupo foi o desenvolvimento de um sistema composto por um tanque de fibra de vidro com volume de 700 L, controlado por uma válvula automática e 350 kg de carvão de osso bovino para retenção de íons de ferro e melhora da turbidez da água de abastecimento.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653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solução proposta pelo nosso grupo foi o desenvolvimento de um sistema composto por um tanque de fibra de vidro com volume de 700 L, controlado por uma válvula automática e 350 kg de carvão de osso bovino para retenção de íons de ferro e melhora da turbidez da água de abastecimento.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877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solução proposta pelo nosso grupo foi o desenvolvimento de um sistema composto por um tanque de fibra de vidro com volume de 700 L, controlado por uma válvula automática e 350 kg de carvão de osso bovino para retenção de íons de ferro e melhora da turbidez da água de abastecimento.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785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solução proposta pelo nosso grupo foi o desenvolvimento de um sistema composto por um tanque de fibra de vidro com volume de 700 L, controlado por uma válvula automática e 350 kg de carvão de osso bovino para retenção de íons de ferro e melhora da turbidez da água de abastecimento.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0F835-508C-4E40-999D-D100C610847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54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4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69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518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67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35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20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44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55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3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1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28E-8AF8-43EA-AF7C-EFAC1E0B5B94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C3E5-AACB-4103-AE59-21FFE13A5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0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prm.gov.br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527659" y="1513601"/>
            <a:ext cx="8403574" cy="1546563"/>
          </a:xfrm>
        </p:spPr>
        <p:txBody>
          <a:bodyPr>
            <a:noAutofit/>
          </a:bodyPr>
          <a:lstStyle/>
          <a:p>
            <a:r>
              <a:rPr lang="pt-BR" sz="3200" b="1" i="0" u="none" strike="noStrike" baseline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DESENVOLVIMENTO DE SOLUÇÃO PARA A REMOÇÃO DE FERRO DA ÁGUA DE UM SISTEMA DE ABASTECIMENTO COMUNITÁRIO</a:t>
            </a:r>
            <a:endParaRPr lang="pt-BR" sz="3200" dirty="0">
              <a:latin typeface="+mn-lt"/>
            </a:endParaRP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753577" y="3635834"/>
            <a:ext cx="3693732" cy="2825300"/>
          </a:xfrm>
        </p:spPr>
        <p:txBody>
          <a:bodyPr>
            <a:normAutofit fontScale="92500"/>
          </a:bodyPr>
          <a:lstStyle/>
          <a:p>
            <a:pPr algn="l"/>
            <a:r>
              <a:rPr lang="pt-BR" sz="2600" b="1" i="1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Aline</a:t>
            </a:r>
            <a:r>
              <a:rPr lang="pt-BR" sz="2600" b="1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t-BR" sz="2600" b="1" i="1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Teichmann;</a:t>
            </a:r>
          </a:p>
          <a:p>
            <a:pPr algn="l"/>
            <a:r>
              <a:rPr lang="pt-BR" sz="2600" b="1" i="1" u="none" strike="noStrike" baseline="0" dirty="0" err="1">
                <a:solidFill>
                  <a:srgbClr val="000000"/>
                </a:solidFill>
                <a:cs typeface="Arial" panose="020B0604020202020204" pitchFamily="34" charset="0"/>
              </a:rPr>
              <a:t>Demis</a:t>
            </a:r>
            <a:r>
              <a:rPr lang="pt-BR" sz="2600" b="1" i="1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 Pessatto Faqui; </a:t>
            </a:r>
          </a:p>
          <a:p>
            <a:pPr algn="l"/>
            <a:r>
              <a:rPr lang="pt-BR" sz="2600" b="1" i="1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Juliana R. Rodrigues; </a:t>
            </a:r>
          </a:p>
          <a:p>
            <a:pPr algn="l"/>
            <a:r>
              <a:rPr lang="pt-BR" sz="2600" b="1" i="1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Alan Turba; </a:t>
            </a:r>
          </a:p>
          <a:p>
            <a:pPr algn="l"/>
            <a:r>
              <a:rPr lang="pt-BR" sz="2600" b="1" i="1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Claudio Roberto Possebon; </a:t>
            </a:r>
          </a:p>
          <a:p>
            <a:pPr algn="l"/>
            <a:r>
              <a:rPr lang="pt-BR" sz="2600" b="1" i="1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Adilson Ben da Costa</a:t>
            </a:r>
            <a:r>
              <a:rPr lang="pt-BR" sz="2600" b="1" i="1" dirty="0">
                <a:solidFill>
                  <a:srgbClr val="000000"/>
                </a:solidFill>
              </a:rPr>
              <a:t>.</a:t>
            </a:r>
            <a:r>
              <a:rPr lang="pt-BR" sz="2600" b="1" i="1" u="none" strike="noStrike" baseline="0" dirty="0">
                <a:solidFill>
                  <a:srgbClr val="000000"/>
                </a:solidFill>
              </a:rPr>
              <a:t> </a:t>
            </a:r>
            <a:endParaRPr lang="pt-BR" sz="2600" b="1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pt-BR" sz="3100" dirty="0"/>
          </a:p>
          <a:p>
            <a:pPr algn="l"/>
            <a:endParaRPr lang="pt-B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02B52D7-3485-42A2-8EAC-9C1ED5A5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45" y="3794881"/>
            <a:ext cx="3630693" cy="86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refeitura Municipal de Restinga Sêca">
            <a:extLst>
              <a:ext uri="{FF2B5EF4-FFF2-40B4-BE49-F238E27FC236}">
                <a16:creationId xmlns:a16="http://schemas.microsoft.com/office/drawing/2014/main" id="{883ABA31-FFA7-4A1B-BA23-6F373060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45" y="5048484"/>
            <a:ext cx="3528939" cy="111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71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1296894"/>
            <a:ext cx="3394363" cy="53190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800" b="1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17664D9-56D3-C06C-DB23-57F79FDD5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9" r="24175"/>
          <a:stretch/>
        </p:blipFill>
        <p:spPr>
          <a:xfrm>
            <a:off x="4738254" y="2346299"/>
            <a:ext cx="4187536" cy="333752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817838-C51C-82E1-3CE4-BF3AE92ACAD6}"/>
              </a:ext>
            </a:extLst>
          </p:cNvPr>
          <p:cNvSpPr txBox="1"/>
          <p:nvPr/>
        </p:nvSpPr>
        <p:spPr>
          <a:xfrm>
            <a:off x="2701636" y="6002829"/>
            <a:ext cx="644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11/12/2020                                                                  16/02/2021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83502A1-C528-8C99-952B-38B4C5BF5137}"/>
              </a:ext>
            </a:extLst>
          </p:cNvPr>
          <p:cNvCxnSpPr/>
          <p:nvPr/>
        </p:nvCxnSpPr>
        <p:spPr>
          <a:xfrm>
            <a:off x="4229100" y="6203373"/>
            <a:ext cx="28990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Uma imagem contendo no interior, objeto, mesa, pequeno&#10;&#10;Descrição gerada automaticamente">
            <a:extLst>
              <a:ext uri="{FF2B5EF4-FFF2-40B4-BE49-F238E27FC236}">
                <a16:creationId xmlns:a16="http://schemas.microsoft.com/office/drawing/2014/main" id="{AF4FF81C-ADF2-AD33-89C4-CFB89905D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r="17584"/>
          <a:stretch/>
        </p:blipFill>
        <p:spPr>
          <a:xfrm>
            <a:off x="-1" y="1998753"/>
            <a:ext cx="4125191" cy="38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1296894"/>
            <a:ext cx="3394363" cy="53190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800" b="1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B7438B1-3B5E-5DB5-6B84-289883D2ADAD}"/>
              </a:ext>
            </a:extLst>
          </p:cNvPr>
          <p:cNvSpPr txBox="1"/>
          <p:nvPr/>
        </p:nvSpPr>
        <p:spPr>
          <a:xfrm>
            <a:off x="2701636" y="6002829"/>
            <a:ext cx="644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11/12/2020                                                                  16/02/2021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7C9AFE3-44E5-08C6-1DC4-69CC33CAFE2F}"/>
              </a:ext>
            </a:extLst>
          </p:cNvPr>
          <p:cNvCxnSpPr/>
          <p:nvPr/>
        </p:nvCxnSpPr>
        <p:spPr>
          <a:xfrm>
            <a:off x="4229100" y="6203373"/>
            <a:ext cx="28990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E35DC976-5225-A6F5-EA02-482D0849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79" y="1989138"/>
            <a:ext cx="2992939" cy="224470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4AF29B3-4CA5-4EA1-86F8-EDBF7A6D3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818" y="3597787"/>
            <a:ext cx="3206723" cy="240504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Imagem 9" descr="Uma imagem contendo no interior, objeto, mesa, pequeno&#10;&#10;Descrição gerada automaticamente">
            <a:extLst>
              <a:ext uri="{FF2B5EF4-FFF2-40B4-BE49-F238E27FC236}">
                <a16:creationId xmlns:a16="http://schemas.microsoft.com/office/drawing/2014/main" id="{D69C85B1-4571-9245-AA1A-4130643B41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r="17584"/>
          <a:stretch/>
        </p:blipFill>
        <p:spPr>
          <a:xfrm>
            <a:off x="-1" y="1998753"/>
            <a:ext cx="4125191" cy="38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4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1296894"/>
            <a:ext cx="3394363" cy="53190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B7438B1-3B5E-5DB5-6B84-289883D2ADAD}"/>
              </a:ext>
            </a:extLst>
          </p:cNvPr>
          <p:cNvSpPr txBox="1"/>
          <p:nvPr/>
        </p:nvSpPr>
        <p:spPr>
          <a:xfrm>
            <a:off x="2701636" y="6002829"/>
            <a:ext cx="644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11/12/2020                                                                  16/02/2021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7C9AFE3-44E5-08C6-1DC4-69CC33CAFE2F}"/>
              </a:ext>
            </a:extLst>
          </p:cNvPr>
          <p:cNvCxnSpPr/>
          <p:nvPr/>
        </p:nvCxnSpPr>
        <p:spPr>
          <a:xfrm>
            <a:off x="4229100" y="6203373"/>
            <a:ext cx="28990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88EE7E3F-6E28-7237-BC7A-0FB208FDF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97" y="2029344"/>
            <a:ext cx="8032605" cy="34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50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E12E7DD-11CE-48A8-AECA-29554C7BCFEA}"/>
              </a:ext>
            </a:extLst>
          </p:cNvPr>
          <p:cNvSpPr txBox="1"/>
          <p:nvPr/>
        </p:nvSpPr>
        <p:spPr>
          <a:xfrm>
            <a:off x="4281707" y="2291661"/>
            <a:ext cx="486229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Tanque de fibra de vidro de 700 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álvula automática </a:t>
            </a:r>
            <a:endParaRPr lang="pt-BR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350 kg de carvão ativado de osso bovino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15.000 L dia</a:t>
            </a:r>
            <a:r>
              <a:rPr lang="pt-BR" sz="2000" b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-1</a:t>
            </a:r>
            <a:endParaRPr lang="pt-BR" sz="2000" b="1" i="0" u="none" strike="noStrike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5176D24-8E90-CDE9-B630-6710B70D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1296894"/>
            <a:ext cx="3394363" cy="53190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CE62B17-0967-F027-43BD-09BDBC21F92C}"/>
              </a:ext>
            </a:extLst>
          </p:cNvPr>
          <p:cNvSpPr txBox="1"/>
          <p:nvPr/>
        </p:nvSpPr>
        <p:spPr>
          <a:xfrm>
            <a:off x="1797627" y="5753732"/>
            <a:ext cx="644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13/01/2022                                                                  Hoje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D8BB1640-71D1-11D0-315E-BC2A98DE8C4E}"/>
              </a:ext>
            </a:extLst>
          </p:cNvPr>
          <p:cNvCxnSpPr/>
          <p:nvPr/>
        </p:nvCxnSpPr>
        <p:spPr>
          <a:xfrm>
            <a:off x="3325091" y="5954276"/>
            <a:ext cx="289906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F6CCC5E-F0B5-E525-BE4E-981381BC38D8}"/>
              </a:ext>
            </a:extLst>
          </p:cNvPr>
          <p:cNvGrpSpPr/>
          <p:nvPr/>
        </p:nvGrpSpPr>
        <p:grpSpPr>
          <a:xfrm>
            <a:off x="275053" y="2213942"/>
            <a:ext cx="4006654" cy="3217040"/>
            <a:chOff x="470998" y="2213942"/>
            <a:chExt cx="4006654" cy="3217040"/>
          </a:xfrm>
        </p:grpSpPr>
        <p:pic>
          <p:nvPicPr>
            <p:cNvPr id="5" name="Imagem 4" descr="Gráfico, Diagrama&#10;&#10;Descrição gerada automaticamente">
              <a:extLst>
                <a:ext uri="{FF2B5EF4-FFF2-40B4-BE49-F238E27FC236}">
                  <a16:creationId xmlns:a16="http://schemas.microsoft.com/office/drawing/2014/main" id="{603F43B1-D9C6-4B94-9BC2-D96F7E49D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0"/>
            <a:stretch/>
          </p:blipFill>
          <p:spPr bwMode="auto">
            <a:xfrm>
              <a:off x="470998" y="2213942"/>
              <a:ext cx="4006654" cy="3217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F029C6BB-E973-CA62-84FE-A265F238E771}"/>
                </a:ext>
              </a:extLst>
            </p:cNvPr>
            <p:cNvSpPr txBox="1"/>
            <p:nvPr/>
          </p:nvSpPr>
          <p:spPr>
            <a:xfrm>
              <a:off x="3108546" y="2895258"/>
              <a:ext cx="944187" cy="369332"/>
            </a:xfrm>
            <a:prstGeom prst="rect">
              <a:avLst/>
            </a:prstGeom>
            <a:solidFill>
              <a:srgbClr val="526289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10 m</a:t>
              </a:r>
              <a:r>
                <a:rPr lang="pt-BR" b="1" baseline="30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FDB02D-9F77-180F-080C-159B41C894CA}"/>
              </a:ext>
            </a:extLst>
          </p:cNvPr>
          <p:cNvSpPr txBox="1"/>
          <p:nvPr/>
        </p:nvSpPr>
        <p:spPr>
          <a:xfrm>
            <a:off x="6710249" y="2705398"/>
            <a:ext cx="1830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FF0000"/>
                </a:solidFill>
              </a:rPr>
              <a:t>Filtragem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err="1">
                <a:solidFill>
                  <a:srgbClr val="FF0000"/>
                </a:solidFill>
              </a:rPr>
              <a:t>Retrolavagem</a:t>
            </a:r>
            <a:endParaRPr lang="pt-BR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FF0000"/>
                </a:solidFill>
              </a:rPr>
              <a:t>Enxague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D8E885D4-B4BA-4DC0-B8B9-3276F0357CAC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3165763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Qualidade da água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2E797A3-305B-4B35-9E91-A9AA99D1D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774254"/>
              </p:ext>
            </p:extLst>
          </p:nvPr>
        </p:nvGraphicFramePr>
        <p:xfrm>
          <a:off x="490944" y="2006600"/>
          <a:ext cx="8162112" cy="214433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081056">
                  <a:extLst>
                    <a:ext uri="{9D8B030D-6E8A-4147-A177-3AD203B41FA5}">
                      <a16:colId xmlns:a16="http://schemas.microsoft.com/office/drawing/2014/main" val="1411469727"/>
                    </a:ext>
                  </a:extLst>
                </a:gridCol>
                <a:gridCol w="4081056">
                  <a:extLst>
                    <a:ext uri="{9D8B030D-6E8A-4147-A177-3AD203B41FA5}">
                      <a16:colId xmlns:a16="http://schemas.microsoft.com/office/drawing/2014/main" val="1738060290"/>
                    </a:ext>
                  </a:extLst>
                </a:gridCol>
              </a:tblGrid>
              <a:tr h="428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Parâmetros</a:t>
                      </a:r>
                      <a:endParaRPr lang="en-US" sz="20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681" marR="53681" marT="0" marB="0">
                    <a:solidFill>
                      <a:srgbClr val="1162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Método utilizado</a:t>
                      </a:r>
                    </a:p>
                  </a:txBody>
                  <a:tcPr marL="53681" marR="53681" marT="0" marB="0">
                    <a:solidFill>
                      <a:srgbClr val="116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751625"/>
                  </a:ext>
                </a:extLst>
              </a:tr>
              <a:tr h="428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pH</a:t>
                      </a: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681" marR="53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Potenciometria</a:t>
                      </a: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681" marR="53681" marT="0" marB="0"/>
                </a:tc>
                <a:extLst>
                  <a:ext uri="{0D108BD9-81ED-4DB2-BD59-A6C34878D82A}">
                    <a16:rowId xmlns:a16="http://schemas.microsoft.com/office/drawing/2014/main" val="2071895202"/>
                  </a:ext>
                </a:extLst>
              </a:tr>
              <a:tr h="42886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Condutividade elétrica</a:t>
                      </a:r>
                      <a:endParaRPr lang="pt-BR" sz="20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53681" marR="53681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Condutometria</a:t>
                      </a:r>
                    </a:p>
                  </a:txBody>
                  <a:tcPr marL="53681" marR="53681" marT="0" marB="0"/>
                </a:tc>
                <a:extLst>
                  <a:ext uri="{0D108BD9-81ED-4DB2-BD59-A6C34878D82A}">
                    <a16:rowId xmlns:a16="http://schemas.microsoft.com/office/drawing/2014/main" val="2988511574"/>
                  </a:ext>
                </a:extLst>
              </a:tr>
              <a:tr h="42886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Turbidez</a:t>
                      </a:r>
                    </a:p>
                  </a:txBody>
                  <a:tcPr marL="53681" marR="53681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Turbidimetria</a:t>
                      </a:r>
                    </a:p>
                  </a:txBody>
                  <a:tcPr marL="53681" marR="53681" marT="0" marB="0"/>
                </a:tc>
                <a:extLst>
                  <a:ext uri="{0D108BD9-81ED-4DB2-BD59-A6C34878D82A}">
                    <a16:rowId xmlns:a16="http://schemas.microsoft.com/office/drawing/2014/main" val="1857216584"/>
                  </a:ext>
                </a:extLst>
              </a:tr>
              <a:tr h="42886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Ferro</a:t>
                      </a:r>
                    </a:p>
                  </a:txBody>
                  <a:tcPr marL="53681" marR="53681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Espectrometria de absorção atômica</a:t>
                      </a:r>
                    </a:p>
                  </a:txBody>
                  <a:tcPr marL="53681" marR="53681" marT="0" marB="0"/>
                </a:tc>
                <a:extLst>
                  <a:ext uri="{0D108BD9-81ED-4DB2-BD59-A6C34878D82A}">
                    <a16:rowId xmlns:a16="http://schemas.microsoft.com/office/drawing/2014/main" val="315969161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1C4CCFD5-E39D-4887-8B91-E9B28D3B8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 b="7189"/>
          <a:stretch/>
        </p:blipFill>
        <p:spPr>
          <a:xfrm rot="5400000">
            <a:off x="3354362" y="4577157"/>
            <a:ext cx="2144330" cy="1376997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47B8021-386C-42D0-A4FA-E5B197997DDB}"/>
              </a:ext>
            </a:extLst>
          </p:cNvPr>
          <p:cNvSpPr/>
          <p:nvPr/>
        </p:nvSpPr>
        <p:spPr>
          <a:xfrm>
            <a:off x="737419" y="4822723"/>
            <a:ext cx="2610465" cy="7383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Entrada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3FF966D-DD2D-468E-BEC5-4F53C57467D3}"/>
              </a:ext>
            </a:extLst>
          </p:cNvPr>
          <p:cNvSpPr/>
          <p:nvPr/>
        </p:nvSpPr>
        <p:spPr>
          <a:xfrm>
            <a:off x="5505170" y="4822722"/>
            <a:ext cx="2610465" cy="7383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Saída</a:t>
            </a:r>
          </a:p>
        </p:txBody>
      </p:sp>
    </p:spTree>
    <p:extLst>
      <p:ext uri="{BB962C8B-B14F-4D97-AF65-F5344CB8AC3E}">
        <p14:creationId xmlns:p14="http://schemas.microsoft.com/office/powerpoint/2010/main" val="402674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3B4C797-CA93-3E90-8B61-2635AF47B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708" y="2402581"/>
            <a:ext cx="5627084" cy="2751630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9D118253-CA47-6F57-0F19-12675F0290B8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Imagem 8" descr="Uma imagem contendo no interior, objeto, mesa, pequeno&#10;&#10;Descrição gerada automaticamente">
            <a:extLst>
              <a:ext uri="{FF2B5EF4-FFF2-40B4-BE49-F238E27FC236}">
                <a16:creationId xmlns:a16="http://schemas.microsoft.com/office/drawing/2014/main" id="{FD4C6C97-F791-4CF4-A0F1-553229255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r="17584"/>
          <a:stretch/>
        </p:blipFill>
        <p:spPr>
          <a:xfrm>
            <a:off x="0" y="2294052"/>
            <a:ext cx="3215943" cy="29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4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4F3A60-2A76-6324-90D8-70FBFD11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1989138"/>
            <a:ext cx="2068296" cy="36769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D223B89-28BF-ED27-5820-96961A30F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051" y="1989138"/>
            <a:ext cx="2068297" cy="36769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170D2CC-60E7-B98E-9217-F66BEB344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5051" r="25758" b="13535"/>
          <a:stretch/>
        </p:blipFill>
        <p:spPr>
          <a:xfrm>
            <a:off x="5019840" y="1989138"/>
            <a:ext cx="3132684" cy="3676973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9CBB7D03-A74C-04C7-17EB-1946C1992E34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71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293D52C-4585-1C8E-BD59-8BBCBC052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37" y="1989140"/>
            <a:ext cx="2757728" cy="36769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28A691-3CD9-EC59-2874-1F709139A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3" y="1989138"/>
            <a:ext cx="2757728" cy="3676971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52BDB264-C704-50F2-6905-E924C6AC8FA4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309848E-FBFC-D316-7976-864334A00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299" y="1989138"/>
            <a:ext cx="2757729" cy="36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45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>
            <a:extLst>
              <a:ext uri="{FF2B5EF4-FFF2-40B4-BE49-F238E27FC236}">
                <a16:creationId xmlns:a16="http://schemas.microsoft.com/office/drawing/2014/main" id="{52BDB264-C704-50F2-6905-E924C6AC8FA4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F35287-EB43-2550-DDBE-33BDC2AE1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70" y="1989138"/>
            <a:ext cx="2130868" cy="37882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46AFD2-2A69-CC7A-243C-8D8B10E69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623" y="1989138"/>
            <a:ext cx="2841157" cy="37882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F65C4D-2621-C045-D058-CCFAF1B88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3" y="1989138"/>
            <a:ext cx="2841157" cy="37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>
            <a:extLst>
              <a:ext uri="{FF2B5EF4-FFF2-40B4-BE49-F238E27FC236}">
                <a16:creationId xmlns:a16="http://schemas.microsoft.com/office/drawing/2014/main" id="{52BDB264-C704-50F2-6905-E924C6AC8FA4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F35287-EB43-2550-DDBE-33BDC2AE1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70" y="1989138"/>
            <a:ext cx="2130868" cy="37882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46AFD2-2A69-CC7A-243C-8D8B10E69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623" y="1989138"/>
            <a:ext cx="2841157" cy="37882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F65C4D-2621-C045-D058-CCFAF1B88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3" y="1989138"/>
            <a:ext cx="2841157" cy="37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47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2">
            <a:extLst>
              <a:ext uri="{FF2B5EF4-FFF2-40B4-BE49-F238E27FC236}">
                <a16:creationId xmlns:a16="http://schemas.microsoft.com/office/drawing/2014/main" id="{50E029A7-D4BE-42DA-86E5-CC533FA40936}"/>
              </a:ext>
            </a:extLst>
          </p:cNvPr>
          <p:cNvSpPr txBox="1"/>
          <p:nvPr/>
        </p:nvSpPr>
        <p:spPr>
          <a:xfrm>
            <a:off x="2513036" y="1374391"/>
            <a:ext cx="3871087" cy="31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pt-BR" sz="2800" b="1" dirty="0">
                <a:ea typeface="Arial"/>
                <a:cs typeface="Arial"/>
                <a:sym typeface="Arial"/>
              </a:rPr>
              <a:t>Introdução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261856-0592-43C8-8F39-FAEF22288078}"/>
              </a:ext>
            </a:extLst>
          </p:cNvPr>
          <p:cNvSpPr txBox="1"/>
          <p:nvPr/>
        </p:nvSpPr>
        <p:spPr>
          <a:xfrm>
            <a:off x="5155666" y="5483609"/>
            <a:ext cx="37667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cs typeface="Arial" panose="020B0604020202020204" pitchFamily="34" charset="0"/>
              </a:rPr>
              <a:t>FONTE: Águas subterrâneas e saneamento básico 2019 – Instituto Trata Brasil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E4E9FD7-6B4C-4486-9AF9-222FF1C02DD7}"/>
              </a:ext>
            </a:extLst>
          </p:cNvPr>
          <p:cNvSpPr txBox="1"/>
          <p:nvPr/>
        </p:nvSpPr>
        <p:spPr>
          <a:xfrm>
            <a:off x="5166590" y="1807539"/>
            <a:ext cx="374488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milhões</a:t>
            </a:r>
            <a:r>
              <a:rPr lang="pt-BR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de poços tubulares</a:t>
            </a:r>
          </a:p>
          <a:p>
            <a:pPr algn="just"/>
            <a:endParaRPr lang="pt-BR" dirty="0">
              <a:solidFill>
                <a:srgbClr val="454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5.570 municípios</a:t>
            </a:r>
            <a:r>
              <a:rPr lang="pt-BR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brasileiros são abastecidos por águas subterrâneas - não tem acesso ao sistema público de abastecimento de água</a:t>
            </a:r>
          </a:p>
          <a:p>
            <a:pPr algn="just"/>
            <a:endParaRPr lang="pt-BR" dirty="0">
              <a:solidFill>
                <a:srgbClr val="454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– áreas mais </a:t>
            </a:r>
            <a:r>
              <a:rPr lang="pt-B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isoladas</a:t>
            </a:r>
          </a:p>
          <a:p>
            <a:pPr algn="just"/>
            <a:endParaRPr lang="pt-BR" dirty="0">
              <a:solidFill>
                <a:srgbClr val="454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 - Problemas e alterações em sua composição - </a:t>
            </a:r>
            <a:r>
              <a:rPr lang="pt-B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impróprias</a:t>
            </a:r>
            <a:r>
              <a:rPr lang="pt-BR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consumo humano</a:t>
            </a:r>
            <a:endParaRPr lang="pt-BR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7F2BE5E-EEE5-40D7-B51F-AF32157A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22" y="5970860"/>
            <a:ext cx="1802936" cy="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Figura2 nova (12-06-2010)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05" y="1878561"/>
            <a:ext cx="3675861" cy="355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27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A1A590-80EF-4FB8-BE05-5BB98DD144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43" y="2499158"/>
            <a:ext cx="4080161" cy="30601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AC95F9-F5F1-4074-BF83-2B1DD7643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74" y="1989137"/>
            <a:ext cx="4757785" cy="4080161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53F34F94-34FB-B53A-23A3-C1360B90489B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76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27E9B71-789E-8BCF-2534-5F3638189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972996"/>
              </p:ext>
            </p:extLst>
          </p:nvPr>
        </p:nvGraphicFramePr>
        <p:xfrm>
          <a:off x="576263" y="1984961"/>
          <a:ext cx="3268136" cy="316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7034">
                  <a:extLst>
                    <a:ext uri="{9D8B030D-6E8A-4147-A177-3AD203B41FA5}">
                      <a16:colId xmlns:a16="http://schemas.microsoft.com/office/drawing/2014/main" val="1140144990"/>
                    </a:ext>
                  </a:extLst>
                </a:gridCol>
                <a:gridCol w="817034">
                  <a:extLst>
                    <a:ext uri="{9D8B030D-6E8A-4147-A177-3AD203B41FA5}">
                      <a16:colId xmlns:a16="http://schemas.microsoft.com/office/drawing/2014/main" val="2852624203"/>
                    </a:ext>
                  </a:extLst>
                </a:gridCol>
                <a:gridCol w="817034">
                  <a:extLst>
                    <a:ext uri="{9D8B030D-6E8A-4147-A177-3AD203B41FA5}">
                      <a16:colId xmlns:a16="http://schemas.microsoft.com/office/drawing/2014/main" val="3001238323"/>
                    </a:ext>
                  </a:extLst>
                </a:gridCol>
                <a:gridCol w="817034">
                  <a:extLst>
                    <a:ext uri="{9D8B030D-6E8A-4147-A177-3AD203B41FA5}">
                      <a16:colId xmlns:a16="http://schemas.microsoft.com/office/drawing/2014/main" val="3899712930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pH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0839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Data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m³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Entrada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Saída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3595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13/</a:t>
                      </a:r>
                      <a:r>
                        <a:rPr lang="pt-BR" sz="1600" u="none" strike="noStrike" dirty="0" err="1">
                          <a:effectLst/>
                        </a:rPr>
                        <a:t>jan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8,6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73332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105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7,4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125156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27/jan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330898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3/fev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99325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10/fev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808544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735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284364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945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97704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28/mar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6,9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78160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14/abr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1365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6,8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7,4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0493408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393980"/>
              </p:ext>
            </p:extLst>
          </p:nvPr>
        </p:nvGraphicFramePr>
        <p:xfrm>
          <a:off x="3894667" y="1844290"/>
          <a:ext cx="4922334" cy="365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ubtítulo 2">
            <a:extLst>
              <a:ext uri="{FF2B5EF4-FFF2-40B4-BE49-F238E27FC236}">
                <a16:creationId xmlns:a16="http://schemas.microsoft.com/office/drawing/2014/main" id="{7BBE91B4-A03F-48E9-2BD7-41209FA5F918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E35613-2F64-D870-C381-23DB83BBA3C3}"/>
              </a:ext>
            </a:extLst>
          </p:cNvPr>
          <p:cNvSpPr txBox="1"/>
          <p:nvPr/>
        </p:nvSpPr>
        <p:spPr>
          <a:xfrm>
            <a:off x="6093368" y="5362518"/>
            <a:ext cx="71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m³</a:t>
            </a:r>
          </a:p>
        </p:txBody>
      </p:sp>
    </p:spTree>
    <p:extLst>
      <p:ext uri="{BB962C8B-B14F-4D97-AF65-F5344CB8AC3E}">
        <p14:creationId xmlns:p14="http://schemas.microsoft.com/office/powerpoint/2010/main" val="1123820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5ADBC2B-E251-61BD-9412-924BAE0AB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56118"/>
              </p:ext>
            </p:extLst>
          </p:nvPr>
        </p:nvGraphicFramePr>
        <p:xfrm>
          <a:off x="578368" y="2001306"/>
          <a:ext cx="3272908" cy="316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227">
                  <a:extLst>
                    <a:ext uri="{9D8B030D-6E8A-4147-A177-3AD203B41FA5}">
                      <a16:colId xmlns:a16="http://schemas.microsoft.com/office/drawing/2014/main" val="3979094485"/>
                    </a:ext>
                  </a:extLst>
                </a:gridCol>
                <a:gridCol w="818227">
                  <a:extLst>
                    <a:ext uri="{9D8B030D-6E8A-4147-A177-3AD203B41FA5}">
                      <a16:colId xmlns:a16="http://schemas.microsoft.com/office/drawing/2014/main" val="73021603"/>
                    </a:ext>
                  </a:extLst>
                </a:gridCol>
                <a:gridCol w="818227">
                  <a:extLst>
                    <a:ext uri="{9D8B030D-6E8A-4147-A177-3AD203B41FA5}">
                      <a16:colId xmlns:a16="http://schemas.microsoft.com/office/drawing/2014/main" val="1050591101"/>
                    </a:ext>
                  </a:extLst>
                </a:gridCol>
                <a:gridCol w="818227">
                  <a:extLst>
                    <a:ext uri="{9D8B030D-6E8A-4147-A177-3AD203B41FA5}">
                      <a16:colId xmlns:a16="http://schemas.microsoft.com/office/drawing/2014/main" val="1155405978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Condutividade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12228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Data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m³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Entrada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Saída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66648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13/</a:t>
                      </a:r>
                      <a:r>
                        <a:rPr lang="pt-BR" sz="1600" u="none" strike="noStrike" dirty="0" err="1">
                          <a:effectLst/>
                        </a:rPr>
                        <a:t>jan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77,0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1.001,0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248681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77,1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145,1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77220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27/jan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77,6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118,0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277688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3/fev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77,8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112,3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70632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10/fev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78,9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112,1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2191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735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78,1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110,9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416098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945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77,9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115,5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654289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28/mar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77,0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110,0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66925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14/abr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1365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77,4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111,4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6148862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219287"/>
              </p:ext>
            </p:extLst>
          </p:nvPr>
        </p:nvGraphicFramePr>
        <p:xfrm>
          <a:off x="4013199" y="1944350"/>
          <a:ext cx="4876800" cy="3616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ubtítulo 2">
            <a:extLst>
              <a:ext uri="{FF2B5EF4-FFF2-40B4-BE49-F238E27FC236}">
                <a16:creationId xmlns:a16="http://schemas.microsoft.com/office/drawing/2014/main" id="{5B23DF77-4052-B151-4A02-0FC2C18735F5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A6260B5-AEBA-F3CA-FDCC-8F8EC24AE5B3}"/>
              </a:ext>
            </a:extLst>
          </p:cNvPr>
          <p:cNvSpPr txBox="1"/>
          <p:nvPr/>
        </p:nvSpPr>
        <p:spPr>
          <a:xfrm>
            <a:off x="6093368" y="5362518"/>
            <a:ext cx="71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m³</a:t>
            </a:r>
          </a:p>
        </p:txBody>
      </p:sp>
    </p:spTree>
    <p:extLst>
      <p:ext uri="{BB962C8B-B14F-4D97-AF65-F5344CB8AC3E}">
        <p14:creationId xmlns:p14="http://schemas.microsoft.com/office/powerpoint/2010/main" val="148949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50F3992-8C7B-4BBF-C616-3B3902220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898523"/>
              </p:ext>
            </p:extLst>
          </p:nvPr>
        </p:nvGraphicFramePr>
        <p:xfrm>
          <a:off x="564067" y="1989138"/>
          <a:ext cx="3287208" cy="316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069">
                  <a:extLst>
                    <a:ext uri="{9D8B030D-6E8A-4147-A177-3AD203B41FA5}">
                      <a16:colId xmlns:a16="http://schemas.microsoft.com/office/drawing/2014/main" val="2614637710"/>
                    </a:ext>
                  </a:extLst>
                </a:gridCol>
                <a:gridCol w="795713">
                  <a:extLst>
                    <a:ext uri="{9D8B030D-6E8A-4147-A177-3AD203B41FA5}">
                      <a16:colId xmlns:a16="http://schemas.microsoft.com/office/drawing/2014/main" val="4284075047"/>
                    </a:ext>
                  </a:extLst>
                </a:gridCol>
                <a:gridCol w="795713">
                  <a:extLst>
                    <a:ext uri="{9D8B030D-6E8A-4147-A177-3AD203B41FA5}">
                      <a16:colId xmlns:a16="http://schemas.microsoft.com/office/drawing/2014/main" val="1370273613"/>
                    </a:ext>
                  </a:extLst>
                </a:gridCol>
                <a:gridCol w="795713">
                  <a:extLst>
                    <a:ext uri="{9D8B030D-6E8A-4147-A177-3AD203B41FA5}">
                      <a16:colId xmlns:a16="http://schemas.microsoft.com/office/drawing/2014/main" val="20825782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Turbidez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0853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Data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m³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Entrada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Saída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1353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13/jan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14,79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3,6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682044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105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40,1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1,0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644934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27/jan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81,6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5367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3/fev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38,4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1,4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910579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10/fev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40,05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1, 9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45818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735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19,9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1,2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4035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945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31,5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1,6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02268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28/mar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44,1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87575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14/abr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1365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40,0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4,2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0114383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194217"/>
              </p:ext>
            </p:extLst>
          </p:nvPr>
        </p:nvGraphicFramePr>
        <p:xfrm>
          <a:off x="3894667" y="1900644"/>
          <a:ext cx="5046133" cy="3603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ubtítulo 2">
            <a:extLst>
              <a:ext uri="{FF2B5EF4-FFF2-40B4-BE49-F238E27FC236}">
                <a16:creationId xmlns:a16="http://schemas.microsoft.com/office/drawing/2014/main" id="{AD6B9B65-6713-412E-147A-885DD41C88A3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532A2C-7B78-D269-E0D2-C6EAC7EA2CD8}"/>
              </a:ext>
            </a:extLst>
          </p:cNvPr>
          <p:cNvSpPr txBox="1"/>
          <p:nvPr/>
        </p:nvSpPr>
        <p:spPr>
          <a:xfrm>
            <a:off x="6093368" y="5362518"/>
            <a:ext cx="71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m³</a:t>
            </a:r>
          </a:p>
        </p:txBody>
      </p:sp>
    </p:spTree>
    <p:extLst>
      <p:ext uri="{BB962C8B-B14F-4D97-AF65-F5344CB8AC3E}">
        <p14:creationId xmlns:p14="http://schemas.microsoft.com/office/powerpoint/2010/main" val="3050605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6EBA558-41F8-7F99-DB7F-4BF555068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90761"/>
              </p:ext>
            </p:extLst>
          </p:nvPr>
        </p:nvGraphicFramePr>
        <p:xfrm>
          <a:off x="576263" y="1990262"/>
          <a:ext cx="3275012" cy="316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753">
                  <a:extLst>
                    <a:ext uri="{9D8B030D-6E8A-4147-A177-3AD203B41FA5}">
                      <a16:colId xmlns:a16="http://schemas.microsoft.com/office/drawing/2014/main" val="2610532493"/>
                    </a:ext>
                  </a:extLst>
                </a:gridCol>
                <a:gridCol w="818753">
                  <a:extLst>
                    <a:ext uri="{9D8B030D-6E8A-4147-A177-3AD203B41FA5}">
                      <a16:colId xmlns:a16="http://schemas.microsoft.com/office/drawing/2014/main" val="2220759207"/>
                    </a:ext>
                  </a:extLst>
                </a:gridCol>
                <a:gridCol w="818753">
                  <a:extLst>
                    <a:ext uri="{9D8B030D-6E8A-4147-A177-3AD203B41FA5}">
                      <a16:colId xmlns:a16="http://schemas.microsoft.com/office/drawing/2014/main" val="1996526895"/>
                    </a:ext>
                  </a:extLst>
                </a:gridCol>
                <a:gridCol w="818753">
                  <a:extLst>
                    <a:ext uri="{9D8B030D-6E8A-4147-A177-3AD203B41FA5}">
                      <a16:colId xmlns:a16="http://schemas.microsoft.com/office/drawing/2014/main" val="2690135801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Ferro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3300">
                        <a:alpha val="6588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83158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Data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3300">
                        <a:alpha val="6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m³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3300">
                        <a:alpha val="6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Entrada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3300">
                        <a:alpha val="6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Saída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3300">
                        <a:alpha val="6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9385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13/jan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0,55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82518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105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2,19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0,00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22987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27/jan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5,20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0,00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9826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3/fev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2,09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0,00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94728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10/fev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420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2,13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0,00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09092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735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2,15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7676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945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2,56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584839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28/mar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2,20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0,03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11739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14/</a:t>
                      </a:r>
                      <a:r>
                        <a:rPr lang="pt-BR" sz="1600" u="none" strike="noStrike" dirty="0" err="1">
                          <a:effectLst/>
                        </a:rPr>
                        <a:t>abr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1365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2,59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0,22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9018503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336955"/>
              </p:ext>
            </p:extLst>
          </p:nvPr>
        </p:nvGraphicFramePr>
        <p:xfrm>
          <a:off x="3894667" y="1902660"/>
          <a:ext cx="5113866" cy="3601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ubtítulo 2">
            <a:extLst>
              <a:ext uri="{FF2B5EF4-FFF2-40B4-BE49-F238E27FC236}">
                <a16:creationId xmlns:a16="http://schemas.microsoft.com/office/drawing/2014/main" id="{E5780870-0EEC-EAE6-99BC-F12E6EBDE184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246BD25-6912-5961-81F9-45D5BD393380}"/>
              </a:ext>
            </a:extLst>
          </p:cNvPr>
          <p:cNvSpPr txBox="1"/>
          <p:nvPr/>
        </p:nvSpPr>
        <p:spPr>
          <a:xfrm>
            <a:off x="6093368" y="5362518"/>
            <a:ext cx="71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m³</a:t>
            </a:r>
          </a:p>
        </p:txBody>
      </p:sp>
    </p:spTree>
    <p:extLst>
      <p:ext uri="{BB962C8B-B14F-4D97-AF65-F5344CB8AC3E}">
        <p14:creationId xmlns:p14="http://schemas.microsoft.com/office/powerpoint/2010/main" val="3438419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ítulo 2">
            <a:extLst>
              <a:ext uri="{FF2B5EF4-FFF2-40B4-BE49-F238E27FC236}">
                <a16:creationId xmlns:a16="http://schemas.microsoft.com/office/drawing/2014/main" id="{E5780870-0EEC-EAE6-99BC-F12E6EBDE184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Resultados e Discussão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C0976AF-430C-74DF-2B62-23344E750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57488"/>
              </p:ext>
            </p:extLst>
          </p:nvPr>
        </p:nvGraphicFramePr>
        <p:xfrm>
          <a:off x="4572000" y="1989138"/>
          <a:ext cx="4428308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863">
                  <a:extLst>
                    <a:ext uri="{9D8B030D-6E8A-4147-A177-3AD203B41FA5}">
                      <a16:colId xmlns:a16="http://schemas.microsoft.com/office/drawing/2014/main" val="3456191499"/>
                    </a:ext>
                  </a:extLst>
                </a:gridCol>
                <a:gridCol w="1284247">
                  <a:extLst>
                    <a:ext uri="{9D8B030D-6E8A-4147-A177-3AD203B41FA5}">
                      <a16:colId xmlns:a16="http://schemas.microsoft.com/office/drawing/2014/main" val="2512692412"/>
                    </a:ext>
                  </a:extLst>
                </a:gridCol>
                <a:gridCol w="1302198">
                  <a:extLst>
                    <a:ext uri="{9D8B030D-6E8A-4147-A177-3AD203B41FA5}">
                      <a16:colId xmlns:a16="http://schemas.microsoft.com/office/drawing/2014/main" val="4600872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Variáveis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Resultados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Unid.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421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Instalação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13/01/2022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118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Tanque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798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Carvão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20 x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 err="1"/>
                        <a:t>mesh</a:t>
                      </a:r>
                      <a:endParaRPr lang="pt-BR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932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Massa de carvão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634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Vazão de operação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15.000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L.dia</a:t>
                      </a:r>
                      <a:r>
                        <a:rPr lang="pt-BR" sz="1600" b="1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400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Volume tratado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1.365,0 </a:t>
                      </a:r>
                      <a:r>
                        <a:rPr lang="pt-BR" sz="1600" b="1" baseline="30000" dirty="0">
                          <a:solidFill>
                            <a:srgbClr val="FF0000"/>
                          </a:solidFill>
                        </a:rPr>
                        <a:t>(14/04)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m</a:t>
                      </a:r>
                      <a:r>
                        <a:rPr lang="pt-BR" sz="1600" b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691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Tempo de contato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6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&gt;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6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147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Taxa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6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pt-BR" sz="16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pt-B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.m</a:t>
                      </a:r>
                      <a:r>
                        <a:rPr lang="pt-B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pt-B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dia</a:t>
                      </a:r>
                      <a:r>
                        <a:rPr lang="pt-BR" sz="16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pt-BR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744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Custo de instalação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60.000,00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R$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837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Custo de operação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3.500,00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R$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049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600" b="1" dirty="0"/>
                        <a:t>Custo de operação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R$ m</a:t>
                      </a:r>
                      <a:r>
                        <a:rPr lang="pt-BR" sz="1600" b="1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913058"/>
                  </a:ext>
                </a:extLst>
              </a:tr>
            </a:tbl>
          </a:graphicData>
        </a:graphic>
      </p:graphicFrame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CCB5743-4B37-A08F-169B-E9A33AD75395}"/>
              </a:ext>
            </a:extLst>
          </p:cNvPr>
          <p:cNvGrpSpPr/>
          <p:nvPr/>
        </p:nvGrpSpPr>
        <p:grpSpPr>
          <a:xfrm>
            <a:off x="431809" y="2344066"/>
            <a:ext cx="4006654" cy="3217040"/>
            <a:chOff x="470998" y="2213942"/>
            <a:chExt cx="4006654" cy="3217040"/>
          </a:xfrm>
        </p:grpSpPr>
        <p:pic>
          <p:nvPicPr>
            <p:cNvPr id="18" name="Imagem 17" descr="Gráfico, Diagrama&#10;&#10;Descrição gerada automaticamente">
              <a:extLst>
                <a:ext uri="{FF2B5EF4-FFF2-40B4-BE49-F238E27FC236}">
                  <a16:creationId xmlns:a16="http://schemas.microsoft.com/office/drawing/2014/main" id="{FF7764E3-5806-D502-037E-D3667874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0"/>
            <a:stretch/>
          </p:blipFill>
          <p:spPr bwMode="auto">
            <a:xfrm>
              <a:off x="470998" y="2213942"/>
              <a:ext cx="4006654" cy="3217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E90C046-6AF9-EA50-F349-4A4B42BD3E7B}"/>
                </a:ext>
              </a:extLst>
            </p:cNvPr>
            <p:cNvSpPr txBox="1"/>
            <p:nvPr/>
          </p:nvSpPr>
          <p:spPr>
            <a:xfrm>
              <a:off x="3108546" y="2895258"/>
              <a:ext cx="944187" cy="369332"/>
            </a:xfrm>
            <a:prstGeom prst="rect">
              <a:avLst/>
            </a:prstGeom>
            <a:solidFill>
              <a:srgbClr val="526289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10 m</a:t>
              </a:r>
              <a:r>
                <a:rPr lang="pt-BR" b="1" baseline="300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4523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4">
            <a:extLst>
              <a:ext uri="{FF2B5EF4-FFF2-40B4-BE49-F238E27FC236}">
                <a16:creationId xmlns:a16="http://schemas.microsoft.com/office/drawing/2014/main" id="{9E181FCA-8A01-5413-227F-0E131E051CCE}"/>
              </a:ext>
            </a:extLst>
          </p:cNvPr>
          <p:cNvGrpSpPr/>
          <p:nvPr/>
        </p:nvGrpSpPr>
        <p:grpSpPr>
          <a:xfrm>
            <a:off x="3574471" y="3647893"/>
            <a:ext cx="1246913" cy="954107"/>
            <a:chOff x="5418138" y="4568825"/>
            <a:chExt cx="568325" cy="508001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DBD1A5CE-EB8B-A6AD-BFA7-A67A44A35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963" y="4730750"/>
              <a:ext cx="128588" cy="346075"/>
            </a:xfrm>
            <a:custGeom>
              <a:avLst/>
              <a:gdLst>
                <a:gd name="T0" fmla="*/ 40 w 40"/>
                <a:gd name="T1" fmla="*/ 0 h 107"/>
                <a:gd name="T2" fmla="*/ 40 w 40"/>
                <a:gd name="T3" fmla="*/ 107 h 107"/>
                <a:gd name="T4" fmla="*/ 0 w 40"/>
                <a:gd name="T5" fmla="*/ 107 h 107"/>
                <a:gd name="T6" fmla="*/ 0 w 40"/>
                <a:gd name="T7" fmla="*/ 103 h 107"/>
                <a:gd name="T8" fmla="*/ 0 w 40"/>
                <a:gd name="T9" fmla="*/ 41 h 107"/>
                <a:gd name="T10" fmla="*/ 3 w 40"/>
                <a:gd name="T11" fmla="*/ 35 h 107"/>
                <a:gd name="T12" fmla="*/ 40 w 40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07">
                  <a:moveTo>
                    <a:pt x="40" y="0"/>
                  </a:move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14" y="107"/>
                    <a:pt x="0" y="107"/>
                  </a:cubicBezTo>
                  <a:cubicBezTo>
                    <a:pt x="0" y="106"/>
                    <a:pt x="0" y="104"/>
                    <a:pt x="0" y="103"/>
                  </a:cubicBezTo>
                  <a:cubicBezTo>
                    <a:pt x="0" y="82"/>
                    <a:pt x="0" y="62"/>
                    <a:pt x="0" y="41"/>
                  </a:cubicBezTo>
                  <a:cubicBezTo>
                    <a:pt x="0" y="39"/>
                    <a:pt x="1" y="36"/>
                    <a:pt x="3" y="35"/>
                  </a:cubicBezTo>
                  <a:cubicBezTo>
                    <a:pt x="14" y="24"/>
                    <a:pt x="40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537F07E-0CDF-0648-A968-782A14C11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4568825"/>
              <a:ext cx="568325" cy="323850"/>
            </a:xfrm>
            <a:custGeom>
              <a:avLst/>
              <a:gdLst>
                <a:gd name="T0" fmla="*/ 81 w 176"/>
                <a:gd name="T1" fmla="*/ 80 h 100"/>
                <a:gd name="T2" fmla="*/ 143 w 176"/>
                <a:gd name="T3" fmla="*/ 22 h 100"/>
                <a:gd name="T4" fmla="*/ 139 w 176"/>
                <a:gd name="T5" fmla="*/ 17 h 100"/>
                <a:gd name="T6" fmla="*/ 141 w 176"/>
                <a:gd name="T7" fmla="*/ 8 h 100"/>
                <a:gd name="T8" fmla="*/ 168 w 176"/>
                <a:gd name="T9" fmla="*/ 1 h 100"/>
                <a:gd name="T10" fmla="*/ 175 w 176"/>
                <a:gd name="T11" fmla="*/ 9 h 100"/>
                <a:gd name="T12" fmla="*/ 168 w 176"/>
                <a:gd name="T13" fmla="*/ 34 h 100"/>
                <a:gd name="T14" fmla="*/ 158 w 176"/>
                <a:gd name="T15" fmla="*/ 37 h 100"/>
                <a:gd name="T16" fmla="*/ 154 w 176"/>
                <a:gd name="T17" fmla="*/ 31 h 100"/>
                <a:gd name="T18" fmla="*/ 134 w 176"/>
                <a:gd name="T19" fmla="*/ 49 h 100"/>
                <a:gd name="T20" fmla="*/ 84 w 176"/>
                <a:gd name="T21" fmla="*/ 96 h 100"/>
                <a:gd name="T22" fmla="*/ 77 w 176"/>
                <a:gd name="T23" fmla="*/ 96 h 100"/>
                <a:gd name="T24" fmla="*/ 51 w 176"/>
                <a:gd name="T25" fmla="*/ 70 h 100"/>
                <a:gd name="T26" fmla="*/ 44 w 176"/>
                <a:gd name="T27" fmla="*/ 69 h 100"/>
                <a:gd name="T28" fmla="*/ 10 w 176"/>
                <a:gd name="T29" fmla="*/ 100 h 100"/>
                <a:gd name="T30" fmla="*/ 9 w 176"/>
                <a:gd name="T31" fmla="*/ 100 h 100"/>
                <a:gd name="T32" fmla="*/ 10 w 176"/>
                <a:gd name="T33" fmla="*/ 82 h 100"/>
                <a:gd name="T34" fmla="*/ 45 w 176"/>
                <a:gd name="T35" fmla="*/ 50 h 100"/>
                <a:gd name="T36" fmla="*/ 51 w 176"/>
                <a:gd name="T37" fmla="*/ 50 h 100"/>
                <a:gd name="T38" fmla="*/ 79 w 176"/>
                <a:gd name="T39" fmla="*/ 78 h 100"/>
                <a:gd name="T40" fmla="*/ 81 w 176"/>
                <a:gd name="T41" fmla="*/ 8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100">
                  <a:moveTo>
                    <a:pt x="81" y="80"/>
                  </a:moveTo>
                  <a:cubicBezTo>
                    <a:pt x="102" y="60"/>
                    <a:pt x="122" y="41"/>
                    <a:pt x="143" y="22"/>
                  </a:cubicBezTo>
                  <a:cubicBezTo>
                    <a:pt x="141" y="20"/>
                    <a:pt x="140" y="19"/>
                    <a:pt x="139" y="17"/>
                  </a:cubicBezTo>
                  <a:cubicBezTo>
                    <a:pt x="135" y="14"/>
                    <a:pt x="136" y="10"/>
                    <a:pt x="141" y="8"/>
                  </a:cubicBezTo>
                  <a:cubicBezTo>
                    <a:pt x="150" y="6"/>
                    <a:pt x="159" y="3"/>
                    <a:pt x="168" y="1"/>
                  </a:cubicBezTo>
                  <a:cubicBezTo>
                    <a:pt x="173" y="0"/>
                    <a:pt x="176" y="3"/>
                    <a:pt x="175" y="9"/>
                  </a:cubicBezTo>
                  <a:cubicBezTo>
                    <a:pt x="173" y="17"/>
                    <a:pt x="170" y="26"/>
                    <a:pt x="168" y="34"/>
                  </a:cubicBezTo>
                  <a:cubicBezTo>
                    <a:pt x="166" y="40"/>
                    <a:pt x="163" y="41"/>
                    <a:pt x="158" y="37"/>
                  </a:cubicBezTo>
                  <a:cubicBezTo>
                    <a:pt x="157" y="35"/>
                    <a:pt x="155" y="33"/>
                    <a:pt x="154" y="31"/>
                  </a:cubicBezTo>
                  <a:cubicBezTo>
                    <a:pt x="147" y="38"/>
                    <a:pt x="140" y="44"/>
                    <a:pt x="134" y="49"/>
                  </a:cubicBezTo>
                  <a:cubicBezTo>
                    <a:pt x="117" y="65"/>
                    <a:pt x="100" y="80"/>
                    <a:pt x="84" y="96"/>
                  </a:cubicBezTo>
                  <a:cubicBezTo>
                    <a:pt x="81" y="99"/>
                    <a:pt x="79" y="98"/>
                    <a:pt x="77" y="96"/>
                  </a:cubicBezTo>
                  <a:cubicBezTo>
                    <a:pt x="68" y="87"/>
                    <a:pt x="59" y="78"/>
                    <a:pt x="51" y="70"/>
                  </a:cubicBezTo>
                  <a:cubicBezTo>
                    <a:pt x="48" y="67"/>
                    <a:pt x="47" y="67"/>
                    <a:pt x="44" y="69"/>
                  </a:cubicBezTo>
                  <a:cubicBezTo>
                    <a:pt x="33" y="80"/>
                    <a:pt x="21" y="90"/>
                    <a:pt x="10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0" y="90"/>
                    <a:pt x="0" y="90"/>
                    <a:pt x="10" y="82"/>
                  </a:cubicBezTo>
                  <a:cubicBezTo>
                    <a:pt x="21" y="71"/>
                    <a:pt x="33" y="61"/>
                    <a:pt x="45" y="50"/>
                  </a:cubicBezTo>
                  <a:cubicBezTo>
                    <a:pt x="47" y="48"/>
                    <a:pt x="49" y="48"/>
                    <a:pt x="51" y="50"/>
                  </a:cubicBezTo>
                  <a:cubicBezTo>
                    <a:pt x="60" y="60"/>
                    <a:pt x="70" y="69"/>
                    <a:pt x="79" y="78"/>
                  </a:cubicBezTo>
                  <a:cubicBezTo>
                    <a:pt x="80" y="79"/>
                    <a:pt x="80" y="79"/>
                    <a:pt x="81" y="8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2AAC7D0-2081-15C2-D551-CAAE7523B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88" y="4856163"/>
              <a:ext cx="130175" cy="220663"/>
            </a:xfrm>
            <a:custGeom>
              <a:avLst/>
              <a:gdLst>
                <a:gd name="T0" fmla="*/ 37 w 40"/>
                <a:gd name="T1" fmla="*/ 0 h 68"/>
                <a:gd name="T2" fmla="*/ 40 w 40"/>
                <a:gd name="T3" fmla="*/ 2 h 68"/>
                <a:gd name="T4" fmla="*/ 40 w 40"/>
                <a:gd name="T5" fmla="*/ 67 h 68"/>
                <a:gd name="T6" fmla="*/ 40 w 40"/>
                <a:gd name="T7" fmla="*/ 68 h 68"/>
                <a:gd name="T8" fmla="*/ 0 w 40"/>
                <a:gd name="T9" fmla="*/ 68 h 68"/>
                <a:gd name="T10" fmla="*/ 0 w 40"/>
                <a:gd name="T11" fmla="*/ 34 h 68"/>
                <a:gd name="T12" fmla="*/ 1 w 40"/>
                <a:gd name="T13" fmla="*/ 32 h 68"/>
                <a:gd name="T14" fmla="*/ 37 w 40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8">
                  <a:moveTo>
                    <a:pt x="37" y="0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24"/>
                    <a:pt x="40" y="46"/>
                    <a:pt x="40" y="67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27" y="68"/>
                    <a:pt x="14" y="68"/>
                    <a:pt x="0" y="68"/>
                  </a:cubicBezTo>
                  <a:cubicBezTo>
                    <a:pt x="0" y="57"/>
                    <a:pt x="0" y="45"/>
                    <a:pt x="0" y="34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3" y="21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5AD761E-DC41-E846-EE6F-2C5545ACA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4895850"/>
              <a:ext cx="128588" cy="180975"/>
            </a:xfrm>
            <a:custGeom>
              <a:avLst/>
              <a:gdLst>
                <a:gd name="T0" fmla="*/ 40 w 40"/>
                <a:gd name="T1" fmla="*/ 0 h 56"/>
                <a:gd name="T2" fmla="*/ 40 w 40"/>
                <a:gd name="T3" fmla="*/ 56 h 56"/>
                <a:gd name="T4" fmla="*/ 0 w 40"/>
                <a:gd name="T5" fmla="*/ 56 h 56"/>
                <a:gd name="T6" fmla="*/ 0 w 40"/>
                <a:gd name="T7" fmla="*/ 2 h 56"/>
                <a:gd name="T8" fmla="*/ 14 w 40"/>
                <a:gd name="T9" fmla="*/ 17 h 56"/>
                <a:gd name="T10" fmla="*/ 21 w 40"/>
                <a:gd name="T11" fmla="*/ 17 h 56"/>
                <a:gd name="T12" fmla="*/ 40 w 40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6">
                  <a:moveTo>
                    <a:pt x="40" y="0"/>
                  </a:moveTo>
                  <a:cubicBezTo>
                    <a:pt x="40" y="19"/>
                    <a:pt x="40" y="37"/>
                    <a:pt x="40" y="56"/>
                  </a:cubicBezTo>
                  <a:cubicBezTo>
                    <a:pt x="27" y="56"/>
                    <a:pt x="14" y="56"/>
                    <a:pt x="0" y="56"/>
                  </a:cubicBezTo>
                  <a:cubicBezTo>
                    <a:pt x="0" y="39"/>
                    <a:pt x="0" y="2"/>
                    <a:pt x="0" y="2"/>
                  </a:cubicBezTo>
                  <a:cubicBezTo>
                    <a:pt x="0" y="2"/>
                    <a:pt x="10" y="12"/>
                    <a:pt x="14" y="17"/>
                  </a:cubicBezTo>
                  <a:cubicBezTo>
                    <a:pt x="16" y="19"/>
                    <a:pt x="18" y="20"/>
                    <a:pt x="21" y="17"/>
                  </a:cubicBezTo>
                  <a:cubicBezTo>
                    <a:pt x="27" y="11"/>
                    <a:pt x="33" y="6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Subtítulo 2">
            <a:extLst>
              <a:ext uri="{FF2B5EF4-FFF2-40B4-BE49-F238E27FC236}">
                <a16:creationId xmlns:a16="http://schemas.microsoft.com/office/drawing/2014/main" id="{E17D5C8A-86B6-07F9-A8DB-9BEBA85C707C}"/>
              </a:ext>
            </a:extLst>
          </p:cNvPr>
          <p:cNvSpPr txBox="1">
            <a:spLocks/>
          </p:cNvSpPr>
          <p:nvPr/>
        </p:nvSpPr>
        <p:spPr>
          <a:xfrm>
            <a:off x="3048000" y="1296894"/>
            <a:ext cx="4038600" cy="531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pt-BR" sz="2800" b="1" dirty="0"/>
              <a:t>Conclusões</a:t>
            </a:r>
          </a:p>
          <a:p>
            <a:pPr algn="l"/>
            <a:endParaRPr lang="pt-BR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9EA025E-8087-9456-BD40-D4E64C805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8" y="1828800"/>
            <a:ext cx="7617001" cy="4304162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2DF95107-B833-A7DA-1E25-0FC8C876209E}"/>
              </a:ext>
            </a:extLst>
          </p:cNvPr>
          <p:cNvSpPr txBox="1"/>
          <p:nvPr/>
        </p:nvSpPr>
        <p:spPr>
          <a:xfrm>
            <a:off x="1006042" y="2025806"/>
            <a:ext cx="2568429" cy="66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latin typeface="Open Sans" panose="020B0606030504020204" pitchFamily="34" charset="0"/>
              </a:rPr>
              <a:t>EFICIÊNCIA</a:t>
            </a:r>
            <a:endParaRPr lang="en-GB" sz="2800" b="1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832A495-4B03-5CA3-B093-9BE89A55733B}"/>
              </a:ext>
            </a:extLst>
          </p:cNvPr>
          <p:cNvSpPr txBox="1"/>
          <p:nvPr/>
        </p:nvSpPr>
        <p:spPr>
          <a:xfrm>
            <a:off x="4821384" y="2210763"/>
            <a:ext cx="3200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 defTabSz="685800">
              <a:lnSpc>
                <a:spcPct val="150000"/>
              </a:lnSpc>
              <a:defRPr sz="3600" b="1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IMPACTO SOCIAL</a:t>
            </a:r>
            <a:endParaRPr lang="en-GB" sz="2800" dirty="0"/>
          </a:p>
          <a:p>
            <a:pPr>
              <a:lnSpc>
                <a:spcPct val="100000"/>
              </a:lnSpc>
            </a:pPr>
            <a:r>
              <a:rPr lang="en-GB" sz="1800" dirty="0" err="1"/>
              <a:t>Comunidade</a:t>
            </a:r>
            <a:r>
              <a:rPr lang="en-GB" sz="1800" dirty="0"/>
              <a:t> </a:t>
            </a:r>
            <a:r>
              <a:rPr lang="en-GB" sz="1800" dirty="0" err="1"/>
              <a:t>como</a:t>
            </a:r>
            <a:r>
              <a:rPr lang="en-GB" sz="1800" dirty="0"/>
              <a:t> </a:t>
            </a:r>
            <a:r>
              <a:rPr lang="en-GB" sz="1800" dirty="0" err="1"/>
              <a:t>agente</a:t>
            </a:r>
            <a:r>
              <a:rPr lang="en-GB" sz="1800" dirty="0"/>
              <a:t> de </a:t>
            </a:r>
            <a:r>
              <a:rPr lang="en-GB" sz="1800" dirty="0" err="1"/>
              <a:t>transformação</a:t>
            </a:r>
            <a:endParaRPr lang="en-US" sz="1800" dirty="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EA3FFFA8-25CD-6509-1681-B58AC6CB37EA}"/>
              </a:ext>
            </a:extLst>
          </p:cNvPr>
          <p:cNvSpPr txBox="1"/>
          <p:nvPr/>
        </p:nvSpPr>
        <p:spPr>
          <a:xfrm>
            <a:off x="4355109" y="4610871"/>
            <a:ext cx="34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 defTabSz="685800">
              <a:lnSpc>
                <a:spcPct val="100000"/>
              </a:lnSpc>
              <a:defRPr sz="2800" b="1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pPr algn="r"/>
            <a:r>
              <a:rPr lang="en-US" dirty="0"/>
              <a:t>VIGILÂNCIA CONTÍNUA</a:t>
            </a:r>
            <a:endParaRPr lang="en-GB" dirty="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E22586B-A4F4-32B3-308D-C730ED0F1943}"/>
              </a:ext>
            </a:extLst>
          </p:cNvPr>
          <p:cNvSpPr txBox="1"/>
          <p:nvPr/>
        </p:nvSpPr>
        <p:spPr>
          <a:xfrm>
            <a:off x="763976" y="4720188"/>
            <a:ext cx="3255718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b="1" dirty="0">
                <a:solidFill>
                  <a:srgbClr val="FFFFFF"/>
                </a:solidFill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BAIXO CUSTO</a:t>
            </a:r>
          </a:p>
          <a:p>
            <a:pPr algn="just" defTabSz="685800">
              <a:lnSpc>
                <a:spcPct val="150000"/>
              </a:lnSpc>
              <a:defRPr/>
            </a:pPr>
            <a:r>
              <a:rPr lang="en-US" b="1" dirty="0">
                <a:solidFill>
                  <a:srgbClr val="FFFFFF"/>
                </a:solidFill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AUTOMATIZADO</a:t>
            </a:r>
          </a:p>
          <a:p>
            <a:pPr algn="just" defTabSz="685800">
              <a:lnSpc>
                <a:spcPct val="150000"/>
              </a:lnSpc>
              <a:defRPr/>
            </a:pPr>
            <a:r>
              <a:rPr lang="en-US" b="1" dirty="0">
                <a:solidFill>
                  <a:srgbClr val="FFFFFF"/>
                </a:solidFill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SEM REAGENTES QUÍMICOS</a:t>
            </a:r>
          </a:p>
        </p:txBody>
      </p:sp>
    </p:spTree>
    <p:extLst>
      <p:ext uri="{BB962C8B-B14F-4D97-AF65-F5344CB8AC3E}">
        <p14:creationId xmlns:p14="http://schemas.microsoft.com/office/powerpoint/2010/main" val="1947743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5" y="1380025"/>
            <a:ext cx="7699398" cy="564889"/>
          </a:xfrm>
        </p:spPr>
        <p:txBody>
          <a:bodyPr>
            <a:normAutofit/>
          </a:bodyPr>
          <a:lstStyle/>
          <a:p>
            <a:pPr algn="just"/>
            <a:r>
              <a:rPr lang="pt-BR" sz="2800" b="1" dirty="0">
                <a:solidFill>
                  <a:schemeClr val="tx1"/>
                </a:solidFill>
              </a:rPr>
              <a:t>Referências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274ABE-0855-9F8E-4C89-09F964EE91E8}"/>
              </a:ext>
            </a:extLst>
          </p:cNvPr>
          <p:cNvSpPr txBox="1"/>
          <p:nvPr/>
        </p:nvSpPr>
        <p:spPr>
          <a:xfrm>
            <a:off x="508000" y="2139967"/>
            <a:ext cx="81638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1800" dirty="0"/>
              <a:t>BRASIL. Ministério da Saúde. Portaria nº 888, de 4 de maio de 2021. Diário Oficial União, Brasília, Edição 85, p. 127, 2021, Seção 1. </a:t>
            </a:r>
          </a:p>
          <a:p>
            <a:pPr algn="just">
              <a:lnSpc>
                <a:spcPct val="100000"/>
              </a:lnSpc>
            </a:pPr>
            <a:endParaRPr lang="pt-BR" sz="1800" dirty="0"/>
          </a:p>
          <a:p>
            <a:pPr algn="just">
              <a:lnSpc>
                <a:spcPct val="100000"/>
              </a:lnSpc>
            </a:pPr>
            <a:r>
              <a:rPr lang="pt-BR" sz="1800" dirty="0"/>
              <a:t>American </a:t>
            </a:r>
            <a:r>
              <a:rPr lang="pt-BR" sz="1800" dirty="0" err="1"/>
              <a:t>Public</a:t>
            </a:r>
            <a:r>
              <a:rPr lang="pt-BR" sz="1800" dirty="0"/>
              <a:t> Health </a:t>
            </a:r>
            <a:r>
              <a:rPr lang="pt-BR" sz="1800" dirty="0" err="1"/>
              <a:t>Association</a:t>
            </a:r>
            <a:r>
              <a:rPr lang="pt-BR" sz="1800" dirty="0"/>
              <a:t> (APHA). Standard </a:t>
            </a:r>
            <a:r>
              <a:rPr lang="pt-BR" sz="1800" dirty="0" err="1"/>
              <a:t>methods</a:t>
            </a:r>
            <a:r>
              <a:rPr lang="pt-BR" sz="1800" dirty="0"/>
              <a:t> for </a:t>
            </a:r>
            <a:r>
              <a:rPr lang="pt-BR" sz="1800" dirty="0" err="1"/>
              <a:t>the</a:t>
            </a:r>
            <a:r>
              <a:rPr lang="pt-BR" sz="1800" dirty="0"/>
              <a:t> </a:t>
            </a:r>
            <a:r>
              <a:rPr lang="pt-BR" sz="1800" dirty="0" err="1"/>
              <a:t>examination</a:t>
            </a:r>
            <a:r>
              <a:rPr lang="pt-BR" sz="1800" dirty="0"/>
              <a:t> </a:t>
            </a:r>
            <a:r>
              <a:rPr lang="pt-BR" sz="1800" dirty="0" err="1"/>
              <a:t>of</a:t>
            </a:r>
            <a:r>
              <a:rPr lang="pt-BR" sz="1800" dirty="0"/>
              <a:t> </a:t>
            </a:r>
            <a:r>
              <a:rPr lang="pt-BR" sz="1800" dirty="0" err="1"/>
              <a:t>water</a:t>
            </a:r>
            <a:r>
              <a:rPr lang="pt-BR" sz="1800" dirty="0"/>
              <a:t> &amp; </a:t>
            </a:r>
            <a:r>
              <a:rPr lang="pt-BR" sz="1800" dirty="0" err="1"/>
              <a:t>wastewater</a:t>
            </a:r>
            <a:r>
              <a:rPr lang="pt-BR" sz="1800" dirty="0"/>
              <a:t>. Washington: APHA, ed. 21, p.1000,2005.</a:t>
            </a:r>
          </a:p>
          <a:p>
            <a:pPr algn="just">
              <a:lnSpc>
                <a:spcPct val="100000"/>
              </a:lnSpc>
            </a:pPr>
            <a:endParaRPr lang="pt-BR" sz="1800" dirty="0"/>
          </a:p>
          <a:p>
            <a:pPr algn="just">
              <a:lnSpc>
                <a:spcPct val="100000"/>
              </a:lnSpc>
            </a:pPr>
            <a:r>
              <a:rPr lang="pt-BR" sz="1800" dirty="0">
                <a:cs typeface="Arial" panose="020B0604020202020204" pitchFamily="34" charset="0"/>
              </a:rPr>
              <a:t>Águas subterrâneas e saneamento básico 2019 – Instituto Trata Brasil.</a:t>
            </a:r>
          </a:p>
          <a:p>
            <a:pPr algn="just">
              <a:lnSpc>
                <a:spcPct val="100000"/>
              </a:lnSpc>
            </a:pPr>
            <a:endParaRPr lang="pt-BR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076192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1345" y="1380023"/>
            <a:ext cx="7708597" cy="579406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>
                <a:solidFill>
                  <a:schemeClr val="tx1"/>
                </a:solidFill>
              </a:rPr>
              <a:t>Agradecimentos</a:t>
            </a:r>
          </a:p>
          <a:p>
            <a:pPr algn="l"/>
            <a:endParaRPr lang="pt-BR" sz="2800" dirty="0">
              <a:solidFill>
                <a:schemeClr val="tx1"/>
              </a:solidFill>
            </a:endParaRPr>
          </a:p>
          <a:p>
            <a:pPr algn="l"/>
            <a:endParaRPr lang="pt-BR" sz="2800" dirty="0">
              <a:solidFill>
                <a:schemeClr val="tx1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4E45CC8-779C-769A-5B6B-FE3C938522E2}"/>
              </a:ext>
            </a:extLst>
          </p:cNvPr>
          <p:cNvGrpSpPr/>
          <p:nvPr/>
        </p:nvGrpSpPr>
        <p:grpSpPr>
          <a:xfrm>
            <a:off x="851956" y="2437574"/>
            <a:ext cx="7440087" cy="1982852"/>
            <a:chOff x="175260" y="1370508"/>
            <a:chExt cx="8724900" cy="2325266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6CCF5AD2-504E-5F2A-F258-60356097040E}"/>
                </a:ext>
              </a:extLst>
            </p:cNvPr>
            <p:cNvSpPr/>
            <p:nvPr/>
          </p:nvSpPr>
          <p:spPr>
            <a:xfrm>
              <a:off x="175260" y="1370508"/>
              <a:ext cx="8724900" cy="23252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8590792-D604-A109-001C-EB8A94977F18}"/>
                </a:ext>
              </a:extLst>
            </p:cNvPr>
            <p:cNvGrpSpPr/>
            <p:nvPr/>
          </p:nvGrpSpPr>
          <p:grpSpPr>
            <a:xfrm>
              <a:off x="865828" y="1569404"/>
              <a:ext cx="7618084" cy="762845"/>
              <a:chOff x="320555" y="193501"/>
              <a:chExt cx="10353850" cy="1036793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72FB82ED-326A-8778-030B-3153229B79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555" y="404229"/>
                <a:ext cx="3315700" cy="798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BA96C77D-7973-E57F-656F-F1873F0DCA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297" t="9715" b="21275"/>
              <a:stretch/>
            </p:blipFill>
            <p:spPr>
              <a:xfrm>
                <a:off x="6978704" y="193501"/>
                <a:ext cx="3695701" cy="1036793"/>
              </a:xfrm>
              <a:prstGeom prst="rect">
                <a:avLst/>
              </a:prstGeom>
            </p:spPr>
          </p:pic>
        </p:grpSp>
        <p:pic>
          <p:nvPicPr>
            <p:cNvPr id="7" name="Picture 5" descr="Mestrado e Doutorado em Tecnologia Ambiental">
              <a:extLst>
                <a:ext uri="{FF2B5EF4-FFF2-40B4-BE49-F238E27FC236}">
                  <a16:creationId xmlns:a16="http://schemas.microsoft.com/office/drawing/2014/main" id="{003D2921-D730-87B4-463C-5601839E2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04" y="2587338"/>
              <a:ext cx="2141219" cy="91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DBD048D-411F-E620-2717-872D6FAC5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567" t="25129" r="22554" b="32605"/>
            <a:stretch/>
          </p:blipFill>
          <p:spPr>
            <a:xfrm>
              <a:off x="3184607" y="2639470"/>
              <a:ext cx="2719197" cy="868177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257BAD5-22B2-7E8F-246D-3E07BE37B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3804" y="2577119"/>
              <a:ext cx="2662836" cy="931062"/>
            </a:xfrm>
            <a:prstGeom prst="rect">
              <a:avLst/>
            </a:prstGeom>
          </p:spPr>
        </p:pic>
      </p:grpSp>
      <p:pic>
        <p:nvPicPr>
          <p:cNvPr id="13" name="Picture 4" descr="Prefeitura Municipal de Restinga Sêca">
            <a:extLst>
              <a:ext uri="{FF2B5EF4-FFF2-40B4-BE49-F238E27FC236}">
                <a16:creationId xmlns:a16="http://schemas.microsoft.com/office/drawing/2014/main" id="{FF97DAC5-AEAF-0455-2AE1-D380937C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22" y="2649754"/>
            <a:ext cx="1948696" cy="61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185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1345" y="1380023"/>
            <a:ext cx="7708597" cy="579406"/>
          </a:xfrm>
        </p:spPr>
        <p:txBody>
          <a:bodyPr>
            <a:normAutofit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Agradecimentos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l"/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C5E4999-DC06-86BF-7CA9-80128E8B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5911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2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61;p2">
            <a:extLst>
              <a:ext uri="{FF2B5EF4-FFF2-40B4-BE49-F238E27FC236}">
                <a16:creationId xmlns:a16="http://schemas.microsoft.com/office/drawing/2014/main" id="{126D5F6D-4532-4518-AEBF-7E75582A6749}"/>
              </a:ext>
            </a:extLst>
          </p:cNvPr>
          <p:cNvSpPr txBox="1"/>
          <p:nvPr/>
        </p:nvSpPr>
        <p:spPr>
          <a:xfrm>
            <a:off x="2757297" y="1242936"/>
            <a:ext cx="35874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pt-BR" sz="2800" b="1" dirty="0">
                <a:ea typeface="Arial"/>
                <a:cs typeface="Arial"/>
                <a:sym typeface="Arial"/>
              </a:rPr>
              <a:t>Localização do Projeto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3F62047-B275-47E7-95B7-46385440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22" y="5970860"/>
            <a:ext cx="1802936" cy="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61B41A2-DB8D-4B70-A9C8-16D4D8C5F6D4}"/>
              </a:ext>
            </a:extLst>
          </p:cNvPr>
          <p:cNvGrpSpPr/>
          <p:nvPr/>
        </p:nvGrpSpPr>
        <p:grpSpPr>
          <a:xfrm>
            <a:off x="-42403" y="1962982"/>
            <a:ext cx="7274444" cy="3110971"/>
            <a:chOff x="25972" y="1639573"/>
            <a:chExt cx="7274444" cy="311097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25C0068-9485-49F3-8973-584A2B21F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06" y="1941348"/>
              <a:ext cx="3173484" cy="2605704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76A2FEEB-BEE0-4A41-8D49-C3269F58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5123" y="1946837"/>
              <a:ext cx="2633333" cy="2594726"/>
            </a:xfrm>
            <a:prstGeom prst="rect">
              <a:avLst/>
            </a:prstGeom>
          </p:spPr>
        </p:pic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5FBD5CC7-DE14-43A4-A60D-30F0704BA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0297" y="2821046"/>
              <a:ext cx="158594" cy="234874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 dirty="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48B44A40-8E08-4C0B-A62F-62D4954E1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6241" y="4018568"/>
              <a:ext cx="158594" cy="234874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 dirty="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38" name="Arco 37">
              <a:extLst>
                <a:ext uri="{FF2B5EF4-FFF2-40B4-BE49-F238E27FC236}">
                  <a16:creationId xmlns:a16="http://schemas.microsoft.com/office/drawing/2014/main" id="{9A5F9F54-60DF-4637-947B-05F7803F3247}"/>
                </a:ext>
              </a:extLst>
            </p:cNvPr>
            <p:cNvSpPr/>
            <p:nvPr/>
          </p:nvSpPr>
          <p:spPr>
            <a:xfrm rot="20244401" flipH="1" flipV="1">
              <a:off x="4736497" y="1639573"/>
              <a:ext cx="2563919" cy="1879686"/>
            </a:xfrm>
            <a:prstGeom prst="arc">
              <a:avLst>
                <a:gd name="adj1" fmla="val 17373360"/>
                <a:gd name="adj2" fmla="val 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71A58DE-324B-4FD5-8213-B03A476C3453}"/>
                </a:ext>
              </a:extLst>
            </p:cNvPr>
            <p:cNvSpPr/>
            <p:nvPr/>
          </p:nvSpPr>
          <p:spPr>
            <a:xfrm>
              <a:off x="25972" y="4519712"/>
              <a:ext cx="197682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900" dirty="0"/>
                <a:t>FONTE: IBGE, Diretoria de </a:t>
              </a:r>
              <a:r>
                <a:rPr lang="pt-BR" sz="800" dirty="0"/>
                <a:t>Geociências</a:t>
              </a:r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F57B6504-4152-4BDE-8F04-DCFC6AE0AA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0198" y="1983593"/>
              <a:ext cx="1893307" cy="225269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4761C261-A88C-4E69-92CF-AF22935981F2}"/>
                </a:ext>
              </a:extLst>
            </p:cNvPr>
            <p:cNvCxnSpPr>
              <a:cxnSpLocks/>
            </p:cNvCxnSpPr>
            <p:nvPr/>
          </p:nvCxnSpPr>
          <p:spPr>
            <a:xfrm>
              <a:off x="1476295" y="4236292"/>
              <a:ext cx="1918029" cy="3005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954D67CA-64D6-464B-B2AF-B4A414E676BE}"/>
                </a:ext>
              </a:extLst>
            </p:cNvPr>
            <p:cNvSpPr/>
            <p:nvPr/>
          </p:nvSpPr>
          <p:spPr>
            <a:xfrm>
              <a:off x="3373505" y="4519712"/>
              <a:ext cx="196720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800" dirty="0"/>
                <a:t>FONTE: Serviço Geológico do Brasil - CPRM</a:t>
              </a:r>
              <a:endParaRPr lang="pt-BR" sz="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pic>
        <p:nvPicPr>
          <p:cNvPr id="1026" name="Picture 2" descr="Bandeira do Estado do Rio Grande do Sul">
            <a:extLst>
              <a:ext uri="{FF2B5EF4-FFF2-40B4-BE49-F238E27FC236}">
                <a16:creationId xmlns:a16="http://schemas.microsoft.com/office/drawing/2014/main" id="{D6444455-4A04-4F92-8BB0-24679D49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61" y="2221958"/>
            <a:ext cx="1209649" cy="84667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refeitura Municipal de Restinga Sêca">
            <a:extLst>
              <a:ext uri="{FF2B5EF4-FFF2-40B4-BE49-F238E27FC236}">
                <a16:creationId xmlns:a16="http://schemas.microsoft.com/office/drawing/2014/main" id="{3240EDD1-2537-8323-408F-FBC3F119A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85" y="3346811"/>
            <a:ext cx="2502616" cy="78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1"/>
    </mc:Choice>
    <mc:Fallback xmlns="">
      <p:transition spd="slow" advTm="2165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2277" y="1632572"/>
            <a:ext cx="7272808" cy="4320480"/>
          </a:xfrm>
        </p:spPr>
        <p:txBody>
          <a:bodyPr>
            <a:normAutofit/>
          </a:bodyPr>
          <a:lstStyle/>
          <a:p>
            <a:pPr algn="l"/>
            <a:endParaRPr lang="pt-BR" b="1" dirty="0">
              <a:solidFill>
                <a:schemeClr val="tx1"/>
              </a:solidFill>
            </a:endParaRPr>
          </a:p>
          <a:p>
            <a:pPr algn="l"/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OBRIGADO!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sz="2400" b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Adilson Ben da Costa</a:t>
            </a:r>
          </a:p>
          <a:p>
            <a:endParaRPr lang="pt-BR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pt-BR" dirty="0">
                <a:solidFill>
                  <a:srgbClr val="000000"/>
                </a:solidFill>
                <a:cs typeface="Arial" panose="020B0604020202020204" pitchFamily="34" charset="0"/>
              </a:rPr>
              <a:t>adilson@unisc.br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1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61;p2">
            <a:extLst>
              <a:ext uri="{FF2B5EF4-FFF2-40B4-BE49-F238E27FC236}">
                <a16:creationId xmlns:a16="http://schemas.microsoft.com/office/drawing/2014/main" id="{126D5F6D-4532-4518-AEBF-7E75582A6749}"/>
              </a:ext>
            </a:extLst>
          </p:cNvPr>
          <p:cNvSpPr txBox="1"/>
          <p:nvPr/>
        </p:nvSpPr>
        <p:spPr>
          <a:xfrm>
            <a:off x="2757297" y="1242936"/>
            <a:ext cx="35874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pt-BR" sz="2800" b="1" dirty="0">
                <a:ea typeface="Arial"/>
                <a:cs typeface="Arial"/>
                <a:sym typeface="Arial"/>
              </a:rPr>
              <a:t>Localização do Projeto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3F62047-B275-47E7-95B7-46385440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22" y="5970860"/>
            <a:ext cx="1802936" cy="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_1652218976">
            <a:hlinkClick r:id="" action="ppaction://media"/>
            <a:extLst>
              <a:ext uri="{FF2B5EF4-FFF2-40B4-BE49-F238E27FC236}">
                <a16:creationId xmlns:a16="http://schemas.microsoft.com/office/drawing/2014/main" id="{D242035E-8E98-AB1A-8008-F16492B63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338" y="1242936"/>
            <a:ext cx="8403323" cy="516746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B89C1F9-D46A-155F-1C9B-16B9A34E7470}"/>
              </a:ext>
            </a:extLst>
          </p:cNvPr>
          <p:cNvSpPr txBox="1"/>
          <p:nvPr/>
        </p:nvSpPr>
        <p:spPr>
          <a:xfrm>
            <a:off x="6344697" y="1607697"/>
            <a:ext cx="2229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22 famílias</a:t>
            </a:r>
          </a:p>
          <a:p>
            <a:r>
              <a:rPr lang="pt-BR" sz="2000" b="1" dirty="0"/>
              <a:t>65 pessoas</a:t>
            </a:r>
          </a:p>
          <a:p>
            <a:r>
              <a:rPr lang="pt-BR" sz="2000" b="1" dirty="0"/>
              <a:t>Poço: 38 m (2009)</a:t>
            </a:r>
          </a:p>
        </p:txBody>
      </p:sp>
    </p:spTree>
    <p:extLst>
      <p:ext uri="{BB962C8B-B14F-4D97-AF65-F5344CB8AC3E}">
        <p14:creationId xmlns:p14="http://schemas.microsoft.com/office/powerpoint/2010/main" val="8009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A950C2B0-F0ED-02B0-E7DF-27E7DDBD561F}"/>
              </a:ext>
            </a:extLst>
          </p:cNvPr>
          <p:cNvSpPr/>
          <p:nvPr/>
        </p:nvSpPr>
        <p:spPr>
          <a:xfrm>
            <a:off x="2417172" y="4320601"/>
            <a:ext cx="3840413" cy="675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D8444C-4CC2-4483-A096-E42406E97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22" y="5970860"/>
            <a:ext cx="1802936" cy="4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61;p2">
            <a:extLst>
              <a:ext uri="{FF2B5EF4-FFF2-40B4-BE49-F238E27FC236}">
                <a16:creationId xmlns:a16="http://schemas.microsoft.com/office/drawing/2014/main" id="{126D5F6D-4532-4518-AEBF-7E75582A6749}"/>
              </a:ext>
            </a:extLst>
          </p:cNvPr>
          <p:cNvSpPr txBox="1"/>
          <p:nvPr/>
        </p:nvSpPr>
        <p:spPr>
          <a:xfrm>
            <a:off x="2757297" y="1242936"/>
            <a:ext cx="35874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pt-BR" sz="2800" b="1" dirty="0">
                <a:ea typeface="Arial"/>
                <a:cs typeface="Arial"/>
                <a:sym typeface="Arial"/>
              </a:rPr>
              <a:t>Problema</a:t>
            </a:r>
          </a:p>
        </p:txBody>
      </p:sp>
      <p:pic>
        <p:nvPicPr>
          <p:cNvPr id="3" name="WhatsApp Video 2022-05-10 at 21.23.43">
            <a:hlinkClick r:id="" action="ppaction://media"/>
            <a:extLst>
              <a:ext uri="{FF2B5EF4-FFF2-40B4-BE49-F238E27FC236}">
                <a16:creationId xmlns:a16="http://schemas.microsoft.com/office/drawing/2014/main" id="{3138DD1B-5779-479D-87BE-C0CAF5EA5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960" y="1472136"/>
            <a:ext cx="2276475" cy="4139045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640238" y="2571102"/>
            <a:ext cx="3358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472C4"/>
                </a:solidFill>
              </a:rPr>
              <a:t>C.E. = 77,0 - 78,9 µS cm</a:t>
            </a:r>
            <a:r>
              <a:rPr lang="pt-BR" sz="2400" b="1" baseline="30000" dirty="0">
                <a:solidFill>
                  <a:srgbClr val="4472C4"/>
                </a:solidFill>
              </a:rPr>
              <a:t>-1</a:t>
            </a:r>
            <a:r>
              <a:rPr lang="pt-BR" sz="2400" b="1" dirty="0">
                <a:solidFill>
                  <a:srgbClr val="4472C4"/>
                </a:solidFill>
              </a:rPr>
              <a:t> </a:t>
            </a:r>
          </a:p>
          <a:p>
            <a:pPr algn="ctr"/>
            <a:r>
              <a:rPr lang="pt-BR" sz="2400" b="1" dirty="0">
                <a:solidFill>
                  <a:srgbClr val="4472C4"/>
                </a:solidFill>
              </a:rPr>
              <a:t>Tur. = 15 - 82 </a:t>
            </a:r>
            <a:r>
              <a:rPr lang="pt-BR" sz="2400" b="1" dirty="0" err="1">
                <a:solidFill>
                  <a:srgbClr val="4472C4"/>
                </a:solidFill>
              </a:rPr>
              <a:t>uT</a:t>
            </a:r>
            <a:endParaRPr lang="pt-BR" sz="2400" b="1" dirty="0">
              <a:solidFill>
                <a:srgbClr val="4472C4"/>
              </a:solidFill>
            </a:endParaRPr>
          </a:p>
          <a:p>
            <a:pPr algn="ctr"/>
            <a:r>
              <a:rPr lang="pt-BR" sz="2400" b="1" dirty="0">
                <a:solidFill>
                  <a:srgbClr val="4472C4"/>
                </a:solidFill>
              </a:rPr>
              <a:t>Ferro: 0,55 - 5,2 mgL</a:t>
            </a:r>
            <a:r>
              <a:rPr lang="pt-BR" sz="2400" b="1" baseline="30000" dirty="0">
                <a:solidFill>
                  <a:srgbClr val="4472C4"/>
                </a:solidFill>
              </a:rPr>
              <a:t>-1</a:t>
            </a:r>
          </a:p>
          <a:p>
            <a:pPr algn="ctr"/>
            <a:r>
              <a:rPr lang="pt-BR" sz="2400" b="1" dirty="0">
                <a:solidFill>
                  <a:srgbClr val="4472C4"/>
                </a:solidFill>
              </a:rPr>
              <a:t>pH: 6,5 - 6,9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45B8EDD-6B48-3215-941A-62458682FD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70" r="49373"/>
          <a:stretch/>
        </p:blipFill>
        <p:spPr>
          <a:xfrm>
            <a:off x="167399" y="1472136"/>
            <a:ext cx="2035135" cy="44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7313" y="1671670"/>
            <a:ext cx="7649373" cy="4360420"/>
          </a:xfrm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Objetivo</a:t>
            </a:r>
            <a:endParaRPr lang="pt-BR" sz="2800" b="0" i="0" u="none" strike="noStrike" baseline="0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800" b="0" i="0" u="none" strike="noStrike" baseline="0" dirty="0">
                <a:solidFill>
                  <a:srgbClr val="000000"/>
                </a:solidFill>
              </a:rPr>
              <a:t> Desenvolver um sistema de tratamento de água em escala real, baseado nos princípios da química verde, dispensando o uso de reagentes.</a:t>
            </a:r>
            <a:endParaRPr lang="pt-B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5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1296894"/>
            <a:ext cx="3394363" cy="53190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14C897E-5639-D0B2-64FF-F71AA18AE4C4}"/>
              </a:ext>
            </a:extLst>
          </p:cNvPr>
          <p:cNvGrpSpPr/>
          <p:nvPr/>
        </p:nvGrpSpPr>
        <p:grpSpPr>
          <a:xfrm>
            <a:off x="1850357" y="3896348"/>
            <a:ext cx="2160000" cy="2160000"/>
            <a:chOff x="2650457" y="3385323"/>
            <a:chExt cx="2160000" cy="2160000"/>
          </a:xfrm>
          <a:solidFill>
            <a:srgbClr val="FFFFFF"/>
          </a:solidFill>
        </p:grpSpPr>
        <p:sp>
          <p:nvSpPr>
            <p:cNvPr id="9" name="Fluxograma: Conector 8">
              <a:extLst>
                <a:ext uri="{FF2B5EF4-FFF2-40B4-BE49-F238E27FC236}">
                  <a16:creationId xmlns:a16="http://schemas.microsoft.com/office/drawing/2014/main" id="{668D680B-C91E-E99B-F7F9-BFEE00535868}"/>
                </a:ext>
              </a:extLst>
            </p:cNvPr>
            <p:cNvSpPr/>
            <p:nvPr/>
          </p:nvSpPr>
          <p:spPr>
            <a:xfrm>
              <a:off x="2650457" y="3385323"/>
              <a:ext cx="2160000" cy="2160000"/>
            </a:xfrm>
            <a:prstGeom prst="flowChartConnec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A9182593-8CF6-DC2C-8717-F7A27D75D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33" t="8663" r="9112" b="41882"/>
            <a:stretch/>
          </p:blipFill>
          <p:spPr>
            <a:xfrm>
              <a:off x="2920147" y="3981907"/>
              <a:ext cx="1757083" cy="800101"/>
            </a:xfrm>
            <a:prstGeom prst="rect">
              <a:avLst/>
            </a:prstGeom>
            <a:grpFill/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A800BA1-F8AA-CC05-C7B2-CBFCE24DB454}"/>
              </a:ext>
            </a:extLst>
          </p:cNvPr>
          <p:cNvGrpSpPr/>
          <p:nvPr/>
        </p:nvGrpSpPr>
        <p:grpSpPr>
          <a:xfrm>
            <a:off x="0" y="3896348"/>
            <a:ext cx="2160000" cy="2160000"/>
            <a:chOff x="0" y="3810860"/>
            <a:chExt cx="2160000" cy="2160000"/>
          </a:xfrm>
        </p:grpSpPr>
        <p:sp>
          <p:nvSpPr>
            <p:cNvPr id="12" name="Fluxograma: Conector 11">
              <a:extLst>
                <a:ext uri="{FF2B5EF4-FFF2-40B4-BE49-F238E27FC236}">
                  <a16:creationId xmlns:a16="http://schemas.microsoft.com/office/drawing/2014/main" id="{7F844AFF-F905-3ED3-A5E2-ED5CA9470E6C}"/>
                </a:ext>
              </a:extLst>
            </p:cNvPr>
            <p:cNvSpPr/>
            <p:nvPr/>
          </p:nvSpPr>
          <p:spPr>
            <a:xfrm>
              <a:off x="0" y="3810860"/>
              <a:ext cx="2160000" cy="2160000"/>
            </a:xfrm>
            <a:prstGeom prst="flowChartConnector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85D21B76-F629-BF51-1F25-95A779829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457" y="4201646"/>
              <a:ext cx="1213948" cy="1407476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2A25A3F-D6A0-60BE-B0D6-1C1C91644001}"/>
              </a:ext>
            </a:extLst>
          </p:cNvPr>
          <p:cNvGrpSpPr/>
          <p:nvPr/>
        </p:nvGrpSpPr>
        <p:grpSpPr>
          <a:xfrm>
            <a:off x="1114862" y="2378962"/>
            <a:ext cx="2160000" cy="2160000"/>
            <a:chOff x="1114862" y="2378962"/>
            <a:chExt cx="2160000" cy="2160000"/>
          </a:xfrm>
        </p:grpSpPr>
        <p:sp>
          <p:nvSpPr>
            <p:cNvPr id="15" name="Fluxograma: Conector 14">
              <a:extLst>
                <a:ext uri="{FF2B5EF4-FFF2-40B4-BE49-F238E27FC236}">
                  <a16:creationId xmlns:a16="http://schemas.microsoft.com/office/drawing/2014/main" id="{A0454415-CF65-EB78-0159-41D7A997F9C5}"/>
                </a:ext>
              </a:extLst>
            </p:cNvPr>
            <p:cNvSpPr/>
            <p:nvPr/>
          </p:nvSpPr>
          <p:spPr>
            <a:xfrm>
              <a:off x="1114862" y="2378962"/>
              <a:ext cx="2160000" cy="2160000"/>
            </a:xfrm>
            <a:prstGeom prst="flowChartConnector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 descr="Desenho com traços pretos em fundo branco&#10;&#10;Descrição gerada automaticamente com confiança baixa">
              <a:extLst>
                <a:ext uri="{FF2B5EF4-FFF2-40B4-BE49-F238E27FC236}">
                  <a16:creationId xmlns:a16="http://schemas.microsoft.com/office/drawing/2014/main" id="{9AE16771-0231-5275-B662-66199B798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329" y="2819467"/>
              <a:ext cx="1675066" cy="1278991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3346DB9B-6B6C-8734-C8DE-DA7FF697F915}"/>
              </a:ext>
            </a:extLst>
          </p:cNvPr>
          <p:cNvGrpSpPr/>
          <p:nvPr/>
        </p:nvGrpSpPr>
        <p:grpSpPr>
          <a:xfrm>
            <a:off x="4041530" y="2819467"/>
            <a:ext cx="5179311" cy="3065492"/>
            <a:chOff x="4067513" y="2050820"/>
            <a:chExt cx="5179311" cy="3065492"/>
          </a:xfrm>
        </p:grpSpPr>
        <p:sp>
          <p:nvSpPr>
            <p:cNvPr id="30" name="Rectangle 1">
              <a:extLst>
                <a:ext uri="{FF2B5EF4-FFF2-40B4-BE49-F238E27FC236}">
                  <a16:creationId xmlns:a16="http://schemas.microsoft.com/office/drawing/2014/main" id="{572A260B-E44B-4442-935B-1A05EC22A3EF}"/>
                </a:ext>
              </a:extLst>
            </p:cNvPr>
            <p:cNvSpPr/>
            <p:nvPr/>
          </p:nvSpPr>
          <p:spPr>
            <a:xfrm>
              <a:off x="4067513" y="2071602"/>
              <a:ext cx="5076487" cy="697217"/>
            </a:xfrm>
            <a:prstGeom prst="rect">
              <a:avLst/>
            </a:prstGeom>
            <a:solidFill>
              <a:srgbClr val="C2C9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39CEC0D7-DE8B-498C-B626-42C96E041667}"/>
                </a:ext>
              </a:extLst>
            </p:cNvPr>
            <p:cNvSpPr txBox="1"/>
            <p:nvPr/>
          </p:nvSpPr>
          <p:spPr>
            <a:xfrm>
              <a:off x="4174936" y="2050820"/>
              <a:ext cx="117710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01</a:t>
              </a:r>
              <a:endPara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CCF5E8D6-2132-4973-98AF-E170110635BC}"/>
                </a:ext>
              </a:extLst>
            </p:cNvPr>
            <p:cNvSpPr txBox="1"/>
            <p:nvPr/>
          </p:nvSpPr>
          <p:spPr>
            <a:xfrm>
              <a:off x="5211390" y="2187898"/>
              <a:ext cx="402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Análise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da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qualidade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da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água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42" name="Rectangle 1">
              <a:extLst>
                <a:ext uri="{FF2B5EF4-FFF2-40B4-BE49-F238E27FC236}">
                  <a16:creationId xmlns:a16="http://schemas.microsoft.com/office/drawing/2014/main" id="{A25E2562-6D9C-0CC3-E18B-4F337579A0E1}"/>
                </a:ext>
              </a:extLst>
            </p:cNvPr>
            <p:cNvSpPr/>
            <p:nvPr/>
          </p:nvSpPr>
          <p:spPr>
            <a:xfrm>
              <a:off x="4076061" y="2836691"/>
              <a:ext cx="5076487" cy="697217"/>
            </a:xfrm>
            <a:prstGeom prst="rect">
              <a:avLst/>
            </a:prstGeom>
            <a:solidFill>
              <a:srgbClr val="42AF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19">
              <a:extLst>
                <a:ext uri="{FF2B5EF4-FFF2-40B4-BE49-F238E27FC236}">
                  <a16:creationId xmlns:a16="http://schemas.microsoft.com/office/drawing/2014/main" id="{A21F3927-2DEA-7BBD-2621-4B487E12F81E}"/>
                </a:ext>
              </a:extLst>
            </p:cNvPr>
            <p:cNvSpPr txBox="1"/>
            <p:nvPr/>
          </p:nvSpPr>
          <p:spPr>
            <a:xfrm>
              <a:off x="4183484" y="2815909"/>
              <a:ext cx="117710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0</a:t>
              </a:r>
              <a:r>
                <a:rPr kumimoji="0" lang="pt-BR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2</a:t>
              </a:r>
              <a:endPara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44" name="TextBox 24">
              <a:extLst>
                <a:ext uri="{FF2B5EF4-FFF2-40B4-BE49-F238E27FC236}">
                  <a16:creationId xmlns:a16="http://schemas.microsoft.com/office/drawing/2014/main" id="{DED07149-3B21-C029-6888-4073F2E549FA}"/>
                </a:ext>
              </a:extLst>
            </p:cNvPr>
            <p:cNvSpPr txBox="1"/>
            <p:nvPr/>
          </p:nvSpPr>
          <p:spPr>
            <a:xfrm>
              <a:off x="5219938" y="2952987"/>
              <a:ext cx="402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Análise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de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alternativas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768427D8-D2E2-48F4-8722-D38718C567B4}"/>
                </a:ext>
              </a:extLst>
            </p:cNvPr>
            <p:cNvSpPr/>
            <p:nvPr/>
          </p:nvSpPr>
          <p:spPr>
            <a:xfrm>
              <a:off x="4076061" y="3599547"/>
              <a:ext cx="5076487" cy="697217"/>
            </a:xfrm>
            <a:prstGeom prst="rect">
              <a:avLst/>
            </a:prstGeom>
            <a:solidFill>
              <a:srgbClr val="CB1B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19">
              <a:extLst>
                <a:ext uri="{FF2B5EF4-FFF2-40B4-BE49-F238E27FC236}">
                  <a16:creationId xmlns:a16="http://schemas.microsoft.com/office/drawing/2014/main" id="{88BBB421-DBD0-2C3D-CFF1-6D0A3E10E707}"/>
                </a:ext>
              </a:extLst>
            </p:cNvPr>
            <p:cNvSpPr txBox="1"/>
            <p:nvPr/>
          </p:nvSpPr>
          <p:spPr>
            <a:xfrm>
              <a:off x="4183484" y="3578765"/>
              <a:ext cx="117710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0</a:t>
              </a:r>
              <a:r>
                <a:rPr kumimoji="0" lang="pt-BR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3</a:t>
              </a:r>
              <a:endPara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0D1ED25E-BBF4-608B-9608-89F14EE651E2}"/>
                </a:ext>
              </a:extLst>
            </p:cNvPr>
            <p:cNvSpPr txBox="1"/>
            <p:nvPr/>
          </p:nvSpPr>
          <p:spPr>
            <a:xfrm>
              <a:off x="5219938" y="3715843"/>
              <a:ext cx="402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Estudo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em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escala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piloto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id="{8ADE2188-1EB2-7BBA-1E54-6B96B744A0CA}"/>
                </a:ext>
              </a:extLst>
            </p:cNvPr>
            <p:cNvSpPr/>
            <p:nvPr/>
          </p:nvSpPr>
          <p:spPr>
            <a:xfrm>
              <a:off x="4076061" y="4352264"/>
              <a:ext cx="5076487" cy="697217"/>
            </a:xfrm>
            <a:prstGeom prst="rect">
              <a:avLst/>
            </a:prstGeom>
            <a:solidFill>
              <a:srgbClr val="074D6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19">
              <a:extLst>
                <a:ext uri="{FF2B5EF4-FFF2-40B4-BE49-F238E27FC236}">
                  <a16:creationId xmlns:a16="http://schemas.microsoft.com/office/drawing/2014/main" id="{F77785B0-F82F-2763-84EF-D141B93FC7C4}"/>
                </a:ext>
              </a:extLst>
            </p:cNvPr>
            <p:cNvSpPr txBox="1"/>
            <p:nvPr/>
          </p:nvSpPr>
          <p:spPr>
            <a:xfrm>
              <a:off x="4183484" y="4331482"/>
              <a:ext cx="117710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0</a:t>
              </a:r>
              <a:r>
                <a:rPr kumimoji="0" lang="pt-BR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4</a:t>
              </a:r>
              <a:endPara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D32BC6D4-110C-1231-0582-48A45DC7F0FD}"/>
                </a:ext>
              </a:extLst>
            </p:cNvPr>
            <p:cNvSpPr txBox="1"/>
            <p:nvPr/>
          </p:nvSpPr>
          <p:spPr>
            <a:xfrm>
              <a:off x="5219938" y="4468560"/>
              <a:ext cx="402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Estudo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em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escala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9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1296894"/>
            <a:ext cx="3394363" cy="53190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800" b="1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3AFABB-CECB-E228-F006-9194B9D63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29"/>
          <a:stretch/>
        </p:blipFill>
        <p:spPr>
          <a:xfrm>
            <a:off x="2920890" y="1900121"/>
            <a:ext cx="6223111" cy="460518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215D616-CEEB-48A8-9525-C943C4F1B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" y="1989138"/>
            <a:ext cx="2917201" cy="43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2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0" y="1296894"/>
            <a:ext cx="3394363" cy="53190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2800" b="1">
                <a:solidFill>
                  <a:schemeClr val="tx1"/>
                </a:solidFill>
              </a:rPr>
              <a:t>Material e Métodos</a:t>
            </a:r>
          </a:p>
          <a:p>
            <a:pPr algn="l"/>
            <a:endParaRPr lang="pt-BR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F2DC15D-F66D-94DA-368F-E5545B6A1EC6}"/>
              </a:ext>
            </a:extLst>
          </p:cNvPr>
          <p:cNvSpPr txBox="1"/>
          <p:nvPr/>
        </p:nvSpPr>
        <p:spPr>
          <a:xfrm>
            <a:off x="4585855" y="1855784"/>
            <a:ext cx="455814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4472C4"/>
                </a:solidFill>
              </a:rPr>
              <a:t>F1</a:t>
            </a:r>
            <a:r>
              <a:rPr lang="pt-BR" b="1" dirty="0">
                <a:solidFill>
                  <a:srgbClr val="4472C4"/>
                </a:solidFill>
              </a:rPr>
              <a:t> </a:t>
            </a:r>
          </a:p>
          <a:p>
            <a:r>
              <a:rPr lang="pt-BR" b="1" dirty="0">
                <a:solidFill>
                  <a:srgbClr val="4472C4"/>
                </a:solidFill>
              </a:rPr>
              <a:t>Massa: 3 kg de carvão ativado de osso</a:t>
            </a:r>
          </a:p>
          <a:p>
            <a:r>
              <a:rPr lang="pt-BR" b="1" dirty="0">
                <a:solidFill>
                  <a:srgbClr val="4472C4"/>
                </a:solidFill>
              </a:rPr>
              <a:t>Vazão: 8,7 Lh</a:t>
            </a:r>
            <a:r>
              <a:rPr lang="pt-BR" b="1" baseline="30000" dirty="0">
                <a:solidFill>
                  <a:srgbClr val="4472C4"/>
                </a:solidFill>
              </a:rPr>
              <a:t>-1</a:t>
            </a:r>
          </a:p>
          <a:p>
            <a:endParaRPr lang="pt-BR" b="1" dirty="0">
              <a:solidFill>
                <a:srgbClr val="4472C4"/>
              </a:solidFill>
            </a:endParaRPr>
          </a:p>
          <a:p>
            <a:r>
              <a:rPr lang="pt-BR" sz="3600" b="1" dirty="0">
                <a:solidFill>
                  <a:srgbClr val="4472C4"/>
                </a:solidFill>
              </a:rPr>
              <a:t>F2</a:t>
            </a:r>
          </a:p>
          <a:p>
            <a:r>
              <a:rPr lang="pt-BR" b="1" dirty="0">
                <a:solidFill>
                  <a:srgbClr val="4472C4"/>
                </a:solidFill>
              </a:rPr>
              <a:t>Massa: 6 kg de carvão ativado de osso</a:t>
            </a:r>
          </a:p>
          <a:p>
            <a:r>
              <a:rPr lang="pt-BR" b="1" dirty="0">
                <a:solidFill>
                  <a:srgbClr val="4472C4"/>
                </a:solidFill>
              </a:rPr>
              <a:t>Vazão: 17,3 Lh</a:t>
            </a:r>
            <a:r>
              <a:rPr lang="pt-BR" b="1" baseline="30000" dirty="0">
                <a:solidFill>
                  <a:srgbClr val="4472C4"/>
                </a:solidFill>
              </a:rPr>
              <a:t>-1</a:t>
            </a:r>
          </a:p>
          <a:p>
            <a:endParaRPr lang="pt-BR" b="1" dirty="0">
              <a:solidFill>
                <a:srgbClr val="4472C4"/>
              </a:solidFill>
            </a:endParaRPr>
          </a:p>
          <a:p>
            <a:r>
              <a:rPr lang="pt-BR" sz="3600" b="1" dirty="0">
                <a:solidFill>
                  <a:srgbClr val="4472C4"/>
                </a:solidFill>
              </a:rPr>
              <a:t>F3</a:t>
            </a:r>
          </a:p>
          <a:p>
            <a:r>
              <a:rPr lang="pt-BR" b="1" dirty="0">
                <a:solidFill>
                  <a:srgbClr val="4472C4"/>
                </a:solidFill>
              </a:rPr>
              <a:t>Massa: 11 kg de carvão ativado de osso</a:t>
            </a:r>
          </a:p>
          <a:p>
            <a:r>
              <a:rPr lang="pt-BR" b="1" dirty="0">
                <a:solidFill>
                  <a:srgbClr val="4472C4"/>
                </a:solidFill>
              </a:rPr>
              <a:t>Vazão: 31,8 Lh</a:t>
            </a:r>
            <a:r>
              <a:rPr lang="pt-BR" b="1" baseline="30000" dirty="0">
                <a:solidFill>
                  <a:srgbClr val="4472C4"/>
                </a:solidFill>
              </a:rPr>
              <a:t>-1</a:t>
            </a:r>
          </a:p>
          <a:p>
            <a:endParaRPr lang="pt-BR" b="1" baseline="30000" dirty="0">
              <a:solidFill>
                <a:srgbClr val="4472C4"/>
              </a:solidFill>
            </a:endParaRPr>
          </a:p>
          <a:p>
            <a:endParaRPr lang="pt-BR" b="1" dirty="0">
              <a:solidFill>
                <a:srgbClr val="4472C4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B7438B1-3B5E-5DB5-6B84-289883D2ADAD}"/>
              </a:ext>
            </a:extLst>
          </p:cNvPr>
          <p:cNvSpPr txBox="1"/>
          <p:nvPr/>
        </p:nvSpPr>
        <p:spPr>
          <a:xfrm>
            <a:off x="2701636" y="6002829"/>
            <a:ext cx="644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11/12/2020                                                                  16/02/2021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7C9AFE3-44E5-08C6-1DC4-69CC33CAFE2F}"/>
              </a:ext>
            </a:extLst>
          </p:cNvPr>
          <p:cNvCxnSpPr/>
          <p:nvPr/>
        </p:nvCxnSpPr>
        <p:spPr>
          <a:xfrm>
            <a:off x="4229100" y="6203373"/>
            <a:ext cx="28990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ma imagem contendo no interior, objeto, mesa, pequeno&#10;&#10;Descrição gerada automaticamente">
            <a:extLst>
              <a:ext uri="{FF2B5EF4-FFF2-40B4-BE49-F238E27FC236}">
                <a16:creationId xmlns:a16="http://schemas.microsoft.com/office/drawing/2014/main" id="{5DF836D7-E7B3-0661-B791-CDA8871A1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r="17584"/>
          <a:stretch/>
        </p:blipFill>
        <p:spPr>
          <a:xfrm>
            <a:off x="-1" y="1998753"/>
            <a:ext cx="4125191" cy="38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141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1107</TotalTime>
  <Words>2457</Words>
  <Application>Microsoft Office PowerPoint</Application>
  <PresentationFormat>Apresentação na tela (4:3)</PresentationFormat>
  <Paragraphs>408</Paragraphs>
  <Slides>30</Slides>
  <Notes>24</Notes>
  <HiddenSlides>2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Noto Sans</vt:lpstr>
      <vt:lpstr>Open Sans</vt:lpstr>
      <vt:lpstr>Tema do Office</vt:lpstr>
      <vt:lpstr>DESENVOLVIMENTO DE SOLUÇÃO PARA A REMOÇÃO DE FERRO DA ÁGUA DE UM SISTEMA DE ABASTECIMENTO COMUNITÁRIO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Scalize</dc:creator>
  <cp:lastModifiedBy>Adilson Ben da Costa</cp:lastModifiedBy>
  <cp:revision>45</cp:revision>
  <cp:lastPrinted>2022-05-12T00:32:34Z</cp:lastPrinted>
  <dcterms:created xsi:type="dcterms:W3CDTF">2022-04-25T15:52:50Z</dcterms:created>
  <dcterms:modified xsi:type="dcterms:W3CDTF">2022-05-12T02:29:33Z</dcterms:modified>
</cp:coreProperties>
</file>