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8"/>
  </p:notesMasterIdLst>
  <p:handoutMasterIdLst>
    <p:handoutMasterId r:id="rId39"/>
  </p:handoutMasterIdLst>
  <p:sldIdLst>
    <p:sldId id="260" r:id="rId4"/>
    <p:sldId id="272" r:id="rId5"/>
    <p:sldId id="258" r:id="rId6"/>
    <p:sldId id="271" r:id="rId7"/>
    <p:sldId id="290" r:id="rId8"/>
    <p:sldId id="267" r:id="rId9"/>
    <p:sldId id="273" r:id="rId10"/>
    <p:sldId id="268" r:id="rId11"/>
    <p:sldId id="269" r:id="rId12"/>
    <p:sldId id="270" r:id="rId13"/>
    <p:sldId id="274" r:id="rId14"/>
    <p:sldId id="275" r:id="rId15"/>
    <p:sldId id="280" r:id="rId16"/>
    <p:sldId id="276" r:id="rId17"/>
    <p:sldId id="282" r:id="rId18"/>
    <p:sldId id="281" r:id="rId19"/>
    <p:sldId id="279" r:id="rId20"/>
    <p:sldId id="277" r:id="rId21"/>
    <p:sldId id="278" r:id="rId22"/>
    <p:sldId id="284" r:id="rId23"/>
    <p:sldId id="263" r:id="rId24"/>
    <p:sldId id="293" r:id="rId25"/>
    <p:sldId id="296" r:id="rId26"/>
    <p:sldId id="294" r:id="rId27"/>
    <p:sldId id="309" r:id="rId28"/>
    <p:sldId id="310" r:id="rId29"/>
    <p:sldId id="311" r:id="rId30"/>
    <p:sldId id="312" r:id="rId31"/>
    <p:sldId id="306" r:id="rId32"/>
    <p:sldId id="307" r:id="rId33"/>
    <p:sldId id="308" r:id="rId34"/>
    <p:sldId id="304" r:id="rId35"/>
    <p:sldId id="287" r:id="rId36"/>
    <p:sldId id="261" r:id="rId37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18/05/2016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18/05/2016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94948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6725766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Arly de Lara Romêo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Rossilho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Balesteros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Jorge Zeraik</a:t>
            </a:r>
            <a:r>
              <a:rPr lang="pt-BR" sz="160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charset="0"/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6954164" y="5805264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3777" y="419690"/>
            <a:ext cx="8636446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53777" y="688403"/>
            <a:ext cx="8636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2060"/>
                </a:solidFill>
                <a:latin typeface="Arial" charset="0"/>
                <a:cs typeface="+mn-cs"/>
              </a:rPr>
              <a:t>ACOMPANHAMENTO DA MEDIÇÃO NA ETE PIÇARRÃO DESAFIOS E OPORTUNIDADES</a:t>
            </a:r>
            <a:endParaRPr lang="pt-BR" altLang="pt-BR" sz="2400" b="1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4" name="Picture 3" descr="G:\becup 05-05-2014\Arquivos Comuns\02 - ETE PIÇARRÃO - 2013\06 - Fotos Gerais da Estação\Fotos ETE Piçarrão-Completo\Aéreas 04 - Julho-2004\UT 392-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r="5923"/>
          <a:stretch/>
        </p:blipFill>
        <p:spPr bwMode="auto">
          <a:xfrm>
            <a:off x="253777" y="1989138"/>
            <a:ext cx="8636446" cy="28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3777" y="4966253"/>
            <a:ext cx="863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b="1" dirty="0" err="1">
                <a:solidFill>
                  <a:srgbClr val="002060"/>
                </a:solidFill>
                <a:latin typeface="Arial" charset="0"/>
              </a:rPr>
              <a:t>ENGº</a:t>
            </a:r>
            <a:r>
              <a:rPr lang="pt-BR" altLang="pt-BR" b="1" dirty="0">
                <a:solidFill>
                  <a:srgbClr val="002060"/>
                </a:solidFill>
                <a:latin typeface="Arial" charset="0"/>
              </a:rPr>
              <a:t>. BRUNO MARCOS SILVEIRA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50449" y="2276872"/>
            <a:ext cx="3614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Arial" charset="0"/>
              </a:rPr>
              <a:t>PROJETO PROBIOGÁS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Analisador de Biogás em Termos de Concentração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" y="1772816"/>
            <a:ext cx="5080451" cy="45697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Tubulação-Coleta biogá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38" y="2636912"/>
            <a:ext cx="3393288" cy="25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5332942" y="5880868"/>
            <a:ext cx="31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DO FABRICANTE.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899506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Analisador de Gás INCA - Princípio de Funcionamento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189161" y="1343349"/>
            <a:ext cx="85696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Sensores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NDIR (Infravermelho Não Dispersivo):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Utiliza as propriedade absorventes dos gases para a radiação de luz no comprimento de onda infravermelho.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 radiação passa por uma célula de medição cheia de gás de amostra.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 atenuação da radiação que ocorre neste processo mostra o grau de concentração do gás.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25420" r="14839" b="42805"/>
          <a:stretch>
            <a:fillRect/>
          </a:stretch>
        </p:blipFill>
        <p:spPr bwMode="auto">
          <a:xfrm>
            <a:off x="4430449" y="3356992"/>
            <a:ext cx="4537075" cy="3233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115616" y="6111700"/>
            <a:ext cx="31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</a:t>
            </a:r>
            <a:r>
              <a:rPr lang="pt-BR" sz="1200" b="1" dirty="0">
                <a:solidFill>
                  <a:srgbClr val="002060"/>
                </a:solidFill>
                <a:latin typeface="Arial" charset="0"/>
              </a:rPr>
              <a:t>R</a:t>
            </a: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OTÁRIA.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899506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Analisador de Gás INCA - Princípio de Funcionamento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189161" y="1343349"/>
            <a:ext cx="85696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Sensores Eletroquímicos:</a:t>
            </a:r>
          </a:p>
          <a:p>
            <a:pPr marL="342900" indent="-342900" algn="just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Reação de gases com outras substancias sob condições específicas causa a liberação de elétrons e portanto uma corrente mensurável e através de sua amperagem é possível mensurar o grau de concentração do gás.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5" t="58533" r="14771" b="10596"/>
          <a:stretch>
            <a:fillRect/>
          </a:stretch>
        </p:blipFill>
        <p:spPr bwMode="auto">
          <a:xfrm>
            <a:off x="3419474" y="3140968"/>
            <a:ext cx="5307013" cy="34337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82788" y="6113065"/>
            <a:ext cx="31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</a:t>
            </a:r>
            <a:r>
              <a:rPr lang="pt-BR" sz="1200" b="1" dirty="0">
                <a:solidFill>
                  <a:srgbClr val="002060"/>
                </a:solidFill>
                <a:latin typeface="Arial" charset="0"/>
              </a:rPr>
              <a:t>R</a:t>
            </a: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OTÁRIA.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899506"/>
            <a:ext cx="8713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Analisador de Gás INCA -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Faixa de Medição e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Precisão</a:t>
            </a: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25275" r="42896" b="9196"/>
          <a:stretch>
            <a:fillRect/>
          </a:stretch>
        </p:blipFill>
        <p:spPr bwMode="auto">
          <a:xfrm>
            <a:off x="1979613" y="1412875"/>
            <a:ext cx="5408612" cy="4792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3275856" y="6212079"/>
            <a:ext cx="31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DO FABRICANTE.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Medição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DQO de Entrada e Saída do UASB</a:t>
            </a:r>
          </a:p>
          <a:p>
            <a:pPr algn="ctr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8" y="1723182"/>
            <a:ext cx="3672408" cy="341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04048" y="2564904"/>
            <a:ext cx="3207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Sonda Online de DQO</a:t>
            </a:r>
          </a:p>
        </p:txBody>
      </p:sp>
      <p:pic>
        <p:nvPicPr>
          <p:cNvPr id="10" name="Imagem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"/>
          <a:stretch/>
        </p:blipFill>
        <p:spPr bwMode="auto">
          <a:xfrm>
            <a:off x="4272655" y="3429000"/>
            <a:ext cx="4670714" cy="24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5332942" y="6107456"/>
            <a:ext cx="3137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DO FABRICANTE.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Medidor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SCAN – Range de Medição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t="52390" r="23694" b="-426"/>
          <a:stretch>
            <a:fillRect/>
          </a:stretch>
        </p:blipFill>
        <p:spPr bwMode="auto">
          <a:xfrm>
            <a:off x="755650" y="1916113"/>
            <a:ext cx="78279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Medidor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SCAN - Princípio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Funcionamento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87472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Espectrofotômetro – Medição através da diferença da luz UV emitida pela lâmpada e a que chega ao detector após passar pela amostra.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6772"/>
            <a:ext cx="5243513" cy="3775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182300" y="908720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SISTEMA DE MEDIÇÃO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DQO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– AFLUENTE E EFLUENTE - UASB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2" descr="F:\Analisador de D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01" y="1412776"/>
            <a:ext cx="6186385" cy="46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75977" y="6198832"/>
            <a:ext cx="852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ARQUIVO INTERNO DA ETE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161076" y="1340768"/>
            <a:ext cx="8713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PONTOS DE COLETAS DAS AMOSTRAS - 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UASB</a:t>
            </a:r>
          </a:p>
          <a:p>
            <a:pPr algn="ctr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2" descr="F:\Bruto-Caixa col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204864"/>
            <a:ext cx="4304059" cy="32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Tratado-Suporte Bom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86" y="2237740"/>
            <a:ext cx="4283967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46400" y="5661248"/>
            <a:ext cx="852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ARQUIVO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Medição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DQO de Entrada e Saída do UASB</a:t>
            </a:r>
          </a:p>
          <a:p>
            <a:pPr algn="ctr"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Picture 2" descr="F:\Pain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6969" b="3398"/>
          <a:stretch/>
        </p:blipFill>
        <p:spPr bwMode="auto">
          <a:xfrm>
            <a:off x="395536" y="1605283"/>
            <a:ext cx="2961347" cy="4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75984"/>
            <a:ext cx="4454676" cy="334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3563888" y="5517232"/>
            <a:ext cx="5310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ARQUIVO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PROJETO PROBIOGAS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56964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OBJETIVOS</a:t>
            </a:r>
            <a:endParaRPr lang="pt-BR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FontTx/>
              <a:buNone/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just">
              <a:buFontTx/>
              <a:buNone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Entender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o real potencial da produção de biogás nas </a:t>
            </a:r>
            <a:r>
              <a:rPr lang="pt-BR" sz="2000" b="1" dirty="0" err="1" smtClean="0">
                <a:solidFill>
                  <a:srgbClr val="002060"/>
                </a:solidFill>
                <a:latin typeface="Arial" charset="0"/>
              </a:rPr>
              <a:t>ETE’s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brasileiras, de modo a estabelecer um banco de dados de parâmetros que influenciam a produção de biogás, sua vazão e a concentração de metano. </a:t>
            </a: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buFontTx/>
              <a:buNone/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buFontTx/>
              <a:buNone/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ctr">
              <a:buFontTx/>
              <a:buNone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AGENTES ENVOLVIDOS</a:t>
            </a:r>
          </a:p>
          <a:p>
            <a:pPr marL="0" indent="0" algn="ctr">
              <a:buFontTx/>
              <a:buNone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Ministério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das Cidades, GIZ, Rotária do Brasil, UFMG, 9 prestadoras de serviço de saneamento (CAESB, SABESP, SANEPAR, SEMAE, SANESUL, SAAE ITABIRA, AGUAS DE NITERÓI, COPASA, </a:t>
            </a:r>
            <a:r>
              <a:rPr lang="pt-BR" sz="2000" b="1" dirty="0">
                <a:solidFill>
                  <a:srgbClr val="FF0000"/>
                </a:solidFill>
                <a:latin typeface="Arial" charset="0"/>
              </a:rPr>
              <a:t>SANASA)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just"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TRANSFERÊNCIA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E ANÁLISE DOS DADOS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68313" y="1988840"/>
            <a:ext cx="8064500" cy="1976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>
                        <a:alpha val="60001"/>
                      </a:srgbClr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931863" y="4149080"/>
            <a:ext cx="3137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    FONTE: MANUAL TREINAMENTO ROTARIA.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OPORTUNIDADES COM O PROJETO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569647" cy="49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CAPACITAÇÃO TÉ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CNICA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Network com demais profissionais da área de saneamento.</a:t>
            </a:r>
          </a:p>
          <a:p>
            <a:pPr algn="just">
              <a:buFont typeface="Wingdings" pitchFamily="2" charset="2"/>
              <a:buChar char="ü"/>
            </a:pPr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Visitas a outras estações de Tratamento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de Esgoto,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Geração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e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Aproveitamento do Biogás.</a:t>
            </a:r>
          </a:p>
          <a:p>
            <a:pPr algn="just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Conhecimento e operação de novos equipamentos.</a:t>
            </a:r>
          </a:p>
          <a:p>
            <a:pPr algn="just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Discussões internas com demais profissionais da SANASA, acerca das novas tecnologias de aproveitamento do Biogás.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OPORTUNIDADES COM O PROJETO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980728"/>
            <a:ext cx="8569647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MELHOR COMPREENSÃO DO BALANÇO DE MASSA                                      NO INTERIOR DO UASB E DO POTENCIAL DE RECUPERAÇÃO CH4</a:t>
            </a:r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700808"/>
            <a:ext cx="8377596" cy="4817118"/>
          </a:xfrm>
          <a:prstGeom prst="rect">
            <a:avLst/>
          </a:prstGeom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1692" y="6495536"/>
            <a:ext cx="89327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ROTAS DE CONVERSÃO DE DQO E FLUXOS DE METANO.  FONTE: MANUAL DO SOFTWARE PROBIO 1.0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OPORTUNIDADES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COM O PROJETO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917912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/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A partir da compreensão do balanço de massas e do potencial de recuperação em  CH</a:t>
            </a:r>
            <a:r>
              <a:rPr lang="pt-BR" altLang="pt-BR" sz="2000" b="1" baseline="-25000" dirty="0" smtClean="0">
                <a:solidFill>
                  <a:srgbClr val="002060"/>
                </a:solidFill>
                <a:latin typeface="Arial" charset="0"/>
              </a:rPr>
              <a:t>4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/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I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dentificar aspectos críticos que podem influenciar a produção e captura do biogás, incluindo etapas de concepção, construção ou operação.</a:t>
            </a:r>
          </a:p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Definir a composição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e quantificar o real potencial de aproveitamento energético da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estação, por meio de software e modelos matemáticos.</a:t>
            </a:r>
          </a:p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/>
            <a:endParaRPr lang="pt-BR" alt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Implementar ações que visem otimizar a 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produção e captação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/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marL="0" indent="0" algn="just" eaLnBrk="0" hangingPunct="0">
              <a:buNone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OPORTUNIDADES COM O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PROJETO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91791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A partir da composição e quantificação do Biogás: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Avaliar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as alternativas de recuperação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energética do biogás: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3" y="1772816"/>
            <a:ext cx="8153285" cy="42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6774" y="6198832"/>
            <a:ext cx="8565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PRINCIPAIS FORMAS DE UTILIZAÇÃO DO BIOGÁS.  FONTE: GUIA TÉCNICO – PROJETO PROBIOGÁS.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PRELIMINARES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52736"/>
            <a:ext cx="8312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COMPOSIÇÃO DO BIOGÁS – ETE PICARRÃO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1826"/>
            <a:ext cx="8302904" cy="38423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395536" y="5744522"/>
            <a:ext cx="8302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FONTE: ELABORAÇÃO PRÓPRIA. ADAPTADO DO GUIA PROBIOGÁS 2015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RESULTADOS PRELIMINARES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5936" y="1386384"/>
            <a:ext cx="50405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PRODUÇÃO DE BIOGÁS – ETE PICARRÃO</a:t>
            </a:r>
          </a:p>
          <a:p>
            <a:pPr algn="ctr"/>
            <a:endParaRPr lang="pt-BR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ANO BASE 2015</a:t>
            </a:r>
          </a:p>
          <a:p>
            <a:pPr algn="ctr"/>
            <a:endParaRPr lang="pt-BR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pt-BR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MÉDIO: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132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NM</a:t>
            </a:r>
            <a:r>
              <a:rPr lang="pt-BR" sz="2000" b="1" baseline="30000" dirty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/h</a:t>
            </a:r>
          </a:p>
          <a:p>
            <a:pPr algn="ctr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MÍNIMO: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50 NM</a:t>
            </a:r>
            <a:r>
              <a:rPr lang="pt-BR" sz="2000" b="1" baseline="30000" dirty="0" smtClean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/h</a:t>
            </a:r>
          </a:p>
          <a:p>
            <a:pPr algn="ctr"/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MÁXIMO: 270 NM</a:t>
            </a:r>
            <a:r>
              <a:rPr lang="pt-BR" sz="2000" b="1" baseline="30000" dirty="0" smtClean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/h</a:t>
            </a:r>
          </a:p>
          <a:p>
            <a:pPr algn="ctr"/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6" y="1124744"/>
            <a:ext cx="3715170" cy="49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6775" y="6198832"/>
            <a:ext cx="418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DO QUEIMADOR ABERTO.                                                                         FONTE: </a:t>
            </a:r>
            <a:r>
              <a:rPr lang="pt-BR" sz="1200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ARQUIVO</a:t>
            </a: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PRELIMINARES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36712"/>
            <a:ext cx="8312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CÁLCULO DA PRODUÇÃO TEORICA DE BIOGAS NA ETE PIÇARRÃO -                                             MODELO PROPOSTO POR LOBATO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1" y="1513820"/>
            <a:ext cx="8096753" cy="4668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92205" y="6272897"/>
            <a:ext cx="8517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DO QUEIMADOR ABERTO.  FONTE: </a:t>
            </a: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 DE LOBATO 2011.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RESULTADOS PRELIMINARES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7674" y="5958504"/>
            <a:ext cx="8517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</a:t>
            </a: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PRÓPRIA. ADAPTADO DE VALENTE (2015).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4" y="1196752"/>
            <a:ext cx="8338606" cy="4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3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IMPORTÂNCIA DO PROJETO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110" r="2571" b="8650"/>
          <a:stretch/>
        </p:blipFill>
        <p:spPr bwMode="auto">
          <a:xfrm>
            <a:off x="132462" y="1452846"/>
            <a:ext cx="8442241" cy="474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51520" y="1052736"/>
            <a:ext cx="8312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b="1" dirty="0" smtClean="0">
                <a:solidFill>
                  <a:srgbClr val="002060"/>
                </a:solidFill>
                <a:latin typeface="Arial" charset="0"/>
              </a:rPr>
              <a:t>CUSTO OPERACIONAL – ETE PICARRÃO – ANO BASE 2015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6394329"/>
            <a:ext cx="8517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</a:t>
            </a: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PRÓPRIA.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SANASA - ETE 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569647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DADOS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GERAIS DA ETE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PIÇARRÃO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In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í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cio de Operação - Julho de 2004.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Vazão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Média de Projeto: 556 L/s.  Pico: 914 L/s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.  220000 habitantes.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Vazão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Média Atual: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436 L/s. ( Média 2015)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Concepção de Projeto: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“UASB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– Lodos Ativados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pt-BR" sz="2000" b="1" dirty="0" err="1" smtClean="0">
                <a:solidFill>
                  <a:srgbClr val="002060"/>
                </a:solidFill>
                <a:latin typeface="Arial" charset="0"/>
              </a:rPr>
              <a:t>Flotadores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”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Consumo de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Energia: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392 </a:t>
            </a:r>
            <a:r>
              <a:rPr lang="pt-BR" sz="2000" b="1" dirty="0" err="1" smtClean="0">
                <a:solidFill>
                  <a:srgbClr val="002060"/>
                </a:solidFill>
                <a:latin typeface="Arial" charset="0"/>
              </a:rPr>
              <a:t>MWh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/mês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Produção Média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de Lodo Desidratado: 629 Toneladas/mês.</a:t>
            </a:r>
          </a:p>
          <a:p>
            <a:pPr>
              <a:defRPr/>
            </a:pP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IMPORTÂNCIA DO PROJETO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960" y="908720"/>
            <a:ext cx="8650287" cy="374334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CUSTO ENERGETICO DA ETE – 2013 A 2015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3054"/>
            <a:ext cx="7642822" cy="488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1520" y="6394329"/>
            <a:ext cx="8517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</a:t>
            </a: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PRÓPRIA.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IMPORTÂNCIA DO PROJETO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960" y="1090207"/>
            <a:ext cx="8650287" cy="374334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 COM TRANSPORTE E DISPOSIÇÃO FINAL DE RESÍDUOS –  ANO BASE 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8406" r="6344" b="17651"/>
          <a:stretch/>
        </p:blipFill>
        <p:spPr bwMode="auto">
          <a:xfrm>
            <a:off x="498354" y="1628800"/>
            <a:ext cx="8301497" cy="44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1520" y="6394329"/>
            <a:ext cx="8517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FONTE: </a:t>
            </a: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PRÓPRIA.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DESAFIOS COM O PROJETO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96752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Identificar o real potencial energético do Biogás.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Definir e implantar a melhor alternativa para recuperação energética do Biogás.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Possibilitar a redução dos custos com Energia Elétrica na ETE Piçarrão.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altLang="pt-BR" sz="2000" b="1" dirty="0">
              <a:solidFill>
                <a:srgbClr val="002060"/>
              </a:solidFill>
              <a:latin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Possibilitar a redução dos custos </a:t>
            </a: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com o transporte e disposição final do lodo desidratado.</a:t>
            </a:r>
          </a:p>
          <a:p>
            <a:pPr algn="just" eaLnBrk="0" hangingPunct="0"/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altLang="pt-BR" sz="20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Mitigar o lançamento de gases causadores do efeito estufa.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75" y="273050"/>
            <a:ext cx="766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SLIDES AUXILIARES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" y="980728"/>
            <a:ext cx="4012281" cy="28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81" y="2013628"/>
            <a:ext cx="5104321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ohn Frederic Daniell (1790-1845), químico criador da famosa pilha de Dani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50" y="3991820"/>
            <a:ext cx="12477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63138" y="5974067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pt-BR" altLang="pt-BR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Frederic</a:t>
            </a:r>
            <a:r>
              <a:rPr lang="pt-BR" altLang="pt-B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Daniell</a:t>
            </a:r>
            <a:r>
              <a:rPr lang="pt-BR" altLang="pt-B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(1790-1845</a:t>
            </a:r>
            <a:r>
              <a:rPr lang="pt-BR" altLang="pt-B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49072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/>
              <a:t>PILHA DE DANIELL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26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254000"/>
            <a:ext cx="93249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BRUNO MARCOS SILVEIRA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ENGENHEIRO / ETE PIÇARRÃO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3348-5680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tratamento.esgoto4@sanasa.com.br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ETE PIÇARRÃO – FOTO AÉREA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7"/>
            <a:ext cx="7272808" cy="489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462252" y="6369089"/>
            <a:ext cx="8424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AÉREA DA ETE PIÇARRÃO. FONTE: ARQUIVO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ETE 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0" y="1196752"/>
            <a:ext cx="3715170" cy="49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4391472" y="2340786"/>
            <a:ext cx="4752528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PRODUÇÃO DE BIOGÁS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                     ANO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BASE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2015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Produção Média de Biogás: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        132 Nm</a:t>
            </a:r>
            <a:r>
              <a:rPr lang="pt-BR" sz="2000" b="1" baseline="30000" dirty="0" smtClean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/h. (Medidor Vortex).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Combustão Direta – Queimadores Abertos.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>
              <a:defRPr/>
            </a:pP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75977" y="6198832"/>
            <a:ext cx="418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DO QUEIMADOR ABERTO.                                                                         FONTE: ARQUIVO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Medidor de Biogás - Tipo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Vortex 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07" y="1718676"/>
            <a:ext cx="40322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443027" y="6163119"/>
            <a:ext cx="418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DO MEDIDOR VORTEX.                                                                         FONTE: MANUAL DO FABRICANTE.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Medidor Tipo Vortex – Princípio de Funcionamento 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4" t="45779" r="1411"/>
          <a:stretch>
            <a:fillRect/>
          </a:stretch>
        </p:blipFill>
        <p:spPr bwMode="auto">
          <a:xfrm>
            <a:off x="1014152" y="1844824"/>
            <a:ext cx="7125887" cy="43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6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53738" y="1124744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Medidor de Pressão e Temperatura do Biogás Produzido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1772816"/>
            <a:ext cx="30353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443027" y="6163119"/>
            <a:ext cx="4183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VISTA DO PRESSÃO E </a:t>
            </a:r>
            <a:r>
              <a:rPr lang="pt-BR" sz="1200" b="1" dirty="0">
                <a:solidFill>
                  <a:srgbClr val="002060"/>
                </a:solidFill>
                <a:latin typeface="Arial" charset="0"/>
              </a:rPr>
              <a:t>T</a:t>
            </a: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EMPERATURA.                                                                         FONTE: MANUAL DO FABRICANTE.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EQUIPAMENTOS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INSTALADOS - ETE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PIÇARRÃO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1772816"/>
            <a:ext cx="30353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Tubulação-Medidores-Vista Ger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r="-1587"/>
          <a:stretch/>
        </p:blipFill>
        <p:spPr bwMode="auto">
          <a:xfrm>
            <a:off x="528497" y="1052736"/>
            <a:ext cx="8023423" cy="50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275977" y="6198832"/>
            <a:ext cx="852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1200" b="1" dirty="0" smtClean="0">
                <a:solidFill>
                  <a:srgbClr val="002060"/>
                </a:solidFill>
                <a:latin typeface="Arial" charset="0"/>
              </a:rPr>
              <a:t>PONTO DE INSTALAÇÃO DOS NOVOS EQUIPAMENTOS. FONTE: ARQUIVO INTERNO DA SANASA.</a:t>
            </a:r>
            <a:endParaRPr lang="pt-BR" sz="1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1102</Words>
  <Application>Microsoft Office PowerPoint</Application>
  <PresentationFormat>Apresentação na tela (4:3)</PresentationFormat>
  <Paragraphs>210</Paragraphs>
  <Slides>34</Slides>
  <Notes>32</Notes>
  <HiddenSlides>8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Bruno Marcos Silveira</cp:lastModifiedBy>
  <cp:revision>128</cp:revision>
  <cp:lastPrinted>2013-03-06T14:17:17Z</cp:lastPrinted>
  <dcterms:created xsi:type="dcterms:W3CDTF">2013-01-21T13:05:03Z</dcterms:created>
  <dcterms:modified xsi:type="dcterms:W3CDTF">2016-05-18T18:48:44Z</dcterms:modified>
</cp:coreProperties>
</file>