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0" r:id="rId2"/>
    <p:sldId id="262" r:id="rId3"/>
    <p:sldId id="263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2D47C-B3B5-4FFD-BE4F-6C232FE7FE4A}" type="datetimeFigureOut">
              <a:rPr lang="pt-BR" smtClean="0"/>
              <a:pPr/>
              <a:t>17/05/2016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B1AC6-2842-485B-BA51-7E628D0906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39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405" tIns="42202" rIns="84405" bIns="42202"/>
          <a:lstStyle>
            <a:lvl1pPr defTabSz="886580">
              <a:defRPr sz="2200">
                <a:solidFill>
                  <a:srgbClr val="203C72"/>
                </a:solidFill>
                <a:latin typeface="Helvetica" pitchFamily="34" charset="0"/>
              </a:defRPr>
            </a:lvl1pPr>
            <a:lvl2pPr marL="719522" indent="-276965" defTabSz="886580">
              <a:defRPr sz="2200">
                <a:solidFill>
                  <a:srgbClr val="203C72"/>
                </a:solidFill>
                <a:latin typeface="Helvetica" pitchFamily="34" charset="0"/>
              </a:defRPr>
            </a:lvl2pPr>
            <a:lvl3pPr marL="1107858" indent="-221279" defTabSz="886580">
              <a:defRPr sz="2200">
                <a:solidFill>
                  <a:srgbClr val="203C72"/>
                </a:solidFill>
                <a:latin typeface="Helvetica" pitchFamily="34" charset="0"/>
              </a:defRPr>
            </a:lvl3pPr>
            <a:lvl4pPr marL="1550416" indent="-221279" defTabSz="886580">
              <a:defRPr sz="2200">
                <a:solidFill>
                  <a:srgbClr val="203C72"/>
                </a:solidFill>
                <a:latin typeface="Helvetica" pitchFamily="34" charset="0"/>
              </a:defRPr>
            </a:lvl4pPr>
            <a:lvl5pPr marL="1992973" indent="-221279" defTabSz="886580">
              <a:defRPr sz="2200">
                <a:solidFill>
                  <a:srgbClr val="203C72"/>
                </a:solidFill>
                <a:latin typeface="Helvetica" pitchFamily="34" charset="0"/>
              </a:defRPr>
            </a:lvl5pPr>
            <a:lvl6pPr marL="2415014" indent="-221279" defTabSz="88658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203C72"/>
                </a:solidFill>
                <a:latin typeface="Helvetica" pitchFamily="34" charset="0"/>
              </a:defRPr>
            </a:lvl6pPr>
            <a:lvl7pPr marL="2837056" indent="-221279" defTabSz="88658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203C72"/>
                </a:solidFill>
                <a:latin typeface="Helvetica" pitchFamily="34" charset="0"/>
              </a:defRPr>
            </a:lvl7pPr>
            <a:lvl8pPr marL="3259097" indent="-221279" defTabSz="88658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203C72"/>
                </a:solidFill>
                <a:latin typeface="Helvetica" pitchFamily="34" charset="0"/>
              </a:defRPr>
            </a:lvl8pPr>
            <a:lvl9pPr marL="3681138" indent="-221279" defTabSz="88658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203C72"/>
                </a:solidFill>
                <a:latin typeface="Helvetica" pitchFamily="34" charset="0"/>
              </a:defRPr>
            </a:lvl9pPr>
          </a:lstStyle>
          <a:p>
            <a:fld id="{2D0219F7-BAA1-487A-B24D-8917A97D8C32}" type="slidenum">
              <a:rPr lang="pt-BR" altLang="pt-BR" sz="2300" b="1" u="sng">
                <a:solidFill>
                  <a:schemeClr val="tx1"/>
                </a:solidFill>
              </a:rPr>
              <a:pPr/>
              <a:t>1</a:t>
            </a:fld>
            <a:endParaRPr lang="pt-BR" altLang="pt-BR" sz="2300" b="1" u="sng">
              <a:solidFill>
                <a:schemeClr val="tx1"/>
              </a:solidFill>
            </a:endParaRPr>
          </a:p>
        </p:txBody>
      </p:sp>
      <p:sp>
        <p:nvSpPr>
          <p:cNvPr id="425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2225" y="798513"/>
            <a:ext cx="4275138" cy="3205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25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525" y="4347195"/>
            <a:ext cx="5026951" cy="384935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682" tIns="43563" rIns="88682" bIns="43563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1024-53CA-4F49-99C8-178BE88FDFA3}" type="datetimeFigureOut">
              <a:rPr lang="pt-BR" smtClean="0"/>
              <a:pPr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B2F2-E4D9-4BEF-9FE8-14A2A1C020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65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1024-53CA-4F49-99C8-178BE88FDFA3}" type="datetimeFigureOut">
              <a:rPr lang="pt-BR" smtClean="0"/>
              <a:pPr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B2F2-E4D9-4BEF-9FE8-14A2A1C020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72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1024-53CA-4F49-99C8-178BE88FDFA3}" type="datetimeFigureOut">
              <a:rPr lang="pt-BR" smtClean="0"/>
              <a:pPr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B2F2-E4D9-4BEF-9FE8-14A2A1C020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52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1024-53CA-4F49-99C8-178BE88FDFA3}" type="datetimeFigureOut">
              <a:rPr lang="pt-BR" smtClean="0"/>
              <a:pPr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B2F2-E4D9-4BEF-9FE8-14A2A1C020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31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1024-53CA-4F49-99C8-178BE88FDFA3}" type="datetimeFigureOut">
              <a:rPr lang="pt-BR" smtClean="0"/>
              <a:pPr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B2F2-E4D9-4BEF-9FE8-14A2A1C020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29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1024-53CA-4F49-99C8-178BE88FDFA3}" type="datetimeFigureOut">
              <a:rPr lang="pt-BR" smtClean="0"/>
              <a:pPr/>
              <a:t>17/05/2016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B2F2-E4D9-4BEF-9FE8-14A2A1C020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0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1024-53CA-4F49-99C8-178BE88FDFA3}" type="datetimeFigureOut">
              <a:rPr lang="pt-BR" smtClean="0"/>
              <a:pPr/>
              <a:t>17/05/2016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B2F2-E4D9-4BEF-9FE8-14A2A1C020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03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1024-53CA-4F49-99C8-178BE88FDFA3}" type="datetimeFigureOut">
              <a:rPr lang="pt-BR" smtClean="0"/>
              <a:pPr/>
              <a:t>17/05/2016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B2F2-E4D9-4BEF-9FE8-14A2A1C020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202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1024-53CA-4F49-99C8-178BE88FDFA3}" type="datetimeFigureOut">
              <a:rPr lang="pt-BR" smtClean="0"/>
              <a:pPr/>
              <a:t>17/05/2016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B2F2-E4D9-4BEF-9FE8-14A2A1C020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23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1024-53CA-4F49-99C8-178BE88FDFA3}" type="datetimeFigureOut">
              <a:rPr lang="pt-BR" smtClean="0"/>
              <a:pPr/>
              <a:t>17/05/2016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B2F2-E4D9-4BEF-9FE8-14A2A1C020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46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1024-53CA-4F49-99C8-178BE88FDFA3}" type="datetimeFigureOut">
              <a:rPr lang="pt-BR" smtClean="0"/>
              <a:pPr/>
              <a:t>17/05/2016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B2F2-E4D9-4BEF-9FE8-14A2A1C020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86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51024-53CA-4F49-99C8-178BE88FDFA3}" type="datetimeFigureOut">
              <a:rPr lang="pt-BR" smtClean="0"/>
              <a:pPr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B2F2-E4D9-4BEF-9FE8-14A2A1C020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73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455613" y="500063"/>
            <a:ext cx="82073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ts val="2900"/>
              </a:lnSpc>
              <a:spcBef>
                <a:spcPct val="50000"/>
              </a:spcBef>
              <a:buFontTx/>
              <a:buNone/>
            </a:pPr>
            <a:endParaRPr lang="pt-BR" altLang="pt-BR" sz="2400" b="1">
              <a:solidFill>
                <a:srgbClr val="203C72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611188" y="1412875"/>
            <a:ext cx="7786687" cy="46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AVALIAÇÃO PRELIMINAR DE RISCO DO USO DE ÁGUA DE CISTERNA</a:t>
            </a:r>
            <a:endParaRPr lang="pt-BR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pt-BR" sz="18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 marL="0" indent="0" algn="r">
              <a:buNone/>
              <a:defRPr/>
            </a:pP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Alba de Oliveira Lemos</a:t>
            </a:r>
          </a:p>
          <a:p>
            <a:pPr marL="0" indent="0" algn="r">
              <a:buNone/>
              <a:defRPr/>
            </a:pP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João Henrique Cavalcanti Rangel</a:t>
            </a:r>
          </a:p>
          <a:p>
            <a:pPr marL="0" indent="0" algn="r">
              <a:buNone/>
              <a:defRPr/>
            </a:pP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Osman de Oliveira Lira</a:t>
            </a:r>
          </a:p>
          <a:p>
            <a:pPr marL="0" indent="0" algn="r">
              <a:buNone/>
              <a:defRPr/>
            </a:pP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Edgar Braga</a:t>
            </a:r>
          </a:p>
        </p:txBody>
      </p:sp>
      <p:pic>
        <p:nvPicPr>
          <p:cNvPr id="16" name="Picture 4" descr="Logo46Assemble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1864420" cy="1202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D:\Users\alba.lemos\Videos\Relatórios Cedidos\logo-promim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5233" y="6156162"/>
            <a:ext cx="616421" cy="657214"/>
          </a:xfrm>
          <a:prstGeom prst="rect">
            <a:avLst/>
          </a:prstGeom>
          <a:noFill/>
        </p:spPr>
      </p:pic>
      <p:pic>
        <p:nvPicPr>
          <p:cNvPr id="18" name="Imagem 1" descr="logoufpe_vectoriz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6210131"/>
            <a:ext cx="472421" cy="603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309321"/>
            <a:ext cx="182985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45381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pic>
        <p:nvPicPr>
          <p:cNvPr id="46082" name="Gráfico 1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928802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Gráfico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928802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928662" y="3955325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Figura 1. Análises de intensidade de cor em amostras de água de cisternas, de quarto municípios do semiárido pernambucano.</a:t>
            </a:r>
          </a:p>
          <a:p>
            <a:endParaRPr lang="pt-BR" sz="1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143504" y="3955325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Figura 2. Análises de turbidez em amostras de água de cisternas, em quatro municípios do semiárido pernambucano.</a:t>
            </a:r>
          </a:p>
          <a:p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928662" y="3955325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Figura 3. Análises de ferro em amostras de água de cisternas,  de quarto municípios do semiárido pernambucano.</a:t>
            </a:r>
          </a:p>
          <a:p>
            <a:endParaRPr lang="pt-BR" sz="1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143504" y="3955325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Figura 4. Análises de manganês em amostras de água de cisternas, de quarto municípios do semiárido pernambucano.</a:t>
            </a:r>
            <a:endParaRPr lang="pt-BR" sz="1200" dirty="0"/>
          </a:p>
        </p:txBody>
      </p:sp>
      <p:pic>
        <p:nvPicPr>
          <p:cNvPr id="47106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928802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Gráfico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928802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000364" y="3955325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/>
              <a:t>Figura 5. Análises de amônia em amostras de água de cisternas, de quarto municípios do semiárido pernambucano.</a:t>
            </a:r>
            <a:endParaRPr lang="pt-BR" sz="1200" dirty="0"/>
          </a:p>
        </p:txBody>
      </p:sp>
      <p:pic>
        <p:nvPicPr>
          <p:cNvPr id="48131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928802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928662" y="3955325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Figura 6. Análises de nitrato em amostras de água de cisternas, de quarto municípios do semiárido pernambucano.</a:t>
            </a:r>
          </a:p>
          <a:p>
            <a:endParaRPr lang="pt-BR" sz="1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143504" y="3955325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Figura 7. Análises de nitrito em amostras de água de cisternas, de quarto municípios do semiárido pernambucano.</a:t>
            </a:r>
            <a:endParaRPr lang="pt-BR" sz="1200" dirty="0"/>
          </a:p>
        </p:txBody>
      </p:sp>
      <p:pic>
        <p:nvPicPr>
          <p:cNvPr id="49154" name="Gráfico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928802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Gráfico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928802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928662" y="3955325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Figura 8. Análises de cobre em amostras de água de cisternas, de quarto municípios do semiárido pernambucano.</a:t>
            </a:r>
          </a:p>
          <a:p>
            <a:endParaRPr lang="pt-BR" sz="1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143504" y="3955325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Figura 9.  Análises de zinco em amostras de água de cisternas, de quarto municípios do semiárido pernambucano.</a:t>
            </a:r>
            <a:endParaRPr lang="pt-BR" sz="1200" dirty="0"/>
          </a:p>
        </p:txBody>
      </p:sp>
      <p:pic>
        <p:nvPicPr>
          <p:cNvPr id="11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928802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Gráfico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928802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928662" y="3955325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Figura 10. Análises de flúor em amostras de água de cisternas, de quarto municípios do semiárido pernambucano.</a:t>
            </a:r>
          </a:p>
          <a:p>
            <a:endParaRPr lang="pt-BR" sz="1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143504" y="3955325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/>
              <a:t>Figura 11. Análises de Sólidos Dissolvidos Totais (STD) em amostras de água de cisternas, de quarto municípios do semiárido pernambucano.</a:t>
            </a:r>
            <a:endParaRPr lang="pt-BR" sz="1200" dirty="0"/>
          </a:p>
        </p:txBody>
      </p:sp>
      <p:pic>
        <p:nvPicPr>
          <p:cNvPr id="1026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928802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Gráfico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928802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928662" y="3955325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Figura 12. Análises de pH em amostras de água de cisternas, de quarto municípios do semiárido pernambucano.</a:t>
            </a:r>
          </a:p>
          <a:p>
            <a:endParaRPr lang="pt-BR" sz="1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143504" y="3955325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Figura 13. Análises de Cloretos em amostras de água de cisternas, de quarto municípios do semiárido pernambucano.</a:t>
            </a:r>
            <a:endParaRPr lang="pt-BR" sz="1200" dirty="0"/>
          </a:p>
        </p:txBody>
      </p:sp>
      <p:pic>
        <p:nvPicPr>
          <p:cNvPr id="2050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928802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Gráfico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928802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500166" y="6536377"/>
            <a:ext cx="5929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/>
              <a:t>Fonte: CETESB (2007); BRASIL (2006); DIETER </a:t>
            </a:r>
            <a:r>
              <a:rPr lang="pt-BR" sz="1200" i="1" dirty="0" err="1" smtClean="0"/>
              <a:t>et</a:t>
            </a:r>
            <a:r>
              <a:rPr lang="pt-BR" sz="1200" i="1" dirty="0" smtClean="0"/>
              <a:t> al.,</a:t>
            </a:r>
            <a:r>
              <a:rPr lang="pt-BR" sz="1200" dirty="0" smtClean="0"/>
              <a:t> (2005); OPAS (2001); INTERLANDI (1994).</a:t>
            </a:r>
            <a:endParaRPr lang="pt-BR" sz="1200" dirty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680294"/>
              </p:ext>
            </p:extLst>
          </p:nvPr>
        </p:nvGraphicFramePr>
        <p:xfrm>
          <a:off x="1331640" y="2012803"/>
          <a:ext cx="6528218" cy="4368525"/>
        </p:xfrm>
        <a:graphic>
          <a:graphicData uri="http://schemas.openxmlformats.org/drawingml/2006/table">
            <a:tbl>
              <a:tblPr/>
              <a:tblGrid>
                <a:gridCol w="1402827"/>
                <a:gridCol w="1578268"/>
                <a:gridCol w="1465116"/>
                <a:gridCol w="2082007"/>
              </a:tblGrid>
              <a:tr h="17990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b="1" dirty="0">
                          <a:latin typeface="Times New Roman"/>
                          <a:ea typeface="Times New Roman"/>
                          <a:cs typeface="Times New Roman"/>
                        </a:rPr>
                        <a:t>Parâmetro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Times New Roman"/>
                          <a:ea typeface="Times New Roman"/>
                          <a:cs typeface="Times New Roman"/>
                        </a:rPr>
                        <a:t>Prazo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29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Curto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Médio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longo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Cor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Problemas em gestantes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Problemas neurológicos e Câncer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Turbidez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Doenças de veiculação hídrica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Ferro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Problemas Cardíacos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Cirrose no fígado e pâncreas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Manganês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Problemas neurológicos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Flúor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Fluorose dentária e cárie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Fluorose óssea 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Cobre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Doenças hepáticas e neurodegenerativas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Amônia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Presença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 de </a:t>
                      </a: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carga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orgânica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Nitrito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Nitrato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Metaemoglobinemia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Sólidos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Totais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Dissolvidos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Times New Roman"/>
                          <a:ea typeface="Times New Roman"/>
                          <a:cs typeface="Times New Roman"/>
                        </a:rPr>
                        <a:t>Doenças de veiculação hídrica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Cloro Residual Livre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Doenças de veiculação hídrica, em sua ausência.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Times New Roman"/>
                          <a:ea typeface="Times New Roman"/>
                          <a:cs typeface="Times New Roman"/>
                        </a:rPr>
                        <a:t>Problemas em gestantes, ao reagir com matéria orgânica.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Problemas neurológicos.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Câncer.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pH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Irritação na pele.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Cloretos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err="1">
                          <a:latin typeface="Times New Roman"/>
                          <a:ea typeface="Times New Roman"/>
                          <a:cs typeface="Times New Roman"/>
                        </a:rPr>
                        <a:t>Hipertenção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Doenças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renais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Times New Roman"/>
                          <a:ea typeface="Times New Roman"/>
                          <a:cs typeface="Times New Roman"/>
                        </a:rPr>
                        <a:t>Coliformes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totais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Doenças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 de </a:t>
                      </a: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veiculação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hídrica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i="1" dirty="0">
                          <a:latin typeface="Times New Roman"/>
                          <a:ea typeface="Times New Roman"/>
                          <a:cs typeface="Times New Roman"/>
                        </a:rPr>
                        <a:t>Escherichia coli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Doenças de veiculação hídrica.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755576" y="133414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Quadro </a:t>
            </a:r>
            <a:r>
              <a:rPr lang="pt-BR" dirty="0" smtClean="0"/>
              <a:t>4</a:t>
            </a:r>
            <a:r>
              <a:rPr lang="pt-BR" b="1" dirty="0" smtClean="0"/>
              <a:t>.</a:t>
            </a:r>
            <a:r>
              <a:rPr lang="pt-BR" dirty="0" smtClean="0"/>
              <a:t> </a:t>
            </a:r>
            <a:r>
              <a:rPr lang="pt-BR" dirty="0" smtClean="0"/>
              <a:t>Implicações </a:t>
            </a:r>
            <a:r>
              <a:rPr lang="pt-BR" dirty="0"/>
              <a:t>dos parâmetros analisados à </a:t>
            </a:r>
            <a:r>
              <a:rPr lang="pt-BR" dirty="0" smtClean="0"/>
              <a:t>saúde humana, </a:t>
            </a:r>
            <a:r>
              <a:rPr lang="pt-BR" dirty="0" smtClean="0"/>
              <a:t>com relação ao tempo de exposição humana.</a:t>
            </a:r>
            <a:r>
              <a:rPr lang="pt-BR" b="1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643042" y="5786100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Figura </a:t>
            </a:r>
            <a:r>
              <a:rPr lang="pt-BR" sz="1400" dirty="0" smtClean="0"/>
              <a:t>14.  </a:t>
            </a:r>
            <a:r>
              <a:rPr lang="pt-BR" sz="1400" dirty="0" smtClean="0"/>
              <a:t>Matriz de Risco Qualitativo do consumo de água, por contaminantes químicos e microbiológicos.</a:t>
            </a:r>
            <a:endParaRPr lang="pt-BR" sz="14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171371"/>
              </p:ext>
            </p:extLst>
          </p:nvPr>
        </p:nvGraphicFramePr>
        <p:xfrm>
          <a:off x="2195736" y="1412776"/>
          <a:ext cx="4738846" cy="4032448"/>
        </p:xfrm>
        <a:graphic>
          <a:graphicData uri="http://schemas.openxmlformats.org/drawingml/2006/table">
            <a:tbl>
              <a:tblPr/>
              <a:tblGrid>
                <a:gridCol w="742620"/>
                <a:gridCol w="883022"/>
                <a:gridCol w="883022"/>
                <a:gridCol w="1115091"/>
                <a:gridCol w="1115091"/>
              </a:tblGrid>
              <a:tr h="1090108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Severidade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Médio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Alto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Extremo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901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Baixo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E7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Médio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Alto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901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  <a:cs typeface="Times New Roman"/>
                        </a:rPr>
                        <a:t>Baixo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E7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Baixo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E7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Médio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8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Frequência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55576" y="1681451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Quadro 7. Níveis de risco da presença de parâmetros físico-químicos e bacteriológicos em água para consumo humano, em relação ao tempo.</a:t>
            </a:r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869447"/>
              </p:ext>
            </p:extLst>
          </p:nvPr>
        </p:nvGraphicFramePr>
        <p:xfrm>
          <a:off x="755576" y="2358002"/>
          <a:ext cx="7713920" cy="4095336"/>
        </p:xfrm>
        <a:graphic>
          <a:graphicData uri="http://schemas.openxmlformats.org/drawingml/2006/table">
            <a:tbl>
              <a:tblPr/>
              <a:tblGrid>
                <a:gridCol w="2821886"/>
                <a:gridCol w="1630678"/>
                <a:gridCol w="1630678"/>
                <a:gridCol w="1630678"/>
              </a:tblGrid>
              <a:tr h="2313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 dirty="0">
                          <a:latin typeface="Times New Roman"/>
                          <a:ea typeface="Times New Roman"/>
                          <a:cs typeface="Times New Roman"/>
                        </a:rPr>
                        <a:t>Parâmetro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Nível de risco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91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Curto prazo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Médio prazo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Longo prazo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>
                          <a:latin typeface="Times New Roman"/>
                          <a:ea typeface="Times New Roman"/>
                          <a:cs typeface="Times New Roman"/>
                        </a:rPr>
                        <a:t>Cor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Alto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Extremo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41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>
                          <a:latin typeface="Times New Roman"/>
                          <a:ea typeface="Times New Roman"/>
                          <a:cs typeface="Times New Roman"/>
                        </a:rPr>
                        <a:t>Turbidez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 dirty="0">
                          <a:latin typeface="Times New Roman"/>
                          <a:ea typeface="Times New Roman"/>
                          <a:cs typeface="Times New Roman"/>
                        </a:rPr>
                        <a:t>Médio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>
                          <a:latin typeface="Times New Roman"/>
                          <a:ea typeface="Times New Roman"/>
                          <a:cs typeface="Times New Roman"/>
                        </a:rPr>
                        <a:t>Ferro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Médio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>
                          <a:latin typeface="Times New Roman"/>
                          <a:ea typeface="Times New Roman"/>
                          <a:cs typeface="Times New Roman"/>
                        </a:rPr>
                        <a:t>Manganês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Alto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41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Times New Roman"/>
                          <a:ea typeface="Times New Roman"/>
                          <a:cs typeface="Times New Roman"/>
                        </a:rPr>
                        <a:t>Flúor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Baixo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E7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Baixo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E739"/>
                    </a:solidFill>
                  </a:tcPr>
                </a:tc>
              </a:tr>
              <a:tr h="241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Times New Roman"/>
                          <a:ea typeface="Times New Roman"/>
                          <a:cs typeface="Times New Roman"/>
                        </a:rPr>
                        <a:t>Cobre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Médio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1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Times New Roman"/>
                          <a:ea typeface="Times New Roman"/>
                          <a:cs typeface="Times New Roman"/>
                        </a:rPr>
                        <a:t>Amônia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 dirty="0">
                          <a:latin typeface="Times New Roman"/>
                          <a:ea typeface="Times New Roman"/>
                          <a:cs typeface="Times New Roman"/>
                        </a:rPr>
                        <a:t>Médio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Times New Roman"/>
                          <a:ea typeface="Times New Roman"/>
                          <a:cs typeface="Times New Roman"/>
                        </a:rPr>
                        <a:t>Nitrito 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Baixo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E7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Times New Roman"/>
                          <a:ea typeface="Times New Roman"/>
                          <a:cs typeface="Times New Roman"/>
                        </a:rPr>
                        <a:t>Nitrato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Baixo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E7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Times New Roman"/>
                          <a:ea typeface="Times New Roman"/>
                          <a:cs typeface="Times New Roman"/>
                        </a:rPr>
                        <a:t>Sólidos totais dissolvidos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 dirty="0">
                          <a:latin typeface="Times New Roman"/>
                          <a:ea typeface="Times New Roman"/>
                          <a:cs typeface="Times New Roman"/>
                        </a:rPr>
                        <a:t>Médio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Times New Roman"/>
                          <a:ea typeface="Times New Roman"/>
                          <a:cs typeface="Times New Roman"/>
                        </a:rPr>
                        <a:t>Cloro residual livre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 dirty="0">
                          <a:latin typeface="Times New Roman"/>
                          <a:ea typeface="Times New Roman"/>
                          <a:cs typeface="Times New Roman"/>
                        </a:rPr>
                        <a:t>Extremo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Baixo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E7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Médio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1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Times New Roman"/>
                          <a:ea typeface="Times New Roman"/>
                          <a:cs typeface="Times New Roman"/>
                        </a:rPr>
                        <a:t>pH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 dirty="0">
                          <a:latin typeface="Times New Roman"/>
                          <a:ea typeface="Times New Roman"/>
                          <a:cs typeface="Times New Roman"/>
                        </a:rPr>
                        <a:t>Baixo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E7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Times New Roman"/>
                          <a:ea typeface="Times New Roman"/>
                          <a:cs typeface="Times New Roman"/>
                        </a:rPr>
                        <a:t>Cloretos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 dirty="0">
                          <a:latin typeface="Times New Roman"/>
                          <a:ea typeface="Times New Roman"/>
                          <a:cs typeface="Times New Roman"/>
                        </a:rPr>
                        <a:t>Baixo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E7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 dirty="0">
                          <a:latin typeface="Times New Roman"/>
                          <a:ea typeface="Times New Roman"/>
                          <a:cs typeface="Times New Roman"/>
                        </a:rPr>
                        <a:t>Baixo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E739"/>
                    </a:solidFill>
                  </a:tcPr>
                </a:tc>
              </a:tr>
              <a:tr h="241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Times New Roman"/>
                          <a:ea typeface="Times New Roman"/>
                          <a:cs typeface="Times New Roman"/>
                        </a:rPr>
                        <a:t>Coliformes totais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 dirty="0">
                          <a:latin typeface="Times New Roman"/>
                          <a:ea typeface="Times New Roman"/>
                          <a:cs typeface="Times New Roman"/>
                        </a:rPr>
                        <a:t>Médio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i="1">
                          <a:latin typeface="Times New Roman"/>
                          <a:ea typeface="Times New Roman"/>
                          <a:cs typeface="Times New Roman"/>
                        </a:rPr>
                        <a:t>Escherichia coli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b="1" dirty="0">
                          <a:latin typeface="Times New Roman"/>
                          <a:ea typeface="Times New Roman"/>
                          <a:cs typeface="Times New Roman"/>
                        </a:rPr>
                        <a:t>Extremo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Escassez </a:t>
            </a:r>
            <a:r>
              <a:rPr lang="pt-BR" sz="2800" dirty="0" smtClean="0"/>
              <a:t>da água </a:t>
            </a:r>
            <a:endParaRPr lang="pt-BR" sz="2800" dirty="0" smtClean="0"/>
          </a:p>
          <a:p>
            <a:r>
              <a:rPr lang="pt-BR" sz="2800" dirty="0" smtClean="0"/>
              <a:t>Água para Todos</a:t>
            </a:r>
            <a:endParaRPr lang="pt-BR" sz="2800" dirty="0" smtClean="0"/>
          </a:p>
          <a:p>
            <a:r>
              <a:rPr lang="pt-BR" sz="2800" dirty="0" smtClean="0"/>
              <a:t>Impacto do uso da cisterna na diarreia </a:t>
            </a:r>
            <a:r>
              <a:rPr lang="pt-BR" sz="2800" dirty="0" smtClean="0"/>
              <a:t>infantil</a:t>
            </a:r>
          </a:p>
          <a:p>
            <a:r>
              <a:rPr lang="pt-BR" sz="2800" dirty="0" smtClean="0"/>
              <a:t>Análise de Risco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pic>
        <p:nvPicPr>
          <p:cNvPr id="5" name="Imagem 1" descr="logoufpe_vectoriz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42852"/>
            <a:ext cx="472421" cy="603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357158" y="1585162"/>
            <a:ext cx="842968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	</a:t>
            </a:r>
            <a:r>
              <a:rPr lang="pt-BR" sz="2000" dirty="0" smtClean="0"/>
              <a:t>As populações estudadas dos municípios de Chã Grande, Gravatá, Passira e Taquaritinga do Norte, que consomem água armazenada em cisternas estão expostas a riscos à saúde, devido à contaminação por agentes químicos e microbiológicos, bem como pela presença de matérias orgânicas em solução e pela ausência de desinfecção da água, podendo causar diarreia, afetando, sobretudo, crianças e idosos.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	A presença de </a:t>
            </a:r>
            <a:r>
              <a:rPr lang="pt-BR" sz="2000" i="1" dirty="0" smtClean="0"/>
              <a:t>Escherichia coli</a:t>
            </a:r>
            <a:r>
              <a:rPr lang="pt-BR" sz="2000" dirty="0" smtClean="0"/>
              <a:t> requer a desinfecção da água. Porém, no estudo em questão, as amostras de água apresentaram elevadas intensidades de cor, a qual pode reagir com o agente desinfetante e produzir compostos halogenados, como </a:t>
            </a:r>
            <a:r>
              <a:rPr lang="pt-BR" sz="2000" dirty="0" err="1" smtClean="0"/>
              <a:t>trialometanos</a:t>
            </a:r>
            <a:r>
              <a:rPr lang="pt-BR" sz="2000" dirty="0" smtClean="0"/>
              <a:t>. Diante disso, as autoridades de saúde pública dos municípios devem monitorar a qualidade da água de cisterna, providenciando fontes seguras para o abastecimento das comunidades.</a:t>
            </a:r>
          </a:p>
          <a:p>
            <a:pPr algn="just"/>
            <a:r>
              <a:rPr lang="pt-BR" sz="1600" dirty="0" smtClean="0"/>
              <a:t>	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57158" y="1585162"/>
            <a:ext cx="84296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	</a:t>
            </a:r>
            <a:r>
              <a:rPr lang="pt-BR" sz="2000" dirty="0" smtClean="0"/>
              <a:t>O risco apresentado pela presença de determinado parâmetro pode variar em função do tempo. Os riscos de curto prazo devem ser mitigados o mais rápido possível, para se evitar surtos de diarreia. Os riscos de médio e longo prazo podem ser evitados a partir de políticas de que garantam a segurança da água, bem como ações de prevenção de doenças e promoção à saúde, como programas educativos sobre os cuidados com a água, junto às populações beneficiadas com cisterna, a distribuição regular da solução de hipoclorito de sódio a 2,5% e um plano de ação de vigilância da qualidade da água de cisternas, são necessários para garantir a saúde das populações.</a:t>
            </a:r>
          </a:p>
          <a:p>
            <a:pPr algn="just"/>
            <a:r>
              <a:rPr lang="pt-BR" sz="2000" dirty="0"/>
              <a:t>	</a:t>
            </a:r>
            <a:endParaRPr lang="pt-BR" sz="2000" dirty="0" smtClean="0"/>
          </a:p>
          <a:p>
            <a:pPr algn="just"/>
            <a:r>
              <a:rPr lang="pt-BR" sz="2000" dirty="0"/>
              <a:t>	</a:t>
            </a:r>
            <a:r>
              <a:rPr lang="pt-BR" sz="2000" dirty="0" smtClean="0"/>
              <a:t>No </a:t>
            </a:r>
            <a:r>
              <a:rPr lang="pt-BR" sz="2000" dirty="0"/>
              <a:t>presente estudo, os parâmetros CRL e </a:t>
            </a:r>
            <a:r>
              <a:rPr lang="pt-BR" sz="2000" i="1" dirty="0" err="1"/>
              <a:t>E</a:t>
            </a:r>
            <a:r>
              <a:rPr lang="pt-BR" sz="2000" i="1" dirty="0"/>
              <a:t>. coli</a:t>
            </a:r>
            <a:r>
              <a:rPr lang="pt-BR" sz="2000" dirty="0"/>
              <a:t> apresentaram riscos extremos, em curto prazo; a intensidade de cor, risco alto em médio prazo; e o manganês e a intensidade de cor, riscos alto e extremo, respectivamente, em longo prazo.</a:t>
            </a:r>
          </a:p>
          <a:p>
            <a:pPr algn="just"/>
            <a:endParaRPr lang="pt-BR" sz="1600" dirty="0" smtClean="0"/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8309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latin typeface="Comic Sans MS" panose="030F0702030302020204" pitchFamily="66" charset="0"/>
              </a:rPr>
              <a:t>Obrigada!</a:t>
            </a:r>
            <a:endParaRPr lang="pt-BR" sz="6000" b="1" dirty="0">
              <a:latin typeface="Comic Sans MS" panose="030F0702030302020204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albalemos@yahoo.com.br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5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9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sz="2800" dirty="0" smtClean="0"/>
              <a:t>		</a:t>
            </a:r>
            <a:r>
              <a:rPr lang="pt-BR" sz="2800" dirty="0"/>
              <a:t> </a:t>
            </a:r>
            <a:r>
              <a:rPr lang="pt-BR" sz="2800" dirty="0" smtClean="0"/>
              <a:t>Avaliar </a:t>
            </a:r>
            <a:r>
              <a:rPr lang="pt-BR" sz="2800" dirty="0"/>
              <a:t>os riscos do consumo humano da água de cisternas à saúde pública, para servir de subsídio aos programas de saúde, bem como de educação e vigilância ambiental, instituídos pelas autoridades em saúde pública, de acordo com as diretrizes do Sistema Único de Saúde (SUS).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pt-BR" dirty="0" smtClean="0"/>
              <a:t>Entrevistas*:</a:t>
            </a:r>
          </a:p>
          <a:p>
            <a:pPr marL="914400" lvl="1" indent="-514350" algn="just"/>
            <a:r>
              <a:rPr lang="pt-BR" dirty="0" smtClean="0"/>
              <a:t>Fontes de abastecimento</a:t>
            </a:r>
          </a:p>
          <a:p>
            <a:pPr marL="914400" lvl="1" indent="-514350" algn="just"/>
            <a:r>
              <a:rPr lang="pt-BR" dirty="0" smtClean="0"/>
              <a:t>Cuidados com a água</a:t>
            </a:r>
          </a:p>
          <a:p>
            <a:pPr marL="914400" lvl="1" indent="-514350" algn="just">
              <a:buNone/>
            </a:pPr>
            <a:endParaRPr lang="pt-BR" dirty="0" smtClean="0"/>
          </a:p>
          <a:p>
            <a:pPr marL="514350" indent="-514350" algn="just"/>
            <a:r>
              <a:rPr lang="pt-BR" dirty="0" smtClean="0"/>
              <a:t>Análise da qualidade da água*:</a:t>
            </a:r>
          </a:p>
          <a:p>
            <a:pPr marL="914400" lvl="1" indent="-514350" algn="just"/>
            <a:r>
              <a:rPr lang="pt-BR" dirty="0" smtClean="0"/>
              <a:t>Físico-química e bacteriológica</a:t>
            </a:r>
          </a:p>
          <a:p>
            <a:pPr marL="914400" lvl="1" indent="-514350" algn="just">
              <a:buNone/>
            </a:pPr>
            <a:endParaRPr lang="pt-BR" dirty="0" smtClean="0"/>
          </a:p>
          <a:p>
            <a:pPr marL="914400" lvl="1" indent="-514350" algn="just">
              <a:buNone/>
            </a:pPr>
            <a:r>
              <a:rPr lang="pt-BR" dirty="0" smtClean="0"/>
              <a:t>*</a:t>
            </a:r>
            <a:r>
              <a:rPr lang="pt-BR" sz="1800" dirty="0" smtClean="0"/>
              <a:t>Dados fornecidos pela URCQA da </a:t>
            </a:r>
            <a:r>
              <a:rPr lang="pt-BR" sz="1800" dirty="0" err="1" smtClean="0"/>
              <a:t>Funasa-PE</a:t>
            </a:r>
            <a:r>
              <a:rPr lang="pt-BR" sz="1800" dirty="0" smtClean="0"/>
              <a:t>.</a:t>
            </a:r>
          </a:p>
          <a:p>
            <a:pPr marL="914400" lvl="1" indent="-514350" algn="just"/>
            <a:endParaRPr lang="pt-BR" dirty="0" smtClean="0"/>
          </a:p>
          <a:p>
            <a:pPr marL="914400" lvl="1" indent="-514350"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Definição de prazos, para os riscos à saúde humana, associados ao consumo de água:</a:t>
            </a:r>
            <a:endParaRPr lang="pt-BR" sz="2400" dirty="0" smtClean="0"/>
          </a:p>
          <a:p>
            <a:pPr marL="514350" indent="-514350" algn="just"/>
            <a:endParaRPr lang="pt-BR" dirty="0" smtClean="0"/>
          </a:p>
          <a:p>
            <a:pPr marL="514350" indent="-514350" algn="just"/>
            <a:endParaRPr lang="pt-BR" dirty="0" smtClean="0"/>
          </a:p>
          <a:p>
            <a:pPr marL="914400" lvl="1" indent="-514350" algn="just">
              <a:buNone/>
            </a:pPr>
            <a:endParaRPr lang="pt-BR" dirty="0" smtClean="0"/>
          </a:p>
          <a:p>
            <a:pPr marL="914400" lvl="1" indent="-514350" algn="just">
              <a:buNone/>
            </a:pPr>
            <a:r>
              <a:rPr lang="pt-BR" sz="2400" dirty="0" smtClean="0"/>
              <a:t>	</a:t>
            </a:r>
            <a:endParaRPr lang="pt-BR" sz="2400" dirty="0" smtClean="0"/>
          </a:p>
          <a:p>
            <a:pPr marL="914400" lvl="1" indent="-514350" algn="just">
              <a:buNone/>
            </a:pPr>
            <a:endParaRPr lang="pt-BR" sz="2400" dirty="0"/>
          </a:p>
          <a:p>
            <a:pPr marL="914400" lvl="1" indent="-514350" algn="just">
              <a:buNone/>
            </a:pPr>
            <a:r>
              <a:rPr lang="pt-BR" sz="1800" dirty="0" smtClean="0"/>
              <a:t>  (</a:t>
            </a:r>
            <a:r>
              <a:rPr lang="pt-BR" sz="1800" dirty="0" smtClean="0"/>
              <a:t>OPAS, 2001)</a:t>
            </a:r>
          </a:p>
          <a:p>
            <a:pPr marL="914400" lvl="1" indent="-514350" algn="just">
              <a:buNone/>
            </a:pP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761087"/>
              </p:ext>
            </p:extLst>
          </p:nvPr>
        </p:nvGraphicFramePr>
        <p:xfrm>
          <a:off x="755576" y="2500306"/>
          <a:ext cx="7920880" cy="2217140"/>
        </p:xfrm>
        <a:graphic>
          <a:graphicData uri="http://schemas.openxmlformats.org/drawingml/2006/table">
            <a:tbl>
              <a:tblPr/>
              <a:tblGrid>
                <a:gridCol w="2165558"/>
                <a:gridCol w="5755322"/>
              </a:tblGrid>
              <a:tr h="51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Prazo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Descrição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Curto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  <a:cs typeface="Times New Roman"/>
                        </a:rPr>
                        <a:t>Tempo necessário, em dias, para manifestação dos efeitos de microorganismos e produtos químicos.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Médio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  <a:cs typeface="Times New Roman"/>
                        </a:rPr>
                        <a:t>Tempo, em meses, para os efeitos se manifestarem.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Longo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  <a:cs typeface="Times New Roman"/>
                        </a:rPr>
                        <a:t>Tempo, em anos, para os efeitos se manifestarem.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pt-BR" sz="2800" dirty="0" smtClean="0"/>
              <a:t>Análise de risco do uso da água de cisterna</a:t>
            </a:r>
          </a:p>
          <a:p>
            <a:pPr marL="914400" lvl="1" indent="-514350" algn="just"/>
            <a:r>
              <a:rPr lang="pt-BR" sz="2400" dirty="0" smtClean="0"/>
              <a:t>Severidade (CETESB, 2011)</a:t>
            </a:r>
          </a:p>
          <a:p>
            <a:pPr marL="914400" lvl="1" indent="-514350" algn="just"/>
            <a:endParaRPr lang="pt-BR" dirty="0" smtClean="0"/>
          </a:p>
          <a:p>
            <a:pPr marL="914400" lvl="1" indent="-514350" algn="just"/>
            <a:endParaRPr lang="pt-BR" dirty="0" smtClean="0"/>
          </a:p>
          <a:p>
            <a:pPr marL="914400" lvl="1" indent="-514350" algn="just"/>
            <a:endParaRPr lang="pt-BR" dirty="0" smtClean="0"/>
          </a:p>
          <a:p>
            <a:pPr marL="914400" lvl="1" indent="-514350" algn="just">
              <a:buNone/>
            </a:pPr>
            <a:endParaRPr lang="pt-BR" dirty="0" smtClean="0"/>
          </a:p>
          <a:p>
            <a:pPr marL="914400" lvl="1" indent="-514350" algn="just"/>
            <a:endParaRPr lang="pt-BR" sz="2400" dirty="0" smtClean="0"/>
          </a:p>
          <a:p>
            <a:pPr marL="914400" lvl="1" indent="-514350" algn="just"/>
            <a:r>
              <a:rPr lang="pt-BR" sz="2400" dirty="0" smtClean="0"/>
              <a:t>Frequência</a:t>
            </a:r>
            <a:endParaRPr lang="pt-BR" sz="2400" dirty="0" smtClean="0"/>
          </a:p>
          <a:p>
            <a:pPr marL="914400" lvl="1" indent="-514350" algn="just">
              <a:buNone/>
            </a:pPr>
            <a:endParaRPr lang="pt-BR" dirty="0" smtClean="0"/>
          </a:p>
          <a:p>
            <a:pPr marL="914400" lvl="1" indent="-514350" algn="just">
              <a:buNone/>
            </a:pP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413414"/>
              </p:ext>
            </p:extLst>
          </p:nvPr>
        </p:nvGraphicFramePr>
        <p:xfrm>
          <a:off x="1043608" y="2711068"/>
          <a:ext cx="7272808" cy="2071354"/>
        </p:xfrm>
        <a:graphic>
          <a:graphicData uri="http://schemas.openxmlformats.org/drawingml/2006/table">
            <a:tbl>
              <a:tblPr/>
              <a:tblGrid>
                <a:gridCol w="1780789"/>
                <a:gridCol w="5492019"/>
              </a:tblGrid>
              <a:tr h="217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latin typeface="Times New Roman"/>
                          <a:ea typeface="Times New Roman"/>
                          <a:cs typeface="Times New Roman"/>
                        </a:rPr>
                        <a:t>Categoria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>
                          <a:latin typeface="Times New Roman"/>
                          <a:ea typeface="Times New Roman"/>
                          <a:cs typeface="Times New Roman"/>
                        </a:rPr>
                        <a:t>Efeitos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latin typeface="Times New Roman"/>
                          <a:ea typeface="Times New Roman"/>
                          <a:cs typeface="Times New Roman"/>
                        </a:rPr>
                        <a:t>Danos irrelevantes </a:t>
                      </a:r>
                      <a:r>
                        <a:rPr lang="pt-BR" sz="1200" dirty="0">
                          <a:latin typeface="Times New Roman"/>
                          <a:ea typeface="Times New Roman"/>
                          <a:cs typeface="Times New Roman"/>
                        </a:rPr>
                        <a:t>ao meio ambiente e </a:t>
                      </a:r>
                      <a:r>
                        <a:rPr lang="pt-BR" sz="1200" b="1" dirty="0">
                          <a:latin typeface="Times New Roman"/>
                          <a:ea typeface="Times New Roman"/>
                          <a:cs typeface="Times New Roman"/>
                        </a:rPr>
                        <a:t>à comunidade </a:t>
                      </a:r>
                      <a:r>
                        <a:rPr lang="pt-BR" sz="1200" dirty="0">
                          <a:latin typeface="Times New Roman"/>
                          <a:ea typeface="Times New Roman"/>
                          <a:cs typeface="Times New Roman"/>
                        </a:rPr>
                        <a:t>externa.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latin typeface="Times New Roman"/>
                          <a:ea typeface="Times New Roman"/>
                          <a:cs typeface="Times New Roman"/>
                        </a:rPr>
                        <a:t>Possíveis danos ao meio ambiente devido a liberações de substâncias químicas tóxicas ou inflamáveis, alcançando áreas externas à instalação. Pode provocar </a:t>
                      </a:r>
                      <a:r>
                        <a:rPr lang="pt-BR" sz="1200" b="1" dirty="0">
                          <a:latin typeface="Times New Roman"/>
                          <a:ea typeface="Times New Roman"/>
                          <a:cs typeface="Times New Roman"/>
                        </a:rPr>
                        <a:t>lesões de gravidade moderada na população</a:t>
                      </a:r>
                      <a:r>
                        <a:rPr lang="pt-BR" sz="1200" dirty="0">
                          <a:latin typeface="Times New Roman"/>
                          <a:ea typeface="Times New Roman"/>
                          <a:cs typeface="Times New Roman"/>
                        </a:rPr>
                        <a:t> externa ou impactos ambientais com reduzido tempo de recuperação.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latin typeface="Times New Roman"/>
                          <a:ea typeface="Times New Roman"/>
                          <a:cs typeface="Times New Roman"/>
                        </a:rPr>
                        <a:t>Impactos ambientais devido a liberações de substâncias químicas, tóxicas ou inflamáveis, atingindo áreas externas às instalações. </a:t>
                      </a:r>
                      <a:r>
                        <a:rPr lang="pt-BR" sz="1200" b="1" dirty="0">
                          <a:latin typeface="Times New Roman"/>
                          <a:ea typeface="Times New Roman"/>
                          <a:cs typeface="Times New Roman"/>
                        </a:rPr>
                        <a:t>Provoca mortes ou lesões graves na população </a:t>
                      </a:r>
                      <a:r>
                        <a:rPr lang="pt-BR" sz="1200" dirty="0">
                          <a:latin typeface="Times New Roman"/>
                          <a:ea typeface="Times New Roman"/>
                          <a:cs typeface="Times New Roman"/>
                        </a:rPr>
                        <a:t>externa ou impactos ao meio ambiente com tempo de recuperação elevado.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03570"/>
              </p:ext>
            </p:extLst>
          </p:nvPr>
        </p:nvGraphicFramePr>
        <p:xfrm>
          <a:off x="1115616" y="5733256"/>
          <a:ext cx="7200800" cy="849160"/>
        </p:xfrm>
        <a:graphic>
          <a:graphicData uri="http://schemas.openxmlformats.org/drawingml/2006/table">
            <a:tbl>
              <a:tblPr/>
              <a:tblGrid>
                <a:gridCol w="1761102"/>
                <a:gridCol w="5439698"/>
              </a:tblGrid>
              <a:tr h="218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latin typeface="Times New Roman"/>
                          <a:ea typeface="Times New Roman"/>
                          <a:cs typeface="Times New Roman"/>
                        </a:rPr>
                        <a:t>Categoria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>
                          <a:latin typeface="Times New Roman"/>
                          <a:ea typeface="Times New Roman"/>
                          <a:cs typeface="Times New Roman"/>
                        </a:rPr>
                        <a:t>Descrição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latin typeface="Times New Roman"/>
                          <a:ea typeface="Times New Roman"/>
                          <a:cs typeface="Times New Roman"/>
                        </a:rPr>
                        <a:t>Ocorrência em menos de 30% das amostras.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latin typeface="Times New Roman"/>
                          <a:ea typeface="Times New Roman"/>
                          <a:cs typeface="Times New Roman"/>
                        </a:rPr>
                        <a:t>Ocorrência entre de 30 e 60% das amostras.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latin typeface="Times New Roman"/>
                          <a:ea typeface="Times New Roman"/>
                          <a:cs typeface="Times New Roman"/>
                        </a:rPr>
                        <a:t>Ocorrência acima de 60% das amostras.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5858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pt-BR" sz="2400" dirty="0" smtClean="0"/>
              <a:t>	</a:t>
            </a:r>
            <a:r>
              <a:rPr lang="pt-BR" sz="2400" dirty="0" smtClean="0"/>
              <a:t>Quadro 1. Procedência </a:t>
            </a:r>
            <a:r>
              <a:rPr lang="pt-BR" sz="2400" dirty="0" smtClean="0"/>
              <a:t>e cuidado com a água da cisterna, de quatro municípios do semiárido pernambucano.</a:t>
            </a:r>
            <a:r>
              <a:rPr lang="pt-BR" sz="2400" b="1" dirty="0" smtClean="0"/>
              <a:t> </a:t>
            </a:r>
            <a:endParaRPr lang="pt-BR" sz="2400" dirty="0" smtClean="0"/>
          </a:p>
          <a:p>
            <a:pPr marL="914400" lvl="1" indent="-514350" algn="just">
              <a:buNone/>
            </a:pP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561750"/>
              </p:ext>
            </p:extLst>
          </p:nvPr>
        </p:nvGraphicFramePr>
        <p:xfrm>
          <a:off x="1163958" y="2492896"/>
          <a:ext cx="6864426" cy="4269417"/>
        </p:xfrm>
        <a:graphic>
          <a:graphicData uri="http://schemas.openxmlformats.org/drawingml/2006/table">
            <a:tbl>
              <a:tblPr/>
              <a:tblGrid>
                <a:gridCol w="762714"/>
                <a:gridCol w="762714"/>
                <a:gridCol w="762714"/>
                <a:gridCol w="903876"/>
                <a:gridCol w="621552"/>
                <a:gridCol w="762714"/>
                <a:gridCol w="762714"/>
                <a:gridCol w="762714"/>
                <a:gridCol w="762714"/>
              </a:tblGrid>
              <a:tr h="145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Município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Procedência da água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Tratamento na cisterna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Tratamento intradomiciliar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Desvio das primeiras águas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114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Chã Grande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Chuva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pt-BR" sz="9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pt-BR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(SO</a:t>
                      </a:r>
                      <a:r>
                        <a:rPr lang="pt-BR" sz="9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pt-BR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pt-BR" sz="9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Realiza</a:t>
                      </a: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04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Cacimba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Cloro 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35%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Coa</a:t>
                      </a: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filtra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Não</a:t>
                      </a: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realiza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95%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Chuva e carro pipa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85%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Não realiza 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Não</a:t>
                      </a: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realiza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1141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Gravatá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Chuva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Cloro 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Realiza</a:t>
                      </a: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1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Carro pipa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Coa e filtra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11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Chuva e 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carro pipa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Não realiza 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NaOCl 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Não</a:t>
                      </a: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realiza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Não realiza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65%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1141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Passira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Chuva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Cloro 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NaOCl</a:t>
                      </a:r>
                      <a:r>
                        <a:rPr lang="pt-BR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Realiza</a:t>
                      </a: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1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Carro pipa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38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Chuva e 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carro pipa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Não realiza 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Não</a:t>
                      </a: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realiza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Não</a:t>
                      </a: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realiza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41">
                <a:tc row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Taquaritinga 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 Norte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Chuva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Cloro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NaOCl</a:t>
                      </a:r>
                      <a:r>
                        <a:rPr lang="pt-BR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Realiza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1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Carro pipa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11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Exército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Água sanitária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Ferve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27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Fonte natural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38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Chuva e 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carro pipa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Não realiza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Não realiza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Não</a:t>
                      </a: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realiza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2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Chuva, cacimba e carro pipa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5858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pt-BR" dirty="0" smtClean="0"/>
              <a:t>	</a:t>
            </a:r>
            <a:r>
              <a:rPr lang="pt-BR" sz="2400" dirty="0" smtClean="0"/>
              <a:t>Quadro 2. </a:t>
            </a:r>
            <a:r>
              <a:rPr lang="pt-BR" sz="2400" dirty="0" smtClean="0"/>
              <a:t>Percentual </a:t>
            </a:r>
            <a:r>
              <a:rPr lang="pt-BR" sz="2400" dirty="0" smtClean="0"/>
              <a:t>de amostras com contaminação bacteriológica, por município.</a:t>
            </a:r>
          </a:p>
          <a:p>
            <a:pPr marL="914400" lvl="1" indent="-514350" algn="just">
              <a:buNone/>
            </a:pP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864697"/>
              </p:ext>
            </p:extLst>
          </p:nvPr>
        </p:nvGraphicFramePr>
        <p:xfrm>
          <a:off x="971601" y="2811780"/>
          <a:ext cx="7029423" cy="2561436"/>
        </p:xfrm>
        <a:graphic>
          <a:graphicData uri="http://schemas.openxmlformats.org/drawingml/2006/table">
            <a:tbl>
              <a:tblPr/>
              <a:tblGrid>
                <a:gridCol w="2343141"/>
                <a:gridCol w="2343141"/>
                <a:gridCol w="2343141"/>
              </a:tblGrid>
              <a:tr h="8538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Município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Coliformes totais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Escherichia coli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Taquaritinga do Norte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Chã Grande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Passira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Gravatá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pt-BR" dirty="0" smtClean="0"/>
              <a:t>	</a:t>
            </a:r>
            <a:r>
              <a:rPr lang="pt-BR" sz="2400" dirty="0" smtClean="0"/>
              <a:t>Quadro 3. Percentual de contaminação </a:t>
            </a:r>
            <a:r>
              <a:rPr lang="pt-BR" sz="2400" dirty="0" smtClean="0"/>
              <a:t>por </a:t>
            </a:r>
            <a:r>
              <a:rPr lang="pt-BR" sz="2400" i="1" dirty="0" smtClean="0"/>
              <a:t>Escherichia </a:t>
            </a:r>
            <a:r>
              <a:rPr lang="pt-BR" sz="2400" i="1" dirty="0" smtClean="0"/>
              <a:t>coli </a:t>
            </a:r>
            <a:r>
              <a:rPr lang="pt-BR" sz="2400" dirty="0"/>
              <a:t>e de cuidados , </a:t>
            </a:r>
            <a:r>
              <a:rPr lang="pt-BR" sz="2400" dirty="0" smtClean="0"/>
              <a:t>por tipo de </a:t>
            </a:r>
            <a:r>
              <a:rPr lang="pt-BR" sz="2400" dirty="0" smtClean="0"/>
              <a:t>fonte, nos quatro municípios.</a:t>
            </a:r>
            <a:endParaRPr lang="pt-BR" sz="2400" dirty="0" smtClean="0"/>
          </a:p>
          <a:p>
            <a:pPr marL="514350" indent="-514350" algn="just">
              <a:buNone/>
            </a:pPr>
            <a:endParaRPr lang="pt-BR" sz="2800" dirty="0" smtClean="0"/>
          </a:p>
          <a:p>
            <a:pPr marL="514350" indent="-514350" algn="just">
              <a:buNone/>
            </a:pPr>
            <a:endParaRPr lang="pt-BR" sz="2800" dirty="0" smtClean="0"/>
          </a:p>
          <a:p>
            <a:pPr marL="514350" indent="-514350" algn="just">
              <a:buNone/>
            </a:pPr>
            <a:endParaRPr lang="pt-BR" sz="2800" dirty="0" smtClean="0"/>
          </a:p>
          <a:p>
            <a:pPr marL="514350" indent="-514350" algn="just">
              <a:buNone/>
            </a:pPr>
            <a:endParaRPr lang="pt-BR" sz="2800" dirty="0" smtClean="0"/>
          </a:p>
          <a:p>
            <a:pPr marL="514350" indent="-514350" algn="just">
              <a:buNone/>
            </a:pPr>
            <a:endParaRPr lang="pt-BR" sz="2800" dirty="0" smtClean="0"/>
          </a:p>
          <a:p>
            <a:pPr marL="514350" indent="-514350" algn="just">
              <a:buNone/>
            </a:pPr>
            <a:r>
              <a:rPr lang="en-US" sz="1600" baseline="30000" dirty="0" smtClean="0"/>
              <a:t>		</a:t>
            </a:r>
            <a:r>
              <a:rPr lang="en-US" sz="1800" baseline="30000" dirty="0" smtClean="0"/>
              <a:t>* </a:t>
            </a:r>
            <a:r>
              <a:rPr lang="en-US" sz="1800" dirty="0" err="1" smtClean="0"/>
              <a:t>Fonte</a:t>
            </a:r>
            <a:r>
              <a:rPr lang="en-US" sz="1800" dirty="0" smtClean="0"/>
              <a:t> </a:t>
            </a:r>
            <a:r>
              <a:rPr lang="pt-BR" sz="1800" dirty="0" smtClean="0"/>
              <a:t>desconhecida pelo morador</a:t>
            </a:r>
            <a:r>
              <a:rPr lang="en-US" sz="1800" dirty="0" smtClean="0"/>
              <a:t>.</a:t>
            </a:r>
            <a:endParaRPr lang="pt-BR" sz="1800" dirty="0" smtClean="0"/>
          </a:p>
          <a:p>
            <a:pPr marL="514350" indent="-514350" algn="just">
              <a:buNone/>
            </a:pPr>
            <a:endParaRPr lang="pt-BR" sz="2800" dirty="0" smtClean="0"/>
          </a:p>
          <a:p>
            <a:pPr marL="514350" indent="-514350" algn="just">
              <a:buNone/>
            </a:pPr>
            <a:endParaRPr lang="pt-BR" sz="2800" dirty="0" smtClean="0"/>
          </a:p>
          <a:p>
            <a:pPr marL="514350" indent="-514350" algn="just">
              <a:buNone/>
            </a:pPr>
            <a:endParaRPr lang="pt-BR" sz="2800" dirty="0" smtClean="0"/>
          </a:p>
          <a:p>
            <a:pPr marL="514350" indent="-514350" algn="just">
              <a:buNone/>
            </a:pPr>
            <a:endParaRPr lang="pt-BR" sz="2800" dirty="0" smtClean="0"/>
          </a:p>
          <a:p>
            <a:pPr marL="514350" indent="-514350" algn="just">
              <a:buNone/>
            </a:pPr>
            <a:endParaRPr lang="pt-BR" sz="2800" dirty="0" smtClean="0"/>
          </a:p>
          <a:p>
            <a:pPr marL="914400" lvl="1" indent="-514350" algn="just">
              <a:buNone/>
            </a:pP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015181"/>
              </p:ext>
            </p:extLst>
          </p:nvPr>
        </p:nvGraphicFramePr>
        <p:xfrm>
          <a:off x="1070396" y="2708920"/>
          <a:ext cx="7029996" cy="2022401"/>
        </p:xfrm>
        <a:graphic>
          <a:graphicData uri="http://schemas.openxmlformats.org/drawingml/2006/table">
            <a:tbl>
              <a:tblPr/>
              <a:tblGrid>
                <a:gridCol w="2343332"/>
                <a:gridCol w="2343332"/>
                <a:gridCol w="2343332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Fonte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Contaminação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(%)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Cuidados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com a </a:t>
                      </a:r>
                      <a:r>
                        <a:rPr lang="en-US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água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(%)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Chuva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33,34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Carro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pipa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45,45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Chuva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carro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pipa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65,52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2455</TotalTime>
  <Words>1106</Words>
  <Application>Microsoft Office PowerPoint</Application>
  <PresentationFormat>Apresentação na tela (4:3)</PresentationFormat>
  <Paragraphs>383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Apresentação do PowerPoint</vt:lpstr>
      <vt:lpstr>Introdução</vt:lpstr>
      <vt:lpstr>Objetivo </vt:lpstr>
      <vt:lpstr>Metodologia</vt:lpstr>
      <vt:lpstr>Metodologia</vt:lpstr>
      <vt:lpstr>Metodologia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Conclusões</vt:lpstr>
      <vt:lpstr>Conclusões</vt:lpstr>
      <vt:lpstr>Obrigada!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dell</dc:creator>
  <cp:lastModifiedBy>Albinha</cp:lastModifiedBy>
  <cp:revision>56</cp:revision>
  <dcterms:created xsi:type="dcterms:W3CDTF">2014-11-18T02:59:52Z</dcterms:created>
  <dcterms:modified xsi:type="dcterms:W3CDTF">2016-05-18T17:11:28Z</dcterms:modified>
</cp:coreProperties>
</file>