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Default Extension="tiff" ContentType="image/tif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675" r:id="rId3"/>
    <p:sldId id="728" r:id="rId4"/>
    <p:sldId id="718" r:id="rId5"/>
    <p:sldId id="719" r:id="rId6"/>
    <p:sldId id="798" r:id="rId7"/>
    <p:sldId id="785" r:id="rId8"/>
    <p:sldId id="786" r:id="rId9"/>
    <p:sldId id="790" r:id="rId10"/>
    <p:sldId id="787" r:id="rId11"/>
    <p:sldId id="788" r:id="rId12"/>
    <p:sldId id="789" r:id="rId13"/>
    <p:sldId id="812" r:id="rId14"/>
    <p:sldId id="791" r:id="rId15"/>
    <p:sldId id="800" r:id="rId16"/>
    <p:sldId id="799" r:id="rId17"/>
    <p:sldId id="806" r:id="rId18"/>
    <p:sldId id="807" r:id="rId19"/>
    <p:sldId id="830" r:id="rId20"/>
    <p:sldId id="831" r:id="rId21"/>
    <p:sldId id="832" r:id="rId22"/>
    <p:sldId id="808" r:id="rId23"/>
    <p:sldId id="809" r:id="rId24"/>
    <p:sldId id="829" r:id="rId25"/>
    <p:sldId id="827" r:id="rId26"/>
    <p:sldId id="810" r:id="rId27"/>
    <p:sldId id="833" r:id="rId28"/>
    <p:sldId id="834" r:id="rId29"/>
    <p:sldId id="784" r:id="rId30"/>
    <p:sldId id="776" r:id="rId31"/>
    <p:sldId id="754" r:id="rId32"/>
    <p:sldId id="779" r:id="rId33"/>
    <p:sldId id="693" r:id="rId34"/>
    <p:sldId id="694" r:id="rId35"/>
    <p:sldId id="695" r:id="rId36"/>
    <p:sldId id="696" r:id="rId37"/>
    <p:sldId id="697" r:id="rId38"/>
    <p:sldId id="698" r:id="rId39"/>
    <p:sldId id="700" r:id="rId40"/>
    <p:sldId id="783" r:id="rId41"/>
    <p:sldId id="817" r:id="rId42"/>
    <p:sldId id="818" r:id="rId43"/>
    <p:sldId id="819" r:id="rId44"/>
    <p:sldId id="821" r:id="rId45"/>
    <p:sldId id="823" r:id="rId46"/>
    <p:sldId id="822" r:id="rId47"/>
    <p:sldId id="824" r:id="rId48"/>
    <p:sldId id="804" r:id="rId49"/>
    <p:sldId id="713" r:id="rId50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005079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765" autoAdjust="0"/>
    <p:restoredTop sz="86369" autoAdjust="0"/>
  </p:normalViewPr>
  <p:slideViewPr>
    <p:cSldViewPr snapToGrid="0">
      <p:cViewPr>
        <p:scale>
          <a:sx n="75" d="100"/>
          <a:sy n="75" d="100"/>
        </p:scale>
        <p:origin x="-1176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2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fld id="{2F1DC4B9-ECC2-491B-B7EF-B6713ED2FE7C}" type="datetimeFigureOut">
              <a:rPr lang="en-US"/>
              <a:pPr>
                <a:defRPr/>
              </a:pPr>
              <a:t>5/18/2016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26958E7E-7328-4C74-B2DD-5E58EA02FD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815085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8B58A9-0DD4-4234-AA56-88D2900B738D}" type="slidenum">
              <a:rPr lang="pt-BR" smtClean="0"/>
              <a:pPr/>
              <a:t>1</a:t>
            </a:fld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01C2E7-156A-46E1-82EB-BDB6CB75D8AC}" type="slidenum">
              <a:rPr lang="en-GB" altLang="en-GB" smtClean="0">
                <a:latin typeface="Arial" pitchFamily="34" charset="0"/>
              </a:rPr>
              <a:pPr/>
              <a:t>10</a:t>
            </a:fld>
            <a:endParaRPr lang="en-GB" altLang="en-GB" smtClean="0">
              <a:latin typeface="Arial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86D5D1-C5B6-4E8F-A39A-941836965F33}" type="slidenum">
              <a:rPr lang="en-GB" altLang="en-GB" smtClean="0">
                <a:latin typeface="Arial" pitchFamily="34" charset="0"/>
              </a:rPr>
              <a:pPr/>
              <a:t>11</a:t>
            </a:fld>
            <a:endParaRPr lang="en-GB" altLang="en-GB" smtClean="0">
              <a:latin typeface="Arial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12</a:t>
            </a:fld>
            <a:endParaRPr lang="en-GB" altLang="en-GB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13</a:t>
            </a:fld>
            <a:endParaRPr lang="en-GB" altLang="en-GB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14</a:t>
            </a:fld>
            <a:endParaRPr lang="pt-BR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15</a:t>
            </a:fld>
            <a:endParaRPr lang="pt-BR" altLang="pt-BR" sz="13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16</a:t>
            </a:fld>
            <a:endParaRPr lang="en-GB" altLang="en-GB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17</a:t>
            </a:fld>
            <a:endParaRPr lang="en-GB" altLang="en-GB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18</a:t>
            </a:fld>
            <a:endParaRPr lang="en-GB" altLang="en-GB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20</a:t>
            </a:fld>
            <a:endParaRPr lang="en-GB" altLang="en-GB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2</a:t>
            </a:fld>
            <a:endParaRPr lang="pt-BR" altLang="pt-BR"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21</a:t>
            </a:fld>
            <a:endParaRPr lang="en-GB" altLang="en-GB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22</a:t>
            </a:fld>
            <a:endParaRPr lang="en-GB" altLang="en-GB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23</a:t>
            </a:fld>
            <a:endParaRPr lang="en-GB" altLang="en-GB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24</a:t>
            </a:fld>
            <a:endParaRPr lang="en-GB" altLang="en-GB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25</a:t>
            </a:fld>
            <a:endParaRPr lang="en-GB" altLang="en-GB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26</a:t>
            </a:fld>
            <a:endParaRPr lang="en-GB" altLang="en-GB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27</a:t>
            </a:fld>
            <a:endParaRPr lang="en-GB" altLang="en-GB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FEBDA-8072-4E58-8961-0E6107F5715C}" type="slidenum">
              <a:rPr lang="en-GB" altLang="en-GB" smtClean="0">
                <a:latin typeface="Arial" pitchFamily="34" charset="0"/>
              </a:rPr>
              <a:pPr/>
              <a:t>28</a:t>
            </a:fld>
            <a:endParaRPr lang="en-GB" altLang="en-GB" smtClean="0">
              <a:latin typeface="Arial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4791" y="5117307"/>
            <a:ext cx="5206153" cy="4603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29</a:t>
            </a:fld>
            <a:endParaRPr lang="pt-BR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31</a:t>
            </a:fld>
            <a:endParaRPr lang="pt-BR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3</a:t>
            </a:fld>
            <a:endParaRPr lang="pt-BR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32</a:t>
            </a:fld>
            <a:endParaRPr lang="pt-BR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45</a:t>
            </a:fld>
            <a:endParaRPr lang="pt-BR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4</a:t>
            </a:fld>
            <a:endParaRPr lang="pt-BR" altLang="pt-BR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5</a:t>
            </a:fld>
            <a:endParaRPr lang="pt-BR" altLang="pt-BR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6</a:t>
            </a:fld>
            <a:endParaRPr lang="pt-BR" altLang="pt-BR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7</a:t>
            </a:fld>
            <a:endParaRPr lang="pt-BR" altLang="pt-BR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pt-BR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itchFamily="18" charset="0"/>
              </a:defRPr>
            </a:lvl1pPr>
            <a:lvl2pPr marL="804763" indent="-309524"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238098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3pPr>
            <a:lvl4pPr marL="1733337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4pPr>
            <a:lvl5pPr marL="2228576" indent="-247620">
              <a:defRPr sz="2600">
                <a:solidFill>
                  <a:schemeClr val="tx1"/>
                </a:solidFill>
                <a:latin typeface="Times New Roman" pitchFamily="18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3D990A-0774-4E06-B760-3357B2BDEA1D}" type="slidenum">
              <a:rPr lang="pt-BR" altLang="pt-BR" sz="1300"/>
              <a:pPr/>
              <a:t>8</a:t>
            </a:fld>
            <a:endParaRPr lang="pt-BR" altLang="pt-BR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8A31CA-0994-47C7-AA5E-10E48F0D6196}" type="slidenum">
              <a:rPr lang="pt-BR" smtClean="0"/>
              <a:pPr>
                <a:defRPr/>
              </a:pPr>
              <a:t>9</a:t>
            </a:fld>
            <a:endParaRPr lang="pt-BR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ítu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16" name="Espaço Reservado para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18/05/2016</a:t>
            </a:fld>
            <a:endParaRPr lang="fr-CA"/>
          </a:p>
        </p:txBody>
      </p:sp>
      <p:sp>
        <p:nvSpPr>
          <p:cNvPr id="2" name="Espaço Reservado para Rodapé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18/05/2016</a:t>
            </a:fld>
            <a:endParaRPr lang="fr-CA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18/05/2016</a:t>
            </a:fld>
            <a:endParaRPr lang="fr-CA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523DC-20CF-4E8F-A253-9E0AA667682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96766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381C9-1CFF-4F14-A66B-2F267F01BC7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82738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523DC-20CF-4E8F-A253-9E0AA667682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92295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523DC-20CF-4E8F-A253-9E0AA667682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34075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D22E0-FA00-463E-8110-A00FD03B5374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D22E0-FA00-463E-8110-A00FD03B5374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D22E0-FA00-463E-8110-A00FD03B5374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01A Isoil log RGB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780213" y="5902325"/>
            <a:ext cx="19558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593850" y="150813"/>
            <a:ext cx="5049838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5"/>
          <p:cNvGrpSpPr>
            <a:grpSpLocks/>
          </p:cNvGrpSpPr>
          <p:nvPr userDrawn="1"/>
        </p:nvGrpSpPr>
        <p:grpSpPr bwMode="auto">
          <a:xfrm>
            <a:off x="0" y="739775"/>
            <a:ext cx="8810625" cy="1954213"/>
            <a:chOff x="0" y="481"/>
            <a:chExt cx="5550" cy="1231"/>
          </a:xfrm>
        </p:grpSpPr>
        <p:sp>
          <p:nvSpPr>
            <p:cNvPr id="5" name="Line 16"/>
            <p:cNvSpPr>
              <a:spLocks noChangeShapeType="1"/>
            </p:cNvSpPr>
            <p:nvPr/>
          </p:nvSpPr>
          <p:spPr bwMode="auto">
            <a:xfrm>
              <a:off x="0" y="481"/>
              <a:ext cx="5546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6" name="Line 17"/>
            <p:cNvSpPr>
              <a:spLocks noChangeShapeType="1"/>
            </p:cNvSpPr>
            <p:nvPr/>
          </p:nvSpPr>
          <p:spPr bwMode="auto">
            <a:xfrm flipV="1">
              <a:off x="5550" y="481"/>
              <a:ext cx="0" cy="123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7" name="Text Box 18"/>
          <p:cNvSpPr txBox="1">
            <a:spLocks noChangeArrowheads="1"/>
          </p:cNvSpPr>
          <p:nvPr userDrawn="1"/>
        </p:nvSpPr>
        <p:spPr bwMode="auto">
          <a:xfrm>
            <a:off x="61913" y="520700"/>
            <a:ext cx="868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1200">
                <a:solidFill>
                  <a:srgbClr val="0000FF"/>
                </a:solidFill>
              </a:rPr>
              <a:t>FLOWIZ</a:t>
            </a:r>
            <a:r>
              <a:rPr lang="it-IT" sz="1000" baseline="30000">
                <a:solidFill>
                  <a:srgbClr val="0000FF"/>
                </a:solidFill>
              </a:rPr>
              <a:t>TM</a:t>
            </a:r>
            <a:r>
              <a:rPr lang="it-IT" sz="1200">
                <a:solidFill>
                  <a:srgbClr val="0000FF"/>
                </a:solidFill>
              </a:rPr>
              <a:t> NEXT FLOWIZ</a:t>
            </a:r>
            <a:r>
              <a:rPr lang="it-IT" sz="1000" baseline="30000">
                <a:solidFill>
                  <a:srgbClr val="0000FF"/>
                </a:solidFill>
              </a:rPr>
              <a:t>TM</a:t>
            </a:r>
            <a:r>
              <a:rPr lang="it-IT" sz="1200">
                <a:solidFill>
                  <a:srgbClr val="0000FF"/>
                </a:solidFill>
              </a:rPr>
              <a:t> NEXT FLOWIZ</a:t>
            </a:r>
            <a:r>
              <a:rPr lang="it-IT" sz="1000" baseline="30000">
                <a:solidFill>
                  <a:srgbClr val="0000FF"/>
                </a:solidFill>
              </a:rPr>
              <a:t>TM</a:t>
            </a:r>
            <a:r>
              <a:rPr lang="it-IT" sz="1200">
                <a:solidFill>
                  <a:srgbClr val="0000FF"/>
                </a:solidFill>
              </a:rPr>
              <a:t> NEXT FLOWIZ</a:t>
            </a:r>
            <a:r>
              <a:rPr lang="it-IT" sz="1000" baseline="30000">
                <a:solidFill>
                  <a:srgbClr val="0000FF"/>
                </a:solidFill>
              </a:rPr>
              <a:t>TM</a:t>
            </a:r>
            <a:r>
              <a:rPr lang="it-IT" sz="1200">
                <a:solidFill>
                  <a:srgbClr val="0000FF"/>
                </a:solidFill>
              </a:rPr>
              <a:t> NEXT FLOWIZ</a:t>
            </a:r>
            <a:r>
              <a:rPr lang="it-IT" sz="1000" baseline="30000">
                <a:solidFill>
                  <a:srgbClr val="0000FF"/>
                </a:solidFill>
              </a:rPr>
              <a:t>TM</a:t>
            </a:r>
            <a:r>
              <a:rPr lang="it-IT" sz="1200">
                <a:solidFill>
                  <a:srgbClr val="0000FF"/>
                </a:solidFill>
              </a:rPr>
              <a:t> NEXT FLOWIZ</a:t>
            </a:r>
            <a:r>
              <a:rPr lang="it-IT" sz="1000" baseline="30000">
                <a:solidFill>
                  <a:srgbClr val="0000FF"/>
                </a:solidFill>
              </a:rPr>
              <a:t>TM</a:t>
            </a:r>
            <a:r>
              <a:rPr lang="it-IT" sz="1200">
                <a:solidFill>
                  <a:srgbClr val="0000FF"/>
                </a:solidFill>
              </a:rPr>
              <a:t> NEXT FLOWIZ</a:t>
            </a:r>
            <a:r>
              <a:rPr lang="it-IT" sz="1000" baseline="30000">
                <a:solidFill>
                  <a:srgbClr val="0000FF"/>
                </a:solidFill>
              </a:rPr>
              <a:t>TM </a:t>
            </a:r>
            <a:r>
              <a:rPr lang="it-IT" sz="1200">
                <a:solidFill>
                  <a:srgbClr val="0000FF"/>
                </a:solidFill>
              </a:rPr>
              <a:t>NEXT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7" name="Espaço Reservado para Conteúd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18/05/2016</a:t>
            </a:fld>
            <a:endParaRPr lang="fr-CA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9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18/05/2016</a:t>
            </a:fld>
            <a:endParaRPr lang="fr-CA"/>
          </a:p>
        </p:txBody>
      </p:sp>
      <p:sp>
        <p:nvSpPr>
          <p:cNvPr id="11" name="Espaço Reservado para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1" name="Espaço Reservado para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18/05/2016</a:t>
            </a:fld>
            <a:endParaRPr lang="fr-CA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25" name="Espaço Reservado para Tex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8" name="Espaço Reservado para Conteúd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18/05/2016</a:t>
            </a:fld>
            <a:endParaRPr lang="fr-CA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  <p:sp>
        <p:nvSpPr>
          <p:cNvPr id="11" name="Conector reto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18/05/2016</a:t>
            </a:fld>
            <a:endParaRPr lang="fr-CA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18/05/2016</a:t>
            </a:fld>
            <a:endParaRPr lang="fr-CA"/>
          </a:p>
        </p:txBody>
      </p:sp>
      <p:sp>
        <p:nvSpPr>
          <p:cNvPr id="24" name="Espaço Reservado para Rodapé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ítu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spaço Reservado para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18/05/2016</a:t>
            </a:fld>
            <a:endParaRPr lang="fr-CA"/>
          </a:p>
        </p:txBody>
      </p:sp>
      <p:sp>
        <p:nvSpPr>
          <p:cNvPr id="29" name="Espaço Reservado para Rodapé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Imagem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18/05/2016</a:t>
            </a:fld>
            <a:endParaRPr lang="fr-CA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31" name="Espaço Reservado para Número de Slid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6" name="Espaço Reservado para Tex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6E19467C-8356-431C-965E-8729EE554CD0}" type="datetimeFigureOut">
              <a:rPr lang="fr-FR" smtClean="0"/>
              <a:pPr>
                <a:defRPr/>
              </a:pPr>
              <a:t>18/05/2016</a:t>
            </a:fld>
            <a:endParaRPr lang="fr-CA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3D4423B-E35C-4920-BE7A-A171AFDC4CD7}" type="slidenum">
              <a:rPr lang="fr-CA" smtClean="0"/>
              <a:pPr>
                <a:defRPr/>
              </a:pPr>
              <a:t>‹nº›</a:t>
            </a:fld>
            <a:endParaRPr lang="fr-CA"/>
          </a:p>
        </p:txBody>
      </p:sp>
      <p:sp>
        <p:nvSpPr>
          <p:cNvPr id="10" name="Espaço Reservado para Títu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ector reto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Text Box 9"/>
          <p:cNvSpPr txBox="1">
            <a:spLocks noChangeArrowheads="1"/>
          </p:cNvSpPr>
          <p:nvPr userDrawn="1"/>
        </p:nvSpPr>
        <p:spPr bwMode="auto">
          <a:xfrm>
            <a:off x="0" y="6304002"/>
            <a:ext cx="1473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pt-BR" sz="12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pt-BR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M.:Ir.:C.:T.:M.:R.:</a:t>
            </a:r>
            <a:endParaRPr lang="it-IT" sz="1000" dirty="0">
              <a:solidFill>
                <a:schemeClr val="tx1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Aplica&#231;&#245;es%20Pr&#225;ticas%20usando%20EPANET.pptx" TargetMode="External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7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tiff"/><Relationship Id="rId5" Type="http://schemas.openxmlformats.org/officeDocument/2006/relationships/image" Target="../media/image75.tiff"/><Relationship Id="rId4" Type="http://schemas.openxmlformats.org/officeDocument/2006/relationships/image" Target="../media/image74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tiff"/><Relationship Id="rId5" Type="http://schemas.openxmlformats.org/officeDocument/2006/relationships/image" Target="../media/image78.tiff"/><Relationship Id="rId4" Type="http://schemas.openxmlformats.org/officeDocument/2006/relationships/image" Target="../media/image57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5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10" Type="http://schemas.openxmlformats.org/officeDocument/2006/relationships/image" Target="../media/image93.pn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0.gif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5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CaixaDeTexto 4"/>
          <p:cNvSpPr txBox="1">
            <a:spLocks noChangeArrowheads="1"/>
          </p:cNvSpPr>
          <p:nvPr/>
        </p:nvSpPr>
        <p:spPr bwMode="auto">
          <a:xfrm>
            <a:off x="2982381" y="5511237"/>
            <a:ext cx="3429024" cy="37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MAIO DE 2016</a:t>
            </a:r>
            <a:endParaRPr lang="pt-B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92100" y="546100"/>
            <a:ext cx="88519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7399" y="731838"/>
            <a:ext cx="2736117" cy="138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2971800" y="3818572"/>
            <a:ext cx="345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pt-BR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Eng. Gustavo Lamon</a:t>
            </a:r>
          </a:p>
          <a:p>
            <a:pPr algn="ctr"/>
            <a:endParaRPr lang="pt-BR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CaixaDeTexto 4"/>
          <p:cNvSpPr txBox="1">
            <a:spLocks noChangeArrowheads="1"/>
          </p:cNvSpPr>
          <p:nvPr/>
        </p:nvSpPr>
        <p:spPr bwMode="auto">
          <a:xfrm>
            <a:off x="711200" y="2463969"/>
            <a:ext cx="7721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 smtClean="0">
                <a:ln w="1905"/>
                <a:solidFill>
                  <a:srgbClr val="00507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46° ASSEMBLEIA NACIONAL DA ASSEMAE</a:t>
            </a:r>
          </a:p>
          <a:p>
            <a:pPr algn="ctr">
              <a:lnSpc>
                <a:spcPct val="150000"/>
              </a:lnSpc>
            </a:pPr>
            <a:r>
              <a:rPr lang="pt-BR" dirty="0" smtClean="0">
                <a:ln w="1905"/>
                <a:solidFill>
                  <a:srgbClr val="00507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Tecnologia ao Combate às Perdas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ttp://i323.photobucket.com/albums/nn458/ederbilck/yyyyyy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4188" y="3087688"/>
            <a:ext cx="3579812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AutoShape 7" descr="data:image/jpeg;base64,/9j/4AAQSkZJRgABAQAAAQABAAD/2wCEAAkGBxQREhQSExQVFBQWFhUVGBcUFBgVGxcWFxYXGRcVGBgaHCggGBolHRQXITIiJSkrLi4xGB8zODMsNygtLiwBCgoKDgwNGhAQFywcHBwrLCwsLCw3LCwsLCs3LCwsNywsNywrLCwrLDc3NywsLCsrLCsrKyssLCsrKysrKysrK//AABEIAKMAogMBIgACEQEDEQH/xAAbAAEAAgMBAQAAAAAAAAAAAAAABQYCBAcBA//EAEwQAAIBAgMEBQUKCQsFAAAAAAECAwARBBIhBQYTMQcUIkFRIzJhcbFSU2JygZGSk6HBM0JUY3Oi0dLiFRYXNENEo8LT4fEkNYOy8P/EABcBAQEBAQAAAAAAAAAAAAAAAAABAgP/xAAfEQEBAAICAgMBAAAAAAAAAAAAARESAjEDITJBUSL/2gAMAwEAAhEDEQA/AO0YnGpH5zAejv8AmqLxG8A5RoT6WIUfeTVd3wxmXElRKiEoujDU+o1EEznUTKflA9tTMFrfac7a8QL6EUW+25rzr0/vp+gv7K59vHDMkaSvNKq58o4TqCbqT4/BqGgxyjzp8UfW6VZR1sY+f30/QX9lDtGf339Rf2VykbTQj8LifrYx/lNZxbTjH9piD65o/wByqOp/ylN77+oteDac3vo+itc7g3hjH483yvCf8lbKbxR+7k+lD+5QX0bSm98H0V/ZWX8pTe+D6C1R13ii98k+nD/p0O8sfu5Ppw/6VEXkbSm98H0BXh2hP74PoCqnsvbUUucmYoFF/KSoLj0ZYjrWljd5gp7BdvVKgF/lgvTIvHX8R74PoCnXcR74PoLXO5t72sMqvm1veWMj5LRXqY/l5pI1aFJS5sAJVQK5PMKVa5HpAIHfT0LX13Ee+D6tazTaOJXviceDIVPzqfurRw5awLWBtrblevsH8aswJbD7dH9ohT0g5l+fn9lSscoYXBBHiKqZpBiGiN0NvEdx9dSxVvFe1pbO2gso00Yc1Pd6fSK3Kg9pSlBr4nCpILOisPBgD7ag8ZuZhX81DEfGNiPs5fZVjr2piLLhQsVuDITZMQCvdxY7kfKDXwHR7L7/ABfVH96uh0rOkXeufDo9l9/j+qP71ejo+k/KE+qP71dApTSG9UH+j+T8oX6r+Ksl6P3/AChfqv4qvlKaQ2qh/wAwH7sSL/ov4qHcCT8qH1P8dXylNIbVQj0fOf7yD/4v46wfo5Y/3kfU/wAddApTSG1c2m6OpI1Z0nV2AJyNFYNbuvmPsr4bBxvHXjG+ctlJPwe7TkNfbXT2Ghrlu7qZeMvhM/3UkxS3KfVqHEL661ZZLjT/AOPjUGEcZA08xzZORj0uNdMnK4roysnHHprziiq5Bi2LWMjgG3ncPTVV9wO9vsrYSaViAGHMjtIDa1j3ML/JVyJuOfKwdDqPt9B9FW7AYsSoHHyjwI5iqFgpCwBNr63tyuLg+yp3drF2kKHk3tAqUWmlKVB7SlKBSlKBSlKBSlKBSlKBSlKDw1y7ZwtLih+ekPzkj/Ka6ia5dG1sRif0rj5nf9tZvcWNTFbbMea0bMqsFZr2AvpcnuFyK+GxtrcdghhaMZRlzOwJICkqNOQv7a2cRgJZGJE2VSNFy3scoXx531HptW1gsGyBg0hcE6AjUa+67/CtowcgXspIBsSC/MfJ6qito7TaJtI86+cCsp5EanzDbv08BX2lgkzt2ny9wD5bEjmbnzb1jHgiRmGexZT2mY3XUEc9CbjXxoJLYWJ4iK2Ur52hbMb3Nxf5alsLLkljb4a/MTr7TULsyBkbXkb+j8YlfltpUqp7S/GHtoL/AHpXoryoM6UpQKUpQKUpQKUpQKUpQKUpQeVyjP5bE/p5Purq9cif+sYn9PJ7f9qze4sb7klCFbKxFlOmh7tDz/5qAk2jKCVEr5syqbxDskg3Fg3wTrbW+lTUOFLSRyXPZDC1rjtd/oP+9bawk5s6Lr3c7gcr3FXvprjrPlFaOLdmAEzgkhbNGoBY3DC5PcQPpDxrfgxDqpkeZSgX8dCgBzWJY8s1w2gPhUkcENbKBcWNkW5Hgbg6aD5qwj2bGtjkuRyuL28bDkPkFX+v1c+O/TW2TjjMGfIVUOQhOmZe5rHWpR+Y9Y9tfI869xD2FHO3N9OjodB6qVhA/ZX1D2UoPrSqPjd7OBtLFRz4hY8Ph8NHMIuFmeTMHzsHGoC5V0sb5xT+k3DcfhcOfh8INn4EubjcbhdX4eS+bN2efndm16C8Uqr7w74QxbP65EzNxomOHyxs5Z+E7rdLXsAhJvoApvWe7290OIePDFmOI4Ku/k2CFuHG8iq9spYCZCQDpmFBZaVWn35wgYqWkuGC6RM2pxLYawAFz5VCNPXXzbfrDvhMVioA8vVouKUyOhYMheMi63yNY9uxAyse6gtNK59tbpGjbAyS4fPHiAjEJJE3ZaPq7SLZgL9nEpY21vpU5Fv1g2eBA75pjYAxSDIxlaELLdfJkyIyANbVSKCy0qobx74ph8Zh8MHKgM74ljGSiRDDTygF7WDeSDWGtganN39uw42MywlrKxRg6NGysAGsysAR2WU+phQSdKUoMTXJ5xbFYr9M/trrDVxbebabYfHYlBBI7M7OLKQMp77nn38qxy7lWfaQixsiYhFcBIWORDmzcVyCbZbdmwB1vU/XG9r778R4/JNmhfOnlAozjlcZbmpnD77bRcXGFjIPiSv3g1qVHSxQmudpvjtEc8HFb45H31n/AD7xSay4IKvirk/dUtRcsDiXkBzxmMgldT51vxgPCscZyPqqqxdIqHzoHHqP+1SGE3kTEaJDiLn8w7D5wKksXDrmCkBjQ/AX2ClamzieFHdWByJcEEEdkaEd1K1kRm29z+s9f8tl67DBD+Dvw+DxO15wz34nLS1u+9QkvRvKeG647LKHaR26qpV2631tCE4nYtITfUgi3Lv83h3rnh2mYFxEKRrJs9BA6KXmGKlaOUo2YN2AA2gPMX0rzY3SrCwYTpJ2Y4XEkWHnyylxIzZI2UlVCxlgSxzBXPJTVEljdwy+z8NglxJR8OCFl4QYMGikhe8ZbvSVrdrQ2OvKtnd7czqmJacT5lKKMnBQEuIooixk1bLaEEJpYs2pvTZe/cEseNmZZI4cI9jIyPaRCiuHUFRqb+bqbFD+MKzg39wbtCl5VaZigDQupRhKYQJdPJ3kBQZraigi06OiJ2l60ShmilRDCLoExhxbIXDDNmdnANhYEc7a7ew9w1w8GIw7zNIuIwsOEYqgjIWOOSMutywuRKTY8rd9Z4fpGwTx8UccJdAzHDSgIsnmSuctljOtmJ1sbcq1dl7+xIrJimcy8XEBRHC73RcXNBCoyKRnJiCgcySPGgjz0XuQ4bHE54nX+rKLSOuGVpBZ/NthI7IeWupr7x9G7iaCXrl8jRPKDhx5V48ZJiyVIfyQLysANbADnUu/SFgRbyjkGDrGYRPlycJ5cpa1g5jidgvPsmo+fpRwqzLGEnMeSVpJTBKAjRrEwTLk7RImXwsWT3YoPtt/cEYvFPOcQyRSoVkiEakljhp8NmSS/Z7E5Niraj06TO6OwmwUHCeUTMWLFlhSFR2VUKqJyACDUkkm5vyA3tjbVjxUSzRE5GLDtKUYMrFWVlYXVgykEHwrdoFKUoPKpHSXIFWA2uczD9WruapXSXHmWD4z/wDrUqxp7C3Uwc+z0kkw8Tvkc5iovcM1jf0H2VScCOwPi/dXUdytdmx/FlH6z1yuBc0RXxQj5xWaB2gtjZSba6c7X0NvkNb2zCjyQnRkZ05jQjMNCKgsXJ2+XNQCCAStvC40H7KmtnHtRHUdtOenIgfdWR2OLZkK+bDGPUij7q2ljA5AD1C1ZCva6YR5avKypVENht30XGz4xirtKkCKCgvHwhKCVe/43F7gPN76psnRWwSNY8aUywxxMTh1fMY4p4Q4Bfs9jFSC1zrY30q3Y/e3CwYjqsjssgXOTw3KKCkjgM4FgxSGRgO8IagJ+kKEywSo7LhRFjHnEkTK4aFcM6dkjNqs4ItzDigy2lujwMBj4s80yTxRnhwxKZA8cKRu0dz28wijOTn2SASWqO3T3Nlk4GMlleKRZMQXV8MitKhxkk8bBXucOWLXYamxAGUi9WWLfvCM0KZpA0xKgGGQcNuLwQstx5MmUFO13itHbu/8EeGxRj4y4iMMiRvhpVfiGKR4n4bKDwyInbMdLI16DX2n0c8bB4TCdZK9WjaIsYQ6yBgt2yFuw4yCzAkgM476zHR75Xi9Y/tUltwvc4+TGZfP/OZL+i/oqU3e3thxDphizHEcJXbybBC4jieRVe2UsBMhIHLOKxk38wYMwvKTEyoQsEhMjNKYQsVl8oeICuneKCDg6MMilBijZsH1V/8Ap0uWEMsKyBiSyraUkoDqQO1bSvcd0YiVXXrTLnaW9oVIKSQ4ZMhDE/j4ONr94LLpcMN7Ye+yT454M5MMseGfCnhMAS8Ukjqz20YhLgN7lrcqlNpb4YbDySxy8VDFG0pLQyBXVcobhMVtIQZEHZvqwoN/YGzThoFiaTiMMxL8NYwSzFjlRNFUXsBroOZ51I1DJvJC2F62qzPHcjKkEjSBlcoymILmBDAg3GljWpht+MHJIkSNIxkiWVSsMjAho2lVLhfwhRGYJzNtKCyUqq/0gYPKhJmUtI0RRoJA8bIY85lXLeNRxotT7sVaqDw1T+kLlh/0h9lXCqf0jeZAfzp9l/uqUjb3I/7evoMw+aRxXLcJoB6q6juKb4EfHxA/xZK5fhxb7axVQWN3nCYgwmO6hgha+t9OQt6asiN2k+MvtArVfBRl85RSwsbka6cq2GOoPwgftqDuCcqyrCI9keoeys66oUpSgq21d0WmxE8y4l4lxEIiljCKwYrHKiHMdQo47Er3kDUVA/0XFomR8YWLJOhbgBdJYsJENA9uyuDHrzd1tZjeXe9YMZhsKrEHiZsQeGSiwmDEOAXtYMTDmAGpCt6ayHSLguGkhaUB3ZMpgkzJlWNmd1y3VAs0bZuVnFBr7L3GkglimGNfODIZssKLxg+JbEZRqeGM7sDa9xoMvOoteiqySqMY2ZymVzAhIVY8RE3E18q7Jinu+huAfRV02rt+LDSQxSiQcZgiuInaMMzBUV5AMqlmIABNRmL3vS0QjzIzthieNDJYJPiDDkNiMkpKuADysSRYGg1tg7jnDYsYnrGdQrgR8ILZniw8TNnzEnTCppbxrXxXR+7PPIuMdTJNDOg4KFY3il4oZkBAle4VcxscqgG9r18dl9I0QiklxMquFKKOBhZ0Z8yyycUI5Y8IpGSGBOkbk2uALHs7ezDT4hsNGztIFzX4bhDZY2IVyMpYLLGSPhCggtg9HnVp4Jess6QJEBHwlXM8UMkKuWzEgZZn7I77a6Vnj9wDJisRiRimUzJKADCjmN5FhF8zeeg6utkI0u1iCb1dqUFVl3PLYBMF1lyyOsolZAwLLLxAhiJsYgeyEvoABfSo7B9HRQxjrkwRML1a0aLExJhaIuJBc2swYKc1nRTfS1XulBzzC9GTJGkYxjKRiDOWiw6RGxjgQrHYkxNaC2YG1pGBU10OlKDw1UOkb8HCfCX2qat9UzpGxKhYYze5cv8AIot7WFSrG10f/wBSI8JcQP8AEY1zMCxIJA1YakDv9NdF6OcSDDLEdGSZzb4L2YN8+YfJU7iNgYaQlnhjYnvKipZlHJFhJ/5FfORfCxI8CDXXf5t4X3lPmph93MNG2ZII1PiFrOgkMKbovxV9gr7ViBWVdApSlBTt4NxetYpsSMQyB0AePhhgWWHEQowa4K2XFOba3qOTo1fhCM46QNxeI0kcKI2TgwxZUNyY3C4dbOD+M11NdCpQVbeXc7rmKw+K45TgmMlDGsgYRzpMMhJBiYlLMRe4C+GurB0ewxviHjcq0+Nw+MY5SbCCQSCLVu9zIc2n4Tkcoq50oOb4TosZI8vXSXXgcN+rR2QQxTRAFGJDHLiGse4gHWrHszdTg4xsV1iRgYxGIyqLewUXdlA4lrMVBHZMj252qy0oFKUoFKUoFKUoMTXPulKQKcMx5eUH2A/dXQTXIN53kkxs6Mb5X7GY2AUqvK/de9c/JcRZMpbo3xKtip7HnDGf1m/bXShXDo8LIk8VjdiyAcNrk9oEjTmLA13AU4csxeUwypSldGSlKUClKUClKUClKUClKUClKUClKUClKUGJrkG/UrttJ11IVI1UW7iL+0muwGqPv5sa8keKUFQOxK6ecEv2W9S3Ovga5+WemuPakZpIpYGXMrcRLEDl2rHl3WvXblrmuE2OkmNg4EpxEcRDyOSHUWvZSQLZvRXSxU8cOT2lKV1ZKUpQKUpQKUpQKUpQKUpQKUpQKUpQKUpQeGsGF6UoMI4wvIAeoWr7ClKQvb2lKUClKUClKUH/2Q==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6148" name="AutoShape 9" descr="data:image/jpeg;base64,/9j/4AAQSkZJRgABAQAAAQABAAD/2wCEAAkGBxQREhQSExQVFBQWFhUVGBcUFBgVGxcWFxYXGRcVGBgaHCggGBolHRQXITIiJSkrLi4xGB8zODMsNygtLiwBCgoKDgwNGhAQFywcHBwrLCwsLCw3LCwsLCs3LCwsNywsNywrLCwrLDc3NywsLCsrLCsrKyssLCsrKysrKysrK//AABEIAKMAogMBIgACEQEDEQH/xAAbAAEAAgMBAQAAAAAAAAAAAAAABQYCBAcBA//EAEwQAAIBAgMEBQUKCQsFAAAAAAECAwARBBIhBQYTMQcUIkFRIzJhcbFSU2JygZGSk6HBM0JUY3Oi0dLiFRYXNENEo8LT4fEkNYOy8P/EABcBAQEBAQAAAAAAAAAAAAAAAAABAgP/xAAfEQEBAAICAgMBAAAAAAAAAAAAARESAjEDITJBUSL/2gAMAwEAAhEDEQA/AO0YnGpH5zAejv8AmqLxG8A5RoT6WIUfeTVd3wxmXElRKiEoujDU+o1EEznUTKflA9tTMFrfac7a8QL6EUW+25rzr0/vp+gv7K59vHDMkaSvNKq58o4TqCbqT4/BqGgxyjzp8UfW6VZR1sY+f30/QX9lDtGf339Rf2VykbTQj8LifrYx/lNZxbTjH9piD65o/wByqOp/ylN77+oteDac3vo+itc7g3hjH483yvCf8lbKbxR+7k+lD+5QX0bSm98H0V/ZWX8pTe+D6C1R13ii98k+nD/p0O8sfu5Ppw/6VEXkbSm98H0BXh2hP74PoCqnsvbUUucmYoFF/KSoLj0ZYjrWljd5gp7BdvVKgF/lgvTIvHX8R74PoCnXcR74PoLXO5t72sMqvm1veWMj5LRXqY/l5pI1aFJS5sAJVQK5PMKVa5HpAIHfT0LX13Ee+D6tazTaOJXviceDIVPzqfurRw5awLWBtrblevsH8aswJbD7dH9ohT0g5l+fn9lSscoYXBBHiKqZpBiGiN0NvEdx9dSxVvFe1pbO2gso00Yc1Pd6fSK3Kg9pSlBr4nCpILOisPBgD7ag8ZuZhX81DEfGNiPs5fZVjr2piLLhQsVuDITZMQCvdxY7kfKDXwHR7L7/ABfVH96uh0rOkXeufDo9l9/j+qP71ejo+k/KE+qP71dApTSG9UH+j+T8oX6r+Ksl6P3/AChfqv4qvlKaQ2qh/wAwH7sSL/ov4qHcCT8qH1P8dXylNIbVQj0fOf7yD/4v46wfo5Y/3kfU/wAddApTSG1c2m6OpI1Z0nV2AJyNFYNbuvmPsr4bBxvHXjG+ctlJPwe7TkNfbXT2Ghrlu7qZeMvhM/3UkxS3KfVqHEL661ZZLjT/AOPjUGEcZA08xzZORj0uNdMnK4roysnHHprziiq5Bi2LWMjgG3ncPTVV9wO9vsrYSaViAGHMjtIDa1j3ML/JVyJuOfKwdDqPt9B9FW7AYsSoHHyjwI5iqFgpCwBNr63tyuLg+yp3drF2kKHk3tAqUWmlKVB7SlKBSlKBSlKBSlKBSlKBSlKDw1y7ZwtLih+ekPzkj/Ka6ia5dG1sRif0rj5nf9tZvcWNTFbbMea0bMqsFZr2AvpcnuFyK+GxtrcdghhaMZRlzOwJICkqNOQv7a2cRgJZGJE2VSNFy3scoXx531HptW1gsGyBg0hcE6AjUa+67/CtowcgXspIBsSC/MfJ6qito7TaJtI86+cCsp5EanzDbv08BX2lgkzt2ny9wD5bEjmbnzb1jHgiRmGexZT2mY3XUEc9CbjXxoJLYWJ4iK2Ur52hbMb3Nxf5alsLLkljb4a/MTr7TULsyBkbXkb+j8YlfltpUqp7S/GHtoL/AHpXoryoM6UpQKUpQKUpQKUpQKUpQKUpQeVyjP5bE/p5Purq9cif+sYn9PJ7f9qze4sb7klCFbKxFlOmh7tDz/5qAk2jKCVEr5syqbxDskg3Fg3wTrbW+lTUOFLSRyXPZDC1rjtd/oP+9bawk5s6Lr3c7gcr3FXvprjrPlFaOLdmAEzgkhbNGoBY3DC5PcQPpDxrfgxDqpkeZSgX8dCgBzWJY8s1w2gPhUkcENbKBcWNkW5Hgbg6aD5qwj2bGtjkuRyuL28bDkPkFX+v1c+O/TW2TjjMGfIVUOQhOmZe5rHWpR+Y9Y9tfI869xD2FHO3N9OjodB6qVhA/ZX1D2UoPrSqPjd7OBtLFRz4hY8Ph8NHMIuFmeTMHzsHGoC5V0sb5xT+k3DcfhcOfh8INn4EubjcbhdX4eS+bN2efndm16C8Uqr7w74QxbP65EzNxomOHyxs5Z+E7rdLXsAhJvoApvWe7290OIePDFmOI4Ku/k2CFuHG8iq9spYCZCQDpmFBZaVWn35wgYqWkuGC6RM2pxLYawAFz5VCNPXXzbfrDvhMVioA8vVouKUyOhYMheMi63yNY9uxAyse6gtNK59tbpGjbAyS4fPHiAjEJJE3ZaPq7SLZgL9nEpY21vpU5Fv1g2eBA75pjYAxSDIxlaELLdfJkyIyANbVSKCy0qobx74ph8Zh8MHKgM74ljGSiRDDTygF7WDeSDWGtganN39uw42MywlrKxRg6NGysAGsysAR2WU+phQSdKUoMTXJ5xbFYr9M/trrDVxbebabYfHYlBBI7M7OLKQMp77nn38qxy7lWfaQixsiYhFcBIWORDmzcVyCbZbdmwB1vU/XG9r778R4/JNmhfOnlAozjlcZbmpnD77bRcXGFjIPiSv3g1qVHSxQmudpvjtEc8HFb45H31n/AD7xSay4IKvirk/dUtRcsDiXkBzxmMgldT51vxgPCscZyPqqqxdIqHzoHHqP+1SGE3kTEaJDiLn8w7D5wKksXDrmCkBjQ/AX2ClamzieFHdWByJcEEEdkaEd1K1kRm29z+s9f8tl67DBD+Dvw+DxO15wz34nLS1u+9QkvRvKeG647LKHaR26qpV2631tCE4nYtITfUgi3Lv83h3rnh2mYFxEKRrJs9BA6KXmGKlaOUo2YN2AA2gPMX0rzY3SrCwYTpJ2Y4XEkWHnyylxIzZI2UlVCxlgSxzBXPJTVEljdwy+z8NglxJR8OCFl4QYMGikhe8ZbvSVrdrQ2OvKtnd7czqmJacT5lKKMnBQEuIooixk1bLaEEJpYs2pvTZe/cEseNmZZI4cI9jIyPaRCiuHUFRqb+bqbFD+MKzg39wbtCl5VaZigDQupRhKYQJdPJ3kBQZraigi06OiJ2l60ShmilRDCLoExhxbIXDDNmdnANhYEc7a7ew9w1w8GIw7zNIuIwsOEYqgjIWOOSMutywuRKTY8rd9Z4fpGwTx8UccJdAzHDSgIsnmSuctljOtmJ1sbcq1dl7+xIrJimcy8XEBRHC73RcXNBCoyKRnJiCgcySPGgjz0XuQ4bHE54nX+rKLSOuGVpBZ/NthI7IeWupr7x9G7iaCXrl8jRPKDhx5V48ZJiyVIfyQLysANbADnUu/SFgRbyjkGDrGYRPlycJ5cpa1g5jidgvPsmo+fpRwqzLGEnMeSVpJTBKAjRrEwTLk7RImXwsWT3YoPtt/cEYvFPOcQyRSoVkiEakljhp8NmSS/Z7E5Niraj06TO6OwmwUHCeUTMWLFlhSFR2VUKqJyACDUkkm5vyA3tjbVjxUSzRE5GLDtKUYMrFWVlYXVgykEHwrdoFKUoPKpHSXIFWA2uczD9WruapXSXHmWD4z/wDrUqxp7C3Uwc+z0kkw8Tvkc5iovcM1jf0H2VScCOwPi/dXUdytdmx/FlH6z1yuBc0RXxQj5xWaB2gtjZSba6c7X0NvkNb2zCjyQnRkZ05jQjMNCKgsXJ2+XNQCCAStvC40H7KmtnHtRHUdtOenIgfdWR2OLZkK+bDGPUij7q2ljA5AD1C1ZCva6YR5avKypVENht30XGz4xirtKkCKCgvHwhKCVe/43F7gPN76psnRWwSNY8aUywxxMTh1fMY4p4Q4Bfs9jFSC1zrY30q3Y/e3CwYjqsjssgXOTw3KKCkjgM4FgxSGRgO8IagJ+kKEywSo7LhRFjHnEkTK4aFcM6dkjNqs4ItzDigy2lujwMBj4s80yTxRnhwxKZA8cKRu0dz28wijOTn2SASWqO3T3Nlk4GMlleKRZMQXV8MitKhxkk8bBXucOWLXYamxAGUi9WWLfvCM0KZpA0xKgGGQcNuLwQstx5MmUFO13itHbu/8EeGxRj4y4iMMiRvhpVfiGKR4n4bKDwyInbMdLI16DX2n0c8bB4TCdZK9WjaIsYQ6yBgt2yFuw4yCzAkgM476zHR75Xi9Y/tUltwvc4+TGZfP/OZL+i/oqU3e3thxDphizHEcJXbybBC4jieRVe2UsBMhIHLOKxk38wYMwvKTEyoQsEhMjNKYQsVl8oeICuneKCDg6MMilBijZsH1V/8Ap0uWEMsKyBiSyraUkoDqQO1bSvcd0YiVXXrTLnaW9oVIKSQ4ZMhDE/j4ONr94LLpcMN7Ye+yT454M5MMseGfCnhMAS8Ukjqz20YhLgN7lrcqlNpb4YbDySxy8VDFG0pLQyBXVcobhMVtIQZEHZvqwoN/YGzThoFiaTiMMxL8NYwSzFjlRNFUXsBroOZ51I1DJvJC2F62qzPHcjKkEjSBlcoymILmBDAg3GljWpht+MHJIkSNIxkiWVSsMjAho2lVLhfwhRGYJzNtKCyUqq/0gYPKhJmUtI0RRoJA8bIY85lXLeNRxotT7sVaqDw1T+kLlh/0h9lXCqf0jeZAfzp9l/uqUjb3I/7evoMw+aRxXLcJoB6q6juKb4EfHxA/xZK5fhxb7axVQWN3nCYgwmO6hgha+t9OQt6asiN2k+MvtArVfBRl85RSwsbka6cq2GOoPwgftqDuCcqyrCI9keoeys66oUpSgq21d0WmxE8y4l4lxEIiljCKwYrHKiHMdQo47Er3kDUVA/0XFomR8YWLJOhbgBdJYsJENA9uyuDHrzd1tZjeXe9YMZhsKrEHiZsQeGSiwmDEOAXtYMTDmAGpCt6ayHSLguGkhaUB3ZMpgkzJlWNmd1y3VAs0bZuVnFBr7L3GkglimGNfODIZssKLxg+JbEZRqeGM7sDa9xoMvOoteiqySqMY2ZymVzAhIVY8RE3E18q7Jinu+huAfRV02rt+LDSQxSiQcZgiuInaMMzBUV5AMqlmIABNRmL3vS0QjzIzthieNDJYJPiDDkNiMkpKuADysSRYGg1tg7jnDYsYnrGdQrgR8ILZniw8TNnzEnTCppbxrXxXR+7PPIuMdTJNDOg4KFY3il4oZkBAle4VcxscqgG9r18dl9I0QiklxMquFKKOBhZ0Z8yyycUI5Y8IpGSGBOkbk2uALHs7ezDT4hsNGztIFzX4bhDZY2IVyMpYLLGSPhCggtg9HnVp4Jess6QJEBHwlXM8UMkKuWzEgZZn7I77a6Vnj9wDJisRiRimUzJKADCjmN5FhF8zeeg6utkI0u1iCb1dqUFVl3PLYBMF1lyyOsolZAwLLLxAhiJsYgeyEvoABfSo7B9HRQxjrkwRML1a0aLExJhaIuJBc2swYKc1nRTfS1XulBzzC9GTJGkYxjKRiDOWiw6RGxjgQrHYkxNaC2YG1pGBU10OlKDw1UOkb8HCfCX2qat9UzpGxKhYYze5cv8AIot7WFSrG10f/wBSI8JcQP8AEY1zMCxIJA1YakDv9NdF6OcSDDLEdGSZzb4L2YN8+YfJU7iNgYaQlnhjYnvKipZlHJFhJ/5FfORfCxI8CDXXf5t4X3lPmph93MNG2ZII1PiFrOgkMKbovxV9gr7ViBWVdApSlBTt4NxetYpsSMQyB0AePhhgWWHEQowa4K2XFOba3qOTo1fhCM46QNxeI0kcKI2TgwxZUNyY3C4dbOD+M11NdCpQVbeXc7rmKw+K45TgmMlDGsgYRzpMMhJBiYlLMRe4C+GurB0ewxviHjcq0+Nw+MY5SbCCQSCLVu9zIc2n4Tkcoq50oOb4TosZI8vXSXXgcN+rR2QQxTRAFGJDHLiGse4gHWrHszdTg4xsV1iRgYxGIyqLewUXdlA4lrMVBHZMj252qy0oFKUoFKUoFKUoMTXPulKQKcMx5eUH2A/dXQTXIN53kkxs6Mb5X7GY2AUqvK/de9c/JcRZMpbo3xKtip7HnDGf1m/bXShXDo8LIk8VjdiyAcNrk9oEjTmLA13AU4csxeUwypSldGSlKUClKUClKUClKUClKUClKUClKUClKUGJrkG/UrttJ11IVI1UW7iL+0muwGqPv5sa8keKUFQOxK6ecEv2W9S3Ovga5+WemuPakZpIpYGXMrcRLEDl2rHl3WvXblrmuE2OkmNg4EpxEcRDyOSHUWvZSQLZvRXSxU8cOT2lKV1ZKUpQKUpQKUpQKUpQKUpQKUpQKUpQKUpQeGsGF6UoMI4wvIAeoWr7ClKQvb2lKUClKUClKUH/2Q==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4107" name="Picture 11" descr="http://upload.wikimedia.org/wikipedia/commons/0/00/Pitot_tube_aviaca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5025" y="1101725"/>
            <a:ext cx="19335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379413" y="1489075"/>
            <a:ext cx="5121275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s-E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O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Pitot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é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pré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histórico;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O erro do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Pitot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é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muito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alto;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O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Pitot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não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é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uma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tecnología segura ...</a:t>
            </a:r>
            <a:endParaRPr lang="pt-BR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255588" y="2819400"/>
            <a:ext cx="50911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Qual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seria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uma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das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indústrias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mais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desenvolvida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no campo da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tecnologia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e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em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especial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na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segurança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pt-BR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361950" y="3930650"/>
            <a:ext cx="4803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1600">
                <a:latin typeface="Verdana" pitchFamily="34" charset="0"/>
                <a:ea typeface="Verdana" pitchFamily="34" charset="0"/>
                <a:cs typeface="Verdana" pitchFamily="34" charset="0"/>
              </a:rPr>
              <a:t>Aviação</a:t>
            </a: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296863" y="4483100"/>
            <a:ext cx="48180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>
                <a:latin typeface="Verdana" pitchFamily="34" charset="0"/>
                <a:ea typeface="Verdana" pitchFamily="34" charset="0"/>
                <a:cs typeface="Verdana" pitchFamily="34" charset="0"/>
              </a:rPr>
              <a:t>Como se mede a velocidade de um avião?</a:t>
            </a:r>
            <a:endParaRPr lang="pt-BR" sz="16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415925" y="5327650"/>
            <a:ext cx="48021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1600">
                <a:latin typeface="Verdana" pitchFamily="34" charset="0"/>
                <a:ea typeface="Verdana" pitchFamily="34" charset="0"/>
                <a:cs typeface="Verdana" pitchFamily="34" charset="0"/>
              </a:rPr>
              <a:t>Pitot</a:t>
            </a:r>
          </a:p>
        </p:txBody>
      </p:sp>
      <p:sp>
        <p:nvSpPr>
          <p:cNvPr id="6155" name="CaixaDeTexto 12"/>
          <p:cNvSpPr txBox="1">
            <a:spLocks noChangeArrowheads="1"/>
          </p:cNvSpPr>
          <p:nvPr/>
        </p:nvSpPr>
        <p:spPr bwMode="auto">
          <a:xfrm>
            <a:off x="361950" y="1357313"/>
            <a:ext cx="4391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Frases sobre a </a:t>
            </a:r>
            <a:r>
              <a:rPr lang="es-ES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Pitometria</a:t>
            </a:r>
            <a:r>
              <a:rPr lang="es-ES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endParaRPr lang="pt-BR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r>
              <a:rPr lang="pt-BR" sz="2800" b="1" kern="0" dirty="0">
                <a:latin typeface="+mj-lt"/>
                <a:ea typeface="+mj-ea"/>
                <a:cs typeface="+mj-cs"/>
              </a:rPr>
              <a:t/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PITOMETRIA</a:t>
            </a:r>
          </a:p>
        </p:txBody>
      </p:sp>
      <p:pic>
        <p:nvPicPr>
          <p:cNvPr id="15" name="Imagem 5" descr="ISOIL LAMO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  <p:bldP spid="11" grpId="0" build="p"/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6" descr="Captacao Passauna-DN900-27abr2011_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071546"/>
            <a:ext cx="3508375" cy="26336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 descr="030420091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4773" y="2643182"/>
            <a:ext cx="3789227" cy="2841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r>
              <a:rPr lang="pt-BR" sz="2800" b="1" kern="0" dirty="0">
                <a:latin typeface="+mj-lt"/>
                <a:ea typeface="+mj-ea"/>
                <a:cs typeface="+mj-cs"/>
              </a:rPr>
              <a:t/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PITOMETRIA</a:t>
            </a:r>
          </a:p>
        </p:txBody>
      </p:sp>
      <p:pic>
        <p:nvPicPr>
          <p:cNvPr id="9" name="Imagem 8" descr="2015-06-17 15.51.06_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00" y="3943350"/>
            <a:ext cx="4724400" cy="2657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5" descr="ISOIL LAMON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357188" y="1506538"/>
            <a:ext cx="7286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PITOMETRIA: QUAL O FUTURO?</a:t>
            </a:r>
          </a:p>
        </p:txBody>
      </p:sp>
      <p:sp>
        <p:nvSpPr>
          <p:cNvPr id="9219" name="CaixaDeTexto 13"/>
          <p:cNvSpPr txBox="1">
            <a:spLocks noChangeArrowheads="1"/>
          </p:cNvSpPr>
          <p:nvPr/>
        </p:nvSpPr>
        <p:spPr bwMode="auto">
          <a:xfrm>
            <a:off x="357188" y="2149475"/>
            <a:ext cx="7786687" cy="223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Em nossa visão, a </a:t>
            </a:r>
            <a:r>
              <a:rPr lang="pt-BR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Pitometria</a:t>
            </a:r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se tornará o “agente verificador” dos </a:t>
            </a:r>
            <a:r>
              <a:rPr lang="pt-BR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macromedidores</a:t>
            </a:r>
            <a:r>
              <a:rPr lang="pt-B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instalados, bem como o agente  de diagnóstico operacional de sistemas de </a:t>
            </a:r>
            <a:r>
              <a:rPr lang="pt-BR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abastecimento;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 </a:t>
            </a:r>
            <a:r>
              <a:rPr lang="pt-BR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Pitot</a:t>
            </a:r>
            <a:r>
              <a:rPr lang="pt-BR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é a tecnologia portátil de medição de vazão mais exata que existe;</a:t>
            </a:r>
          </a:p>
          <a:p>
            <a:pPr algn="just" eaLnBrk="0" hangingPunct="0">
              <a:spcBef>
                <a:spcPct val="50000"/>
              </a:spcBef>
              <a:buFont typeface="Wingdings" pitchFamily="2" charset="2"/>
              <a:buChar char="Ø"/>
            </a:pPr>
            <a:r>
              <a:rPr lang="pt-BR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Os erros da </a:t>
            </a:r>
            <a:r>
              <a:rPr lang="pt-BR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pitometria</a:t>
            </a:r>
            <a:r>
              <a:rPr lang="pt-BR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moderna giram em torno de 1% a 2%.</a:t>
            </a:r>
          </a:p>
          <a:p>
            <a:pPr algn="just" eaLnBrk="0" hangingPunct="0">
              <a:spcBef>
                <a:spcPct val="50000"/>
              </a:spcBef>
            </a:pPr>
            <a:endParaRPr lang="pt-BR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Imagem 3" descr="MDH600300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0350" y="4208462"/>
            <a:ext cx="3270250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r>
              <a:rPr lang="pt-BR" sz="2800" b="1" kern="0" dirty="0">
                <a:latin typeface="+mj-lt"/>
                <a:ea typeface="+mj-ea"/>
                <a:cs typeface="+mj-cs"/>
              </a:rPr>
              <a:t/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PITOMETRIA</a:t>
            </a:r>
          </a:p>
        </p:txBody>
      </p:sp>
      <p:pic>
        <p:nvPicPr>
          <p:cNvPr id="8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357188" y="1506538"/>
            <a:ext cx="72866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LAMON PRODUTOS é fabricante da maleta de </a:t>
            </a:r>
            <a:r>
              <a:rPr lang="pt-BR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pitometria</a:t>
            </a:r>
            <a:r>
              <a:rPr lang="pt-BR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 de </a:t>
            </a:r>
            <a:r>
              <a:rPr lang="pt-BR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dataloggers</a:t>
            </a:r>
            <a:r>
              <a:rPr lang="pt-BR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 pressão / pressão e pulso:</a:t>
            </a:r>
            <a:endParaRPr lang="pt-BR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r>
              <a:rPr lang="pt-BR" sz="2800" b="1" kern="0" dirty="0">
                <a:latin typeface="+mj-lt"/>
                <a:ea typeface="+mj-ea"/>
                <a:cs typeface="+mj-cs"/>
              </a:rPr>
              <a:t/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PITOMETRIA</a:t>
            </a:r>
          </a:p>
        </p:txBody>
      </p:sp>
      <p:pic>
        <p:nvPicPr>
          <p:cNvPr id="8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3652" y="3689367"/>
            <a:ext cx="3401941" cy="20712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5"/>
          <a:srcRect l="1390" t="3996" r="1016"/>
          <a:stretch>
            <a:fillRect/>
          </a:stretch>
        </p:blipFill>
        <p:spPr bwMode="auto">
          <a:xfrm>
            <a:off x="1620868" y="2630505"/>
            <a:ext cx="2519363" cy="1525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8" name="Picture 48" descr="DSC0873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3405"/>
          <a:stretch>
            <a:fillRect/>
          </a:stretch>
        </p:blipFill>
        <p:spPr bwMode="auto">
          <a:xfrm>
            <a:off x="4635500" y="2763855"/>
            <a:ext cx="2154268" cy="200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6" descr="DSC00127 - Cópia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468" y="2616217"/>
            <a:ext cx="2116138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91351" y="2719405"/>
            <a:ext cx="2097105" cy="84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86267" y="1219768"/>
            <a:ext cx="5445819" cy="1713932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MACROMEDIDIDOR</a:t>
            </a:r>
          </a:p>
        </p:txBody>
      </p:sp>
      <p:pic>
        <p:nvPicPr>
          <p:cNvPr id="9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8100" y="2553619"/>
            <a:ext cx="6057900" cy="37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0292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11"/>
          <p:cNvSpPr txBox="1">
            <a:spLocks noChangeArrowheads="1"/>
          </p:cNvSpPr>
          <p:nvPr/>
        </p:nvSpPr>
        <p:spPr bwMode="auto">
          <a:xfrm>
            <a:off x="495385" y="1203122"/>
            <a:ext cx="8356903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marL="285750" indent="-285750" algn="just">
              <a:lnSpc>
                <a:spcPct val="150000"/>
              </a:lnSpc>
              <a:buBlip>
                <a:blip r:embed="rId3"/>
              </a:buBlip>
              <a:defRPr/>
            </a:pP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Os </a:t>
            </a:r>
            <a:r>
              <a:rPr lang="pt-BR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macromedidores</a:t>
            </a: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são peças fundamentais no combate a perdas.    É a partir das medições dos </a:t>
            </a:r>
            <a:r>
              <a:rPr lang="pt-BR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macromedidores</a:t>
            </a: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que teremos condições de contabilizar as perdas nos sistemas de distribuição de água;</a:t>
            </a: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  <a:defRPr/>
            </a:pP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As tecnologias mais difundidas para o </a:t>
            </a:r>
            <a:r>
              <a:rPr lang="pt-BR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própósito</a:t>
            </a: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da </a:t>
            </a:r>
            <a:r>
              <a:rPr lang="pt-BR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macromedição</a:t>
            </a: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nas companhias de saneamento são:</a:t>
            </a:r>
          </a:p>
          <a:p>
            <a:pPr marL="742950" lvl="1" indent="-28575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Venturi;</a:t>
            </a:r>
          </a:p>
          <a:p>
            <a:pPr marL="742950" lvl="1" indent="-28575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t-BR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Woltmann</a:t>
            </a: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marL="742950" lvl="1" indent="-28575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t-BR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Ultrassônico</a:t>
            </a: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marL="742950" lvl="1" indent="-28575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Eletromagnético;</a:t>
            </a:r>
          </a:p>
          <a:p>
            <a:pPr marL="742950" lvl="1" indent="-285750"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Eletromagnético de Inserção</a:t>
            </a: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  <a:defRPr/>
            </a:pPr>
            <a:endParaRPr lang="pt-B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  <a:defRPr/>
            </a:pP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Cada tecnologia possui sua aplicação com suas vantagens tecnológicas bem como suas limitações;</a:t>
            </a: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  <a:defRPr/>
            </a:pP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Observamos no mercado, que muitas empresas aplicam tecnologias diversas, sem no entanto, observarem as LIMITAÇÕES de cada uma delas;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11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1880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509588" y="1506538"/>
            <a:ext cx="8266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ISOIL LAMON atua no mercado de </a:t>
            </a:r>
            <a:r>
              <a:rPr lang="pt-BR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macromedição</a:t>
            </a: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 dispomos das seguintes tecnologias a oferecer para o mercado: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r>
              <a:rPr lang="pt-BR" sz="2800" b="1" kern="0" dirty="0">
                <a:latin typeface="+mj-lt"/>
                <a:ea typeface="+mj-ea"/>
                <a:cs typeface="+mj-cs"/>
              </a:rPr>
              <a:t/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9" name="Picture 1032" descr="C:\Users\vesprini.ISODM\Desktop\IFX_C1_verde_ISOFLU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9062" y="3240102"/>
            <a:ext cx="35814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5"/>
          <p:cNvSpPr txBox="1">
            <a:spLocks noChangeArrowheads="1"/>
          </p:cNvSpPr>
          <p:nvPr/>
        </p:nvSpPr>
        <p:spPr bwMode="auto">
          <a:xfrm>
            <a:off x="636588" y="2484438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ULTRASSÔNICO CARRETEL A BATERIA</a:t>
            </a:r>
          </a:p>
        </p:txBody>
      </p:sp>
      <p:pic>
        <p:nvPicPr>
          <p:cNvPr id="12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509588" y="1506538"/>
            <a:ext cx="8266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ISOIL LAMON atua no mercado de </a:t>
            </a:r>
            <a:r>
              <a:rPr lang="pt-BR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macromedição</a:t>
            </a: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 dispomos das seguintes tecnologias a oferecer para o mercado: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r>
              <a:rPr lang="pt-BR" sz="2800" b="1" kern="0" dirty="0">
                <a:latin typeface="+mj-lt"/>
                <a:ea typeface="+mj-ea"/>
                <a:cs typeface="+mj-cs"/>
              </a:rPr>
              <a:t/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sp>
        <p:nvSpPr>
          <p:cNvPr id="11" name="CaixaDeTexto 5"/>
          <p:cNvSpPr txBox="1">
            <a:spLocks noChangeArrowheads="1"/>
          </p:cNvSpPr>
          <p:nvPr/>
        </p:nvSpPr>
        <p:spPr bwMode="auto">
          <a:xfrm>
            <a:off x="636588" y="2484438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ULTRASSÔNICO CLAMP ON E INTRUSIVO / PORTÁTIL E FIXO</a:t>
            </a:r>
          </a:p>
        </p:txBody>
      </p:sp>
      <p:pic>
        <p:nvPicPr>
          <p:cNvPr id="7" name="Picture 2" descr="http://www.isomag.eu/database/IFX-F100_tub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1352" y="3009900"/>
            <a:ext cx="2449574" cy="3519502"/>
          </a:xfrm>
          <a:prstGeom prst="rect">
            <a:avLst/>
          </a:prstGeom>
          <a:noFill/>
        </p:spPr>
      </p:pic>
      <p:graphicFrame>
        <p:nvGraphicFramePr>
          <p:cNvPr id="113666" name="Object 22"/>
          <p:cNvGraphicFramePr>
            <a:graphicFrameLocks noChangeAspect="1"/>
          </p:cNvGraphicFramePr>
          <p:nvPr/>
        </p:nvGraphicFramePr>
        <p:xfrm>
          <a:off x="6392863" y="3740150"/>
          <a:ext cx="1639887" cy="2000250"/>
        </p:xfrm>
        <a:graphic>
          <a:graphicData uri="http://schemas.openxmlformats.org/presentationml/2006/ole">
            <p:oleObj spid="_x0000_s113666" name="CorelPhotoPaint.Image.9" r:id="rId5" imgW="2615873" imgH="3187302" progId="">
              <p:embed/>
            </p:oleObj>
          </a:graphicData>
        </a:graphic>
      </p:graphicFrame>
      <p:pic>
        <p:nvPicPr>
          <p:cNvPr id="8" name="Picture 6" descr="D:\DOCUME~2\204031~1\LOCALS~1\Temp\npo000023.t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7962" y="3570278"/>
            <a:ext cx="2830538" cy="2306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m 5" descr="ISOIL LAMON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509588" y="1506538"/>
            <a:ext cx="8266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ISOIL LAMON atua no mercado de </a:t>
            </a:r>
            <a:r>
              <a:rPr lang="pt-BR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macromedição</a:t>
            </a: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 dispomos das seguintes tecnologias a oferecer para o mercado: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r>
              <a:rPr lang="pt-BR" sz="2800" b="1" kern="0" dirty="0">
                <a:latin typeface="+mj-lt"/>
                <a:ea typeface="+mj-ea"/>
                <a:cs typeface="+mj-cs"/>
              </a:rPr>
              <a:t/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sp>
        <p:nvSpPr>
          <p:cNvPr id="11" name="CaixaDeTexto 5"/>
          <p:cNvSpPr txBox="1">
            <a:spLocks noChangeArrowheads="1"/>
          </p:cNvSpPr>
          <p:nvPr/>
        </p:nvSpPr>
        <p:spPr bwMode="auto">
          <a:xfrm>
            <a:off x="636588" y="2484438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ELETROMAGNÉTICO CARRETEL (WAFER / FLANGEADO) A ENERGIA OU A BATERIA </a:t>
            </a:r>
          </a:p>
        </p:txBody>
      </p:sp>
      <p:pic>
        <p:nvPicPr>
          <p:cNvPr id="8" name="Picture 6" descr="dominates data"/>
          <p:cNvPicPr>
            <a:picLocks noChangeAspect="1" noChangeArrowheads="1"/>
          </p:cNvPicPr>
          <p:nvPr/>
        </p:nvPicPr>
        <p:blipFill>
          <a:blip r:embed="rId3" cstate="print"/>
          <a:srcRect l="2522" t="1082" r="8350" b="7196"/>
          <a:stretch>
            <a:fillRect/>
          </a:stretch>
        </p:blipFill>
        <p:spPr bwMode="auto">
          <a:xfrm>
            <a:off x="4545013" y="3054350"/>
            <a:ext cx="3671887" cy="358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ML2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2224" y="3097213"/>
            <a:ext cx="1739667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5" descr="ISOIL LAMO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69552" y="4349931"/>
            <a:ext cx="2574448" cy="1505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11"/>
          <p:cNvSpPr txBox="1">
            <a:spLocks noChangeArrowheads="1"/>
          </p:cNvSpPr>
          <p:nvPr/>
        </p:nvSpPr>
        <p:spPr bwMode="auto">
          <a:xfrm>
            <a:off x="495384" y="1507922"/>
            <a:ext cx="8356903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marL="285750" indent="-285750" algn="just">
              <a:lnSpc>
                <a:spcPct val="150000"/>
              </a:lnSpc>
              <a:buBlip>
                <a:blip r:embed="rId3"/>
              </a:buBlip>
              <a:defRPr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PRINCIPAIS NÚMEROS NO BRASIL</a:t>
            </a: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  <a:defRPr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PITOMETRIA</a:t>
            </a: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  <a:defRPr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</a:t>
            </a: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  <a:defRPr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PERDAS DE ÁGUA</a:t>
            </a: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  <a:defRPr/>
            </a:pPr>
            <a:r>
              <a:rPr lang="pt-B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4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Tópicos abordados NESTA APRESENTAÇÃO</a:t>
            </a:r>
          </a:p>
        </p:txBody>
      </p:sp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5156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r>
              <a:rPr lang="pt-BR" sz="2800" b="1" kern="0" dirty="0">
                <a:latin typeface="+mj-lt"/>
                <a:ea typeface="+mj-ea"/>
                <a:cs typeface="+mj-cs"/>
              </a:rPr>
              <a:t/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10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01775" y="1296988"/>
            <a:ext cx="5867400" cy="649287"/>
          </a:xfrm>
          <a:prstGeom prst="rect">
            <a:avLst/>
          </a:prstGeom>
          <a:effectLst>
            <a:outerShdw dist="38089" dir="2399983" algn="ctr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all" spc="600" normalizeH="0" baseline="0" noProof="0" smtClean="0">
                <a:ln>
                  <a:noFill/>
                </a:ln>
                <a:solidFill>
                  <a:srgbClr val="0092D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Vectora LT Std Black" pitchFamily="123" charset="0"/>
                <a:ea typeface="+mj-ea"/>
                <a:cs typeface="+mj-cs"/>
              </a:rPr>
              <a:t>ISOD@M</a:t>
            </a:r>
            <a:endParaRPr kumimoji="0" lang="it-IT" sz="3600" b="0" i="0" u="none" strike="noStrike" kern="1200" cap="all" spc="600" normalizeH="0" baseline="30000" noProof="0" dirty="0" smtClean="0">
              <a:ln>
                <a:noFill/>
              </a:ln>
              <a:solidFill>
                <a:srgbClr val="009DE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01775" y="1976438"/>
            <a:ext cx="66246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  <a:spcBef>
                <a:spcPts val="1413"/>
              </a:spcBef>
            </a:pPr>
            <a:r>
              <a:rPr lang="it-IT" altLang="it-IT" sz="2600" dirty="0">
                <a:solidFill>
                  <a:srgbClr val="0092D2"/>
                </a:solidFill>
                <a:latin typeface="Vectora LT Std Black Italic" pitchFamily="123" charset="0"/>
                <a:cs typeface="Arial" pitchFamily="34" charset="0"/>
              </a:rPr>
              <a:t>WEB based Software para Aquisição e Geranciamento de Dados</a:t>
            </a:r>
            <a:endParaRPr lang="it-IT" altLang="it-IT" sz="2600" dirty="0">
              <a:solidFill>
                <a:schemeClr val="accent2"/>
              </a:solidFill>
              <a:latin typeface="Vectora LT Std Black Italic" pitchFamily="123" charset="0"/>
              <a:cs typeface="Arial" pitchFamily="34" charset="0"/>
            </a:endParaRPr>
          </a:p>
        </p:txBody>
      </p:sp>
      <p:pic>
        <p:nvPicPr>
          <p:cNvPr id="11" name="Immagine 9"/>
          <p:cNvPicPr>
            <a:picLocks noChangeAspect="1" noChangeArrowheads="1"/>
          </p:cNvPicPr>
          <p:nvPr/>
        </p:nvPicPr>
        <p:blipFill>
          <a:blip r:embed="rId4"/>
          <a:srcRect l="27235" t="30969" r="27158" b="31316"/>
          <a:stretch>
            <a:fillRect/>
          </a:stretch>
        </p:blipFill>
        <p:spPr bwMode="auto">
          <a:xfrm>
            <a:off x="2352674" y="3309938"/>
            <a:ext cx="4175125" cy="276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r>
              <a:rPr lang="pt-BR" sz="2800" b="1" kern="0" dirty="0">
                <a:latin typeface="+mj-lt"/>
                <a:ea typeface="+mj-ea"/>
                <a:cs typeface="+mj-cs"/>
              </a:rPr>
              <a:t/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10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01775" y="1296988"/>
            <a:ext cx="5867400" cy="649287"/>
          </a:xfrm>
          <a:prstGeom prst="rect">
            <a:avLst/>
          </a:prstGeom>
          <a:effectLst>
            <a:outerShdw dist="38089" dir="2399983" algn="ctr" rotWithShape="0">
              <a:srgbClr val="000000">
                <a:alpha val="20000"/>
              </a:srgb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all" spc="600" normalizeH="0" baseline="0" noProof="0" smtClean="0">
                <a:ln>
                  <a:noFill/>
                </a:ln>
                <a:solidFill>
                  <a:srgbClr val="0092D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Vectora LT Std Black" pitchFamily="123" charset="0"/>
                <a:ea typeface="+mj-ea"/>
                <a:cs typeface="+mj-cs"/>
              </a:rPr>
              <a:t>ISOD@M</a:t>
            </a:r>
            <a:endParaRPr kumimoji="0" lang="it-IT" sz="3600" b="0" i="0" u="none" strike="noStrike" kern="1200" cap="all" spc="600" normalizeH="0" baseline="30000" noProof="0" dirty="0" smtClean="0">
              <a:ln>
                <a:noFill/>
              </a:ln>
              <a:solidFill>
                <a:srgbClr val="009DE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0200" y="2025300"/>
            <a:ext cx="2779000" cy="2088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67187" y="3092450"/>
            <a:ext cx="4625319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509588" y="1506538"/>
            <a:ext cx="82661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ISOIL LAMON atua no mercado de </a:t>
            </a:r>
            <a:r>
              <a:rPr lang="pt-BR" sz="14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macromedição</a:t>
            </a: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 dispomos das seguintes tecnologias a oferecer para o mercado: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r>
              <a:rPr lang="pt-BR" sz="2800" b="1" kern="0" dirty="0">
                <a:latin typeface="+mj-lt"/>
                <a:ea typeface="+mj-ea"/>
                <a:cs typeface="+mj-cs"/>
              </a:rPr>
              <a:t/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sp>
        <p:nvSpPr>
          <p:cNvPr id="11" name="CaixaDeTexto 5"/>
          <p:cNvSpPr txBox="1">
            <a:spLocks noChangeArrowheads="1"/>
          </p:cNvSpPr>
          <p:nvPr/>
        </p:nvSpPr>
        <p:spPr bwMode="auto">
          <a:xfrm>
            <a:off x="636588" y="2484438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ELETROMAGNÉTICO DE INSERÇÃO A ENERGIA OU A BATERIA</a:t>
            </a:r>
          </a:p>
        </p:txBody>
      </p:sp>
      <p:pic>
        <p:nvPicPr>
          <p:cNvPr id="9" name="Imagem 8" descr="2015-06-17 14.54.46_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287" y="2810932"/>
            <a:ext cx="2119313" cy="3767668"/>
          </a:xfrm>
          <a:prstGeom prst="rect">
            <a:avLst/>
          </a:prstGeom>
        </p:spPr>
      </p:pic>
      <p:pic>
        <p:nvPicPr>
          <p:cNvPr id="10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509588" y="1506538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PERFORMANCE DO MEDIDOR ELETROMAGNÉTICO DE INSERÇÃO X CARRETEL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r>
              <a:rPr lang="pt-BR" sz="2800" b="1" kern="0" dirty="0">
                <a:latin typeface="+mj-lt"/>
                <a:ea typeface="+mj-ea"/>
                <a:cs typeface="+mj-cs"/>
              </a:rPr>
              <a:t/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8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3658" y="2233598"/>
            <a:ext cx="8379765" cy="388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509588" y="1506538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PERFORMANCE DO MEDIDOR ELETROMAGNÉTICO DE INSERÇÃO X CARRETEL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r>
              <a:rPr lang="pt-BR" sz="2800" b="1" kern="0" dirty="0">
                <a:latin typeface="+mj-lt"/>
                <a:ea typeface="+mj-ea"/>
                <a:cs typeface="+mj-cs"/>
              </a:rPr>
              <a:t/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1755"/>
            <a:ext cx="9144000" cy="487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r>
              <a:rPr lang="pt-BR" sz="2800" b="1" kern="0" dirty="0">
                <a:latin typeface="+mj-lt"/>
                <a:ea typeface="+mj-ea"/>
                <a:cs typeface="+mj-cs"/>
              </a:rPr>
              <a:t/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10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5750" y="869950"/>
            <a:ext cx="8358188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kumimoji="1"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EXEMPLOS DE APLICAÇÃO DE MEDIDORES ELETROMAGNÉTICO  DE INSERÇÃO</a:t>
            </a:r>
          </a:p>
        </p:txBody>
      </p:sp>
      <p:pic>
        <p:nvPicPr>
          <p:cNvPr id="9" name="Imagem 8" descr="2012-12-12 10.29.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480" y="1714488"/>
            <a:ext cx="2698180" cy="3597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 descr="2012-12-13 11.34.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28808" y="4185828"/>
            <a:ext cx="1785054" cy="23800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3143250" y="1714500"/>
            <a:ext cx="58324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8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Problema: Foram instalados medidores carretel em tubos de 600 a 1200mm em 2003 e que após cerca de 5 anos, pararam de funcionar por diversos problemas;</a:t>
            </a:r>
          </a:p>
          <a:p>
            <a:pPr algn="just"/>
            <a:endParaRPr lang="pt-BR" sz="18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endParaRPr lang="pt-BR" sz="18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CaixaDeTexto 13"/>
          <p:cNvSpPr txBox="1">
            <a:spLocks noChangeArrowheads="1"/>
          </p:cNvSpPr>
          <p:nvPr/>
        </p:nvSpPr>
        <p:spPr bwMode="auto">
          <a:xfrm>
            <a:off x="3492500" y="2871788"/>
            <a:ext cx="56515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8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 Fabricante havia cobrado aproximadamente R$40.000,00 para arrumar cada medidor que estava avariado, fora o custo de </a:t>
            </a:r>
            <a:r>
              <a:rPr lang="pt-BR" sz="18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mobilização, transporte, </a:t>
            </a:r>
            <a:r>
              <a:rPr lang="pt-BR" sz="1800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etc</a:t>
            </a:r>
            <a:r>
              <a:rPr lang="pt-BR" sz="18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  <a:endParaRPr lang="pt-BR" sz="18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endParaRPr lang="pt-BR" sz="18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CaixaDeTexto 103"/>
          <p:cNvSpPr txBox="1">
            <a:spLocks noChangeArrowheads="1"/>
          </p:cNvSpPr>
          <p:nvPr/>
        </p:nvSpPr>
        <p:spPr bwMode="auto">
          <a:xfrm>
            <a:off x="3786188" y="4357688"/>
            <a:ext cx="51641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sz="18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Solução por nós apresentada: Instalação de 5 medidores de inserção. </a:t>
            </a:r>
          </a:p>
          <a:p>
            <a:pPr algn="just"/>
            <a:endParaRPr lang="pt-BR" sz="180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509588" y="1341438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BIL-50-400 – BANCADA DE CALIBRAÇÃO DA ISOIL LAMON EM BELO HORIZONTE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r>
              <a:rPr lang="pt-BR" sz="2800" b="1" kern="0" dirty="0">
                <a:latin typeface="+mj-lt"/>
                <a:ea typeface="+mj-ea"/>
                <a:cs typeface="+mj-cs"/>
              </a:rPr>
              <a:t/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10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2015-04-24 13.49.4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35034"/>
            <a:ext cx="9144000" cy="50229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509588" y="1341438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BIL-50-400 – BANCADA DE CALIBRAÇÃO DA ISOIL </a:t>
            </a: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NA ITÁLIA</a:t>
            </a:r>
            <a:endParaRPr lang="pt-B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r>
              <a:rPr lang="pt-BR" sz="2800" b="1" kern="0" dirty="0">
                <a:latin typeface="+mj-lt"/>
                <a:ea typeface="+mj-ea"/>
                <a:cs typeface="+mj-cs"/>
              </a:rPr>
              <a:t/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10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pian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938" y="1780828"/>
            <a:ext cx="8780362" cy="487839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57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5"/>
          <p:cNvSpPr txBox="1">
            <a:spLocks noChangeArrowheads="1"/>
          </p:cNvSpPr>
          <p:nvPr/>
        </p:nvSpPr>
        <p:spPr bwMode="auto">
          <a:xfrm>
            <a:off x="509588" y="1341438"/>
            <a:ext cx="82661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BIL-50-400 – BANCADA DE CALIBRAÇÃO DA ISOIL </a:t>
            </a:r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NA ITÁLIA</a:t>
            </a:r>
            <a:endParaRPr lang="pt-BR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72250" y="428625"/>
            <a:ext cx="2571750" cy="5000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pt-BR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PITOMETRIA</a:t>
            </a:r>
            <a:r>
              <a:rPr lang="pt-BR" sz="2800" b="1" kern="0" dirty="0">
                <a:latin typeface="+mj-lt"/>
                <a:ea typeface="+mj-ea"/>
                <a:cs typeface="+mj-cs"/>
              </a:rPr>
              <a:t/>
            </a:r>
            <a:br>
              <a:rPr lang="pt-BR" sz="2800" b="1" kern="0" dirty="0">
                <a:latin typeface="+mj-lt"/>
                <a:ea typeface="+mj-ea"/>
                <a:cs typeface="+mj-cs"/>
              </a:rPr>
            </a:br>
            <a:endParaRPr lang="pt-BR" sz="4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MACROMEDIDORES</a:t>
            </a:r>
          </a:p>
        </p:txBody>
      </p:sp>
      <p:pic>
        <p:nvPicPr>
          <p:cNvPr id="10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mmattiazzi\Desktop\power point torrino\render\DIMENSION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51152"/>
            <a:ext cx="6791325" cy="480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 descr="20160212_095956_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05587" y="2946400"/>
            <a:ext cx="1964531" cy="3492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686267" y="1219769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PERDAS DE ÁGUA</a:t>
            </a:r>
          </a:p>
        </p:txBody>
      </p:sp>
      <p:pic>
        <p:nvPicPr>
          <p:cNvPr id="4" name="Imagem 54" descr="DSC02035.JPG">
            <a:hlinkClick r:id="rId3" action="ppaction://hlinkpres?slideindex=8&amp;slidetitle=Aplicações Práticas - Perdas de Água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8420" y="2224657"/>
            <a:ext cx="2786151" cy="1993013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http://casadanoticia.files.wordpress.com/2010/05/rompimento-de-adutora-em-sao-paul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8420" y="4404177"/>
            <a:ext cx="2786151" cy="185182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70" descr="P10100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6984" y="4404176"/>
            <a:ext cx="2693559" cy="185182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m 7" descr="DSC0109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43192" y="2224657"/>
            <a:ext cx="2657351" cy="1993013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5" descr="ISOIL LAMON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5193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86267" y="1219768"/>
            <a:ext cx="5445819" cy="1713932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principais números no brasil</a:t>
            </a:r>
          </a:p>
        </p:txBody>
      </p:sp>
      <p:pic>
        <p:nvPicPr>
          <p:cNvPr id="17410" name="Picture 2" descr="http://w3.i.uol.com.br/Wap/2010/04/13/midia-indoor-agua-lavar-mao-maos-higiene-limpo-limpar-cuidado-frescor-saude-saudavel-umido-pele-espirra-gripe-resfriado-lavagem-molhado-prevencao-prevenir-1271180163232_720x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0323" y="2963887"/>
            <a:ext cx="4497705" cy="35953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0292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257055" y="4398876"/>
            <a:ext cx="3078162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Vazamentos inerentes,</a:t>
            </a:r>
            <a:r>
              <a:rPr lang="pt-BR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não-visíveis, baixa vazão, não </a:t>
            </a:r>
            <a:r>
              <a:rPr lang="pt-BR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aflorantes</a:t>
            </a:r>
            <a:r>
              <a:rPr lang="pt-BR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não-detectáveis por métodos acústicos de pesquisa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3289180" y="4398876"/>
            <a:ext cx="281305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Vazamentos não-visíveis</a:t>
            </a:r>
            <a:r>
              <a:rPr lang="pt-BR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  não </a:t>
            </a:r>
            <a:r>
              <a:rPr lang="pt-BR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aflorantes</a:t>
            </a:r>
            <a:r>
              <a:rPr lang="pt-BR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detectáveis  por métodos acústicos de pesquisa</a:t>
            </a: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6172080" y="4398876"/>
            <a:ext cx="2393950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Vazamentos visíveis</a:t>
            </a:r>
            <a:r>
              <a:rPr lang="pt-BR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pt-BR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aflorantes</a:t>
            </a:r>
            <a:r>
              <a:rPr lang="pt-BR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ou ocorrentes nos cavaletes</a:t>
            </a:r>
          </a:p>
        </p:txBody>
      </p:sp>
      <p:sp>
        <p:nvSpPr>
          <p:cNvPr id="521" name="Text Box 12"/>
          <p:cNvSpPr txBox="1">
            <a:spLocks noChangeArrowheads="1"/>
          </p:cNvSpPr>
          <p:nvPr/>
        </p:nvSpPr>
        <p:spPr bwMode="auto">
          <a:xfrm>
            <a:off x="363417" y="5478376"/>
            <a:ext cx="2895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0500" indent="-190500" algn="ctr" defTabSz="476250">
              <a:lnSpc>
                <a:spcPct val="80000"/>
              </a:lnSpc>
              <a:spcBef>
                <a:spcPct val="50000"/>
              </a:spcBef>
              <a:buClr>
                <a:srgbClr val="008080"/>
              </a:buClr>
              <a:buFont typeface="Symbol" pitchFamily="18" charset="2"/>
              <a:buNone/>
              <a:defRPr/>
            </a:pPr>
            <a:r>
              <a:rPr lang="pt-BR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Ações</a:t>
            </a:r>
            <a:endParaRPr lang="pt-BR" sz="1500" b="1" dirty="0">
              <a:latin typeface="Arial" charset="0"/>
            </a:endParaRPr>
          </a:p>
        </p:txBody>
      </p:sp>
      <p:sp>
        <p:nvSpPr>
          <p:cNvPr id="522" name="Text Box 13"/>
          <p:cNvSpPr txBox="1">
            <a:spLocks noChangeArrowheads="1"/>
          </p:cNvSpPr>
          <p:nvPr/>
        </p:nvSpPr>
        <p:spPr bwMode="auto">
          <a:xfrm>
            <a:off x="3374905" y="5478376"/>
            <a:ext cx="25511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0500" indent="-190500" algn="ctr" defTabSz="476250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Ações</a:t>
            </a:r>
            <a:endParaRPr lang="pt-BR" sz="15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523" name="Text Box 14"/>
          <p:cNvSpPr txBox="1">
            <a:spLocks noChangeArrowheads="1"/>
          </p:cNvSpPr>
          <p:nvPr/>
        </p:nvSpPr>
        <p:spPr bwMode="auto">
          <a:xfrm>
            <a:off x="6012160" y="5235875"/>
            <a:ext cx="29051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54000">
            <a:spAutoFit/>
          </a:bodyPr>
          <a:lstStyle/>
          <a:p>
            <a:pPr marL="190500" indent="-190500" algn="ctr" defTabSz="476250">
              <a:lnSpc>
                <a:spcPct val="80000"/>
              </a:lnSpc>
              <a:spcBef>
                <a:spcPct val="50000"/>
              </a:spcBef>
              <a:defRPr/>
            </a:pPr>
            <a:r>
              <a:rPr lang="pt-BR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Ações</a:t>
            </a:r>
            <a:endParaRPr lang="pt-BR" sz="1500" b="1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12297" name="Group 15"/>
          <p:cNvGrpSpPr>
            <a:grpSpLocks/>
          </p:cNvGrpSpPr>
          <p:nvPr/>
        </p:nvGrpSpPr>
        <p:grpSpPr bwMode="auto">
          <a:xfrm>
            <a:off x="880942" y="1487401"/>
            <a:ext cx="7173913" cy="1828800"/>
            <a:chOff x="672" y="576"/>
            <a:chExt cx="4896" cy="1152"/>
          </a:xfrm>
        </p:grpSpPr>
        <p:sp>
          <p:nvSpPr>
            <p:cNvPr id="12303" name="Rectangle 16"/>
            <p:cNvSpPr>
              <a:spLocks noChangeArrowheads="1"/>
            </p:cNvSpPr>
            <p:nvPr/>
          </p:nvSpPr>
          <p:spPr bwMode="auto">
            <a:xfrm>
              <a:off x="672" y="576"/>
              <a:ext cx="4896" cy="1152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pt-BR" altLang="pt-BR"/>
            </a:p>
          </p:txBody>
        </p:sp>
        <p:grpSp>
          <p:nvGrpSpPr>
            <p:cNvPr id="12304" name="Group 17"/>
            <p:cNvGrpSpPr>
              <a:grpSpLocks/>
            </p:cNvGrpSpPr>
            <p:nvPr/>
          </p:nvGrpSpPr>
          <p:grpSpPr bwMode="auto">
            <a:xfrm>
              <a:off x="864" y="576"/>
              <a:ext cx="4538" cy="1056"/>
              <a:chOff x="864" y="576"/>
              <a:chExt cx="4538" cy="1056"/>
            </a:xfrm>
          </p:grpSpPr>
          <p:sp>
            <p:nvSpPr>
              <p:cNvPr id="12305" name="Oval 18"/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576" cy="288"/>
              </a:xfrm>
              <a:prstGeom prst="ellipse">
                <a:avLst/>
              </a:prstGeom>
              <a:solidFill>
                <a:srgbClr val="99CCFF">
                  <a:alpha val="50195"/>
                </a:srgbClr>
              </a:solidFill>
              <a:ln w="635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2306" name="Oval 19"/>
              <p:cNvSpPr>
                <a:spLocks noChangeArrowheads="1"/>
              </p:cNvSpPr>
              <p:nvPr/>
            </p:nvSpPr>
            <p:spPr bwMode="auto">
              <a:xfrm>
                <a:off x="1296" y="1344"/>
                <a:ext cx="576" cy="288"/>
              </a:xfrm>
              <a:prstGeom prst="ellipse">
                <a:avLst/>
              </a:prstGeom>
              <a:solidFill>
                <a:srgbClr val="99CCFF">
                  <a:alpha val="50195"/>
                </a:srgbClr>
              </a:solidFill>
              <a:ln w="635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2307" name="Oval 20"/>
              <p:cNvSpPr>
                <a:spLocks noChangeArrowheads="1"/>
              </p:cNvSpPr>
              <p:nvPr/>
            </p:nvSpPr>
            <p:spPr bwMode="auto">
              <a:xfrm>
                <a:off x="4704" y="1056"/>
                <a:ext cx="576" cy="288"/>
              </a:xfrm>
              <a:prstGeom prst="ellipse">
                <a:avLst/>
              </a:prstGeom>
              <a:solidFill>
                <a:srgbClr val="99CCFF">
                  <a:alpha val="50195"/>
                </a:srgbClr>
              </a:solidFill>
              <a:ln w="635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pt-BR" altLang="pt-BR"/>
              </a:p>
            </p:txBody>
          </p:sp>
          <p:sp>
            <p:nvSpPr>
              <p:cNvPr id="12308" name="Text Box 21"/>
              <p:cNvSpPr txBox="1">
                <a:spLocks noChangeArrowheads="1"/>
              </p:cNvSpPr>
              <p:nvPr/>
            </p:nvSpPr>
            <p:spPr bwMode="auto">
              <a:xfrm>
                <a:off x="3696" y="576"/>
                <a:ext cx="62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pt-BR" altLang="pt-BR" sz="1200" b="1" dirty="0">
                    <a:latin typeface="Arial" charset="0"/>
                  </a:rPr>
                  <a:t>superfície</a:t>
                </a:r>
                <a:endParaRPr lang="pt-BR" altLang="pt-BR" sz="1200" dirty="0">
                  <a:latin typeface="Arial" charset="0"/>
                </a:endParaRPr>
              </a:p>
            </p:txBody>
          </p:sp>
          <p:grpSp>
            <p:nvGrpSpPr>
              <p:cNvPr id="12309" name="Group 22"/>
              <p:cNvGrpSpPr>
                <a:grpSpLocks/>
              </p:cNvGrpSpPr>
              <p:nvPr/>
            </p:nvGrpSpPr>
            <p:grpSpPr bwMode="auto">
              <a:xfrm>
                <a:off x="864" y="720"/>
                <a:ext cx="4538" cy="891"/>
                <a:chOff x="864" y="720"/>
                <a:chExt cx="4538" cy="891"/>
              </a:xfrm>
            </p:grpSpPr>
            <p:sp>
              <p:nvSpPr>
                <p:cNvPr id="12313" name="Freeform 23"/>
                <p:cNvSpPr>
                  <a:spLocks/>
                </p:cNvSpPr>
                <p:nvPr/>
              </p:nvSpPr>
              <p:spPr bwMode="auto">
                <a:xfrm>
                  <a:off x="1552" y="1588"/>
                  <a:ext cx="12" cy="11"/>
                </a:xfrm>
                <a:custGeom>
                  <a:avLst/>
                  <a:gdLst>
                    <a:gd name="T0" fmla="*/ 0 w 58"/>
                    <a:gd name="T1" fmla="*/ 0 h 54"/>
                    <a:gd name="T2" fmla="*/ 0 w 58"/>
                    <a:gd name="T3" fmla="*/ 0 h 54"/>
                    <a:gd name="T4" fmla="*/ 0 w 58"/>
                    <a:gd name="T5" fmla="*/ 0 h 54"/>
                    <a:gd name="T6" fmla="*/ 0 60000 65536"/>
                    <a:gd name="T7" fmla="*/ 0 60000 65536"/>
                    <a:gd name="T8" fmla="*/ 0 60000 65536"/>
                    <a:gd name="T9" fmla="*/ 0 w 58"/>
                    <a:gd name="T10" fmla="*/ 0 h 54"/>
                    <a:gd name="T11" fmla="*/ 58 w 58"/>
                    <a:gd name="T12" fmla="*/ 54 h 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8" h="54">
                      <a:moveTo>
                        <a:pt x="0" y="54"/>
                      </a:moveTo>
                      <a:lnTo>
                        <a:pt x="26" y="0"/>
                      </a:lnTo>
                      <a:lnTo>
                        <a:pt x="58" y="49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14" name="Freeform 24"/>
                <p:cNvSpPr>
                  <a:spLocks/>
                </p:cNvSpPr>
                <p:nvPr/>
              </p:nvSpPr>
              <p:spPr bwMode="auto">
                <a:xfrm>
                  <a:off x="1571" y="1474"/>
                  <a:ext cx="11" cy="11"/>
                </a:xfrm>
                <a:custGeom>
                  <a:avLst/>
                  <a:gdLst>
                    <a:gd name="T0" fmla="*/ 0 w 58"/>
                    <a:gd name="T1" fmla="*/ 0 h 55"/>
                    <a:gd name="T2" fmla="*/ 0 w 58"/>
                    <a:gd name="T3" fmla="*/ 0 h 55"/>
                    <a:gd name="T4" fmla="*/ 0 w 58"/>
                    <a:gd name="T5" fmla="*/ 0 h 55"/>
                    <a:gd name="T6" fmla="*/ 0 60000 65536"/>
                    <a:gd name="T7" fmla="*/ 0 60000 65536"/>
                    <a:gd name="T8" fmla="*/ 0 60000 65536"/>
                    <a:gd name="T9" fmla="*/ 0 w 58"/>
                    <a:gd name="T10" fmla="*/ 0 h 55"/>
                    <a:gd name="T11" fmla="*/ 58 w 58"/>
                    <a:gd name="T12" fmla="*/ 55 h 5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8" h="55">
                      <a:moveTo>
                        <a:pt x="0" y="48"/>
                      </a:moveTo>
                      <a:lnTo>
                        <a:pt x="36" y="0"/>
                      </a:lnTo>
                      <a:lnTo>
                        <a:pt x="58" y="55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15" name="Freeform 25"/>
                <p:cNvSpPr>
                  <a:spLocks/>
                </p:cNvSpPr>
                <p:nvPr/>
              </p:nvSpPr>
              <p:spPr bwMode="auto">
                <a:xfrm>
                  <a:off x="1568" y="1532"/>
                  <a:ext cx="12" cy="11"/>
                </a:xfrm>
                <a:custGeom>
                  <a:avLst/>
                  <a:gdLst>
                    <a:gd name="T0" fmla="*/ 0 w 58"/>
                    <a:gd name="T1" fmla="*/ 0 h 55"/>
                    <a:gd name="T2" fmla="*/ 0 w 58"/>
                    <a:gd name="T3" fmla="*/ 0 h 55"/>
                    <a:gd name="T4" fmla="*/ 0 w 58"/>
                    <a:gd name="T5" fmla="*/ 0 h 55"/>
                    <a:gd name="T6" fmla="*/ 0 60000 65536"/>
                    <a:gd name="T7" fmla="*/ 0 60000 65536"/>
                    <a:gd name="T8" fmla="*/ 0 60000 65536"/>
                    <a:gd name="T9" fmla="*/ 0 w 58"/>
                    <a:gd name="T10" fmla="*/ 0 h 55"/>
                    <a:gd name="T11" fmla="*/ 58 w 58"/>
                    <a:gd name="T12" fmla="*/ 55 h 5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8" h="55">
                      <a:moveTo>
                        <a:pt x="0" y="55"/>
                      </a:moveTo>
                      <a:lnTo>
                        <a:pt x="26" y="0"/>
                      </a:lnTo>
                      <a:lnTo>
                        <a:pt x="58" y="5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16" name="Freeform 26"/>
                <p:cNvSpPr>
                  <a:spLocks/>
                </p:cNvSpPr>
                <p:nvPr/>
              </p:nvSpPr>
              <p:spPr bwMode="auto">
                <a:xfrm>
                  <a:off x="1584" y="1420"/>
                  <a:ext cx="12" cy="11"/>
                </a:xfrm>
                <a:custGeom>
                  <a:avLst/>
                  <a:gdLst>
                    <a:gd name="T0" fmla="*/ 0 w 58"/>
                    <a:gd name="T1" fmla="*/ 0 h 55"/>
                    <a:gd name="T2" fmla="*/ 0 w 58"/>
                    <a:gd name="T3" fmla="*/ 0 h 55"/>
                    <a:gd name="T4" fmla="*/ 0 w 58"/>
                    <a:gd name="T5" fmla="*/ 0 h 55"/>
                    <a:gd name="T6" fmla="*/ 0 60000 65536"/>
                    <a:gd name="T7" fmla="*/ 0 60000 65536"/>
                    <a:gd name="T8" fmla="*/ 0 60000 65536"/>
                    <a:gd name="T9" fmla="*/ 0 w 58"/>
                    <a:gd name="T10" fmla="*/ 0 h 55"/>
                    <a:gd name="T11" fmla="*/ 58 w 58"/>
                    <a:gd name="T12" fmla="*/ 55 h 5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8" h="55">
                      <a:moveTo>
                        <a:pt x="0" y="48"/>
                      </a:moveTo>
                      <a:lnTo>
                        <a:pt x="36" y="0"/>
                      </a:lnTo>
                      <a:lnTo>
                        <a:pt x="58" y="55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17" name="Freeform 27"/>
                <p:cNvSpPr>
                  <a:spLocks/>
                </p:cNvSpPr>
                <p:nvPr/>
              </p:nvSpPr>
              <p:spPr bwMode="auto">
                <a:xfrm>
                  <a:off x="4716" y="720"/>
                  <a:ext cx="425" cy="18"/>
                </a:xfrm>
                <a:custGeom>
                  <a:avLst/>
                  <a:gdLst>
                    <a:gd name="T0" fmla="*/ 0 w 2123"/>
                    <a:gd name="T1" fmla="*/ 0 h 91"/>
                    <a:gd name="T2" fmla="*/ 0 w 2123"/>
                    <a:gd name="T3" fmla="*/ 0 h 91"/>
                    <a:gd name="T4" fmla="*/ 0 w 2123"/>
                    <a:gd name="T5" fmla="*/ 0 h 91"/>
                    <a:gd name="T6" fmla="*/ 0 w 2123"/>
                    <a:gd name="T7" fmla="*/ 0 h 91"/>
                    <a:gd name="T8" fmla="*/ 0 w 2123"/>
                    <a:gd name="T9" fmla="*/ 0 h 91"/>
                    <a:gd name="T10" fmla="*/ 0 w 2123"/>
                    <a:gd name="T11" fmla="*/ 0 h 91"/>
                    <a:gd name="T12" fmla="*/ 0 w 2123"/>
                    <a:gd name="T13" fmla="*/ 0 h 91"/>
                    <a:gd name="T14" fmla="*/ 0 w 2123"/>
                    <a:gd name="T15" fmla="*/ 0 h 91"/>
                    <a:gd name="T16" fmla="*/ 0 w 2123"/>
                    <a:gd name="T17" fmla="*/ 0 h 91"/>
                    <a:gd name="T18" fmla="*/ 0 w 2123"/>
                    <a:gd name="T19" fmla="*/ 0 h 91"/>
                    <a:gd name="T20" fmla="*/ 0 w 2123"/>
                    <a:gd name="T21" fmla="*/ 0 h 91"/>
                    <a:gd name="T22" fmla="*/ 0 w 2123"/>
                    <a:gd name="T23" fmla="*/ 0 h 91"/>
                    <a:gd name="T24" fmla="*/ 0 w 2123"/>
                    <a:gd name="T25" fmla="*/ 0 h 91"/>
                    <a:gd name="T26" fmla="*/ 0 w 2123"/>
                    <a:gd name="T27" fmla="*/ 0 h 91"/>
                    <a:gd name="T28" fmla="*/ 0 w 2123"/>
                    <a:gd name="T29" fmla="*/ 0 h 91"/>
                    <a:gd name="T30" fmla="*/ 0 w 2123"/>
                    <a:gd name="T31" fmla="*/ 0 h 91"/>
                    <a:gd name="T32" fmla="*/ 0 w 2123"/>
                    <a:gd name="T33" fmla="*/ 0 h 91"/>
                    <a:gd name="T34" fmla="*/ 0 w 2123"/>
                    <a:gd name="T35" fmla="*/ 0 h 91"/>
                    <a:gd name="T36" fmla="*/ 0 w 2123"/>
                    <a:gd name="T37" fmla="*/ 0 h 91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123"/>
                    <a:gd name="T58" fmla="*/ 0 h 91"/>
                    <a:gd name="T59" fmla="*/ 2123 w 2123"/>
                    <a:gd name="T60" fmla="*/ 91 h 91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123" h="91">
                      <a:moveTo>
                        <a:pt x="1032" y="77"/>
                      </a:moveTo>
                      <a:lnTo>
                        <a:pt x="509" y="66"/>
                      </a:lnTo>
                      <a:lnTo>
                        <a:pt x="213" y="91"/>
                      </a:lnTo>
                      <a:lnTo>
                        <a:pt x="69" y="91"/>
                      </a:lnTo>
                      <a:lnTo>
                        <a:pt x="0" y="83"/>
                      </a:lnTo>
                      <a:lnTo>
                        <a:pt x="42" y="70"/>
                      </a:lnTo>
                      <a:lnTo>
                        <a:pt x="166" y="53"/>
                      </a:lnTo>
                      <a:lnTo>
                        <a:pt x="526" y="19"/>
                      </a:lnTo>
                      <a:lnTo>
                        <a:pt x="828" y="0"/>
                      </a:lnTo>
                      <a:lnTo>
                        <a:pt x="1091" y="4"/>
                      </a:lnTo>
                      <a:lnTo>
                        <a:pt x="1612" y="67"/>
                      </a:lnTo>
                      <a:lnTo>
                        <a:pt x="1906" y="79"/>
                      </a:lnTo>
                      <a:lnTo>
                        <a:pt x="2048" y="84"/>
                      </a:lnTo>
                      <a:lnTo>
                        <a:pt x="2123" y="86"/>
                      </a:lnTo>
                      <a:lnTo>
                        <a:pt x="2099" y="86"/>
                      </a:lnTo>
                      <a:lnTo>
                        <a:pt x="1994" y="83"/>
                      </a:lnTo>
                      <a:lnTo>
                        <a:pt x="1647" y="74"/>
                      </a:lnTo>
                      <a:lnTo>
                        <a:pt x="1288" y="70"/>
                      </a:lnTo>
                      <a:lnTo>
                        <a:pt x="1032" y="77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18" name="Freeform 28"/>
                <p:cNvSpPr>
                  <a:spLocks/>
                </p:cNvSpPr>
                <p:nvPr/>
              </p:nvSpPr>
              <p:spPr bwMode="auto">
                <a:xfrm>
                  <a:off x="4915" y="735"/>
                  <a:ext cx="41" cy="470"/>
                </a:xfrm>
                <a:custGeom>
                  <a:avLst/>
                  <a:gdLst>
                    <a:gd name="T0" fmla="*/ 0 w 205"/>
                    <a:gd name="T1" fmla="*/ 0 h 2347"/>
                    <a:gd name="T2" fmla="*/ 0 w 205"/>
                    <a:gd name="T3" fmla="*/ 0 h 2347"/>
                    <a:gd name="T4" fmla="*/ 0 w 205"/>
                    <a:gd name="T5" fmla="*/ 0 h 2347"/>
                    <a:gd name="T6" fmla="*/ 0 w 205"/>
                    <a:gd name="T7" fmla="*/ 0 h 2347"/>
                    <a:gd name="T8" fmla="*/ 0 w 205"/>
                    <a:gd name="T9" fmla="*/ 0 h 2347"/>
                    <a:gd name="T10" fmla="*/ 0 w 205"/>
                    <a:gd name="T11" fmla="*/ 0 h 2347"/>
                    <a:gd name="T12" fmla="*/ 0 w 205"/>
                    <a:gd name="T13" fmla="*/ 0 h 2347"/>
                    <a:gd name="T14" fmla="*/ 0 w 205"/>
                    <a:gd name="T15" fmla="*/ 0 h 2347"/>
                    <a:gd name="T16" fmla="*/ 0 w 205"/>
                    <a:gd name="T17" fmla="*/ 0 h 2347"/>
                    <a:gd name="T18" fmla="*/ 0 w 205"/>
                    <a:gd name="T19" fmla="*/ 0 h 2347"/>
                    <a:gd name="T20" fmla="*/ 0 w 205"/>
                    <a:gd name="T21" fmla="*/ 0 h 2347"/>
                    <a:gd name="T22" fmla="*/ 0 w 205"/>
                    <a:gd name="T23" fmla="*/ 0 h 234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5"/>
                    <a:gd name="T37" fmla="*/ 0 h 2347"/>
                    <a:gd name="T38" fmla="*/ 205 w 205"/>
                    <a:gd name="T39" fmla="*/ 2347 h 234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5" h="2347">
                      <a:moveTo>
                        <a:pt x="103" y="2347"/>
                      </a:moveTo>
                      <a:lnTo>
                        <a:pt x="14" y="2164"/>
                      </a:lnTo>
                      <a:lnTo>
                        <a:pt x="0" y="2060"/>
                      </a:lnTo>
                      <a:lnTo>
                        <a:pt x="117" y="1987"/>
                      </a:lnTo>
                      <a:lnTo>
                        <a:pt x="202" y="1836"/>
                      </a:lnTo>
                      <a:lnTo>
                        <a:pt x="205" y="1187"/>
                      </a:lnTo>
                      <a:lnTo>
                        <a:pt x="138" y="868"/>
                      </a:lnTo>
                      <a:lnTo>
                        <a:pt x="54" y="725"/>
                      </a:lnTo>
                      <a:lnTo>
                        <a:pt x="60" y="609"/>
                      </a:lnTo>
                      <a:lnTo>
                        <a:pt x="148" y="467"/>
                      </a:lnTo>
                      <a:lnTo>
                        <a:pt x="153" y="296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19" name="Freeform 29"/>
                <p:cNvSpPr>
                  <a:spLocks/>
                </p:cNvSpPr>
                <p:nvPr/>
              </p:nvSpPr>
              <p:spPr bwMode="auto">
                <a:xfrm>
                  <a:off x="4910" y="737"/>
                  <a:ext cx="40" cy="468"/>
                </a:xfrm>
                <a:custGeom>
                  <a:avLst/>
                  <a:gdLst>
                    <a:gd name="T0" fmla="*/ 0 w 203"/>
                    <a:gd name="T1" fmla="*/ 0 h 2339"/>
                    <a:gd name="T2" fmla="*/ 0 w 203"/>
                    <a:gd name="T3" fmla="*/ 0 h 2339"/>
                    <a:gd name="T4" fmla="*/ 0 w 203"/>
                    <a:gd name="T5" fmla="*/ 0 h 2339"/>
                    <a:gd name="T6" fmla="*/ 0 w 203"/>
                    <a:gd name="T7" fmla="*/ 0 h 2339"/>
                    <a:gd name="T8" fmla="*/ 0 w 203"/>
                    <a:gd name="T9" fmla="*/ 0 h 2339"/>
                    <a:gd name="T10" fmla="*/ 0 w 203"/>
                    <a:gd name="T11" fmla="*/ 0 h 2339"/>
                    <a:gd name="T12" fmla="*/ 0 w 203"/>
                    <a:gd name="T13" fmla="*/ 0 h 2339"/>
                    <a:gd name="T14" fmla="*/ 0 w 203"/>
                    <a:gd name="T15" fmla="*/ 0 h 2339"/>
                    <a:gd name="T16" fmla="*/ 0 w 203"/>
                    <a:gd name="T17" fmla="*/ 0 h 2339"/>
                    <a:gd name="T18" fmla="*/ 0 w 203"/>
                    <a:gd name="T19" fmla="*/ 0 h 2339"/>
                    <a:gd name="T20" fmla="*/ 0 w 203"/>
                    <a:gd name="T21" fmla="*/ 0 h 2339"/>
                    <a:gd name="T22" fmla="*/ 0 w 203"/>
                    <a:gd name="T23" fmla="*/ 0 h 233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03"/>
                    <a:gd name="T37" fmla="*/ 0 h 2339"/>
                    <a:gd name="T38" fmla="*/ 203 w 203"/>
                    <a:gd name="T39" fmla="*/ 2339 h 233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03" h="2339">
                      <a:moveTo>
                        <a:pt x="130" y="2339"/>
                      </a:moveTo>
                      <a:lnTo>
                        <a:pt x="16" y="2170"/>
                      </a:lnTo>
                      <a:lnTo>
                        <a:pt x="0" y="2038"/>
                      </a:lnTo>
                      <a:lnTo>
                        <a:pt x="130" y="1957"/>
                      </a:lnTo>
                      <a:lnTo>
                        <a:pt x="200" y="1825"/>
                      </a:lnTo>
                      <a:lnTo>
                        <a:pt x="203" y="1179"/>
                      </a:lnTo>
                      <a:lnTo>
                        <a:pt x="141" y="873"/>
                      </a:lnTo>
                      <a:lnTo>
                        <a:pt x="55" y="730"/>
                      </a:lnTo>
                      <a:lnTo>
                        <a:pt x="59" y="590"/>
                      </a:lnTo>
                      <a:lnTo>
                        <a:pt x="149" y="446"/>
                      </a:lnTo>
                      <a:lnTo>
                        <a:pt x="154" y="298"/>
                      </a:lnTo>
                      <a:lnTo>
                        <a:pt x="37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20" name="Freeform 30"/>
                <p:cNvSpPr>
                  <a:spLocks/>
                </p:cNvSpPr>
                <p:nvPr/>
              </p:nvSpPr>
              <p:spPr bwMode="auto">
                <a:xfrm>
                  <a:off x="4921" y="1205"/>
                  <a:ext cx="15" cy="50"/>
                </a:xfrm>
                <a:custGeom>
                  <a:avLst/>
                  <a:gdLst>
                    <a:gd name="T0" fmla="*/ 0 w 76"/>
                    <a:gd name="T1" fmla="*/ 0 h 251"/>
                    <a:gd name="T2" fmla="*/ 0 w 76"/>
                    <a:gd name="T3" fmla="*/ 0 h 251"/>
                    <a:gd name="T4" fmla="*/ 0 w 76"/>
                    <a:gd name="T5" fmla="*/ 0 h 251"/>
                    <a:gd name="T6" fmla="*/ 0 60000 65536"/>
                    <a:gd name="T7" fmla="*/ 0 60000 65536"/>
                    <a:gd name="T8" fmla="*/ 0 60000 65536"/>
                    <a:gd name="T9" fmla="*/ 0 w 76"/>
                    <a:gd name="T10" fmla="*/ 0 h 251"/>
                    <a:gd name="T11" fmla="*/ 76 w 76"/>
                    <a:gd name="T12" fmla="*/ 251 h 25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6" h="251">
                      <a:moveTo>
                        <a:pt x="0" y="251"/>
                      </a:moveTo>
                      <a:lnTo>
                        <a:pt x="76" y="140"/>
                      </a:lnTo>
                      <a:lnTo>
                        <a:pt x="76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21" name="Freeform 31"/>
                <p:cNvSpPr>
                  <a:spLocks/>
                </p:cNvSpPr>
                <p:nvPr/>
              </p:nvSpPr>
              <p:spPr bwMode="auto">
                <a:xfrm>
                  <a:off x="3670" y="1468"/>
                  <a:ext cx="125" cy="133"/>
                </a:xfrm>
                <a:custGeom>
                  <a:avLst/>
                  <a:gdLst>
                    <a:gd name="T0" fmla="*/ 0 w 622"/>
                    <a:gd name="T1" fmla="*/ 0 h 665"/>
                    <a:gd name="T2" fmla="*/ 0 w 622"/>
                    <a:gd name="T3" fmla="*/ 0 h 665"/>
                    <a:gd name="T4" fmla="*/ 0 w 622"/>
                    <a:gd name="T5" fmla="*/ 0 h 665"/>
                    <a:gd name="T6" fmla="*/ 0 w 622"/>
                    <a:gd name="T7" fmla="*/ 0 h 665"/>
                    <a:gd name="T8" fmla="*/ 0 w 622"/>
                    <a:gd name="T9" fmla="*/ 0 h 665"/>
                    <a:gd name="T10" fmla="*/ 0 w 622"/>
                    <a:gd name="T11" fmla="*/ 0 h 665"/>
                    <a:gd name="T12" fmla="*/ 0 w 622"/>
                    <a:gd name="T13" fmla="*/ 0 h 665"/>
                    <a:gd name="T14" fmla="*/ 0 w 622"/>
                    <a:gd name="T15" fmla="*/ 0 h 665"/>
                    <a:gd name="T16" fmla="*/ 0 w 622"/>
                    <a:gd name="T17" fmla="*/ 0 h 665"/>
                    <a:gd name="T18" fmla="*/ 0 w 622"/>
                    <a:gd name="T19" fmla="*/ 0 h 665"/>
                    <a:gd name="T20" fmla="*/ 0 w 622"/>
                    <a:gd name="T21" fmla="*/ 0 h 665"/>
                    <a:gd name="T22" fmla="*/ 0 w 622"/>
                    <a:gd name="T23" fmla="*/ 0 h 665"/>
                    <a:gd name="T24" fmla="*/ 0 w 622"/>
                    <a:gd name="T25" fmla="*/ 0 h 665"/>
                    <a:gd name="T26" fmla="*/ 0 w 622"/>
                    <a:gd name="T27" fmla="*/ 0 h 665"/>
                    <a:gd name="T28" fmla="*/ 0 w 622"/>
                    <a:gd name="T29" fmla="*/ 0 h 665"/>
                    <a:gd name="T30" fmla="*/ 0 w 622"/>
                    <a:gd name="T31" fmla="*/ 0 h 665"/>
                    <a:gd name="T32" fmla="*/ 0 w 622"/>
                    <a:gd name="T33" fmla="*/ 0 h 665"/>
                    <a:gd name="T34" fmla="*/ 0 w 622"/>
                    <a:gd name="T35" fmla="*/ 0 h 665"/>
                    <a:gd name="T36" fmla="*/ 0 w 622"/>
                    <a:gd name="T37" fmla="*/ 0 h 665"/>
                    <a:gd name="T38" fmla="*/ 0 w 622"/>
                    <a:gd name="T39" fmla="*/ 0 h 665"/>
                    <a:gd name="T40" fmla="*/ 0 w 622"/>
                    <a:gd name="T41" fmla="*/ 0 h 66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622"/>
                    <a:gd name="T64" fmla="*/ 0 h 665"/>
                    <a:gd name="T65" fmla="*/ 622 w 622"/>
                    <a:gd name="T66" fmla="*/ 665 h 665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622" h="665">
                      <a:moveTo>
                        <a:pt x="280" y="0"/>
                      </a:moveTo>
                      <a:lnTo>
                        <a:pt x="248" y="146"/>
                      </a:lnTo>
                      <a:lnTo>
                        <a:pt x="158" y="242"/>
                      </a:lnTo>
                      <a:lnTo>
                        <a:pt x="9" y="273"/>
                      </a:lnTo>
                      <a:lnTo>
                        <a:pt x="0" y="310"/>
                      </a:lnTo>
                      <a:lnTo>
                        <a:pt x="54" y="360"/>
                      </a:lnTo>
                      <a:lnTo>
                        <a:pt x="186" y="391"/>
                      </a:lnTo>
                      <a:lnTo>
                        <a:pt x="183" y="529"/>
                      </a:lnTo>
                      <a:lnTo>
                        <a:pt x="184" y="611"/>
                      </a:lnTo>
                      <a:lnTo>
                        <a:pt x="227" y="665"/>
                      </a:lnTo>
                      <a:lnTo>
                        <a:pt x="379" y="662"/>
                      </a:lnTo>
                      <a:lnTo>
                        <a:pt x="411" y="616"/>
                      </a:lnTo>
                      <a:lnTo>
                        <a:pt x="400" y="549"/>
                      </a:lnTo>
                      <a:lnTo>
                        <a:pt x="385" y="394"/>
                      </a:lnTo>
                      <a:lnTo>
                        <a:pt x="424" y="363"/>
                      </a:lnTo>
                      <a:lnTo>
                        <a:pt x="496" y="376"/>
                      </a:lnTo>
                      <a:lnTo>
                        <a:pt x="571" y="391"/>
                      </a:lnTo>
                      <a:lnTo>
                        <a:pt x="621" y="366"/>
                      </a:lnTo>
                      <a:lnTo>
                        <a:pt x="622" y="224"/>
                      </a:lnTo>
                      <a:lnTo>
                        <a:pt x="545" y="122"/>
                      </a:lnTo>
                      <a:lnTo>
                        <a:pt x="264" y="15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22" name="Freeform 32"/>
                <p:cNvSpPr>
                  <a:spLocks/>
                </p:cNvSpPr>
                <p:nvPr/>
              </p:nvSpPr>
              <p:spPr bwMode="auto">
                <a:xfrm>
                  <a:off x="3729" y="1352"/>
                  <a:ext cx="16" cy="50"/>
                </a:xfrm>
                <a:custGeom>
                  <a:avLst/>
                  <a:gdLst>
                    <a:gd name="T0" fmla="*/ 0 w 76"/>
                    <a:gd name="T1" fmla="*/ 0 h 252"/>
                    <a:gd name="T2" fmla="*/ 0 w 76"/>
                    <a:gd name="T3" fmla="*/ 0 h 252"/>
                    <a:gd name="T4" fmla="*/ 0 w 76"/>
                    <a:gd name="T5" fmla="*/ 0 h 252"/>
                    <a:gd name="T6" fmla="*/ 0 60000 65536"/>
                    <a:gd name="T7" fmla="*/ 0 60000 65536"/>
                    <a:gd name="T8" fmla="*/ 0 60000 65536"/>
                    <a:gd name="T9" fmla="*/ 0 w 76"/>
                    <a:gd name="T10" fmla="*/ 0 h 252"/>
                    <a:gd name="T11" fmla="*/ 76 w 76"/>
                    <a:gd name="T12" fmla="*/ 252 h 2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6" h="252">
                      <a:moveTo>
                        <a:pt x="0" y="252"/>
                      </a:moveTo>
                      <a:lnTo>
                        <a:pt x="76" y="140"/>
                      </a:lnTo>
                      <a:lnTo>
                        <a:pt x="74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23" name="Freeform 33"/>
                <p:cNvSpPr>
                  <a:spLocks/>
                </p:cNvSpPr>
                <p:nvPr/>
              </p:nvSpPr>
              <p:spPr bwMode="auto">
                <a:xfrm>
                  <a:off x="1593" y="1160"/>
                  <a:ext cx="52" cy="262"/>
                </a:xfrm>
                <a:custGeom>
                  <a:avLst/>
                  <a:gdLst>
                    <a:gd name="T0" fmla="*/ 0 w 261"/>
                    <a:gd name="T1" fmla="*/ 0 h 1314"/>
                    <a:gd name="T2" fmla="*/ 0 w 261"/>
                    <a:gd name="T3" fmla="*/ 0 h 1314"/>
                    <a:gd name="T4" fmla="*/ 0 w 261"/>
                    <a:gd name="T5" fmla="*/ 0 h 1314"/>
                    <a:gd name="T6" fmla="*/ 0 w 261"/>
                    <a:gd name="T7" fmla="*/ 0 h 131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61"/>
                    <a:gd name="T13" fmla="*/ 0 h 1314"/>
                    <a:gd name="T14" fmla="*/ 261 w 261"/>
                    <a:gd name="T15" fmla="*/ 1314 h 131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61" h="1314">
                      <a:moveTo>
                        <a:pt x="0" y="1314"/>
                      </a:moveTo>
                      <a:lnTo>
                        <a:pt x="0" y="0"/>
                      </a:lnTo>
                      <a:lnTo>
                        <a:pt x="178" y="0"/>
                      </a:lnTo>
                      <a:lnTo>
                        <a:pt x="261" y="85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24" name="Freeform 34"/>
                <p:cNvSpPr>
                  <a:spLocks/>
                </p:cNvSpPr>
                <p:nvPr/>
              </p:nvSpPr>
              <p:spPr bwMode="auto">
                <a:xfrm>
                  <a:off x="1645" y="1177"/>
                  <a:ext cx="85" cy="28"/>
                </a:xfrm>
                <a:custGeom>
                  <a:avLst/>
                  <a:gdLst>
                    <a:gd name="T0" fmla="*/ 0 w 421"/>
                    <a:gd name="T1" fmla="*/ 0 h 141"/>
                    <a:gd name="T2" fmla="*/ 0 w 421"/>
                    <a:gd name="T3" fmla="*/ 0 h 141"/>
                    <a:gd name="T4" fmla="*/ 0 w 421"/>
                    <a:gd name="T5" fmla="*/ 0 h 141"/>
                    <a:gd name="T6" fmla="*/ 0 60000 65536"/>
                    <a:gd name="T7" fmla="*/ 0 60000 65536"/>
                    <a:gd name="T8" fmla="*/ 0 60000 65536"/>
                    <a:gd name="T9" fmla="*/ 0 w 421"/>
                    <a:gd name="T10" fmla="*/ 0 h 141"/>
                    <a:gd name="T11" fmla="*/ 421 w 421"/>
                    <a:gd name="T12" fmla="*/ 141 h 14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1" h="141">
                      <a:moveTo>
                        <a:pt x="421" y="141"/>
                      </a:moveTo>
                      <a:lnTo>
                        <a:pt x="228" y="2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25" name="Line 35"/>
                <p:cNvSpPr>
                  <a:spLocks noChangeShapeType="1"/>
                </p:cNvSpPr>
                <p:nvPr/>
              </p:nvSpPr>
              <p:spPr bwMode="auto">
                <a:xfrm>
                  <a:off x="1730" y="1205"/>
                  <a:ext cx="1" cy="28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26" name="Freeform 36"/>
                <p:cNvSpPr>
                  <a:spLocks/>
                </p:cNvSpPr>
                <p:nvPr/>
              </p:nvSpPr>
              <p:spPr bwMode="auto">
                <a:xfrm>
                  <a:off x="1645" y="1494"/>
                  <a:ext cx="85" cy="28"/>
                </a:xfrm>
                <a:custGeom>
                  <a:avLst/>
                  <a:gdLst>
                    <a:gd name="T0" fmla="*/ 0 w 421"/>
                    <a:gd name="T1" fmla="*/ 0 h 141"/>
                    <a:gd name="T2" fmla="*/ 0 w 421"/>
                    <a:gd name="T3" fmla="*/ 0 h 141"/>
                    <a:gd name="T4" fmla="*/ 0 w 421"/>
                    <a:gd name="T5" fmla="*/ 0 h 141"/>
                    <a:gd name="T6" fmla="*/ 0 60000 65536"/>
                    <a:gd name="T7" fmla="*/ 0 60000 65536"/>
                    <a:gd name="T8" fmla="*/ 0 60000 65536"/>
                    <a:gd name="T9" fmla="*/ 0 w 421"/>
                    <a:gd name="T10" fmla="*/ 0 h 141"/>
                    <a:gd name="T11" fmla="*/ 421 w 421"/>
                    <a:gd name="T12" fmla="*/ 141 h 14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1" h="141">
                      <a:moveTo>
                        <a:pt x="0" y="141"/>
                      </a:moveTo>
                      <a:lnTo>
                        <a:pt x="232" y="133"/>
                      </a:lnTo>
                      <a:lnTo>
                        <a:pt x="421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27" name="Freeform 37"/>
                <p:cNvSpPr>
                  <a:spLocks/>
                </p:cNvSpPr>
                <p:nvPr/>
              </p:nvSpPr>
              <p:spPr bwMode="auto">
                <a:xfrm>
                  <a:off x="1593" y="1441"/>
                  <a:ext cx="52" cy="98"/>
                </a:xfrm>
                <a:custGeom>
                  <a:avLst/>
                  <a:gdLst>
                    <a:gd name="T0" fmla="*/ 0 w 261"/>
                    <a:gd name="T1" fmla="*/ 0 h 487"/>
                    <a:gd name="T2" fmla="*/ 0 w 261"/>
                    <a:gd name="T3" fmla="*/ 0 h 487"/>
                    <a:gd name="T4" fmla="*/ 0 w 261"/>
                    <a:gd name="T5" fmla="*/ 0 h 487"/>
                    <a:gd name="T6" fmla="*/ 0 w 261"/>
                    <a:gd name="T7" fmla="*/ 0 h 48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61"/>
                    <a:gd name="T13" fmla="*/ 0 h 487"/>
                    <a:gd name="T14" fmla="*/ 261 w 261"/>
                    <a:gd name="T15" fmla="*/ 487 h 48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61" h="487">
                      <a:moveTo>
                        <a:pt x="261" y="402"/>
                      </a:moveTo>
                      <a:lnTo>
                        <a:pt x="178" y="487"/>
                      </a:lnTo>
                      <a:lnTo>
                        <a:pt x="0" y="48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28" name="Freeform 38"/>
                <p:cNvSpPr>
                  <a:spLocks/>
                </p:cNvSpPr>
                <p:nvPr/>
              </p:nvSpPr>
              <p:spPr bwMode="auto">
                <a:xfrm>
                  <a:off x="5349" y="1349"/>
                  <a:ext cx="25" cy="145"/>
                </a:xfrm>
                <a:custGeom>
                  <a:avLst/>
                  <a:gdLst>
                    <a:gd name="T0" fmla="*/ 0 w 129"/>
                    <a:gd name="T1" fmla="*/ 0 h 722"/>
                    <a:gd name="T2" fmla="*/ 0 w 129"/>
                    <a:gd name="T3" fmla="*/ 0 h 722"/>
                    <a:gd name="T4" fmla="*/ 0 w 129"/>
                    <a:gd name="T5" fmla="*/ 0 h 722"/>
                    <a:gd name="T6" fmla="*/ 0 w 129"/>
                    <a:gd name="T7" fmla="*/ 0 h 72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9"/>
                    <a:gd name="T13" fmla="*/ 0 h 722"/>
                    <a:gd name="T14" fmla="*/ 129 w 129"/>
                    <a:gd name="T15" fmla="*/ 722 h 72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9" h="722">
                      <a:moveTo>
                        <a:pt x="129" y="0"/>
                      </a:moveTo>
                      <a:lnTo>
                        <a:pt x="0" y="230"/>
                      </a:lnTo>
                      <a:lnTo>
                        <a:pt x="0" y="492"/>
                      </a:lnTo>
                      <a:lnTo>
                        <a:pt x="129" y="722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29" name="Freeform 39"/>
                <p:cNvSpPr>
                  <a:spLocks/>
                </p:cNvSpPr>
                <p:nvPr/>
              </p:nvSpPr>
              <p:spPr bwMode="auto">
                <a:xfrm>
                  <a:off x="5374" y="1349"/>
                  <a:ext cx="23" cy="145"/>
                </a:xfrm>
                <a:custGeom>
                  <a:avLst/>
                  <a:gdLst>
                    <a:gd name="T0" fmla="*/ 0 w 115"/>
                    <a:gd name="T1" fmla="*/ 0 h 722"/>
                    <a:gd name="T2" fmla="*/ 0 w 115"/>
                    <a:gd name="T3" fmla="*/ 0 h 722"/>
                    <a:gd name="T4" fmla="*/ 0 w 115"/>
                    <a:gd name="T5" fmla="*/ 0 h 722"/>
                    <a:gd name="T6" fmla="*/ 0 60000 65536"/>
                    <a:gd name="T7" fmla="*/ 0 60000 65536"/>
                    <a:gd name="T8" fmla="*/ 0 60000 65536"/>
                    <a:gd name="T9" fmla="*/ 0 w 115"/>
                    <a:gd name="T10" fmla="*/ 0 h 722"/>
                    <a:gd name="T11" fmla="*/ 115 w 115"/>
                    <a:gd name="T12" fmla="*/ 722 h 72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5" h="722">
                      <a:moveTo>
                        <a:pt x="0" y="722"/>
                      </a:moveTo>
                      <a:lnTo>
                        <a:pt x="115" y="36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30" name="Line 40"/>
                <p:cNvSpPr>
                  <a:spLocks noChangeShapeType="1"/>
                </p:cNvSpPr>
                <p:nvPr/>
              </p:nvSpPr>
              <p:spPr bwMode="auto">
                <a:xfrm>
                  <a:off x="4409" y="1160"/>
                  <a:ext cx="35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31" name="Line 41"/>
                <p:cNvSpPr>
                  <a:spLocks noChangeShapeType="1"/>
                </p:cNvSpPr>
                <p:nvPr/>
              </p:nvSpPr>
              <p:spPr bwMode="auto">
                <a:xfrm>
                  <a:off x="4444" y="1160"/>
                  <a:ext cx="17" cy="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32" name="Freeform 42"/>
                <p:cNvSpPr>
                  <a:spLocks/>
                </p:cNvSpPr>
                <p:nvPr/>
              </p:nvSpPr>
              <p:spPr bwMode="auto">
                <a:xfrm>
                  <a:off x="4461" y="1177"/>
                  <a:ext cx="84" cy="28"/>
                </a:xfrm>
                <a:custGeom>
                  <a:avLst/>
                  <a:gdLst>
                    <a:gd name="T0" fmla="*/ 0 w 420"/>
                    <a:gd name="T1" fmla="*/ 0 h 141"/>
                    <a:gd name="T2" fmla="*/ 0 w 420"/>
                    <a:gd name="T3" fmla="*/ 0 h 141"/>
                    <a:gd name="T4" fmla="*/ 0 w 420"/>
                    <a:gd name="T5" fmla="*/ 0 h 141"/>
                    <a:gd name="T6" fmla="*/ 0 60000 65536"/>
                    <a:gd name="T7" fmla="*/ 0 60000 65536"/>
                    <a:gd name="T8" fmla="*/ 0 60000 65536"/>
                    <a:gd name="T9" fmla="*/ 0 w 420"/>
                    <a:gd name="T10" fmla="*/ 0 h 141"/>
                    <a:gd name="T11" fmla="*/ 420 w 420"/>
                    <a:gd name="T12" fmla="*/ 141 h 14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0" h="141">
                      <a:moveTo>
                        <a:pt x="420" y="141"/>
                      </a:moveTo>
                      <a:lnTo>
                        <a:pt x="227" y="2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33" name="Line 43"/>
                <p:cNvSpPr>
                  <a:spLocks noChangeShapeType="1"/>
                </p:cNvSpPr>
                <p:nvPr/>
              </p:nvSpPr>
              <p:spPr bwMode="auto">
                <a:xfrm>
                  <a:off x="4545" y="1205"/>
                  <a:ext cx="1" cy="2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34" name="Freeform 44"/>
                <p:cNvSpPr>
                  <a:spLocks/>
                </p:cNvSpPr>
                <p:nvPr/>
              </p:nvSpPr>
              <p:spPr bwMode="auto">
                <a:xfrm>
                  <a:off x="4461" y="1494"/>
                  <a:ext cx="84" cy="28"/>
                </a:xfrm>
                <a:custGeom>
                  <a:avLst/>
                  <a:gdLst>
                    <a:gd name="T0" fmla="*/ 0 w 420"/>
                    <a:gd name="T1" fmla="*/ 0 h 141"/>
                    <a:gd name="T2" fmla="*/ 0 w 420"/>
                    <a:gd name="T3" fmla="*/ 0 h 141"/>
                    <a:gd name="T4" fmla="*/ 0 w 420"/>
                    <a:gd name="T5" fmla="*/ 0 h 141"/>
                    <a:gd name="T6" fmla="*/ 0 60000 65536"/>
                    <a:gd name="T7" fmla="*/ 0 60000 65536"/>
                    <a:gd name="T8" fmla="*/ 0 60000 65536"/>
                    <a:gd name="T9" fmla="*/ 0 w 420"/>
                    <a:gd name="T10" fmla="*/ 0 h 141"/>
                    <a:gd name="T11" fmla="*/ 420 w 420"/>
                    <a:gd name="T12" fmla="*/ 141 h 14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0" h="141">
                      <a:moveTo>
                        <a:pt x="0" y="141"/>
                      </a:moveTo>
                      <a:lnTo>
                        <a:pt x="231" y="133"/>
                      </a:lnTo>
                      <a:lnTo>
                        <a:pt x="420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35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4444" y="1522"/>
                  <a:ext cx="17" cy="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36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4409" y="1539"/>
                  <a:ext cx="35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37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4409" y="1160"/>
                  <a:ext cx="1" cy="37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38" name="Line 48"/>
                <p:cNvSpPr>
                  <a:spLocks noChangeShapeType="1"/>
                </p:cNvSpPr>
                <p:nvPr/>
              </p:nvSpPr>
              <p:spPr bwMode="auto">
                <a:xfrm>
                  <a:off x="4461" y="1177"/>
                  <a:ext cx="1" cy="34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39" name="Line 49"/>
                <p:cNvSpPr>
                  <a:spLocks noChangeShapeType="1"/>
                </p:cNvSpPr>
                <p:nvPr/>
              </p:nvSpPr>
              <p:spPr bwMode="auto">
                <a:xfrm>
                  <a:off x="4444" y="1160"/>
                  <a:ext cx="1" cy="37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40" name="Line 50"/>
                <p:cNvSpPr>
                  <a:spLocks noChangeShapeType="1"/>
                </p:cNvSpPr>
                <p:nvPr/>
              </p:nvSpPr>
              <p:spPr bwMode="auto">
                <a:xfrm>
                  <a:off x="1645" y="1177"/>
                  <a:ext cx="1" cy="34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41" name="Line 51"/>
                <p:cNvSpPr>
                  <a:spLocks noChangeShapeType="1"/>
                </p:cNvSpPr>
                <p:nvPr/>
              </p:nvSpPr>
              <p:spPr bwMode="auto">
                <a:xfrm>
                  <a:off x="1629" y="1160"/>
                  <a:ext cx="1" cy="37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42" name="Freeform 52"/>
                <p:cNvSpPr>
                  <a:spLocks/>
                </p:cNvSpPr>
                <p:nvPr/>
              </p:nvSpPr>
              <p:spPr bwMode="auto">
                <a:xfrm>
                  <a:off x="928" y="1349"/>
                  <a:ext cx="23" cy="145"/>
                </a:xfrm>
                <a:custGeom>
                  <a:avLst/>
                  <a:gdLst>
                    <a:gd name="T0" fmla="*/ 0 w 116"/>
                    <a:gd name="T1" fmla="*/ 0 h 722"/>
                    <a:gd name="T2" fmla="*/ 0 w 116"/>
                    <a:gd name="T3" fmla="*/ 0 h 722"/>
                    <a:gd name="T4" fmla="*/ 0 w 116"/>
                    <a:gd name="T5" fmla="*/ 0 h 722"/>
                    <a:gd name="T6" fmla="*/ 0 60000 65536"/>
                    <a:gd name="T7" fmla="*/ 0 60000 65536"/>
                    <a:gd name="T8" fmla="*/ 0 60000 65536"/>
                    <a:gd name="T9" fmla="*/ 0 w 116"/>
                    <a:gd name="T10" fmla="*/ 0 h 722"/>
                    <a:gd name="T11" fmla="*/ 116 w 116"/>
                    <a:gd name="T12" fmla="*/ 722 h 72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6" h="722">
                      <a:moveTo>
                        <a:pt x="116" y="0"/>
                      </a:moveTo>
                      <a:lnTo>
                        <a:pt x="0" y="360"/>
                      </a:lnTo>
                      <a:lnTo>
                        <a:pt x="116" y="722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43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1730" y="1494"/>
                  <a:ext cx="1992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44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951" y="1494"/>
                  <a:ext cx="642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45" name="Freeform 55"/>
                <p:cNvSpPr>
                  <a:spLocks/>
                </p:cNvSpPr>
                <p:nvPr/>
              </p:nvSpPr>
              <p:spPr bwMode="auto">
                <a:xfrm>
                  <a:off x="1551" y="1598"/>
                  <a:ext cx="15" cy="13"/>
                </a:xfrm>
                <a:custGeom>
                  <a:avLst/>
                  <a:gdLst>
                    <a:gd name="T0" fmla="*/ 0 w 75"/>
                    <a:gd name="T1" fmla="*/ 0 h 64"/>
                    <a:gd name="T2" fmla="*/ 0 w 75"/>
                    <a:gd name="T3" fmla="*/ 0 h 64"/>
                    <a:gd name="T4" fmla="*/ 0 w 75"/>
                    <a:gd name="T5" fmla="*/ 0 h 64"/>
                    <a:gd name="T6" fmla="*/ 0 w 75"/>
                    <a:gd name="T7" fmla="*/ 0 h 64"/>
                    <a:gd name="T8" fmla="*/ 0 w 75"/>
                    <a:gd name="T9" fmla="*/ 0 h 64"/>
                    <a:gd name="T10" fmla="*/ 0 w 75"/>
                    <a:gd name="T11" fmla="*/ 0 h 64"/>
                    <a:gd name="T12" fmla="*/ 0 w 75"/>
                    <a:gd name="T13" fmla="*/ 0 h 6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5"/>
                    <a:gd name="T22" fmla="*/ 0 h 64"/>
                    <a:gd name="T23" fmla="*/ 75 w 75"/>
                    <a:gd name="T24" fmla="*/ 64 h 6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5" h="64">
                      <a:moveTo>
                        <a:pt x="6" y="5"/>
                      </a:moveTo>
                      <a:lnTo>
                        <a:pt x="0" y="33"/>
                      </a:lnTo>
                      <a:lnTo>
                        <a:pt x="14" y="56"/>
                      </a:lnTo>
                      <a:lnTo>
                        <a:pt x="41" y="64"/>
                      </a:lnTo>
                      <a:lnTo>
                        <a:pt x="65" y="52"/>
                      </a:lnTo>
                      <a:lnTo>
                        <a:pt x="75" y="26"/>
                      </a:lnTo>
                      <a:lnTo>
                        <a:pt x="64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46" name="Freeform 56"/>
                <p:cNvSpPr>
                  <a:spLocks/>
                </p:cNvSpPr>
                <p:nvPr/>
              </p:nvSpPr>
              <p:spPr bwMode="auto">
                <a:xfrm>
                  <a:off x="1557" y="1588"/>
                  <a:ext cx="9" cy="15"/>
                </a:xfrm>
                <a:custGeom>
                  <a:avLst/>
                  <a:gdLst>
                    <a:gd name="T0" fmla="*/ 0 w 43"/>
                    <a:gd name="T1" fmla="*/ 0 h 75"/>
                    <a:gd name="T2" fmla="*/ 0 w 43"/>
                    <a:gd name="T3" fmla="*/ 0 h 75"/>
                    <a:gd name="T4" fmla="*/ 0 w 43"/>
                    <a:gd name="T5" fmla="*/ 0 h 75"/>
                    <a:gd name="T6" fmla="*/ 0 w 43"/>
                    <a:gd name="T7" fmla="*/ 0 h 7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"/>
                    <a:gd name="T13" fmla="*/ 0 h 75"/>
                    <a:gd name="T14" fmla="*/ 43 w 43"/>
                    <a:gd name="T15" fmla="*/ 75 h 7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" h="75">
                      <a:moveTo>
                        <a:pt x="32" y="49"/>
                      </a:moveTo>
                      <a:lnTo>
                        <a:pt x="0" y="0"/>
                      </a:lnTo>
                      <a:lnTo>
                        <a:pt x="43" y="75"/>
                      </a:lnTo>
                      <a:lnTo>
                        <a:pt x="32" y="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47" name="Freeform 57"/>
                <p:cNvSpPr>
                  <a:spLocks/>
                </p:cNvSpPr>
                <p:nvPr/>
              </p:nvSpPr>
              <p:spPr bwMode="auto">
                <a:xfrm>
                  <a:off x="1557" y="1588"/>
                  <a:ext cx="9" cy="15"/>
                </a:xfrm>
                <a:custGeom>
                  <a:avLst/>
                  <a:gdLst>
                    <a:gd name="T0" fmla="*/ 0 w 43"/>
                    <a:gd name="T1" fmla="*/ 0 h 75"/>
                    <a:gd name="T2" fmla="*/ 0 w 43"/>
                    <a:gd name="T3" fmla="*/ 0 h 75"/>
                    <a:gd name="T4" fmla="*/ 0 w 43"/>
                    <a:gd name="T5" fmla="*/ 0 h 75"/>
                    <a:gd name="T6" fmla="*/ 0 w 43"/>
                    <a:gd name="T7" fmla="*/ 0 h 7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"/>
                    <a:gd name="T13" fmla="*/ 0 h 75"/>
                    <a:gd name="T14" fmla="*/ 43 w 43"/>
                    <a:gd name="T15" fmla="*/ 75 h 7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" h="75">
                      <a:moveTo>
                        <a:pt x="32" y="49"/>
                      </a:moveTo>
                      <a:lnTo>
                        <a:pt x="0" y="0"/>
                      </a:lnTo>
                      <a:lnTo>
                        <a:pt x="43" y="75"/>
                      </a:lnTo>
                      <a:lnTo>
                        <a:pt x="32" y="49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48" name="Freeform 58"/>
                <p:cNvSpPr>
                  <a:spLocks/>
                </p:cNvSpPr>
                <p:nvPr/>
              </p:nvSpPr>
              <p:spPr bwMode="auto">
                <a:xfrm>
                  <a:off x="1552" y="1588"/>
                  <a:ext cx="14" cy="15"/>
                </a:xfrm>
                <a:custGeom>
                  <a:avLst/>
                  <a:gdLst>
                    <a:gd name="T0" fmla="*/ 0 w 69"/>
                    <a:gd name="T1" fmla="*/ 0 h 75"/>
                    <a:gd name="T2" fmla="*/ 0 w 69"/>
                    <a:gd name="T3" fmla="*/ 0 h 75"/>
                    <a:gd name="T4" fmla="*/ 0 w 69"/>
                    <a:gd name="T5" fmla="*/ 0 h 75"/>
                    <a:gd name="T6" fmla="*/ 0 w 69"/>
                    <a:gd name="T7" fmla="*/ 0 h 7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9"/>
                    <a:gd name="T13" fmla="*/ 0 h 75"/>
                    <a:gd name="T14" fmla="*/ 69 w 69"/>
                    <a:gd name="T15" fmla="*/ 75 h 7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9" h="75">
                      <a:moveTo>
                        <a:pt x="0" y="54"/>
                      </a:moveTo>
                      <a:lnTo>
                        <a:pt x="69" y="75"/>
                      </a:lnTo>
                      <a:lnTo>
                        <a:pt x="26" y="0"/>
                      </a:lnTo>
                      <a:lnTo>
                        <a:pt x="0" y="5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49" name="Freeform 59"/>
                <p:cNvSpPr>
                  <a:spLocks/>
                </p:cNvSpPr>
                <p:nvPr/>
              </p:nvSpPr>
              <p:spPr bwMode="auto">
                <a:xfrm>
                  <a:off x="1552" y="1588"/>
                  <a:ext cx="14" cy="15"/>
                </a:xfrm>
                <a:custGeom>
                  <a:avLst/>
                  <a:gdLst>
                    <a:gd name="T0" fmla="*/ 0 w 69"/>
                    <a:gd name="T1" fmla="*/ 0 h 75"/>
                    <a:gd name="T2" fmla="*/ 0 w 69"/>
                    <a:gd name="T3" fmla="*/ 0 h 75"/>
                    <a:gd name="T4" fmla="*/ 0 w 69"/>
                    <a:gd name="T5" fmla="*/ 0 h 75"/>
                    <a:gd name="T6" fmla="*/ 0 w 69"/>
                    <a:gd name="T7" fmla="*/ 0 h 7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9"/>
                    <a:gd name="T13" fmla="*/ 0 h 75"/>
                    <a:gd name="T14" fmla="*/ 69 w 69"/>
                    <a:gd name="T15" fmla="*/ 75 h 7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9" h="75">
                      <a:moveTo>
                        <a:pt x="0" y="54"/>
                      </a:moveTo>
                      <a:lnTo>
                        <a:pt x="69" y="75"/>
                      </a:lnTo>
                      <a:lnTo>
                        <a:pt x="26" y="0"/>
                      </a:lnTo>
                      <a:lnTo>
                        <a:pt x="0" y="54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50" name="Freeform 60"/>
                <p:cNvSpPr>
                  <a:spLocks/>
                </p:cNvSpPr>
                <p:nvPr/>
              </p:nvSpPr>
              <p:spPr bwMode="auto">
                <a:xfrm>
                  <a:off x="1552" y="1599"/>
                  <a:ext cx="14" cy="9"/>
                </a:xfrm>
                <a:custGeom>
                  <a:avLst/>
                  <a:gdLst>
                    <a:gd name="T0" fmla="*/ 0 w 69"/>
                    <a:gd name="T1" fmla="*/ 0 h 47"/>
                    <a:gd name="T2" fmla="*/ 0 w 69"/>
                    <a:gd name="T3" fmla="*/ 0 h 47"/>
                    <a:gd name="T4" fmla="*/ 0 w 69"/>
                    <a:gd name="T5" fmla="*/ 0 h 47"/>
                    <a:gd name="T6" fmla="*/ 0 w 69"/>
                    <a:gd name="T7" fmla="*/ 0 h 4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9"/>
                    <a:gd name="T13" fmla="*/ 0 h 47"/>
                    <a:gd name="T14" fmla="*/ 69 w 69"/>
                    <a:gd name="T15" fmla="*/ 47 h 4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9" h="47">
                      <a:moveTo>
                        <a:pt x="69" y="21"/>
                      </a:moveTo>
                      <a:lnTo>
                        <a:pt x="0" y="0"/>
                      </a:lnTo>
                      <a:lnTo>
                        <a:pt x="59" y="47"/>
                      </a:lnTo>
                      <a:lnTo>
                        <a:pt x="69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51" name="Freeform 61"/>
                <p:cNvSpPr>
                  <a:spLocks/>
                </p:cNvSpPr>
                <p:nvPr/>
              </p:nvSpPr>
              <p:spPr bwMode="auto">
                <a:xfrm>
                  <a:off x="1552" y="1599"/>
                  <a:ext cx="14" cy="9"/>
                </a:xfrm>
                <a:custGeom>
                  <a:avLst/>
                  <a:gdLst>
                    <a:gd name="T0" fmla="*/ 0 w 69"/>
                    <a:gd name="T1" fmla="*/ 0 h 47"/>
                    <a:gd name="T2" fmla="*/ 0 w 69"/>
                    <a:gd name="T3" fmla="*/ 0 h 47"/>
                    <a:gd name="T4" fmla="*/ 0 w 69"/>
                    <a:gd name="T5" fmla="*/ 0 h 47"/>
                    <a:gd name="T6" fmla="*/ 0 w 69"/>
                    <a:gd name="T7" fmla="*/ 0 h 4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9"/>
                    <a:gd name="T13" fmla="*/ 0 h 47"/>
                    <a:gd name="T14" fmla="*/ 69 w 69"/>
                    <a:gd name="T15" fmla="*/ 47 h 4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9" h="47">
                      <a:moveTo>
                        <a:pt x="69" y="21"/>
                      </a:moveTo>
                      <a:lnTo>
                        <a:pt x="0" y="0"/>
                      </a:lnTo>
                      <a:lnTo>
                        <a:pt x="59" y="47"/>
                      </a:lnTo>
                      <a:lnTo>
                        <a:pt x="69" y="21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52" name="Freeform 62"/>
                <p:cNvSpPr>
                  <a:spLocks/>
                </p:cNvSpPr>
                <p:nvPr/>
              </p:nvSpPr>
              <p:spPr bwMode="auto">
                <a:xfrm>
                  <a:off x="1551" y="1599"/>
                  <a:ext cx="13" cy="9"/>
                </a:xfrm>
                <a:custGeom>
                  <a:avLst/>
                  <a:gdLst>
                    <a:gd name="T0" fmla="*/ 0 w 65"/>
                    <a:gd name="T1" fmla="*/ 0 h 47"/>
                    <a:gd name="T2" fmla="*/ 0 w 65"/>
                    <a:gd name="T3" fmla="*/ 0 h 47"/>
                    <a:gd name="T4" fmla="*/ 0 w 65"/>
                    <a:gd name="T5" fmla="*/ 0 h 47"/>
                    <a:gd name="T6" fmla="*/ 0 w 65"/>
                    <a:gd name="T7" fmla="*/ 0 h 4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5"/>
                    <a:gd name="T13" fmla="*/ 0 h 47"/>
                    <a:gd name="T14" fmla="*/ 65 w 65"/>
                    <a:gd name="T15" fmla="*/ 47 h 4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5" h="47">
                      <a:moveTo>
                        <a:pt x="0" y="28"/>
                      </a:moveTo>
                      <a:lnTo>
                        <a:pt x="65" y="47"/>
                      </a:lnTo>
                      <a:lnTo>
                        <a:pt x="6" y="0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53" name="Freeform 63"/>
                <p:cNvSpPr>
                  <a:spLocks/>
                </p:cNvSpPr>
                <p:nvPr/>
              </p:nvSpPr>
              <p:spPr bwMode="auto">
                <a:xfrm>
                  <a:off x="1551" y="1599"/>
                  <a:ext cx="13" cy="9"/>
                </a:xfrm>
                <a:custGeom>
                  <a:avLst/>
                  <a:gdLst>
                    <a:gd name="T0" fmla="*/ 0 w 65"/>
                    <a:gd name="T1" fmla="*/ 0 h 47"/>
                    <a:gd name="T2" fmla="*/ 0 w 65"/>
                    <a:gd name="T3" fmla="*/ 0 h 47"/>
                    <a:gd name="T4" fmla="*/ 0 w 65"/>
                    <a:gd name="T5" fmla="*/ 0 h 47"/>
                    <a:gd name="T6" fmla="*/ 0 w 65"/>
                    <a:gd name="T7" fmla="*/ 0 h 4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5"/>
                    <a:gd name="T13" fmla="*/ 0 h 47"/>
                    <a:gd name="T14" fmla="*/ 65 w 65"/>
                    <a:gd name="T15" fmla="*/ 47 h 4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5" h="47">
                      <a:moveTo>
                        <a:pt x="0" y="28"/>
                      </a:moveTo>
                      <a:lnTo>
                        <a:pt x="65" y="47"/>
                      </a:lnTo>
                      <a:lnTo>
                        <a:pt x="6" y="0"/>
                      </a:lnTo>
                      <a:lnTo>
                        <a:pt x="0" y="28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54" name="Freeform 64"/>
                <p:cNvSpPr>
                  <a:spLocks/>
                </p:cNvSpPr>
                <p:nvPr/>
              </p:nvSpPr>
              <p:spPr bwMode="auto">
                <a:xfrm>
                  <a:off x="1551" y="1605"/>
                  <a:ext cx="13" cy="6"/>
                </a:xfrm>
                <a:custGeom>
                  <a:avLst/>
                  <a:gdLst>
                    <a:gd name="T0" fmla="*/ 0 w 65"/>
                    <a:gd name="T1" fmla="*/ 0 h 31"/>
                    <a:gd name="T2" fmla="*/ 0 w 65"/>
                    <a:gd name="T3" fmla="*/ 0 h 31"/>
                    <a:gd name="T4" fmla="*/ 0 w 65"/>
                    <a:gd name="T5" fmla="*/ 0 h 31"/>
                    <a:gd name="T6" fmla="*/ 0 w 65"/>
                    <a:gd name="T7" fmla="*/ 0 h 3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5"/>
                    <a:gd name="T13" fmla="*/ 0 h 31"/>
                    <a:gd name="T14" fmla="*/ 65 w 65"/>
                    <a:gd name="T15" fmla="*/ 31 h 3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5" h="31">
                      <a:moveTo>
                        <a:pt x="65" y="19"/>
                      </a:moveTo>
                      <a:lnTo>
                        <a:pt x="0" y="0"/>
                      </a:lnTo>
                      <a:lnTo>
                        <a:pt x="41" y="31"/>
                      </a:lnTo>
                      <a:lnTo>
                        <a:pt x="65" y="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55" name="Freeform 65"/>
                <p:cNvSpPr>
                  <a:spLocks/>
                </p:cNvSpPr>
                <p:nvPr/>
              </p:nvSpPr>
              <p:spPr bwMode="auto">
                <a:xfrm>
                  <a:off x="1551" y="1605"/>
                  <a:ext cx="13" cy="6"/>
                </a:xfrm>
                <a:custGeom>
                  <a:avLst/>
                  <a:gdLst>
                    <a:gd name="T0" fmla="*/ 0 w 65"/>
                    <a:gd name="T1" fmla="*/ 0 h 31"/>
                    <a:gd name="T2" fmla="*/ 0 w 65"/>
                    <a:gd name="T3" fmla="*/ 0 h 31"/>
                    <a:gd name="T4" fmla="*/ 0 w 65"/>
                    <a:gd name="T5" fmla="*/ 0 h 31"/>
                    <a:gd name="T6" fmla="*/ 0 w 65"/>
                    <a:gd name="T7" fmla="*/ 0 h 3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5"/>
                    <a:gd name="T13" fmla="*/ 0 h 31"/>
                    <a:gd name="T14" fmla="*/ 65 w 65"/>
                    <a:gd name="T15" fmla="*/ 31 h 3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5" h="31">
                      <a:moveTo>
                        <a:pt x="65" y="19"/>
                      </a:moveTo>
                      <a:lnTo>
                        <a:pt x="0" y="0"/>
                      </a:lnTo>
                      <a:lnTo>
                        <a:pt x="41" y="31"/>
                      </a:lnTo>
                      <a:lnTo>
                        <a:pt x="65" y="19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56" name="Freeform 66"/>
                <p:cNvSpPr>
                  <a:spLocks/>
                </p:cNvSpPr>
                <p:nvPr/>
              </p:nvSpPr>
              <p:spPr bwMode="auto">
                <a:xfrm>
                  <a:off x="1551" y="1605"/>
                  <a:ext cx="8" cy="6"/>
                </a:xfrm>
                <a:custGeom>
                  <a:avLst/>
                  <a:gdLst>
                    <a:gd name="T0" fmla="*/ 0 w 41"/>
                    <a:gd name="T1" fmla="*/ 0 h 31"/>
                    <a:gd name="T2" fmla="*/ 0 w 41"/>
                    <a:gd name="T3" fmla="*/ 0 h 31"/>
                    <a:gd name="T4" fmla="*/ 0 w 41"/>
                    <a:gd name="T5" fmla="*/ 0 h 31"/>
                    <a:gd name="T6" fmla="*/ 0 w 41"/>
                    <a:gd name="T7" fmla="*/ 0 h 3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1"/>
                    <a:gd name="T13" fmla="*/ 0 h 31"/>
                    <a:gd name="T14" fmla="*/ 41 w 41"/>
                    <a:gd name="T15" fmla="*/ 31 h 3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1" h="31">
                      <a:moveTo>
                        <a:pt x="14" y="23"/>
                      </a:moveTo>
                      <a:lnTo>
                        <a:pt x="41" y="31"/>
                      </a:lnTo>
                      <a:lnTo>
                        <a:pt x="0" y="0"/>
                      </a:lnTo>
                      <a:lnTo>
                        <a:pt x="14" y="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57" name="Freeform 67"/>
                <p:cNvSpPr>
                  <a:spLocks/>
                </p:cNvSpPr>
                <p:nvPr/>
              </p:nvSpPr>
              <p:spPr bwMode="auto">
                <a:xfrm>
                  <a:off x="1551" y="1605"/>
                  <a:ext cx="8" cy="6"/>
                </a:xfrm>
                <a:custGeom>
                  <a:avLst/>
                  <a:gdLst>
                    <a:gd name="T0" fmla="*/ 0 w 41"/>
                    <a:gd name="T1" fmla="*/ 0 h 31"/>
                    <a:gd name="T2" fmla="*/ 0 w 41"/>
                    <a:gd name="T3" fmla="*/ 0 h 31"/>
                    <a:gd name="T4" fmla="*/ 0 w 41"/>
                    <a:gd name="T5" fmla="*/ 0 h 31"/>
                    <a:gd name="T6" fmla="*/ 0 w 41"/>
                    <a:gd name="T7" fmla="*/ 0 h 3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1"/>
                    <a:gd name="T13" fmla="*/ 0 h 31"/>
                    <a:gd name="T14" fmla="*/ 41 w 41"/>
                    <a:gd name="T15" fmla="*/ 31 h 3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1" h="31">
                      <a:moveTo>
                        <a:pt x="14" y="23"/>
                      </a:moveTo>
                      <a:lnTo>
                        <a:pt x="41" y="31"/>
                      </a:lnTo>
                      <a:lnTo>
                        <a:pt x="0" y="0"/>
                      </a:lnTo>
                      <a:lnTo>
                        <a:pt x="14" y="23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58" name="Freeform 68"/>
                <p:cNvSpPr>
                  <a:spLocks/>
                </p:cNvSpPr>
                <p:nvPr/>
              </p:nvSpPr>
              <p:spPr bwMode="auto">
                <a:xfrm>
                  <a:off x="1569" y="1491"/>
                  <a:ext cx="14" cy="1"/>
                </a:xfrm>
                <a:custGeom>
                  <a:avLst/>
                  <a:gdLst>
                    <a:gd name="T0" fmla="*/ 0 w 72"/>
                    <a:gd name="T1" fmla="*/ 0 h 2"/>
                    <a:gd name="T2" fmla="*/ 0 w 72"/>
                    <a:gd name="T3" fmla="*/ 1 h 2"/>
                    <a:gd name="T4" fmla="*/ 0 w 72"/>
                    <a:gd name="T5" fmla="*/ 1 h 2"/>
                    <a:gd name="T6" fmla="*/ 0 w 72"/>
                    <a:gd name="T7" fmla="*/ 0 h 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2"/>
                    <a:gd name="T13" fmla="*/ 0 h 2"/>
                    <a:gd name="T14" fmla="*/ 72 w 72"/>
                    <a:gd name="T15" fmla="*/ 2 h 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2" h="2">
                      <a:moveTo>
                        <a:pt x="72" y="0"/>
                      </a:moveTo>
                      <a:lnTo>
                        <a:pt x="0" y="2"/>
                      </a:lnTo>
                      <a:lnTo>
                        <a:pt x="71" y="2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59" name="Freeform 69"/>
                <p:cNvSpPr>
                  <a:spLocks/>
                </p:cNvSpPr>
                <p:nvPr/>
              </p:nvSpPr>
              <p:spPr bwMode="auto">
                <a:xfrm>
                  <a:off x="1569" y="1491"/>
                  <a:ext cx="14" cy="1"/>
                </a:xfrm>
                <a:custGeom>
                  <a:avLst/>
                  <a:gdLst>
                    <a:gd name="T0" fmla="*/ 0 w 72"/>
                    <a:gd name="T1" fmla="*/ 0 h 2"/>
                    <a:gd name="T2" fmla="*/ 0 w 72"/>
                    <a:gd name="T3" fmla="*/ 1 h 2"/>
                    <a:gd name="T4" fmla="*/ 0 w 72"/>
                    <a:gd name="T5" fmla="*/ 1 h 2"/>
                    <a:gd name="T6" fmla="*/ 0 w 72"/>
                    <a:gd name="T7" fmla="*/ 0 h 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2"/>
                    <a:gd name="T13" fmla="*/ 0 h 2"/>
                    <a:gd name="T14" fmla="*/ 72 w 72"/>
                    <a:gd name="T15" fmla="*/ 2 h 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2" h="2">
                      <a:moveTo>
                        <a:pt x="72" y="0"/>
                      </a:moveTo>
                      <a:lnTo>
                        <a:pt x="0" y="2"/>
                      </a:lnTo>
                      <a:lnTo>
                        <a:pt x="71" y="2"/>
                      </a:lnTo>
                      <a:lnTo>
                        <a:pt x="72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60" name="Freeform 70"/>
                <p:cNvSpPr>
                  <a:spLocks/>
                </p:cNvSpPr>
                <p:nvPr/>
              </p:nvSpPr>
              <p:spPr bwMode="auto">
                <a:xfrm>
                  <a:off x="1569" y="1491"/>
                  <a:ext cx="14" cy="1"/>
                </a:xfrm>
                <a:custGeom>
                  <a:avLst/>
                  <a:gdLst>
                    <a:gd name="T0" fmla="*/ 0 w 72"/>
                    <a:gd name="T1" fmla="*/ 0 h 4"/>
                    <a:gd name="T2" fmla="*/ 0 w 72"/>
                    <a:gd name="T3" fmla="*/ 0 h 4"/>
                    <a:gd name="T4" fmla="*/ 0 w 72"/>
                    <a:gd name="T5" fmla="*/ 0 h 4"/>
                    <a:gd name="T6" fmla="*/ 0 w 72"/>
                    <a:gd name="T7" fmla="*/ 0 h 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2"/>
                    <a:gd name="T13" fmla="*/ 0 h 4"/>
                    <a:gd name="T14" fmla="*/ 72 w 72"/>
                    <a:gd name="T15" fmla="*/ 4 h 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2" h="4">
                      <a:moveTo>
                        <a:pt x="72" y="0"/>
                      </a:moveTo>
                      <a:lnTo>
                        <a:pt x="0" y="4"/>
                      </a:lnTo>
                      <a:lnTo>
                        <a:pt x="72" y="2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61" name="Freeform 71"/>
                <p:cNvSpPr>
                  <a:spLocks/>
                </p:cNvSpPr>
                <p:nvPr/>
              </p:nvSpPr>
              <p:spPr bwMode="auto">
                <a:xfrm>
                  <a:off x="1569" y="1491"/>
                  <a:ext cx="14" cy="1"/>
                </a:xfrm>
                <a:custGeom>
                  <a:avLst/>
                  <a:gdLst>
                    <a:gd name="T0" fmla="*/ 0 w 72"/>
                    <a:gd name="T1" fmla="*/ 0 h 4"/>
                    <a:gd name="T2" fmla="*/ 0 w 72"/>
                    <a:gd name="T3" fmla="*/ 0 h 4"/>
                    <a:gd name="T4" fmla="*/ 0 w 72"/>
                    <a:gd name="T5" fmla="*/ 0 h 4"/>
                    <a:gd name="T6" fmla="*/ 0 w 72"/>
                    <a:gd name="T7" fmla="*/ 0 h 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2"/>
                    <a:gd name="T13" fmla="*/ 0 h 4"/>
                    <a:gd name="T14" fmla="*/ 72 w 72"/>
                    <a:gd name="T15" fmla="*/ 4 h 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2" h="4">
                      <a:moveTo>
                        <a:pt x="72" y="0"/>
                      </a:moveTo>
                      <a:lnTo>
                        <a:pt x="0" y="4"/>
                      </a:lnTo>
                      <a:lnTo>
                        <a:pt x="72" y="2"/>
                      </a:lnTo>
                      <a:lnTo>
                        <a:pt x="72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62" name="Freeform 72"/>
                <p:cNvSpPr>
                  <a:spLocks/>
                </p:cNvSpPr>
                <p:nvPr/>
              </p:nvSpPr>
              <p:spPr bwMode="auto">
                <a:xfrm>
                  <a:off x="1569" y="1487"/>
                  <a:ext cx="14" cy="5"/>
                </a:xfrm>
                <a:custGeom>
                  <a:avLst/>
                  <a:gdLst>
                    <a:gd name="T0" fmla="*/ 0 w 72"/>
                    <a:gd name="T1" fmla="*/ 0 h 22"/>
                    <a:gd name="T2" fmla="*/ 0 w 72"/>
                    <a:gd name="T3" fmla="*/ 0 h 22"/>
                    <a:gd name="T4" fmla="*/ 0 w 72"/>
                    <a:gd name="T5" fmla="*/ 0 h 22"/>
                    <a:gd name="T6" fmla="*/ 0 w 72"/>
                    <a:gd name="T7" fmla="*/ 0 h 2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2"/>
                    <a:gd name="T13" fmla="*/ 0 h 22"/>
                    <a:gd name="T14" fmla="*/ 72 w 72"/>
                    <a:gd name="T15" fmla="*/ 22 h 2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2" h="22">
                      <a:moveTo>
                        <a:pt x="72" y="0"/>
                      </a:moveTo>
                      <a:lnTo>
                        <a:pt x="0" y="22"/>
                      </a:lnTo>
                      <a:lnTo>
                        <a:pt x="72" y="18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63" name="Freeform 73"/>
                <p:cNvSpPr>
                  <a:spLocks/>
                </p:cNvSpPr>
                <p:nvPr/>
              </p:nvSpPr>
              <p:spPr bwMode="auto">
                <a:xfrm>
                  <a:off x="1569" y="1487"/>
                  <a:ext cx="14" cy="5"/>
                </a:xfrm>
                <a:custGeom>
                  <a:avLst/>
                  <a:gdLst>
                    <a:gd name="T0" fmla="*/ 0 w 72"/>
                    <a:gd name="T1" fmla="*/ 0 h 22"/>
                    <a:gd name="T2" fmla="*/ 0 w 72"/>
                    <a:gd name="T3" fmla="*/ 0 h 22"/>
                    <a:gd name="T4" fmla="*/ 0 w 72"/>
                    <a:gd name="T5" fmla="*/ 0 h 22"/>
                    <a:gd name="T6" fmla="*/ 0 w 72"/>
                    <a:gd name="T7" fmla="*/ 0 h 2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2"/>
                    <a:gd name="T13" fmla="*/ 0 h 22"/>
                    <a:gd name="T14" fmla="*/ 72 w 72"/>
                    <a:gd name="T15" fmla="*/ 22 h 2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2" h="22">
                      <a:moveTo>
                        <a:pt x="72" y="0"/>
                      </a:moveTo>
                      <a:lnTo>
                        <a:pt x="0" y="22"/>
                      </a:lnTo>
                      <a:lnTo>
                        <a:pt x="72" y="18"/>
                      </a:lnTo>
                      <a:lnTo>
                        <a:pt x="72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64" name="Freeform 74"/>
                <p:cNvSpPr>
                  <a:spLocks/>
                </p:cNvSpPr>
                <p:nvPr/>
              </p:nvSpPr>
              <p:spPr bwMode="auto">
                <a:xfrm>
                  <a:off x="1569" y="1487"/>
                  <a:ext cx="14" cy="5"/>
                </a:xfrm>
                <a:custGeom>
                  <a:avLst/>
                  <a:gdLst>
                    <a:gd name="T0" fmla="*/ 0 w 73"/>
                    <a:gd name="T1" fmla="*/ 0 h 22"/>
                    <a:gd name="T2" fmla="*/ 0 w 73"/>
                    <a:gd name="T3" fmla="*/ 0 h 22"/>
                    <a:gd name="T4" fmla="*/ 0 w 73"/>
                    <a:gd name="T5" fmla="*/ 0 h 22"/>
                    <a:gd name="T6" fmla="*/ 0 w 73"/>
                    <a:gd name="T7" fmla="*/ 0 h 2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22"/>
                    <a:gd name="T14" fmla="*/ 73 w 73"/>
                    <a:gd name="T15" fmla="*/ 22 h 2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22">
                      <a:moveTo>
                        <a:pt x="0" y="0"/>
                      </a:moveTo>
                      <a:lnTo>
                        <a:pt x="1" y="22"/>
                      </a:lnTo>
                      <a:lnTo>
                        <a:pt x="7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65" name="Freeform 75"/>
                <p:cNvSpPr>
                  <a:spLocks/>
                </p:cNvSpPr>
                <p:nvPr/>
              </p:nvSpPr>
              <p:spPr bwMode="auto">
                <a:xfrm>
                  <a:off x="1569" y="1487"/>
                  <a:ext cx="14" cy="5"/>
                </a:xfrm>
                <a:custGeom>
                  <a:avLst/>
                  <a:gdLst>
                    <a:gd name="T0" fmla="*/ 0 w 73"/>
                    <a:gd name="T1" fmla="*/ 0 h 22"/>
                    <a:gd name="T2" fmla="*/ 0 w 73"/>
                    <a:gd name="T3" fmla="*/ 0 h 22"/>
                    <a:gd name="T4" fmla="*/ 0 w 73"/>
                    <a:gd name="T5" fmla="*/ 0 h 22"/>
                    <a:gd name="T6" fmla="*/ 0 w 73"/>
                    <a:gd name="T7" fmla="*/ 0 h 2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22"/>
                    <a:gd name="T14" fmla="*/ 73 w 73"/>
                    <a:gd name="T15" fmla="*/ 22 h 2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22">
                      <a:moveTo>
                        <a:pt x="0" y="0"/>
                      </a:moveTo>
                      <a:lnTo>
                        <a:pt x="1" y="22"/>
                      </a:lnTo>
                      <a:lnTo>
                        <a:pt x="7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66" name="Freeform 76"/>
                <p:cNvSpPr>
                  <a:spLocks/>
                </p:cNvSpPr>
                <p:nvPr/>
              </p:nvSpPr>
              <p:spPr bwMode="auto">
                <a:xfrm>
                  <a:off x="1569" y="1486"/>
                  <a:ext cx="14" cy="1"/>
                </a:xfrm>
                <a:custGeom>
                  <a:avLst/>
                  <a:gdLst>
                    <a:gd name="T0" fmla="*/ 0 w 73"/>
                    <a:gd name="T1" fmla="*/ 0 h 6"/>
                    <a:gd name="T2" fmla="*/ 0 w 73"/>
                    <a:gd name="T3" fmla="*/ 0 h 6"/>
                    <a:gd name="T4" fmla="*/ 0 w 73"/>
                    <a:gd name="T5" fmla="*/ 0 h 6"/>
                    <a:gd name="T6" fmla="*/ 0 w 73"/>
                    <a:gd name="T7" fmla="*/ 0 h 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"/>
                    <a:gd name="T14" fmla="*/ 73 w 73"/>
                    <a:gd name="T15" fmla="*/ 6 h 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">
                      <a:moveTo>
                        <a:pt x="72" y="0"/>
                      </a:moveTo>
                      <a:lnTo>
                        <a:pt x="0" y="6"/>
                      </a:lnTo>
                      <a:lnTo>
                        <a:pt x="73" y="6"/>
                      </a:lnTo>
                      <a:lnTo>
                        <a:pt x="7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67" name="Freeform 77"/>
                <p:cNvSpPr>
                  <a:spLocks/>
                </p:cNvSpPr>
                <p:nvPr/>
              </p:nvSpPr>
              <p:spPr bwMode="auto">
                <a:xfrm>
                  <a:off x="1569" y="1486"/>
                  <a:ext cx="14" cy="1"/>
                </a:xfrm>
                <a:custGeom>
                  <a:avLst/>
                  <a:gdLst>
                    <a:gd name="T0" fmla="*/ 0 w 73"/>
                    <a:gd name="T1" fmla="*/ 0 h 6"/>
                    <a:gd name="T2" fmla="*/ 0 w 73"/>
                    <a:gd name="T3" fmla="*/ 0 h 6"/>
                    <a:gd name="T4" fmla="*/ 0 w 73"/>
                    <a:gd name="T5" fmla="*/ 0 h 6"/>
                    <a:gd name="T6" fmla="*/ 0 w 73"/>
                    <a:gd name="T7" fmla="*/ 0 h 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3"/>
                    <a:gd name="T13" fmla="*/ 0 h 6"/>
                    <a:gd name="T14" fmla="*/ 73 w 73"/>
                    <a:gd name="T15" fmla="*/ 6 h 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3" h="6">
                      <a:moveTo>
                        <a:pt x="72" y="0"/>
                      </a:moveTo>
                      <a:lnTo>
                        <a:pt x="0" y="6"/>
                      </a:lnTo>
                      <a:lnTo>
                        <a:pt x="73" y="6"/>
                      </a:lnTo>
                      <a:lnTo>
                        <a:pt x="72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68" name="Freeform 78"/>
                <p:cNvSpPr>
                  <a:spLocks/>
                </p:cNvSpPr>
                <p:nvPr/>
              </p:nvSpPr>
              <p:spPr bwMode="auto">
                <a:xfrm>
                  <a:off x="1569" y="1485"/>
                  <a:ext cx="14" cy="2"/>
                </a:xfrm>
                <a:custGeom>
                  <a:avLst/>
                  <a:gdLst>
                    <a:gd name="T0" fmla="*/ 0 w 72"/>
                    <a:gd name="T1" fmla="*/ 0 h 11"/>
                    <a:gd name="T2" fmla="*/ 0 w 72"/>
                    <a:gd name="T3" fmla="*/ 0 h 11"/>
                    <a:gd name="T4" fmla="*/ 0 w 72"/>
                    <a:gd name="T5" fmla="*/ 0 h 11"/>
                    <a:gd name="T6" fmla="*/ 0 w 72"/>
                    <a:gd name="T7" fmla="*/ 0 h 1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2"/>
                    <a:gd name="T13" fmla="*/ 0 h 11"/>
                    <a:gd name="T14" fmla="*/ 72 w 72"/>
                    <a:gd name="T15" fmla="*/ 11 h 1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2" h="11">
                      <a:moveTo>
                        <a:pt x="68" y="0"/>
                      </a:moveTo>
                      <a:lnTo>
                        <a:pt x="0" y="11"/>
                      </a:lnTo>
                      <a:lnTo>
                        <a:pt x="72" y="5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69" name="Freeform 79"/>
                <p:cNvSpPr>
                  <a:spLocks/>
                </p:cNvSpPr>
                <p:nvPr/>
              </p:nvSpPr>
              <p:spPr bwMode="auto">
                <a:xfrm>
                  <a:off x="1569" y="1485"/>
                  <a:ext cx="14" cy="2"/>
                </a:xfrm>
                <a:custGeom>
                  <a:avLst/>
                  <a:gdLst>
                    <a:gd name="T0" fmla="*/ 0 w 72"/>
                    <a:gd name="T1" fmla="*/ 0 h 11"/>
                    <a:gd name="T2" fmla="*/ 0 w 72"/>
                    <a:gd name="T3" fmla="*/ 0 h 11"/>
                    <a:gd name="T4" fmla="*/ 0 w 72"/>
                    <a:gd name="T5" fmla="*/ 0 h 11"/>
                    <a:gd name="T6" fmla="*/ 0 w 72"/>
                    <a:gd name="T7" fmla="*/ 0 h 1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2"/>
                    <a:gd name="T13" fmla="*/ 0 h 11"/>
                    <a:gd name="T14" fmla="*/ 72 w 72"/>
                    <a:gd name="T15" fmla="*/ 11 h 1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2" h="11">
                      <a:moveTo>
                        <a:pt x="68" y="0"/>
                      </a:moveTo>
                      <a:lnTo>
                        <a:pt x="0" y="11"/>
                      </a:lnTo>
                      <a:lnTo>
                        <a:pt x="72" y="5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70" name="Freeform 80"/>
                <p:cNvSpPr>
                  <a:spLocks/>
                </p:cNvSpPr>
                <p:nvPr/>
              </p:nvSpPr>
              <p:spPr bwMode="auto">
                <a:xfrm>
                  <a:off x="1569" y="1484"/>
                  <a:ext cx="13" cy="3"/>
                </a:xfrm>
                <a:custGeom>
                  <a:avLst/>
                  <a:gdLst>
                    <a:gd name="T0" fmla="*/ 0 w 68"/>
                    <a:gd name="T1" fmla="*/ 0 h 18"/>
                    <a:gd name="T2" fmla="*/ 0 w 68"/>
                    <a:gd name="T3" fmla="*/ 0 h 18"/>
                    <a:gd name="T4" fmla="*/ 0 w 68"/>
                    <a:gd name="T5" fmla="*/ 0 h 18"/>
                    <a:gd name="T6" fmla="*/ 0 w 68"/>
                    <a:gd name="T7" fmla="*/ 0 h 1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8"/>
                    <a:gd name="T13" fmla="*/ 0 h 18"/>
                    <a:gd name="T14" fmla="*/ 68 w 68"/>
                    <a:gd name="T15" fmla="*/ 18 h 1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8" h="18">
                      <a:moveTo>
                        <a:pt x="10" y="0"/>
                      </a:moveTo>
                      <a:lnTo>
                        <a:pt x="0" y="18"/>
                      </a:lnTo>
                      <a:lnTo>
                        <a:pt x="68" y="7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71" name="Freeform 81"/>
                <p:cNvSpPr>
                  <a:spLocks/>
                </p:cNvSpPr>
                <p:nvPr/>
              </p:nvSpPr>
              <p:spPr bwMode="auto">
                <a:xfrm>
                  <a:off x="1569" y="1484"/>
                  <a:ext cx="13" cy="3"/>
                </a:xfrm>
                <a:custGeom>
                  <a:avLst/>
                  <a:gdLst>
                    <a:gd name="T0" fmla="*/ 0 w 68"/>
                    <a:gd name="T1" fmla="*/ 0 h 18"/>
                    <a:gd name="T2" fmla="*/ 0 w 68"/>
                    <a:gd name="T3" fmla="*/ 0 h 18"/>
                    <a:gd name="T4" fmla="*/ 0 w 68"/>
                    <a:gd name="T5" fmla="*/ 0 h 18"/>
                    <a:gd name="T6" fmla="*/ 0 w 68"/>
                    <a:gd name="T7" fmla="*/ 0 h 1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8"/>
                    <a:gd name="T13" fmla="*/ 0 h 18"/>
                    <a:gd name="T14" fmla="*/ 68 w 68"/>
                    <a:gd name="T15" fmla="*/ 18 h 1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8" h="18">
                      <a:moveTo>
                        <a:pt x="10" y="0"/>
                      </a:moveTo>
                      <a:lnTo>
                        <a:pt x="0" y="18"/>
                      </a:lnTo>
                      <a:lnTo>
                        <a:pt x="68" y="7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72" name="Freeform 82"/>
                <p:cNvSpPr>
                  <a:spLocks/>
                </p:cNvSpPr>
                <p:nvPr/>
              </p:nvSpPr>
              <p:spPr bwMode="auto">
                <a:xfrm>
                  <a:off x="1571" y="1474"/>
                  <a:ext cx="11" cy="11"/>
                </a:xfrm>
                <a:custGeom>
                  <a:avLst/>
                  <a:gdLst>
                    <a:gd name="T0" fmla="*/ 0 w 58"/>
                    <a:gd name="T1" fmla="*/ 0 h 55"/>
                    <a:gd name="T2" fmla="*/ 0 w 58"/>
                    <a:gd name="T3" fmla="*/ 0 h 55"/>
                    <a:gd name="T4" fmla="*/ 0 w 58"/>
                    <a:gd name="T5" fmla="*/ 0 h 55"/>
                    <a:gd name="T6" fmla="*/ 0 w 58"/>
                    <a:gd name="T7" fmla="*/ 0 h 5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8"/>
                    <a:gd name="T13" fmla="*/ 0 h 55"/>
                    <a:gd name="T14" fmla="*/ 58 w 58"/>
                    <a:gd name="T15" fmla="*/ 55 h 5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8" h="55">
                      <a:moveTo>
                        <a:pt x="36" y="0"/>
                      </a:moveTo>
                      <a:lnTo>
                        <a:pt x="0" y="48"/>
                      </a:lnTo>
                      <a:lnTo>
                        <a:pt x="58" y="55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73" name="Freeform 83"/>
                <p:cNvSpPr>
                  <a:spLocks/>
                </p:cNvSpPr>
                <p:nvPr/>
              </p:nvSpPr>
              <p:spPr bwMode="auto">
                <a:xfrm>
                  <a:off x="1571" y="1474"/>
                  <a:ext cx="11" cy="11"/>
                </a:xfrm>
                <a:custGeom>
                  <a:avLst/>
                  <a:gdLst>
                    <a:gd name="T0" fmla="*/ 0 w 58"/>
                    <a:gd name="T1" fmla="*/ 0 h 55"/>
                    <a:gd name="T2" fmla="*/ 0 w 58"/>
                    <a:gd name="T3" fmla="*/ 0 h 55"/>
                    <a:gd name="T4" fmla="*/ 0 w 58"/>
                    <a:gd name="T5" fmla="*/ 0 h 55"/>
                    <a:gd name="T6" fmla="*/ 0 w 58"/>
                    <a:gd name="T7" fmla="*/ 0 h 5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8"/>
                    <a:gd name="T13" fmla="*/ 0 h 55"/>
                    <a:gd name="T14" fmla="*/ 58 w 58"/>
                    <a:gd name="T15" fmla="*/ 55 h 5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8" h="55">
                      <a:moveTo>
                        <a:pt x="36" y="0"/>
                      </a:moveTo>
                      <a:lnTo>
                        <a:pt x="0" y="48"/>
                      </a:lnTo>
                      <a:lnTo>
                        <a:pt x="58" y="55"/>
                      </a:lnTo>
                      <a:lnTo>
                        <a:pt x="36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74" name="Freeform 84"/>
                <p:cNvSpPr>
                  <a:spLocks/>
                </p:cNvSpPr>
                <p:nvPr/>
              </p:nvSpPr>
              <p:spPr bwMode="auto">
                <a:xfrm>
                  <a:off x="1570" y="1552"/>
                  <a:ext cx="10" cy="2"/>
                </a:xfrm>
                <a:custGeom>
                  <a:avLst/>
                  <a:gdLst>
                    <a:gd name="T0" fmla="*/ 0 w 52"/>
                    <a:gd name="T1" fmla="*/ 0 h 12"/>
                    <a:gd name="T2" fmla="*/ 0 w 52"/>
                    <a:gd name="T3" fmla="*/ 0 h 12"/>
                    <a:gd name="T4" fmla="*/ 0 w 52"/>
                    <a:gd name="T5" fmla="*/ 0 h 12"/>
                    <a:gd name="T6" fmla="*/ 0 w 5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2"/>
                    <a:gd name="T13" fmla="*/ 0 h 12"/>
                    <a:gd name="T14" fmla="*/ 52 w 5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2" h="12">
                      <a:moveTo>
                        <a:pt x="52" y="0"/>
                      </a:moveTo>
                      <a:lnTo>
                        <a:pt x="0" y="4"/>
                      </a:lnTo>
                      <a:lnTo>
                        <a:pt x="27" y="12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75" name="Freeform 85"/>
                <p:cNvSpPr>
                  <a:spLocks/>
                </p:cNvSpPr>
                <p:nvPr/>
              </p:nvSpPr>
              <p:spPr bwMode="auto">
                <a:xfrm>
                  <a:off x="1570" y="1552"/>
                  <a:ext cx="10" cy="2"/>
                </a:xfrm>
                <a:custGeom>
                  <a:avLst/>
                  <a:gdLst>
                    <a:gd name="T0" fmla="*/ 0 w 52"/>
                    <a:gd name="T1" fmla="*/ 0 h 12"/>
                    <a:gd name="T2" fmla="*/ 0 w 52"/>
                    <a:gd name="T3" fmla="*/ 0 h 12"/>
                    <a:gd name="T4" fmla="*/ 0 w 52"/>
                    <a:gd name="T5" fmla="*/ 0 h 12"/>
                    <a:gd name="T6" fmla="*/ 0 w 52"/>
                    <a:gd name="T7" fmla="*/ 0 h 1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2"/>
                    <a:gd name="T13" fmla="*/ 0 h 12"/>
                    <a:gd name="T14" fmla="*/ 52 w 52"/>
                    <a:gd name="T15" fmla="*/ 12 h 1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2" h="12">
                      <a:moveTo>
                        <a:pt x="52" y="0"/>
                      </a:moveTo>
                      <a:lnTo>
                        <a:pt x="0" y="4"/>
                      </a:lnTo>
                      <a:lnTo>
                        <a:pt x="27" y="12"/>
                      </a:lnTo>
                      <a:lnTo>
                        <a:pt x="52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76" name="Freeform 86"/>
                <p:cNvSpPr>
                  <a:spLocks/>
                </p:cNvSpPr>
                <p:nvPr/>
              </p:nvSpPr>
              <p:spPr bwMode="auto">
                <a:xfrm>
                  <a:off x="1567" y="1548"/>
                  <a:ext cx="13" cy="5"/>
                </a:xfrm>
                <a:custGeom>
                  <a:avLst/>
                  <a:gdLst>
                    <a:gd name="T0" fmla="*/ 0 w 66"/>
                    <a:gd name="T1" fmla="*/ 0 h 24"/>
                    <a:gd name="T2" fmla="*/ 0 w 66"/>
                    <a:gd name="T3" fmla="*/ 0 h 24"/>
                    <a:gd name="T4" fmla="*/ 0 w 66"/>
                    <a:gd name="T5" fmla="*/ 0 h 24"/>
                    <a:gd name="T6" fmla="*/ 0 w 66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6"/>
                    <a:gd name="T13" fmla="*/ 0 h 24"/>
                    <a:gd name="T14" fmla="*/ 66 w 66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6" h="24">
                      <a:moveTo>
                        <a:pt x="0" y="0"/>
                      </a:moveTo>
                      <a:lnTo>
                        <a:pt x="14" y="24"/>
                      </a:lnTo>
                      <a:lnTo>
                        <a:pt x="66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77" name="Freeform 87"/>
                <p:cNvSpPr>
                  <a:spLocks/>
                </p:cNvSpPr>
                <p:nvPr/>
              </p:nvSpPr>
              <p:spPr bwMode="auto">
                <a:xfrm>
                  <a:off x="1567" y="1548"/>
                  <a:ext cx="13" cy="5"/>
                </a:xfrm>
                <a:custGeom>
                  <a:avLst/>
                  <a:gdLst>
                    <a:gd name="T0" fmla="*/ 0 w 66"/>
                    <a:gd name="T1" fmla="*/ 0 h 24"/>
                    <a:gd name="T2" fmla="*/ 0 w 66"/>
                    <a:gd name="T3" fmla="*/ 0 h 24"/>
                    <a:gd name="T4" fmla="*/ 0 w 66"/>
                    <a:gd name="T5" fmla="*/ 0 h 24"/>
                    <a:gd name="T6" fmla="*/ 0 w 66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6"/>
                    <a:gd name="T13" fmla="*/ 0 h 24"/>
                    <a:gd name="T14" fmla="*/ 66 w 66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6" h="24">
                      <a:moveTo>
                        <a:pt x="0" y="0"/>
                      </a:moveTo>
                      <a:lnTo>
                        <a:pt x="14" y="24"/>
                      </a:lnTo>
                      <a:lnTo>
                        <a:pt x="66" y="2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78" name="Freeform 88"/>
                <p:cNvSpPr>
                  <a:spLocks/>
                </p:cNvSpPr>
                <p:nvPr/>
              </p:nvSpPr>
              <p:spPr bwMode="auto">
                <a:xfrm>
                  <a:off x="1567" y="1547"/>
                  <a:ext cx="15" cy="5"/>
                </a:xfrm>
                <a:custGeom>
                  <a:avLst/>
                  <a:gdLst>
                    <a:gd name="T0" fmla="*/ 0 w 75"/>
                    <a:gd name="T1" fmla="*/ 0 h 27"/>
                    <a:gd name="T2" fmla="*/ 0 w 75"/>
                    <a:gd name="T3" fmla="*/ 0 h 27"/>
                    <a:gd name="T4" fmla="*/ 0 w 75"/>
                    <a:gd name="T5" fmla="*/ 0 h 27"/>
                    <a:gd name="T6" fmla="*/ 0 w 75"/>
                    <a:gd name="T7" fmla="*/ 0 h 2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5"/>
                    <a:gd name="T13" fmla="*/ 0 h 27"/>
                    <a:gd name="T14" fmla="*/ 75 w 75"/>
                    <a:gd name="T15" fmla="*/ 27 h 2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5" h="27">
                      <a:moveTo>
                        <a:pt x="75" y="0"/>
                      </a:moveTo>
                      <a:lnTo>
                        <a:pt x="0" y="7"/>
                      </a:lnTo>
                      <a:lnTo>
                        <a:pt x="66" y="27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79" name="Freeform 89"/>
                <p:cNvSpPr>
                  <a:spLocks/>
                </p:cNvSpPr>
                <p:nvPr/>
              </p:nvSpPr>
              <p:spPr bwMode="auto">
                <a:xfrm>
                  <a:off x="1567" y="1547"/>
                  <a:ext cx="15" cy="5"/>
                </a:xfrm>
                <a:custGeom>
                  <a:avLst/>
                  <a:gdLst>
                    <a:gd name="T0" fmla="*/ 0 w 75"/>
                    <a:gd name="T1" fmla="*/ 0 h 27"/>
                    <a:gd name="T2" fmla="*/ 0 w 75"/>
                    <a:gd name="T3" fmla="*/ 0 h 27"/>
                    <a:gd name="T4" fmla="*/ 0 w 75"/>
                    <a:gd name="T5" fmla="*/ 0 h 27"/>
                    <a:gd name="T6" fmla="*/ 0 w 75"/>
                    <a:gd name="T7" fmla="*/ 0 h 2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5"/>
                    <a:gd name="T13" fmla="*/ 0 h 27"/>
                    <a:gd name="T14" fmla="*/ 75 w 75"/>
                    <a:gd name="T15" fmla="*/ 27 h 2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5" h="27">
                      <a:moveTo>
                        <a:pt x="75" y="0"/>
                      </a:moveTo>
                      <a:lnTo>
                        <a:pt x="0" y="7"/>
                      </a:lnTo>
                      <a:lnTo>
                        <a:pt x="66" y="27"/>
                      </a:lnTo>
                      <a:lnTo>
                        <a:pt x="75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80" name="Freeform 90"/>
                <p:cNvSpPr>
                  <a:spLocks/>
                </p:cNvSpPr>
                <p:nvPr/>
              </p:nvSpPr>
              <p:spPr bwMode="auto">
                <a:xfrm>
                  <a:off x="1567" y="1543"/>
                  <a:ext cx="15" cy="5"/>
                </a:xfrm>
                <a:custGeom>
                  <a:avLst/>
                  <a:gdLst>
                    <a:gd name="T0" fmla="*/ 0 w 75"/>
                    <a:gd name="T1" fmla="*/ 0 h 27"/>
                    <a:gd name="T2" fmla="*/ 0 w 75"/>
                    <a:gd name="T3" fmla="*/ 0 h 27"/>
                    <a:gd name="T4" fmla="*/ 0 w 75"/>
                    <a:gd name="T5" fmla="*/ 0 h 27"/>
                    <a:gd name="T6" fmla="*/ 0 w 75"/>
                    <a:gd name="T7" fmla="*/ 0 h 2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5"/>
                    <a:gd name="T13" fmla="*/ 0 h 27"/>
                    <a:gd name="T14" fmla="*/ 75 w 75"/>
                    <a:gd name="T15" fmla="*/ 27 h 2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5" h="27">
                      <a:moveTo>
                        <a:pt x="7" y="0"/>
                      </a:moveTo>
                      <a:lnTo>
                        <a:pt x="0" y="27"/>
                      </a:lnTo>
                      <a:lnTo>
                        <a:pt x="75" y="2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81" name="Freeform 91"/>
                <p:cNvSpPr>
                  <a:spLocks/>
                </p:cNvSpPr>
                <p:nvPr/>
              </p:nvSpPr>
              <p:spPr bwMode="auto">
                <a:xfrm>
                  <a:off x="1567" y="1543"/>
                  <a:ext cx="15" cy="5"/>
                </a:xfrm>
                <a:custGeom>
                  <a:avLst/>
                  <a:gdLst>
                    <a:gd name="T0" fmla="*/ 0 w 75"/>
                    <a:gd name="T1" fmla="*/ 0 h 27"/>
                    <a:gd name="T2" fmla="*/ 0 w 75"/>
                    <a:gd name="T3" fmla="*/ 0 h 27"/>
                    <a:gd name="T4" fmla="*/ 0 w 75"/>
                    <a:gd name="T5" fmla="*/ 0 h 27"/>
                    <a:gd name="T6" fmla="*/ 0 w 75"/>
                    <a:gd name="T7" fmla="*/ 0 h 2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5"/>
                    <a:gd name="T13" fmla="*/ 0 h 27"/>
                    <a:gd name="T14" fmla="*/ 75 w 75"/>
                    <a:gd name="T15" fmla="*/ 27 h 2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5" h="27">
                      <a:moveTo>
                        <a:pt x="7" y="0"/>
                      </a:moveTo>
                      <a:lnTo>
                        <a:pt x="0" y="27"/>
                      </a:lnTo>
                      <a:lnTo>
                        <a:pt x="75" y="20"/>
                      </a:lnTo>
                      <a:lnTo>
                        <a:pt x="7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82" name="Freeform 92"/>
                <p:cNvSpPr>
                  <a:spLocks/>
                </p:cNvSpPr>
                <p:nvPr/>
              </p:nvSpPr>
              <p:spPr bwMode="auto">
                <a:xfrm>
                  <a:off x="1568" y="1542"/>
                  <a:ext cx="14" cy="5"/>
                </a:xfrm>
                <a:custGeom>
                  <a:avLst/>
                  <a:gdLst>
                    <a:gd name="T0" fmla="*/ 0 w 68"/>
                    <a:gd name="T1" fmla="*/ 0 h 25"/>
                    <a:gd name="T2" fmla="*/ 0 w 68"/>
                    <a:gd name="T3" fmla="*/ 0 h 25"/>
                    <a:gd name="T4" fmla="*/ 0 w 68"/>
                    <a:gd name="T5" fmla="*/ 0 h 25"/>
                    <a:gd name="T6" fmla="*/ 0 w 68"/>
                    <a:gd name="T7" fmla="*/ 0 h 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8"/>
                    <a:gd name="T13" fmla="*/ 0 h 25"/>
                    <a:gd name="T14" fmla="*/ 68 w 68"/>
                    <a:gd name="T15" fmla="*/ 25 h 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8" h="25">
                      <a:moveTo>
                        <a:pt x="58" y="0"/>
                      </a:moveTo>
                      <a:lnTo>
                        <a:pt x="0" y="5"/>
                      </a:lnTo>
                      <a:lnTo>
                        <a:pt x="68" y="25"/>
                      </a:ln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83" name="Freeform 93"/>
                <p:cNvSpPr>
                  <a:spLocks/>
                </p:cNvSpPr>
                <p:nvPr/>
              </p:nvSpPr>
              <p:spPr bwMode="auto">
                <a:xfrm>
                  <a:off x="1568" y="1542"/>
                  <a:ext cx="14" cy="5"/>
                </a:xfrm>
                <a:custGeom>
                  <a:avLst/>
                  <a:gdLst>
                    <a:gd name="T0" fmla="*/ 0 w 68"/>
                    <a:gd name="T1" fmla="*/ 0 h 25"/>
                    <a:gd name="T2" fmla="*/ 0 w 68"/>
                    <a:gd name="T3" fmla="*/ 0 h 25"/>
                    <a:gd name="T4" fmla="*/ 0 w 68"/>
                    <a:gd name="T5" fmla="*/ 0 h 25"/>
                    <a:gd name="T6" fmla="*/ 0 w 68"/>
                    <a:gd name="T7" fmla="*/ 0 h 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8"/>
                    <a:gd name="T13" fmla="*/ 0 h 25"/>
                    <a:gd name="T14" fmla="*/ 68 w 68"/>
                    <a:gd name="T15" fmla="*/ 25 h 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8" h="25">
                      <a:moveTo>
                        <a:pt x="58" y="0"/>
                      </a:moveTo>
                      <a:lnTo>
                        <a:pt x="0" y="5"/>
                      </a:lnTo>
                      <a:lnTo>
                        <a:pt x="68" y="25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84" name="Freeform 94"/>
                <p:cNvSpPr>
                  <a:spLocks/>
                </p:cNvSpPr>
                <p:nvPr/>
              </p:nvSpPr>
              <p:spPr bwMode="auto">
                <a:xfrm>
                  <a:off x="1568" y="1532"/>
                  <a:ext cx="12" cy="11"/>
                </a:xfrm>
                <a:custGeom>
                  <a:avLst/>
                  <a:gdLst>
                    <a:gd name="T0" fmla="*/ 0 w 58"/>
                    <a:gd name="T1" fmla="*/ 0 h 55"/>
                    <a:gd name="T2" fmla="*/ 0 w 58"/>
                    <a:gd name="T3" fmla="*/ 0 h 55"/>
                    <a:gd name="T4" fmla="*/ 0 w 58"/>
                    <a:gd name="T5" fmla="*/ 0 h 55"/>
                    <a:gd name="T6" fmla="*/ 0 w 58"/>
                    <a:gd name="T7" fmla="*/ 0 h 5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8"/>
                    <a:gd name="T13" fmla="*/ 0 h 55"/>
                    <a:gd name="T14" fmla="*/ 58 w 58"/>
                    <a:gd name="T15" fmla="*/ 55 h 5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8" h="55">
                      <a:moveTo>
                        <a:pt x="26" y="0"/>
                      </a:moveTo>
                      <a:lnTo>
                        <a:pt x="0" y="55"/>
                      </a:lnTo>
                      <a:lnTo>
                        <a:pt x="58" y="5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85" name="Freeform 95"/>
                <p:cNvSpPr>
                  <a:spLocks/>
                </p:cNvSpPr>
                <p:nvPr/>
              </p:nvSpPr>
              <p:spPr bwMode="auto">
                <a:xfrm>
                  <a:off x="1568" y="1532"/>
                  <a:ext cx="12" cy="11"/>
                </a:xfrm>
                <a:custGeom>
                  <a:avLst/>
                  <a:gdLst>
                    <a:gd name="T0" fmla="*/ 0 w 58"/>
                    <a:gd name="T1" fmla="*/ 0 h 55"/>
                    <a:gd name="T2" fmla="*/ 0 w 58"/>
                    <a:gd name="T3" fmla="*/ 0 h 55"/>
                    <a:gd name="T4" fmla="*/ 0 w 58"/>
                    <a:gd name="T5" fmla="*/ 0 h 55"/>
                    <a:gd name="T6" fmla="*/ 0 w 58"/>
                    <a:gd name="T7" fmla="*/ 0 h 5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8"/>
                    <a:gd name="T13" fmla="*/ 0 h 55"/>
                    <a:gd name="T14" fmla="*/ 58 w 58"/>
                    <a:gd name="T15" fmla="*/ 55 h 5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8" h="55">
                      <a:moveTo>
                        <a:pt x="26" y="0"/>
                      </a:moveTo>
                      <a:lnTo>
                        <a:pt x="0" y="55"/>
                      </a:lnTo>
                      <a:lnTo>
                        <a:pt x="58" y="50"/>
                      </a:lnTo>
                      <a:lnTo>
                        <a:pt x="26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86" name="Freeform 96"/>
                <p:cNvSpPr>
                  <a:spLocks/>
                </p:cNvSpPr>
                <p:nvPr/>
              </p:nvSpPr>
              <p:spPr bwMode="auto">
                <a:xfrm>
                  <a:off x="1569" y="1492"/>
                  <a:ext cx="14" cy="4"/>
                </a:xfrm>
                <a:custGeom>
                  <a:avLst/>
                  <a:gdLst>
                    <a:gd name="T0" fmla="*/ 0 w 71"/>
                    <a:gd name="T1" fmla="*/ 0 h 21"/>
                    <a:gd name="T2" fmla="*/ 0 w 71"/>
                    <a:gd name="T3" fmla="*/ 0 h 21"/>
                    <a:gd name="T4" fmla="*/ 0 w 71"/>
                    <a:gd name="T5" fmla="*/ 0 h 21"/>
                    <a:gd name="T6" fmla="*/ 0 w 71"/>
                    <a:gd name="T7" fmla="*/ 0 h 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1"/>
                    <a:gd name="T13" fmla="*/ 0 h 21"/>
                    <a:gd name="T14" fmla="*/ 71 w 71"/>
                    <a:gd name="T15" fmla="*/ 21 h 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1" h="21">
                      <a:moveTo>
                        <a:pt x="50" y="21"/>
                      </a:moveTo>
                      <a:lnTo>
                        <a:pt x="71" y="0"/>
                      </a:lnTo>
                      <a:lnTo>
                        <a:pt x="0" y="0"/>
                      </a:lnTo>
                      <a:lnTo>
                        <a:pt x="50" y="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87" name="Freeform 97"/>
                <p:cNvSpPr>
                  <a:spLocks/>
                </p:cNvSpPr>
                <p:nvPr/>
              </p:nvSpPr>
              <p:spPr bwMode="auto">
                <a:xfrm>
                  <a:off x="1569" y="1492"/>
                  <a:ext cx="14" cy="4"/>
                </a:xfrm>
                <a:custGeom>
                  <a:avLst/>
                  <a:gdLst>
                    <a:gd name="T0" fmla="*/ 0 w 71"/>
                    <a:gd name="T1" fmla="*/ 0 h 21"/>
                    <a:gd name="T2" fmla="*/ 0 w 71"/>
                    <a:gd name="T3" fmla="*/ 0 h 21"/>
                    <a:gd name="T4" fmla="*/ 0 w 71"/>
                    <a:gd name="T5" fmla="*/ 0 h 21"/>
                    <a:gd name="T6" fmla="*/ 0 w 71"/>
                    <a:gd name="T7" fmla="*/ 0 h 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1"/>
                    <a:gd name="T13" fmla="*/ 0 h 21"/>
                    <a:gd name="T14" fmla="*/ 71 w 71"/>
                    <a:gd name="T15" fmla="*/ 21 h 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1" h="21">
                      <a:moveTo>
                        <a:pt x="50" y="21"/>
                      </a:moveTo>
                      <a:lnTo>
                        <a:pt x="71" y="0"/>
                      </a:lnTo>
                      <a:lnTo>
                        <a:pt x="0" y="0"/>
                      </a:lnTo>
                      <a:lnTo>
                        <a:pt x="50" y="21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88" name="Freeform 98"/>
                <p:cNvSpPr>
                  <a:spLocks/>
                </p:cNvSpPr>
                <p:nvPr/>
              </p:nvSpPr>
              <p:spPr bwMode="auto">
                <a:xfrm>
                  <a:off x="1569" y="1492"/>
                  <a:ext cx="10" cy="4"/>
                </a:xfrm>
                <a:custGeom>
                  <a:avLst/>
                  <a:gdLst>
                    <a:gd name="T0" fmla="*/ 0 w 50"/>
                    <a:gd name="T1" fmla="*/ 0 h 21"/>
                    <a:gd name="T2" fmla="*/ 0 w 50"/>
                    <a:gd name="T3" fmla="*/ 0 h 21"/>
                    <a:gd name="T4" fmla="*/ 0 w 50"/>
                    <a:gd name="T5" fmla="*/ 0 h 21"/>
                    <a:gd name="T6" fmla="*/ 0 w 50"/>
                    <a:gd name="T7" fmla="*/ 0 h 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0"/>
                    <a:gd name="T13" fmla="*/ 0 h 21"/>
                    <a:gd name="T14" fmla="*/ 50 w 50"/>
                    <a:gd name="T15" fmla="*/ 21 h 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0" h="21">
                      <a:moveTo>
                        <a:pt x="0" y="0"/>
                      </a:moveTo>
                      <a:lnTo>
                        <a:pt x="20" y="21"/>
                      </a:lnTo>
                      <a:lnTo>
                        <a:pt x="50" y="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89" name="Freeform 99"/>
                <p:cNvSpPr>
                  <a:spLocks/>
                </p:cNvSpPr>
                <p:nvPr/>
              </p:nvSpPr>
              <p:spPr bwMode="auto">
                <a:xfrm>
                  <a:off x="1569" y="1492"/>
                  <a:ext cx="10" cy="4"/>
                </a:xfrm>
                <a:custGeom>
                  <a:avLst/>
                  <a:gdLst>
                    <a:gd name="T0" fmla="*/ 0 w 50"/>
                    <a:gd name="T1" fmla="*/ 0 h 21"/>
                    <a:gd name="T2" fmla="*/ 0 w 50"/>
                    <a:gd name="T3" fmla="*/ 0 h 21"/>
                    <a:gd name="T4" fmla="*/ 0 w 50"/>
                    <a:gd name="T5" fmla="*/ 0 h 21"/>
                    <a:gd name="T6" fmla="*/ 0 w 50"/>
                    <a:gd name="T7" fmla="*/ 0 h 2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0"/>
                    <a:gd name="T13" fmla="*/ 0 h 21"/>
                    <a:gd name="T14" fmla="*/ 50 w 50"/>
                    <a:gd name="T15" fmla="*/ 21 h 2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0" h="21">
                      <a:moveTo>
                        <a:pt x="0" y="0"/>
                      </a:moveTo>
                      <a:lnTo>
                        <a:pt x="20" y="21"/>
                      </a:lnTo>
                      <a:lnTo>
                        <a:pt x="50" y="2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90" name="Freeform 100"/>
                <p:cNvSpPr>
                  <a:spLocks/>
                </p:cNvSpPr>
                <p:nvPr/>
              </p:nvSpPr>
              <p:spPr bwMode="auto">
                <a:xfrm>
                  <a:off x="1567" y="1542"/>
                  <a:ext cx="15" cy="12"/>
                </a:xfrm>
                <a:custGeom>
                  <a:avLst/>
                  <a:gdLst>
                    <a:gd name="T0" fmla="*/ 0 w 75"/>
                    <a:gd name="T1" fmla="*/ 0 h 64"/>
                    <a:gd name="T2" fmla="*/ 0 w 75"/>
                    <a:gd name="T3" fmla="*/ 0 h 64"/>
                    <a:gd name="T4" fmla="*/ 0 w 75"/>
                    <a:gd name="T5" fmla="*/ 0 h 64"/>
                    <a:gd name="T6" fmla="*/ 0 w 75"/>
                    <a:gd name="T7" fmla="*/ 0 h 64"/>
                    <a:gd name="T8" fmla="*/ 0 w 75"/>
                    <a:gd name="T9" fmla="*/ 0 h 64"/>
                    <a:gd name="T10" fmla="*/ 0 w 75"/>
                    <a:gd name="T11" fmla="*/ 0 h 64"/>
                    <a:gd name="T12" fmla="*/ 0 w 75"/>
                    <a:gd name="T13" fmla="*/ 0 h 6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5"/>
                    <a:gd name="T22" fmla="*/ 0 h 64"/>
                    <a:gd name="T23" fmla="*/ 75 w 75"/>
                    <a:gd name="T24" fmla="*/ 64 h 6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5" h="64">
                      <a:moveTo>
                        <a:pt x="7" y="5"/>
                      </a:moveTo>
                      <a:lnTo>
                        <a:pt x="0" y="32"/>
                      </a:lnTo>
                      <a:lnTo>
                        <a:pt x="14" y="56"/>
                      </a:lnTo>
                      <a:lnTo>
                        <a:pt x="41" y="64"/>
                      </a:lnTo>
                      <a:lnTo>
                        <a:pt x="66" y="52"/>
                      </a:lnTo>
                      <a:lnTo>
                        <a:pt x="75" y="25"/>
                      </a:lnTo>
                      <a:lnTo>
                        <a:pt x="65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91" name="Freeform 101"/>
                <p:cNvSpPr>
                  <a:spLocks/>
                </p:cNvSpPr>
                <p:nvPr/>
              </p:nvSpPr>
              <p:spPr bwMode="auto">
                <a:xfrm>
                  <a:off x="1568" y="1484"/>
                  <a:ext cx="15" cy="13"/>
                </a:xfrm>
                <a:custGeom>
                  <a:avLst/>
                  <a:gdLst>
                    <a:gd name="T0" fmla="*/ 0 w 75"/>
                    <a:gd name="T1" fmla="*/ 0 h 65"/>
                    <a:gd name="T2" fmla="*/ 0 w 75"/>
                    <a:gd name="T3" fmla="*/ 0 h 65"/>
                    <a:gd name="T4" fmla="*/ 0 w 75"/>
                    <a:gd name="T5" fmla="*/ 0 h 65"/>
                    <a:gd name="T6" fmla="*/ 0 w 75"/>
                    <a:gd name="T7" fmla="*/ 0 h 65"/>
                    <a:gd name="T8" fmla="*/ 0 w 75"/>
                    <a:gd name="T9" fmla="*/ 0 h 65"/>
                    <a:gd name="T10" fmla="*/ 0 w 75"/>
                    <a:gd name="T11" fmla="*/ 0 h 65"/>
                    <a:gd name="T12" fmla="*/ 0 w 75"/>
                    <a:gd name="T13" fmla="*/ 0 h 6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5"/>
                    <a:gd name="T22" fmla="*/ 0 h 65"/>
                    <a:gd name="T23" fmla="*/ 75 w 75"/>
                    <a:gd name="T24" fmla="*/ 65 h 6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5" h="65">
                      <a:moveTo>
                        <a:pt x="11" y="0"/>
                      </a:moveTo>
                      <a:lnTo>
                        <a:pt x="0" y="25"/>
                      </a:lnTo>
                      <a:lnTo>
                        <a:pt x="8" y="52"/>
                      </a:lnTo>
                      <a:lnTo>
                        <a:pt x="33" y="65"/>
                      </a:lnTo>
                      <a:lnTo>
                        <a:pt x="60" y="57"/>
                      </a:lnTo>
                      <a:lnTo>
                        <a:pt x="75" y="33"/>
                      </a:lnTo>
                      <a:lnTo>
                        <a:pt x="69" y="7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92" name="Freeform 102"/>
                <p:cNvSpPr>
                  <a:spLocks/>
                </p:cNvSpPr>
                <p:nvPr/>
              </p:nvSpPr>
              <p:spPr bwMode="auto">
                <a:xfrm>
                  <a:off x="1582" y="1430"/>
                  <a:ext cx="15" cy="13"/>
                </a:xfrm>
                <a:custGeom>
                  <a:avLst/>
                  <a:gdLst>
                    <a:gd name="T0" fmla="*/ 0 w 75"/>
                    <a:gd name="T1" fmla="*/ 0 h 65"/>
                    <a:gd name="T2" fmla="*/ 0 w 75"/>
                    <a:gd name="T3" fmla="*/ 0 h 65"/>
                    <a:gd name="T4" fmla="*/ 0 w 75"/>
                    <a:gd name="T5" fmla="*/ 0 h 65"/>
                    <a:gd name="T6" fmla="*/ 0 w 75"/>
                    <a:gd name="T7" fmla="*/ 0 h 65"/>
                    <a:gd name="T8" fmla="*/ 0 w 75"/>
                    <a:gd name="T9" fmla="*/ 0 h 65"/>
                    <a:gd name="T10" fmla="*/ 0 w 75"/>
                    <a:gd name="T11" fmla="*/ 0 h 65"/>
                    <a:gd name="T12" fmla="*/ 0 w 75"/>
                    <a:gd name="T13" fmla="*/ 0 h 6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5"/>
                    <a:gd name="T22" fmla="*/ 0 h 65"/>
                    <a:gd name="T23" fmla="*/ 75 w 75"/>
                    <a:gd name="T24" fmla="*/ 65 h 6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5" h="65">
                      <a:moveTo>
                        <a:pt x="12" y="0"/>
                      </a:moveTo>
                      <a:lnTo>
                        <a:pt x="0" y="26"/>
                      </a:lnTo>
                      <a:lnTo>
                        <a:pt x="10" y="52"/>
                      </a:lnTo>
                      <a:lnTo>
                        <a:pt x="35" y="65"/>
                      </a:lnTo>
                      <a:lnTo>
                        <a:pt x="61" y="58"/>
                      </a:lnTo>
                      <a:lnTo>
                        <a:pt x="75" y="35"/>
                      </a:lnTo>
                      <a:lnTo>
                        <a:pt x="70" y="7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93" name="Freeform 103"/>
                <p:cNvSpPr>
                  <a:spLocks/>
                </p:cNvSpPr>
                <p:nvPr/>
              </p:nvSpPr>
              <p:spPr bwMode="auto">
                <a:xfrm>
                  <a:off x="1593" y="1422"/>
                  <a:ext cx="4" cy="15"/>
                </a:xfrm>
                <a:custGeom>
                  <a:avLst/>
                  <a:gdLst>
                    <a:gd name="T0" fmla="*/ 0 w 17"/>
                    <a:gd name="T1" fmla="*/ 0 h 71"/>
                    <a:gd name="T2" fmla="*/ 0 w 17"/>
                    <a:gd name="T3" fmla="*/ 0 h 71"/>
                    <a:gd name="T4" fmla="*/ 0 w 17"/>
                    <a:gd name="T5" fmla="*/ 0 h 71"/>
                    <a:gd name="T6" fmla="*/ 0 w 17"/>
                    <a:gd name="T7" fmla="*/ 0 h 7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"/>
                    <a:gd name="T13" fmla="*/ 0 h 71"/>
                    <a:gd name="T14" fmla="*/ 17 w 17"/>
                    <a:gd name="T15" fmla="*/ 71 h 7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" h="71">
                      <a:moveTo>
                        <a:pt x="12" y="43"/>
                      </a:moveTo>
                      <a:lnTo>
                        <a:pt x="0" y="0"/>
                      </a:lnTo>
                      <a:lnTo>
                        <a:pt x="17" y="71"/>
                      </a:lnTo>
                      <a:lnTo>
                        <a:pt x="12" y="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94" name="Freeform 104"/>
                <p:cNvSpPr>
                  <a:spLocks/>
                </p:cNvSpPr>
                <p:nvPr/>
              </p:nvSpPr>
              <p:spPr bwMode="auto">
                <a:xfrm>
                  <a:off x="1593" y="1422"/>
                  <a:ext cx="4" cy="15"/>
                </a:xfrm>
                <a:custGeom>
                  <a:avLst/>
                  <a:gdLst>
                    <a:gd name="T0" fmla="*/ 0 w 17"/>
                    <a:gd name="T1" fmla="*/ 0 h 71"/>
                    <a:gd name="T2" fmla="*/ 0 w 17"/>
                    <a:gd name="T3" fmla="*/ 0 h 71"/>
                    <a:gd name="T4" fmla="*/ 0 w 17"/>
                    <a:gd name="T5" fmla="*/ 0 h 71"/>
                    <a:gd name="T6" fmla="*/ 0 w 17"/>
                    <a:gd name="T7" fmla="*/ 0 h 7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"/>
                    <a:gd name="T13" fmla="*/ 0 h 71"/>
                    <a:gd name="T14" fmla="*/ 17 w 17"/>
                    <a:gd name="T15" fmla="*/ 71 h 7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" h="71">
                      <a:moveTo>
                        <a:pt x="12" y="43"/>
                      </a:moveTo>
                      <a:lnTo>
                        <a:pt x="0" y="0"/>
                      </a:lnTo>
                      <a:lnTo>
                        <a:pt x="17" y="71"/>
                      </a:lnTo>
                      <a:lnTo>
                        <a:pt x="12" y="43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95" name="Freeform 105"/>
                <p:cNvSpPr>
                  <a:spLocks/>
                </p:cNvSpPr>
                <p:nvPr/>
              </p:nvSpPr>
              <p:spPr bwMode="auto">
                <a:xfrm>
                  <a:off x="1589" y="1421"/>
                  <a:ext cx="8" cy="16"/>
                </a:xfrm>
                <a:custGeom>
                  <a:avLst/>
                  <a:gdLst>
                    <a:gd name="T0" fmla="*/ 0 w 36"/>
                    <a:gd name="T1" fmla="*/ 0 h 78"/>
                    <a:gd name="T2" fmla="*/ 0 w 36"/>
                    <a:gd name="T3" fmla="*/ 0 h 78"/>
                    <a:gd name="T4" fmla="*/ 0 w 36"/>
                    <a:gd name="T5" fmla="*/ 0 h 78"/>
                    <a:gd name="T6" fmla="*/ 0 w 36"/>
                    <a:gd name="T7" fmla="*/ 0 h 7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6"/>
                    <a:gd name="T13" fmla="*/ 0 h 78"/>
                    <a:gd name="T14" fmla="*/ 36 w 36"/>
                    <a:gd name="T15" fmla="*/ 78 h 7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6" h="78">
                      <a:moveTo>
                        <a:pt x="0" y="0"/>
                      </a:moveTo>
                      <a:lnTo>
                        <a:pt x="36" y="78"/>
                      </a:lnTo>
                      <a:lnTo>
                        <a:pt x="19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96" name="Freeform 106"/>
                <p:cNvSpPr>
                  <a:spLocks/>
                </p:cNvSpPr>
                <p:nvPr/>
              </p:nvSpPr>
              <p:spPr bwMode="auto">
                <a:xfrm>
                  <a:off x="1589" y="1421"/>
                  <a:ext cx="8" cy="16"/>
                </a:xfrm>
                <a:custGeom>
                  <a:avLst/>
                  <a:gdLst>
                    <a:gd name="T0" fmla="*/ 0 w 36"/>
                    <a:gd name="T1" fmla="*/ 0 h 78"/>
                    <a:gd name="T2" fmla="*/ 0 w 36"/>
                    <a:gd name="T3" fmla="*/ 0 h 78"/>
                    <a:gd name="T4" fmla="*/ 0 w 36"/>
                    <a:gd name="T5" fmla="*/ 0 h 78"/>
                    <a:gd name="T6" fmla="*/ 0 w 36"/>
                    <a:gd name="T7" fmla="*/ 0 h 7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6"/>
                    <a:gd name="T13" fmla="*/ 0 h 78"/>
                    <a:gd name="T14" fmla="*/ 36 w 36"/>
                    <a:gd name="T15" fmla="*/ 78 h 7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6" h="78">
                      <a:moveTo>
                        <a:pt x="0" y="0"/>
                      </a:moveTo>
                      <a:lnTo>
                        <a:pt x="36" y="78"/>
                      </a:lnTo>
                      <a:lnTo>
                        <a:pt x="19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97" name="Freeform 107"/>
                <p:cNvSpPr>
                  <a:spLocks/>
                </p:cNvSpPr>
                <p:nvPr/>
              </p:nvSpPr>
              <p:spPr bwMode="auto">
                <a:xfrm>
                  <a:off x="1589" y="1421"/>
                  <a:ext cx="8" cy="20"/>
                </a:xfrm>
                <a:custGeom>
                  <a:avLst/>
                  <a:gdLst>
                    <a:gd name="T0" fmla="*/ 0 w 36"/>
                    <a:gd name="T1" fmla="*/ 0 h 101"/>
                    <a:gd name="T2" fmla="*/ 0 w 36"/>
                    <a:gd name="T3" fmla="*/ 0 h 101"/>
                    <a:gd name="T4" fmla="*/ 0 w 36"/>
                    <a:gd name="T5" fmla="*/ 0 h 101"/>
                    <a:gd name="T6" fmla="*/ 0 w 36"/>
                    <a:gd name="T7" fmla="*/ 0 h 10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6"/>
                    <a:gd name="T13" fmla="*/ 0 h 101"/>
                    <a:gd name="T14" fmla="*/ 36 w 36"/>
                    <a:gd name="T15" fmla="*/ 101 h 10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6" h="101">
                      <a:moveTo>
                        <a:pt x="36" y="78"/>
                      </a:moveTo>
                      <a:lnTo>
                        <a:pt x="0" y="0"/>
                      </a:lnTo>
                      <a:lnTo>
                        <a:pt x="22" y="101"/>
                      </a:lnTo>
                      <a:lnTo>
                        <a:pt x="36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98" name="Freeform 108"/>
                <p:cNvSpPr>
                  <a:spLocks/>
                </p:cNvSpPr>
                <p:nvPr/>
              </p:nvSpPr>
              <p:spPr bwMode="auto">
                <a:xfrm>
                  <a:off x="1589" y="1421"/>
                  <a:ext cx="8" cy="20"/>
                </a:xfrm>
                <a:custGeom>
                  <a:avLst/>
                  <a:gdLst>
                    <a:gd name="T0" fmla="*/ 0 w 36"/>
                    <a:gd name="T1" fmla="*/ 0 h 101"/>
                    <a:gd name="T2" fmla="*/ 0 w 36"/>
                    <a:gd name="T3" fmla="*/ 0 h 101"/>
                    <a:gd name="T4" fmla="*/ 0 w 36"/>
                    <a:gd name="T5" fmla="*/ 0 h 101"/>
                    <a:gd name="T6" fmla="*/ 0 w 36"/>
                    <a:gd name="T7" fmla="*/ 0 h 10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6"/>
                    <a:gd name="T13" fmla="*/ 0 h 101"/>
                    <a:gd name="T14" fmla="*/ 36 w 36"/>
                    <a:gd name="T15" fmla="*/ 101 h 10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6" h="101">
                      <a:moveTo>
                        <a:pt x="36" y="78"/>
                      </a:moveTo>
                      <a:lnTo>
                        <a:pt x="0" y="0"/>
                      </a:lnTo>
                      <a:lnTo>
                        <a:pt x="22" y="101"/>
                      </a:lnTo>
                      <a:lnTo>
                        <a:pt x="36" y="78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399" name="Freeform 109"/>
                <p:cNvSpPr>
                  <a:spLocks/>
                </p:cNvSpPr>
                <p:nvPr/>
              </p:nvSpPr>
              <p:spPr bwMode="auto">
                <a:xfrm>
                  <a:off x="1584" y="1421"/>
                  <a:ext cx="10" cy="20"/>
                </a:xfrm>
                <a:custGeom>
                  <a:avLst/>
                  <a:gdLst>
                    <a:gd name="T0" fmla="*/ 0 w 49"/>
                    <a:gd name="T1" fmla="*/ 0 h 101"/>
                    <a:gd name="T2" fmla="*/ 0 w 49"/>
                    <a:gd name="T3" fmla="*/ 0 h 101"/>
                    <a:gd name="T4" fmla="*/ 0 w 49"/>
                    <a:gd name="T5" fmla="*/ 0 h 101"/>
                    <a:gd name="T6" fmla="*/ 0 w 49"/>
                    <a:gd name="T7" fmla="*/ 0 h 10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9"/>
                    <a:gd name="T13" fmla="*/ 0 h 101"/>
                    <a:gd name="T14" fmla="*/ 49 w 49"/>
                    <a:gd name="T15" fmla="*/ 101 h 10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9" h="101">
                      <a:moveTo>
                        <a:pt x="0" y="43"/>
                      </a:moveTo>
                      <a:lnTo>
                        <a:pt x="49" y="101"/>
                      </a:lnTo>
                      <a:lnTo>
                        <a:pt x="27" y="0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400" name="Freeform 110"/>
                <p:cNvSpPr>
                  <a:spLocks/>
                </p:cNvSpPr>
                <p:nvPr/>
              </p:nvSpPr>
              <p:spPr bwMode="auto">
                <a:xfrm>
                  <a:off x="1584" y="1421"/>
                  <a:ext cx="10" cy="20"/>
                </a:xfrm>
                <a:custGeom>
                  <a:avLst/>
                  <a:gdLst>
                    <a:gd name="T0" fmla="*/ 0 w 49"/>
                    <a:gd name="T1" fmla="*/ 0 h 101"/>
                    <a:gd name="T2" fmla="*/ 0 w 49"/>
                    <a:gd name="T3" fmla="*/ 0 h 101"/>
                    <a:gd name="T4" fmla="*/ 0 w 49"/>
                    <a:gd name="T5" fmla="*/ 0 h 101"/>
                    <a:gd name="T6" fmla="*/ 0 w 49"/>
                    <a:gd name="T7" fmla="*/ 0 h 10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9"/>
                    <a:gd name="T13" fmla="*/ 0 h 101"/>
                    <a:gd name="T14" fmla="*/ 49 w 49"/>
                    <a:gd name="T15" fmla="*/ 101 h 10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9" h="101">
                      <a:moveTo>
                        <a:pt x="0" y="43"/>
                      </a:moveTo>
                      <a:lnTo>
                        <a:pt x="49" y="101"/>
                      </a:lnTo>
                      <a:lnTo>
                        <a:pt x="27" y="0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401" name="Freeform 111"/>
                <p:cNvSpPr>
                  <a:spLocks/>
                </p:cNvSpPr>
                <p:nvPr/>
              </p:nvSpPr>
              <p:spPr bwMode="auto">
                <a:xfrm>
                  <a:off x="1584" y="1430"/>
                  <a:ext cx="10" cy="13"/>
                </a:xfrm>
                <a:custGeom>
                  <a:avLst/>
                  <a:gdLst>
                    <a:gd name="T0" fmla="*/ 0 w 49"/>
                    <a:gd name="T1" fmla="*/ 0 h 65"/>
                    <a:gd name="T2" fmla="*/ 0 w 49"/>
                    <a:gd name="T3" fmla="*/ 0 h 65"/>
                    <a:gd name="T4" fmla="*/ 0 w 49"/>
                    <a:gd name="T5" fmla="*/ 0 h 65"/>
                    <a:gd name="T6" fmla="*/ 0 w 49"/>
                    <a:gd name="T7" fmla="*/ 0 h 6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9"/>
                    <a:gd name="T13" fmla="*/ 0 h 65"/>
                    <a:gd name="T14" fmla="*/ 49 w 49"/>
                    <a:gd name="T15" fmla="*/ 65 h 6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9" h="65">
                      <a:moveTo>
                        <a:pt x="49" y="58"/>
                      </a:moveTo>
                      <a:lnTo>
                        <a:pt x="0" y="0"/>
                      </a:lnTo>
                      <a:lnTo>
                        <a:pt x="23" y="65"/>
                      </a:lnTo>
                      <a:lnTo>
                        <a:pt x="49" y="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402" name="Freeform 112"/>
                <p:cNvSpPr>
                  <a:spLocks/>
                </p:cNvSpPr>
                <p:nvPr/>
              </p:nvSpPr>
              <p:spPr bwMode="auto">
                <a:xfrm>
                  <a:off x="1584" y="1430"/>
                  <a:ext cx="10" cy="13"/>
                </a:xfrm>
                <a:custGeom>
                  <a:avLst/>
                  <a:gdLst>
                    <a:gd name="T0" fmla="*/ 0 w 49"/>
                    <a:gd name="T1" fmla="*/ 0 h 65"/>
                    <a:gd name="T2" fmla="*/ 0 w 49"/>
                    <a:gd name="T3" fmla="*/ 0 h 65"/>
                    <a:gd name="T4" fmla="*/ 0 w 49"/>
                    <a:gd name="T5" fmla="*/ 0 h 65"/>
                    <a:gd name="T6" fmla="*/ 0 w 49"/>
                    <a:gd name="T7" fmla="*/ 0 h 6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9"/>
                    <a:gd name="T13" fmla="*/ 0 h 65"/>
                    <a:gd name="T14" fmla="*/ 49 w 49"/>
                    <a:gd name="T15" fmla="*/ 65 h 6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9" h="65">
                      <a:moveTo>
                        <a:pt x="49" y="58"/>
                      </a:moveTo>
                      <a:lnTo>
                        <a:pt x="0" y="0"/>
                      </a:lnTo>
                      <a:lnTo>
                        <a:pt x="23" y="65"/>
                      </a:lnTo>
                      <a:lnTo>
                        <a:pt x="49" y="58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403" name="Freeform 113"/>
                <p:cNvSpPr>
                  <a:spLocks/>
                </p:cNvSpPr>
                <p:nvPr/>
              </p:nvSpPr>
              <p:spPr bwMode="auto">
                <a:xfrm>
                  <a:off x="1582" y="1430"/>
                  <a:ext cx="7" cy="13"/>
                </a:xfrm>
                <a:custGeom>
                  <a:avLst/>
                  <a:gdLst>
                    <a:gd name="T0" fmla="*/ 0 w 35"/>
                    <a:gd name="T1" fmla="*/ 0 h 65"/>
                    <a:gd name="T2" fmla="*/ 0 w 35"/>
                    <a:gd name="T3" fmla="*/ 0 h 65"/>
                    <a:gd name="T4" fmla="*/ 0 w 35"/>
                    <a:gd name="T5" fmla="*/ 0 h 65"/>
                    <a:gd name="T6" fmla="*/ 0 w 35"/>
                    <a:gd name="T7" fmla="*/ 0 h 6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5"/>
                    <a:gd name="T13" fmla="*/ 0 h 65"/>
                    <a:gd name="T14" fmla="*/ 35 w 35"/>
                    <a:gd name="T15" fmla="*/ 65 h 6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5" h="65">
                      <a:moveTo>
                        <a:pt x="0" y="26"/>
                      </a:moveTo>
                      <a:lnTo>
                        <a:pt x="35" y="65"/>
                      </a:lnTo>
                      <a:lnTo>
                        <a:pt x="12" y="0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404" name="Freeform 114"/>
                <p:cNvSpPr>
                  <a:spLocks/>
                </p:cNvSpPr>
                <p:nvPr/>
              </p:nvSpPr>
              <p:spPr bwMode="auto">
                <a:xfrm>
                  <a:off x="1582" y="1430"/>
                  <a:ext cx="7" cy="13"/>
                </a:xfrm>
                <a:custGeom>
                  <a:avLst/>
                  <a:gdLst>
                    <a:gd name="T0" fmla="*/ 0 w 35"/>
                    <a:gd name="T1" fmla="*/ 0 h 65"/>
                    <a:gd name="T2" fmla="*/ 0 w 35"/>
                    <a:gd name="T3" fmla="*/ 0 h 65"/>
                    <a:gd name="T4" fmla="*/ 0 w 35"/>
                    <a:gd name="T5" fmla="*/ 0 h 65"/>
                    <a:gd name="T6" fmla="*/ 0 w 35"/>
                    <a:gd name="T7" fmla="*/ 0 h 6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5"/>
                    <a:gd name="T13" fmla="*/ 0 h 65"/>
                    <a:gd name="T14" fmla="*/ 35 w 35"/>
                    <a:gd name="T15" fmla="*/ 65 h 6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5" h="65">
                      <a:moveTo>
                        <a:pt x="0" y="26"/>
                      </a:moveTo>
                      <a:lnTo>
                        <a:pt x="35" y="65"/>
                      </a:lnTo>
                      <a:lnTo>
                        <a:pt x="12" y="0"/>
                      </a:lnTo>
                      <a:lnTo>
                        <a:pt x="0" y="26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405" name="Freeform 115"/>
                <p:cNvSpPr>
                  <a:spLocks/>
                </p:cNvSpPr>
                <p:nvPr/>
              </p:nvSpPr>
              <p:spPr bwMode="auto">
                <a:xfrm>
                  <a:off x="1582" y="1435"/>
                  <a:ext cx="7" cy="8"/>
                </a:xfrm>
                <a:custGeom>
                  <a:avLst/>
                  <a:gdLst>
                    <a:gd name="T0" fmla="*/ 0 w 35"/>
                    <a:gd name="T1" fmla="*/ 0 h 39"/>
                    <a:gd name="T2" fmla="*/ 0 w 35"/>
                    <a:gd name="T3" fmla="*/ 0 h 39"/>
                    <a:gd name="T4" fmla="*/ 0 w 35"/>
                    <a:gd name="T5" fmla="*/ 0 h 39"/>
                    <a:gd name="T6" fmla="*/ 0 w 35"/>
                    <a:gd name="T7" fmla="*/ 0 h 3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5"/>
                    <a:gd name="T13" fmla="*/ 0 h 39"/>
                    <a:gd name="T14" fmla="*/ 35 w 35"/>
                    <a:gd name="T15" fmla="*/ 39 h 3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5" h="39">
                      <a:moveTo>
                        <a:pt x="35" y="39"/>
                      </a:moveTo>
                      <a:lnTo>
                        <a:pt x="0" y="0"/>
                      </a:lnTo>
                      <a:lnTo>
                        <a:pt x="10" y="26"/>
                      </a:lnTo>
                      <a:lnTo>
                        <a:pt x="35" y="39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406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3781" y="1494"/>
                  <a:ext cx="628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07" name="Line 117"/>
                <p:cNvSpPr>
                  <a:spLocks noChangeShapeType="1"/>
                </p:cNvSpPr>
                <p:nvPr/>
              </p:nvSpPr>
              <p:spPr bwMode="auto">
                <a:xfrm>
                  <a:off x="3730" y="1498"/>
                  <a:ext cx="18" cy="3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08" name="Line 118"/>
                <p:cNvSpPr>
                  <a:spLocks noChangeShapeType="1"/>
                </p:cNvSpPr>
                <p:nvPr/>
              </p:nvSpPr>
              <p:spPr bwMode="auto">
                <a:xfrm>
                  <a:off x="3728" y="1482"/>
                  <a:ext cx="29" cy="2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09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3730" y="1455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10" name="Line 120"/>
                <p:cNvSpPr>
                  <a:spLocks noChangeShapeType="1"/>
                </p:cNvSpPr>
                <p:nvPr/>
              </p:nvSpPr>
              <p:spPr bwMode="auto">
                <a:xfrm flipH="1" flipV="1">
                  <a:off x="3728" y="1455"/>
                  <a:ext cx="2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11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3728" y="1452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12" name="Line 122"/>
                <p:cNvSpPr>
                  <a:spLocks noChangeShapeType="1"/>
                </p:cNvSpPr>
                <p:nvPr/>
              </p:nvSpPr>
              <p:spPr bwMode="auto">
                <a:xfrm flipH="1" flipV="1">
                  <a:off x="3725" y="1452"/>
                  <a:ext cx="3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13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3725" y="1449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14" name="Line 124"/>
                <p:cNvSpPr>
                  <a:spLocks noChangeShapeType="1"/>
                </p:cNvSpPr>
                <p:nvPr/>
              </p:nvSpPr>
              <p:spPr bwMode="auto">
                <a:xfrm flipH="1" flipV="1">
                  <a:off x="3732" y="1420"/>
                  <a:ext cx="3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15" name="Line 125"/>
                <p:cNvSpPr>
                  <a:spLocks noChangeShapeType="1"/>
                </p:cNvSpPr>
                <p:nvPr/>
              </p:nvSpPr>
              <p:spPr bwMode="auto">
                <a:xfrm flipH="1">
                  <a:off x="3732" y="1420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16" name="Line 126"/>
                <p:cNvSpPr>
                  <a:spLocks noChangeShapeType="1"/>
                </p:cNvSpPr>
                <p:nvPr/>
              </p:nvSpPr>
              <p:spPr bwMode="auto">
                <a:xfrm flipH="1" flipV="1">
                  <a:off x="3729" y="1422"/>
                  <a:ext cx="3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17" name="Line 127"/>
                <p:cNvSpPr>
                  <a:spLocks noChangeShapeType="1"/>
                </p:cNvSpPr>
                <p:nvPr/>
              </p:nvSpPr>
              <p:spPr bwMode="auto">
                <a:xfrm flipH="1">
                  <a:off x="3729" y="1422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18" name="Line 128"/>
                <p:cNvSpPr>
                  <a:spLocks noChangeShapeType="1"/>
                </p:cNvSpPr>
                <p:nvPr/>
              </p:nvSpPr>
              <p:spPr bwMode="auto">
                <a:xfrm flipH="1">
                  <a:off x="3726" y="1425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19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3725" y="1427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20" name="Line 130"/>
                <p:cNvSpPr>
                  <a:spLocks noChangeShapeType="1"/>
                </p:cNvSpPr>
                <p:nvPr/>
              </p:nvSpPr>
              <p:spPr bwMode="auto">
                <a:xfrm>
                  <a:off x="3728" y="1403"/>
                  <a:ext cx="6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21" name="Line 131"/>
                <p:cNvSpPr>
                  <a:spLocks noChangeShapeType="1"/>
                </p:cNvSpPr>
                <p:nvPr/>
              </p:nvSpPr>
              <p:spPr bwMode="auto">
                <a:xfrm>
                  <a:off x="3734" y="1404"/>
                  <a:ext cx="2" cy="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22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3736" y="1407"/>
                  <a:ext cx="1" cy="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23" name="Line 133"/>
                <p:cNvSpPr>
                  <a:spLocks noChangeShapeType="1"/>
                </p:cNvSpPr>
                <p:nvPr/>
              </p:nvSpPr>
              <p:spPr bwMode="auto">
                <a:xfrm>
                  <a:off x="3736" y="1409"/>
                  <a:ext cx="3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24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3738" y="1410"/>
                  <a:ext cx="1" cy="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25" name="Line 135"/>
                <p:cNvSpPr>
                  <a:spLocks noChangeShapeType="1"/>
                </p:cNvSpPr>
                <p:nvPr/>
              </p:nvSpPr>
              <p:spPr bwMode="auto">
                <a:xfrm flipH="1" flipV="1">
                  <a:off x="3735" y="1417"/>
                  <a:ext cx="3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26" name="Line 136"/>
                <p:cNvSpPr>
                  <a:spLocks noChangeShapeType="1"/>
                </p:cNvSpPr>
                <p:nvPr/>
              </p:nvSpPr>
              <p:spPr bwMode="auto">
                <a:xfrm flipH="1">
                  <a:off x="3735" y="1417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27" name="Line 137"/>
                <p:cNvSpPr>
                  <a:spLocks noChangeShapeType="1"/>
                </p:cNvSpPr>
                <p:nvPr/>
              </p:nvSpPr>
              <p:spPr bwMode="auto">
                <a:xfrm>
                  <a:off x="3732" y="1461"/>
                  <a:ext cx="3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28" name="Line 138"/>
                <p:cNvSpPr>
                  <a:spLocks noChangeShapeType="1"/>
                </p:cNvSpPr>
                <p:nvPr/>
              </p:nvSpPr>
              <p:spPr bwMode="auto">
                <a:xfrm flipV="1">
                  <a:off x="3735" y="1459"/>
                  <a:ext cx="1" cy="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29" name="Line 139"/>
                <p:cNvSpPr>
                  <a:spLocks noChangeShapeType="1"/>
                </p:cNvSpPr>
                <p:nvPr/>
              </p:nvSpPr>
              <p:spPr bwMode="auto">
                <a:xfrm flipH="1" flipV="1">
                  <a:off x="3730" y="1458"/>
                  <a:ext cx="6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30" name="Line 140"/>
                <p:cNvSpPr>
                  <a:spLocks noChangeShapeType="1"/>
                </p:cNvSpPr>
                <p:nvPr/>
              </p:nvSpPr>
              <p:spPr bwMode="auto">
                <a:xfrm flipH="1">
                  <a:off x="3721" y="1430"/>
                  <a:ext cx="1" cy="1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31" name="Line 141"/>
                <p:cNvSpPr>
                  <a:spLocks noChangeShapeType="1"/>
                </p:cNvSpPr>
                <p:nvPr/>
              </p:nvSpPr>
              <p:spPr bwMode="auto">
                <a:xfrm>
                  <a:off x="3721" y="1446"/>
                  <a:ext cx="2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32" name="Line 142"/>
                <p:cNvSpPr>
                  <a:spLocks noChangeShapeType="1"/>
                </p:cNvSpPr>
                <p:nvPr/>
              </p:nvSpPr>
              <p:spPr bwMode="auto">
                <a:xfrm flipH="1" flipV="1">
                  <a:off x="3723" y="1449"/>
                  <a:ext cx="3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33" name="Line 143"/>
                <p:cNvSpPr>
                  <a:spLocks noChangeShapeType="1"/>
                </p:cNvSpPr>
                <p:nvPr/>
              </p:nvSpPr>
              <p:spPr bwMode="auto">
                <a:xfrm flipH="1" flipV="1">
                  <a:off x="3722" y="1430"/>
                  <a:ext cx="3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34" name="Line 144"/>
                <p:cNvSpPr>
                  <a:spLocks noChangeShapeType="1"/>
                </p:cNvSpPr>
                <p:nvPr/>
              </p:nvSpPr>
              <p:spPr bwMode="auto">
                <a:xfrm flipH="1">
                  <a:off x="3708" y="1497"/>
                  <a:ext cx="20" cy="3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35" name="Line 145"/>
                <p:cNvSpPr>
                  <a:spLocks noChangeShapeType="1"/>
                </p:cNvSpPr>
                <p:nvPr/>
              </p:nvSpPr>
              <p:spPr bwMode="auto">
                <a:xfrm>
                  <a:off x="3721" y="1465"/>
                  <a:ext cx="3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36" name="Line 146"/>
                <p:cNvSpPr>
                  <a:spLocks noChangeShapeType="1"/>
                </p:cNvSpPr>
                <p:nvPr/>
              </p:nvSpPr>
              <p:spPr bwMode="auto">
                <a:xfrm flipH="1">
                  <a:off x="3723" y="1465"/>
                  <a:ext cx="1" cy="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37" name="Line 147"/>
                <p:cNvSpPr>
                  <a:spLocks noChangeShapeType="1"/>
                </p:cNvSpPr>
                <p:nvPr/>
              </p:nvSpPr>
              <p:spPr bwMode="auto">
                <a:xfrm>
                  <a:off x="3723" y="1471"/>
                  <a:ext cx="8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38" name="Line 148"/>
                <p:cNvSpPr>
                  <a:spLocks noChangeShapeType="1"/>
                </p:cNvSpPr>
                <p:nvPr/>
              </p:nvSpPr>
              <p:spPr bwMode="auto">
                <a:xfrm flipV="1">
                  <a:off x="3731" y="1461"/>
                  <a:ext cx="1" cy="1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39" name="Line 149"/>
                <p:cNvSpPr>
                  <a:spLocks noChangeShapeType="1"/>
                </p:cNvSpPr>
                <p:nvPr/>
              </p:nvSpPr>
              <p:spPr bwMode="auto">
                <a:xfrm flipH="1">
                  <a:off x="3721" y="1446"/>
                  <a:ext cx="2" cy="1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40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4545" y="1494"/>
                  <a:ext cx="829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41" name="Line 151"/>
                <p:cNvSpPr>
                  <a:spLocks noChangeShapeType="1"/>
                </p:cNvSpPr>
                <p:nvPr/>
              </p:nvSpPr>
              <p:spPr bwMode="auto">
                <a:xfrm>
                  <a:off x="864" y="737"/>
                  <a:ext cx="4516" cy="1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42" name="Line 152"/>
                <p:cNvSpPr>
                  <a:spLocks noChangeShapeType="1"/>
                </p:cNvSpPr>
                <p:nvPr/>
              </p:nvSpPr>
              <p:spPr bwMode="auto">
                <a:xfrm flipH="1" flipV="1">
                  <a:off x="910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43" name="Line 153"/>
                <p:cNvSpPr>
                  <a:spLocks noChangeShapeType="1"/>
                </p:cNvSpPr>
                <p:nvPr/>
              </p:nvSpPr>
              <p:spPr bwMode="auto">
                <a:xfrm flipH="1" flipV="1">
                  <a:off x="1106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44" name="Line 154"/>
                <p:cNvSpPr>
                  <a:spLocks noChangeShapeType="1"/>
                </p:cNvSpPr>
                <p:nvPr/>
              </p:nvSpPr>
              <p:spPr bwMode="auto">
                <a:xfrm flipH="1" flipV="1">
                  <a:off x="1302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45" name="Line 155"/>
                <p:cNvSpPr>
                  <a:spLocks noChangeShapeType="1"/>
                </p:cNvSpPr>
                <p:nvPr/>
              </p:nvSpPr>
              <p:spPr bwMode="auto">
                <a:xfrm flipH="1" flipV="1">
                  <a:off x="1497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46" name="Line 156"/>
                <p:cNvSpPr>
                  <a:spLocks noChangeShapeType="1"/>
                </p:cNvSpPr>
                <p:nvPr/>
              </p:nvSpPr>
              <p:spPr bwMode="auto">
                <a:xfrm flipH="1" flipV="1">
                  <a:off x="1693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47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1888" y="737"/>
                  <a:ext cx="79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48" name="Line 158"/>
                <p:cNvSpPr>
                  <a:spLocks noChangeShapeType="1"/>
                </p:cNvSpPr>
                <p:nvPr/>
              </p:nvSpPr>
              <p:spPr bwMode="auto">
                <a:xfrm flipH="1" flipV="1">
                  <a:off x="2084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49" name="Line 159"/>
                <p:cNvSpPr>
                  <a:spLocks noChangeShapeType="1"/>
                </p:cNvSpPr>
                <p:nvPr/>
              </p:nvSpPr>
              <p:spPr bwMode="auto">
                <a:xfrm flipH="1" flipV="1">
                  <a:off x="2280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50" name="Line 160"/>
                <p:cNvSpPr>
                  <a:spLocks noChangeShapeType="1"/>
                </p:cNvSpPr>
                <p:nvPr/>
              </p:nvSpPr>
              <p:spPr bwMode="auto">
                <a:xfrm flipH="1" flipV="1">
                  <a:off x="2475" y="737"/>
                  <a:ext cx="79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51" name="Line 161"/>
                <p:cNvSpPr>
                  <a:spLocks noChangeShapeType="1"/>
                </p:cNvSpPr>
                <p:nvPr/>
              </p:nvSpPr>
              <p:spPr bwMode="auto">
                <a:xfrm flipH="1" flipV="1">
                  <a:off x="2671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52" name="Line 162"/>
                <p:cNvSpPr>
                  <a:spLocks noChangeShapeType="1"/>
                </p:cNvSpPr>
                <p:nvPr/>
              </p:nvSpPr>
              <p:spPr bwMode="auto">
                <a:xfrm flipH="1" flipV="1">
                  <a:off x="2867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53" name="Line 163"/>
                <p:cNvSpPr>
                  <a:spLocks noChangeShapeType="1"/>
                </p:cNvSpPr>
                <p:nvPr/>
              </p:nvSpPr>
              <p:spPr bwMode="auto">
                <a:xfrm flipH="1" flipV="1">
                  <a:off x="3062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54" name="Line 164"/>
                <p:cNvSpPr>
                  <a:spLocks noChangeShapeType="1"/>
                </p:cNvSpPr>
                <p:nvPr/>
              </p:nvSpPr>
              <p:spPr bwMode="auto">
                <a:xfrm flipH="1" flipV="1">
                  <a:off x="3258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55" name="Line 165"/>
                <p:cNvSpPr>
                  <a:spLocks noChangeShapeType="1"/>
                </p:cNvSpPr>
                <p:nvPr/>
              </p:nvSpPr>
              <p:spPr bwMode="auto">
                <a:xfrm flipH="1" flipV="1">
                  <a:off x="3454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56" name="Line 166"/>
                <p:cNvSpPr>
                  <a:spLocks noChangeShapeType="1"/>
                </p:cNvSpPr>
                <p:nvPr/>
              </p:nvSpPr>
              <p:spPr bwMode="auto">
                <a:xfrm flipH="1" flipV="1">
                  <a:off x="3649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57" name="Line 167"/>
                <p:cNvSpPr>
                  <a:spLocks noChangeShapeType="1"/>
                </p:cNvSpPr>
                <p:nvPr/>
              </p:nvSpPr>
              <p:spPr bwMode="auto">
                <a:xfrm flipH="1" flipV="1">
                  <a:off x="3845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58" name="Line 168"/>
                <p:cNvSpPr>
                  <a:spLocks noChangeShapeType="1"/>
                </p:cNvSpPr>
                <p:nvPr/>
              </p:nvSpPr>
              <p:spPr bwMode="auto">
                <a:xfrm flipH="1" flipV="1">
                  <a:off x="4040" y="737"/>
                  <a:ext cx="79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59" name="Line 169"/>
                <p:cNvSpPr>
                  <a:spLocks noChangeShapeType="1"/>
                </p:cNvSpPr>
                <p:nvPr/>
              </p:nvSpPr>
              <p:spPr bwMode="auto">
                <a:xfrm flipH="1" flipV="1">
                  <a:off x="4236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60" name="Line 170"/>
                <p:cNvSpPr>
                  <a:spLocks noChangeShapeType="1"/>
                </p:cNvSpPr>
                <p:nvPr/>
              </p:nvSpPr>
              <p:spPr bwMode="auto">
                <a:xfrm flipH="1" flipV="1">
                  <a:off x="4432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61" name="Line 171"/>
                <p:cNvSpPr>
                  <a:spLocks noChangeShapeType="1"/>
                </p:cNvSpPr>
                <p:nvPr/>
              </p:nvSpPr>
              <p:spPr bwMode="auto">
                <a:xfrm flipH="1" flipV="1">
                  <a:off x="4627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62" name="Line 172"/>
                <p:cNvSpPr>
                  <a:spLocks noChangeShapeType="1"/>
                </p:cNvSpPr>
                <p:nvPr/>
              </p:nvSpPr>
              <p:spPr bwMode="auto">
                <a:xfrm flipH="1" flipV="1">
                  <a:off x="4823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63" name="Line 173"/>
                <p:cNvSpPr>
                  <a:spLocks noChangeShapeType="1"/>
                </p:cNvSpPr>
                <p:nvPr/>
              </p:nvSpPr>
              <p:spPr bwMode="auto">
                <a:xfrm flipH="1" flipV="1">
                  <a:off x="943" y="737"/>
                  <a:ext cx="62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64" name="Line 174"/>
                <p:cNvSpPr>
                  <a:spLocks noChangeShapeType="1"/>
                </p:cNvSpPr>
                <p:nvPr/>
              </p:nvSpPr>
              <p:spPr bwMode="auto">
                <a:xfrm flipH="1" flipV="1">
                  <a:off x="1139" y="737"/>
                  <a:ext cx="61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65" name="Line 175"/>
                <p:cNvSpPr>
                  <a:spLocks noChangeShapeType="1"/>
                </p:cNvSpPr>
                <p:nvPr/>
              </p:nvSpPr>
              <p:spPr bwMode="auto">
                <a:xfrm flipH="1" flipV="1">
                  <a:off x="1334" y="737"/>
                  <a:ext cx="62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66" name="Line 176"/>
                <p:cNvSpPr>
                  <a:spLocks noChangeShapeType="1"/>
                </p:cNvSpPr>
                <p:nvPr/>
              </p:nvSpPr>
              <p:spPr bwMode="auto">
                <a:xfrm flipH="1" flipV="1">
                  <a:off x="1530" y="737"/>
                  <a:ext cx="62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67" name="Line 177"/>
                <p:cNvSpPr>
                  <a:spLocks noChangeShapeType="1"/>
                </p:cNvSpPr>
                <p:nvPr/>
              </p:nvSpPr>
              <p:spPr bwMode="auto">
                <a:xfrm flipH="1" flipV="1">
                  <a:off x="1725" y="737"/>
                  <a:ext cx="62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68" name="Line 178"/>
                <p:cNvSpPr>
                  <a:spLocks noChangeShapeType="1"/>
                </p:cNvSpPr>
                <p:nvPr/>
              </p:nvSpPr>
              <p:spPr bwMode="auto">
                <a:xfrm flipH="1" flipV="1">
                  <a:off x="1921" y="737"/>
                  <a:ext cx="62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69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2117" y="737"/>
                  <a:ext cx="62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70" name="Line 180"/>
                <p:cNvSpPr>
                  <a:spLocks noChangeShapeType="1"/>
                </p:cNvSpPr>
                <p:nvPr/>
              </p:nvSpPr>
              <p:spPr bwMode="auto">
                <a:xfrm flipH="1" flipV="1">
                  <a:off x="2312" y="737"/>
                  <a:ext cx="62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71" name="Line 181"/>
                <p:cNvSpPr>
                  <a:spLocks noChangeShapeType="1"/>
                </p:cNvSpPr>
                <p:nvPr/>
              </p:nvSpPr>
              <p:spPr bwMode="auto">
                <a:xfrm flipH="1" flipV="1">
                  <a:off x="2508" y="737"/>
                  <a:ext cx="62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72" name="Line 182"/>
                <p:cNvSpPr>
                  <a:spLocks noChangeShapeType="1"/>
                </p:cNvSpPr>
                <p:nvPr/>
              </p:nvSpPr>
              <p:spPr bwMode="auto">
                <a:xfrm flipH="1" flipV="1">
                  <a:off x="2704" y="737"/>
                  <a:ext cx="61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73" name="Line 183"/>
                <p:cNvSpPr>
                  <a:spLocks noChangeShapeType="1"/>
                </p:cNvSpPr>
                <p:nvPr/>
              </p:nvSpPr>
              <p:spPr bwMode="auto">
                <a:xfrm flipH="1" flipV="1">
                  <a:off x="2899" y="737"/>
                  <a:ext cx="62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74" name="Line 184"/>
                <p:cNvSpPr>
                  <a:spLocks noChangeShapeType="1"/>
                </p:cNvSpPr>
                <p:nvPr/>
              </p:nvSpPr>
              <p:spPr bwMode="auto">
                <a:xfrm flipH="1" flipV="1">
                  <a:off x="3095" y="737"/>
                  <a:ext cx="62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75" name="Line 185"/>
                <p:cNvSpPr>
                  <a:spLocks noChangeShapeType="1"/>
                </p:cNvSpPr>
                <p:nvPr/>
              </p:nvSpPr>
              <p:spPr bwMode="auto">
                <a:xfrm flipH="1" flipV="1">
                  <a:off x="3291" y="737"/>
                  <a:ext cx="61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76" name="Line 186"/>
                <p:cNvSpPr>
                  <a:spLocks noChangeShapeType="1"/>
                </p:cNvSpPr>
                <p:nvPr/>
              </p:nvSpPr>
              <p:spPr bwMode="auto">
                <a:xfrm flipH="1" flipV="1">
                  <a:off x="3486" y="737"/>
                  <a:ext cx="62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77" name="Line 187"/>
                <p:cNvSpPr>
                  <a:spLocks noChangeShapeType="1"/>
                </p:cNvSpPr>
                <p:nvPr/>
              </p:nvSpPr>
              <p:spPr bwMode="auto">
                <a:xfrm flipH="1" flipV="1">
                  <a:off x="3682" y="737"/>
                  <a:ext cx="62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78" name="Line 188"/>
                <p:cNvSpPr>
                  <a:spLocks noChangeShapeType="1"/>
                </p:cNvSpPr>
                <p:nvPr/>
              </p:nvSpPr>
              <p:spPr bwMode="auto">
                <a:xfrm flipH="1" flipV="1">
                  <a:off x="3877" y="737"/>
                  <a:ext cx="62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79" name="Line 189"/>
                <p:cNvSpPr>
                  <a:spLocks noChangeShapeType="1"/>
                </p:cNvSpPr>
                <p:nvPr/>
              </p:nvSpPr>
              <p:spPr bwMode="auto">
                <a:xfrm flipH="1" flipV="1">
                  <a:off x="4073" y="737"/>
                  <a:ext cx="62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80" name="Line 190"/>
                <p:cNvSpPr>
                  <a:spLocks noChangeShapeType="1"/>
                </p:cNvSpPr>
                <p:nvPr/>
              </p:nvSpPr>
              <p:spPr bwMode="auto">
                <a:xfrm flipH="1" flipV="1">
                  <a:off x="4269" y="737"/>
                  <a:ext cx="62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81" name="Line 191"/>
                <p:cNvSpPr>
                  <a:spLocks noChangeShapeType="1"/>
                </p:cNvSpPr>
                <p:nvPr/>
              </p:nvSpPr>
              <p:spPr bwMode="auto">
                <a:xfrm flipH="1" flipV="1">
                  <a:off x="4464" y="737"/>
                  <a:ext cx="62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82" name="Line 192"/>
                <p:cNvSpPr>
                  <a:spLocks noChangeShapeType="1"/>
                </p:cNvSpPr>
                <p:nvPr/>
              </p:nvSpPr>
              <p:spPr bwMode="auto">
                <a:xfrm flipH="1" flipV="1">
                  <a:off x="4660" y="737"/>
                  <a:ext cx="62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83" name="Line 193"/>
                <p:cNvSpPr>
                  <a:spLocks noChangeShapeType="1"/>
                </p:cNvSpPr>
                <p:nvPr/>
              </p:nvSpPr>
              <p:spPr bwMode="auto">
                <a:xfrm flipH="1" flipV="1">
                  <a:off x="4856" y="737"/>
                  <a:ext cx="61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84" name="Line 194"/>
                <p:cNvSpPr>
                  <a:spLocks noChangeShapeType="1"/>
                </p:cNvSpPr>
                <p:nvPr/>
              </p:nvSpPr>
              <p:spPr bwMode="auto">
                <a:xfrm flipH="1" flipV="1">
                  <a:off x="976" y="737"/>
                  <a:ext cx="45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85" name="Line 195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737"/>
                  <a:ext cx="46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86" name="Line 196"/>
                <p:cNvSpPr>
                  <a:spLocks noChangeShapeType="1"/>
                </p:cNvSpPr>
                <p:nvPr/>
              </p:nvSpPr>
              <p:spPr bwMode="auto">
                <a:xfrm flipH="1" flipV="1">
                  <a:off x="1367" y="737"/>
                  <a:ext cx="45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87" name="Line 197"/>
                <p:cNvSpPr>
                  <a:spLocks noChangeShapeType="1"/>
                </p:cNvSpPr>
                <p:nvPr/>
              </p:nvSpPr>
              <p:spPr bwMode="auto">
                <a:xfrm flipH="1" flipV="1">
                  <a:off x="1562" y="737"/>
                  <a:ext cx="46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88" name="Line 198"/>
                <p:cNvSpPr>
                  <a:spLocks noChangeShapeType="1"/>
                </p:cNvSpPr>
                <p:nvPr/>
              </p:nvSpPr>
              <p:spPr bwMode="auto">
                <a:xfrm flipH="1" flipV="1">
                  <a:off x="1758" y="737"/>
                  <a:ext cx="46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89" name="Line 199"/>
                <p:cNvSpPr>
                  <a:spLocks noChangeShapeType="1"/>
                </p:cNvSpPr>
                <p:nvPr/>
              </p:nvSpPr>
              <p:spPr bwMode="auto">
                <a:xfrm flipH="1" flipV="1">
                  <a:off x="1954" y="737"/>
                  <a:ext cx="45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90" name="Line 200"/>
                <p:cNvSpPr>
                  <a:spLocks noChangeShapeType="1"/>
                </p:cNvSpPr>
                <p:nvPr/>
              </p:nvSpPr>
              <p:spPr bwMode="auto">
                <a:xfrm flipH="1" flipV="1">
                  <a:off x="2149" y="737"/>
                  <a:ext cx="46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91" name="Line 201"/>
                <p:cNvSpPr>
                  <a:spLocks noChangeShapeType="1"/>
                </p:cNvSpPr>
                <p:nvPr/>
              </p:nvSpPr>
              <p:spPr bwMode="auto">
                <a:xfrm flipH="1" flipV="1">
                  <a:off x="2345" y="737"/>
                  <a:ext cx="45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92" name="Line 202"/>
                <p:cNvSpPr>
                  <a:spLocks noChangeShapeType="1"/>
                </p:cNvSpPr>
                <p:nvPr/>
              </p:nvSpPr>
              <p:spPr bwMode="auto">
                <a:xfrm flipH="1" flipV="1">
                  <a:off x="2541" y="737"/>
                  <a:ext cx="45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93" name="Line 203"/>
                <p:cNvSpPr>
                  <a:spLocks noChangeShapeType="1"/>
                </p:cNvSpPr>
                <p:nvPr/>
              </p:nvSpPr>
              <p:spPr bwMode="auto">
                <a:xfrm flipH="1" flipV="1">
                  <a:off x="2736" y="737"/>
                  <a:ext cx="46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94" name="Line 204"/>
                <p:cNvSpPr>
                  <a:spLocks noChangeShapeType="1"/>
                </p:cNvSpPr>
                <p:nvPr/>
              </p:nvSpPr>
              <p:spPr bwMode="auto">
                <a:xfrm flipH="1" flipV="1">
                  <a:off x="2932" y="737"/>
                  <a:ext cx="45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95" name="Line 205"/>
                <p:cNvSpPr>
                  <a:spLocks noChangeShapeType="1"/>
                </p:cNvSpPr>
                <p:nvPr/>
              </p:nvSpPr>
              <p:spPr bwMode="auto">
                <a:xfrm flipH="1" flipV="1">
                  <a:off x="3127" y="737"/>
                  <a:ext cx="46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96" name="Line 206"/>
                <p:cNvSpPr>
                  <a:spLocks noChangeShapeType="1"/>
                </p:cNvSpPr>
                <p:nvPr/>
              </p:nvSpPr>
              <p:spPr bwMode="auto">
                <a:xfrm flipH="1" flipV="1">
                  <a:off x="3323" y="737"/>
                  <a:ext cx="46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97" name="Line 207"/>
                <p:cNvSpPr>
                  <a:spLocks noChangeShapeType="1"/>
                </p:cNvSpPr>
                <p:nvPr/>
              </p:nvSpPr>
              <p:spPr bwMode="auto">
                <a:xfrm flipH="1" flipV="1">
                  <a:off x="3519" y="737"/>
                  <a:ext cx="45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98" name="Line 208"/>
                <p:cNvSpPr>
                  <a:spLocks noChangeShapeType="1"/>
                </p:cNvSpPr>
                <p:nvPr/>
              </p:nvSpPr>
              <p:spPr bwMode="auto">
                <a:xfrm flipH="1" flipV="1">
                  <a:off x="3714" y="737"/>
                  <a:ext cx="46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99" name="Line 209"/>
                <p:cNvSpPr>
                  <a:spLocks noChangeShapeType="1"/>
                </p:cNvSpPr>
                <p:nvPr/>
              </p:nvSpPr>
              <p:spPr bwMode="auto">
                <a:xfrm flipH="1" flipV="1">
                  <a:off x="3910" y="737"/>
                  <a:ext cx="46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00" name="Line 210"/>
                <p:cNvSpPr>
                  <a:spLocks noChangeShapeType="1"/>
                </p:cNvSpPr>
                <p:nvPr/>
              </p:nvSpPr>
              <p:spPr bwMode="auto">
                <a:xfrm flipH="1" flipV="1">
                  <a:off x="4106" y="737"/>
                  <a:ext cx="45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01" name="Line 211"/>
                <p:cNvSpPr>
                  <a:spLocks noChangeShapeType="1"/>
                </p:cNvSpPr>
                <p:nvPr/>
              </p:nvSpPr>
              <p:spPr bwMode="auto">
                <a:xfrm flipH="1" flipV="1">
                  <a:off x="4301" y="737"/>
                  <a:ext cx="46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02" name="Line 212"/>
                <p:cNvSpPr>
                  <a:spLocks noChangeShapeType="1"/>
                </p:cNvSpPr>
                <p:nvPr/>
              </p:nvSpPr>
              <p:spPr bwMode="auto">
                <a:xfrm flipH="1" flipV="1">
                  <a:off x="4497" y="737"/>
                  <a:ext cx="45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03" name="Line 213"/>
                <p:cNvSpPr>
                  <a:spLocks noChangeShapeType="1"/>
                </p:cNvSpPr>
                <p:nvPr/>
              </p:nvSpPr>
              <p:spPr bwMode="auto">
                <a:xfrm flipH="1" flipV="1">
                  <a:off x="4693" y="737"/>
                  <a:ext cx="45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04" name="Line 214"/>
                <p:cNvSpPr>
                  <a:spLocks noChangeShapeType="1"/>
                </p:cNvSpPr>
                <p:nvPr/>
              </p:nvSpPr>
              <p:spPr bwMode="auto">
                <a:xfrm flipH="1" flipV="1">
                  <a:off x="4889" y="738"/>
                  <a:ext cx="45" cy="4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05" name="Line 215"/>
                <p:cNvSpPr>
                  <a:spLocks noChangeShapeType="1"/>
                </p:cNvSpPr>
                <p:nvPr/>
              </p:nvSpPr>
              <p:spPr bwMode="auto">
                <a:xfrm flipH="1" flipV="1">
                  <a:off x="1008" y="737"/>
                  <a:ext cx="29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06" name="Line 216"/>
                <p:cNvSpPr>
                  <a:spLocks noChangeShapeType="1"/>
                </p:cNvSpPr>
                <p:nvPr/>
              </p:nvSpPr>
              <p:spPr bwMode="auto">
                <a:xfrm flipH="1" flipV="1">
                  <a:off x="1204" y="737"/>
                  <a:ext cx="29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07" name="Line 217"/>
                <p:cNvSpPr>
                  <a:spLocks noChangeShapeType="1"/>
                </p:cNvSpPr>
                <p:nvPr/>
              </p:nvSpPr>
              <p:spPr bwMode="auto">
                <a:xfrm flipH="1" flipV="1">
                  <a:off x="1399" y="737"/>
                  <a:ext cx="30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08" name="Line 218"/>
                <p:cNvSpPr>
                  <a:spLocks noChangeShapeType="1"/>
                </p:cNvSpPr>
                <p:nvPr/>
              </p:nvSpPr>
              <p:spPr bwMode="auto">
                <a:xfrm flipH="1" flipV="1">
                  <a:off x="1595" y="737"/>
                  <a:ext cx="29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09" name="Line 219"/>
                <p:cNvSpPr>
                  <a:spLocks noChangeShapeType="1"/>
                </p:cNvSpPr>
                <p:nvPr/>
              </p:nvSpPr>
              <p:spPr bwMode="auto">
                <a:xfrm flipH="1" flipV="1">
                  <a:off x="1791" y="737"/>
                  <a:ext cx="29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10" name="Line 220"/>
                <p:cNvSpPr>
                  <a:spLocks noChangeShapeType="1"/>
                </p:cNvSpPr>
                <p:nvPr/>
              </p:nvSpPr>
              <p:spPr bwMode="auto">
                <a:xfrm flipH="1" flipV="1">
                  <a:off x="1986" y="737"/>
                  <a:ext cx="30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11" name="Line 221"/>
                <p:cNvSpPr>
                  <a:spLocks noChangeShapeType="1"/>
                </p:cNvSpPr>
                <p:nvPr/>
              </p:nvSpPr>
              <p:spPr bwMode="auto">
                <a:xfrm flipH="1" flipV="1">
                  <a:off x="2182" y="737"/>
                  <a:ext cx="29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12" name="Line 222"/>
                <p:cNvSpPr>
                  <a:spLocks noChangeShapeType="1"/>
                </p:cNvSpPr>
                <p:nvPr/>
              </p:nvSpPr>
              <p:spPr bwMode="auto">
                <a:xfrm flipH="1" flipV="1">
                  <a:off x="2378" y="737"/>
                  <a:ext cx="29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13" name="Line 223"/>
                <p:cNvSpPr>
                  <a:spLocks noChangeShapeType="1"/>
                </p:cNvSpPr>
                <p:nvPr/>
              </p:nvSpPr>
              <p:spPr bwMode="auto">
                <a:xfrm flipH="1" flipV="1">
                  <a:off x="2573" y="737"/>
                  <a:ext cx="29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14" name="Line 224"/>
                <p:cNvSpPr>
                  <a:spLocks noChangeShapeType="1"/>
                </p:cNvSpPr>
                <p:nvPr/>
              </p:nvSpPr>
              <p:spPr bwMode="auto">
                <a:xfrm flipH="1" flipV="1">
                  <a:off x="2769" y="737"/>
                  <a:ext cx="29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15" name="Line 225"/>
                <p:cNvSpPr>
                  <a:spLocks noChangeShapeType="1"/>
                </p:cNvSpPr>
                <p:nvPr/>
              </p:nvSpPr>
              <p:spPr bwMode="auto">
                <a:xfrm flipH="1" flipV="1">
                  <a:off x="2964" y="737"/>
                  <a:ext cx="30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16" name="Line 226"/>
                <p:cNvSpPr>
                  <a:spLocks noChangeShapeType="1"/>
                </p:cNvSpPr>
                <p:nvPr/>
              </p:nvSpPr>
              <p:spPr bwMode="auto">
                <a:xfrm flipH="1" flipV="1">
                  <a:off x="3160" y="737"/>
                  <a:ext cx="29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17" name="Line 227"/>
                <p:cNvSpPr>
                  <a:spLocks noChangeShapeType="1"/>
                </p:cNvSpPr>
                <p:nvPr/>
              </p:nvSpPr>
              <p:spPr bwMode="auto">
                <a:xfrm flipH="1" flipV="1">
                  <a:off x="3356" y="737"/>
                  <a:ext cx="29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18" name="Line 228"/>
                <p:cNvSpPr>
                  <a:spLocks noChangeShapeType="1"/>
                </p:cNvSpPr>
                <p:nvPr/>
              </p:nvSpPr>
              <p:spPr bwMode="auto">
                <a:xfrm flipH="1" flipV="1">
                  <a:off x="3552" y="737"/>
                  <a:ext cx="29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19" name="Line 229"/>
                <p:cNvSpPr>
                  <a:spLocks noChangeShapeType="1"/>
                </p:cNvSpPr>
                <p:nvPr/>
              </p:nvSpPr>
              <p:spPr bwMode="auto">
                <a:xfrm flipH="1" flipV="1">
                  <a:off x="3747" y="737"/>
                  <a:ext cx="29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20" name="Line 230"/>
                <p:cNvSpPr>
                  <a:spLocks noChangeShapeType="1"/>
                </p:cNvSpPr>
                <p:nvPr/>
              </p:nvSpPr>
              <p:spPr bwMode="auto">
                <a:xfrm flipH="1" flipV="1">
                  <a:off x="3943" y="737"/>
                  <a:ext cx="29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21" name="Line 231"/>
                <p:cNvSpPr>
                  <a:spLocks noChangeShapeType="1"/>
                </p:cNvSpPr>
                <p:nvPr/>
              </p:nvSpPr>
              <p:spPr bwMode="auto">
                <a:xfrm flipH="1" flipV="1">
                  <a:off x="4138" y="737"/>
                  <a:ext cx="29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22" name="Line 232"/>
                <p:cNvSpPr>
                  <a:spLocks noChangeShapeType="1"/>
                </p:cNvSpPr>
                <p:nvPr/>
              </p:nvSpPr>
              <p:spPr bwMode="auto">
                <a:xfrm flipH="1" flipV="1">
                  <a:off x="4334" y="737"/>
                  <a:ext cx="29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23" name="Line 233"/>
                <p:cNvSpPr>
                  <a:spLocks noChangeShapeType="1"/>
                </p:cNvSpPr>
                <p:nvPr/>
              </p:nvSpPr>
              <p:spPr bwMode="auto">
                <a:xfrm flipH="1" flipV="1">
                  <a:off x="4530" y="737"/>
                  <a:ext cx="29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24" name="Line 234"/>
                <p:cNvSpPr>
                  <a:spLocks noChangeShapeType="1"/>
                </p:cNvSpPr>
                <p:nvPr/>
              </p:nvSpPr>
              <p:spPr bwMode="auto">
                <a:xfrm flipH="1" flipV="1">
                  <a:off x="4726" y="738"/>
                  <a:ext cx="28" cy="2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25" name="Line 235"/>
                <p:cNvSpPr>
                  <a:spLocks noChangeShapeType="1"/>
                </p:cNvSpPr>
                <p:nvPr/>
              </p:nvSpPr>
              <p:spPr bwMode="auto">
                <a:xfrm flipH="1" flipV="1">
                  <a:off x="1041" y="737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26" name="Line 236"/>
                <p:cNvSpPr>
                  <a:spLocks noChangeShapeType="1"/>
                </p:cNvSpPr>
                <p:nvPr/>
              </p:nvSpPr>
              <p:spPr bwMode="auto">
                <a:xfrm flipH="1" flipV="1">
                  <a:off x="1236" y="737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27" name="Line 237"/>
                <p:cNvSpPr>
                  <a:spLocks noChangeShapeType="1"/>
                </p:cNvSpPr>
                <p:nvPr/>
              </p:nvSpPr>
              <p:spPr bwMode="auto">
                <a:xfrm flipH="1" flipV="1">
                  <a:off x="1432" y="737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28" name="Line 238"/>
                <p:cNvSpPr>
                  <a:spLocks noChangeShapeType="1"/>
                </p:cNvSpPr>
                <p:nvPr/>
              </p:nvSpPr>
              <p:spPr bwMode="auto">
                <a:xfrm flipH="1" flipV="1">
                  <a:off x="1628" y="737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29" name="Line 239"/>
                <p:cNvSpPr>
                  <a:spLocks noChangeShapeType="1"/>
                </p:cNvSpPr>
                <p:nvPr/>
              </p:nvSpPr>
              <p:spPr bwMode="auto">
                <a:xfrm flipH="1" flipV="1">
                  <a:off x="1823" y="737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30" name="Line 240"/>
                <p:cNvSpPr>
                  <a:spLocks noChangeShapeType="1"/>
                </p:cNvSpPr>
                <p:nvPr/>
              </p:nvSpPr>
              <p:spPr bwMode="auto">
                <a:xfrm flipH="1" flipV="1">
                  <a:off x="2019" y="737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31" name="Line 241"/>
                <p:cNvSpPr>
                  <a:spLocks noChangeShapeType="1"/>
                </p:cNvSpPr>
                <p:nvPr/>
              </p:nvSpPr>
              <p:spPr bwMode="auto">
                <a:xfrm flipH="1" flipV="1">
                  <a:off x="2215" y="737"/>
                  <a:ext cx="12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32" name="Line 242"/>
                <p:cNvSpPr>
                  <a:spLocks noChangeShapeType="1"/>
                </p:cNvSpPr>
                <p:nvPr/>
              </p:nvSpPr>
              <p:spPr bwMode="auto">
                <a:xfrm flipH="1" flipV="1">
                  <a:off x="2410" y="737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33" name="Line 243"/>
                <p:cNvSpPr>
                  <a:spLocks noChangeShapeType="1"/>
                </p:cNvSpPr>
                <p:nvPr/>
              </p:nvSpPr>
              <p:spPr bwMode="auto">
                <a:xfrm flipH="1" flipV="1">
                  <a:off x="2606" y="737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34" name="Line 244"/>
                <p:cNvSpPr>
                  <a:spLocks noChangeShapeType="1"/>
                </p:cNvSpPr>
                <p:nvPr/>
              </p:nvSpPr>
              <p:spPr bwMode="auto">
                <a:xfrm flipH="1" flipV="1">
                  <a:off x="2801" y="737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35" name="Line 245"/>
                <p:cNvSpPr>
                  <a:spLocks noChangeShapeType="1"/>
                </p:cNvSpPr>
                <p:nvPr/>
              </p:nvSpPr>
              <p:spPr bwMode="auto">
                <a:xfrm flipH="1" flipV="1">
                  <a:off x="2997" y="737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36" name="Line 246"/>
                <p:cNvSpPr>
                  <a:spLocks noChangeShapeType="1"/>
                </p:cNvSpPr>
                <p:nvPr/>
              </p:nvSpPr>
              <p:spPr bwMode="auto">
                <a:xfrm flipH="1" flipV="1">
                  <a:off x="3193" y="737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37" name="Line 247"/>
                <p:cNvSpPr>
                  <a:spLocks noChangeShapeType="1"/>
                </p:cNvSpPr>
                <p:nvPr/>
              </p:nvSpPr>
              <p:spPr bwMode="auto">
                <a:xfrm flipH="1" flipV="1">
                  <a:off x="3388" y="737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38" name="Line 248"/>
                <p:cNvSpPr>
                  <a:spLocks noChangeShapeType="1"/>
                </p:cNvSpPr>
                <p:nvPr/>
              </p:nvSpPr>
              <p:spPr bwMode="auto">
                <a:xfrm flipH="1" flipV="1">
                  <a:off x="3584" y="737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39" name="Line 249"/>
                <p:cNvSpPr>
                  <a:spLocks noChangeShapeType="1"/>
                </p:cNvSpPr>
                <p:nvPr/>
              </p:nvSpPr>
              <p:spPr bwMode="auto">
                <a:xfrm flipH="1" flipV="1">
                  <a:off x="3780" y="737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40" name="Line 250"/>
                <p:cNvSpPr>
                  <a:spLocks noChangeShapeType="1"/>
                </p:cNvSpPr>
                <p:nvPr/>
              </p:nvSpPr>
              <p:spPr bwMode="auto">
                <a:xfrm flipH="1" flipV="1">
                  <a:off x="3975" y="737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41" name="Line 251"/>
                <p:cNvSpPr>
                  <a:spLocks noChangeShapeType="1"/>
                </p:cNvSpPr>
                <p:nvPr/>
              </p:nvSpPr>
              <p:spPr bwMode="auto">
                <a:xfrm flipH="1" flipV="1">
                  <a:off x="4171" y="737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42" name="Line 252"/>
                <p:cNvSpPr>
                  <a:spLocks noChangeShapeType="1"/>
                </p:cNvSpPr>
                <p:nvPr/>
              </p:nvSpPr>
              <p:spPr bwMode="auto">
                <a:xfrm flipH="1" flipV="1">
                  <a:off x="4367" y="737"/>
                  <a:ext cx="12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43" name="Line 253"/>
                <p:cNvSpPr>
                  <a:spLocks noChangeShapeType="1"/>
                </p:cNvSpPr>
                <p:nvPr/>
              </p:nvSpPr>
              <p:spPr bwMode="auto">
                <a:xfrm flipH="1" flipV="1">
                  <a:off x="4562" y="737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44" name="Line 254"/>
                <p:cNvSpPr>
                  <a:spLocks noChangeShapeType="1"/>
                </p:cNvSpPr>
                <p:nvPr/>
              </p:nvSpPr>
              <p:spPr bwMode="auto">
                <a:xfrm flipH="1" flipV="1">
                  <a:off x="4759" y="738"/>
                  <a:ext cx="12" cy="1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45" name="Line 255"/>
                <p:cNvSpPr>
                  <a:spLocks noChangeShapeType="1"/>
                </p:cNvSpPr>
                <p:nvPr/>
              </p:nvSpPr>
              <p:spPr bwMode="auto">
                <a:xfrm flipH="1" flipV="1">
                  <a:off x="972" y="832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46" name="Line 256"/>
                <p:cNvSpPr>
                  <a:spLocks noChangeShapeType="1"/>
                </p:cNvSpPr>
                <p:nvPr/>
              </p:nvSpPr>
              <p:spPr bwMode="auto">
                <a:xfrm flipH="1" flipV="1">
                  <a:off x="1168" y="832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47" name="Line 257"/>
                <p:cNvSpPr>
                  <a:spLocks noChangeShapeType="1"/>
                </p:cNvSpPr>
                <p:nvPr/>
              </p:nvSpPr>
              <p:spPr bwMode="auto">
                <a:xfrm flipH="1" flipV="1">
                  <a:off x="1363" y="832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48" name="Line 258"/>
                <p:cNvSpPr>
                  <a:spLocks noChangeShapeType="1"/>
                </p:cNvSpPr>
                <p:nvPr/>
              </p:nvSpPr>
              <p:spPr bwMode="auto">
                <a:xfrm flipH="1" flipV="1">
                  <a:off x="1559" y="832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49" name="Line 259"/>
                <p:cNvSpPr>
                  <a:spLocks noChangeShapeType="1"/>
                </p:cNvSpPr>
                <p:nvPr/>
              </p:nvSpPr>
              <p:spPr bwMode="auto">
                <a:xfrm flipH="1" flipV="1">
                  <a:off x="1755" y="832"/>
                  <a:ext cx="6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50" name="Line 260"/>
                <p:cNvSpPr>
                  <a:spLocks noChangeShapeType="1"/>
                </p:cNvSpPr>
                <p:nvPr/>
              </p:nvSpPr>
              <p:spPr bwMode="auto">
                <a:xfrm flipH="1" flipV="1">
                  <a:off x="1950" y="832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51" name="Line 261"/>
                <p:cNvSpPr>
                  <a:spLocks noChangeShapeType="1"/>
                </p:cNvSpPr>
                <p:nvPr/>
              </p:nvSpPr>
              <p:spPr bwMode="auto">
                <a:xfrm flipH="1" flipV="1">
                  <a:off x="2146" y="832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52" name="Line 262"/>
                <p:cNvSpPr>
                  <a:spLocks noChangeShapeType="1"/>
                </p:cNvSpPr>
                <p:nvPr/>
              </p:nvSpPr>
              <p:spPr bwMode="auto">
                <a:xfrm flipH="1" flipV="1">
                  <a:off x="2342" y="832"/>
                  <a:ext cx="6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53" name="Line 263"/>
                <p:cNvSpPr>
                  <a:spLocks noChangeShapeType="1"/>
                </p:cNvSpPr>
                <p:nvPr/>
              </p:nvSpPr>
              <p:spPr bwMode="auto">
                <a:xfrm flipH="1" flipV="1">
                  <a:off x="2537" y="832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54" name="Line 264"/>
                <p:cNvSpPr>
                  <a:spLocks noChangeShapeType="1"/>
                </p:cNvSpPr>
                <p:nvPr/>
              </p:nvSpPr>
              <p:spPr bwMode="auto">
                <a:xfrm flipH="1" flipV="1">
                  <a:off x="2733" y="832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55" name="Line 265"/>
                <p:cNvSpPr>
                  <a:spLocks noChangeShapeType="1"/>
                </p:cNvSpPr>
                <p:nvPr/>
              </p:nvSpPr>
              <p:spPr bwMode="auto">
                <a:xfrm flipH="1" flipV="1">
                  <a:off x="2928" y="832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56" name="Line 266"/>
                <p:cNvSpPr>
                  <a:spLocks noChangeShapeType="1"/>
                </p:cNvSpPr>
                <p:nvPr/>
              </p:nvSpPr>
              <p:spPr bwMode="auto">
                <a:xfrm flipH="1" flipV="1">
                  <a:off x="3124" y="832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57" name="Line 267"/>
                <p:cNvSpPr>
                  <a:spLocks noChangeShapeType="1"/>
                </p:cNvSpPr>
                <p:nvPr/>
              </p:nvSpPr>
              <p:spPr bwMode="auto">
                <a:xfrm flipH="1" flipV="1">
                  <a:off x="3320" y="832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58" name="Line 268"/>
                <p:cNvSpPr>
                  <a:spLocks noChangeShapeType="1"/>
                </p:cNvSpPr>
                <p:nvPr/>
              </p:nvSpPr>
              <p:spPr bwMode="auto">
                <a:xfrm flipH="1" flipV="1">
                  <a:off x="3516" y="832"/>
                  <a:ext cx="6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59" name="Line 269"/>
                <p:cNvSpPr>
                  <a:spLocks noChangeShapeType="1"/>
                </p:cNvSpPr>
                <p:nvPr/>
              </p:nvSpPr>
              <p:spPr bwMode="auto">
                <a:xfrm flipH="1" flipV="1">
                  <a:off x="3711" y="832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60" name="Line 270"/>
                <p:cNvSpPr>
                  <a:spLocks noChangeShapeType="1"/>
                </p:cNvSpPr>
                <p:nvPr/>
              </p:nvSpPr>
              <p:spPr bwMode="auto">
                <a:xfrm flipH="1" flipV="1">
                  <a:off x="3907" y="832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61" name="Line 271"/>
                <p:cNvSpPr>
                  <a:spLocks noChangeShapeType="1"/>
                </p:cNvSpPr>
                <p:nvPr/>
              </p:nvSpPr>
              <p:spPr bwMode="auto">
                <a:xfrm flipH="1" flipV="1">
                  <a:off x="4102" y="832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62" name="Line 272"/>
                <p:cNvSpPr>
                  <a:spLocks noChangeShapeType="1"/>
                </p:cNvSpPr>
                <p:nvPr/>
              </p:nvSpPr>
              <p:spPr bwMode="auto">
                <a:xfrm flipH="1" flipV="1">
                  <a:off x="4298" y="832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63" name="Line 273"/>
                <p:cNvSpPr>
                  <a:spLocks noChangeShapeType="1"/>
                </p:cNvSpPr>
                <p:nvPr/>
              </p:nvSpPr>
              <p:spPr bwMode="auto">
                <a:xfrm flipH="1" flipV="1">
                  <a:off x="4494" y="832"/>
                  <a:ext cx="6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64" name="Line 274"/>
                <p:cNvSpPr>
                  <a:spLocks noChangeShapeType="1"/>
                </p:cNvSpPr>
                <p:nvPr/>
              </p:nvSpPr>
              <p:spPr bwMode="auto">
                <a:xfrm flipH="1" flipV="1">
                  <a:off x="4689" y="832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65" name="Line 275"/>
                <p:cNvSpPr>
                  <a:spLocks noChangeShapeType="1"/>
                </p:cNvSpPr>
                <p:nvPr/>
              </p:nvSpPr>
              <p:spPr bwMode="auto">
                <a:xfrm flipH="1" flipV="1">
                  <a:off x="4885" y="832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66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988" y="815"/>
                  <a:ext cx="24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67" name="Line 277"/>
                <p:cNvSpPr>
                  <a:spLocks noChangeShapeType="1"/>
                </p:cNvSpPr>
                <p:nvPr/>
              </p:nvSpPr>
              <p:spPr bwMode="auto">
                <a:xfrm flipH="1" flipV="1">
                  <a:off x="1184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68" name="Line 278"/>
                <p:cNvSpPr>
                  <a:spLocks noChangeShapeType="1"/>
                </p:cNvSpPr>
                <p:nvPr/>
              </p:nvSpPr>
              <p:spPr bwMode="auto">
                <a:xfrm flipH="1" flipV="1">
                  <a:off x="1380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69" name="Line 279"/>
                <p:cNvSpPr>
                  <a:spLocks noChangeShapeType="1"/>
                </p:cNvSpPr>
                <p:nvPr/>
              </p:nvSpPr>
              <p:spPr bwMode="auto">
                <a:xfrm flipH="1" flipV="1">
                  <a:off x="1575" y="815"/>
                  <a:ext cx="24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70" name="Line 280"/>
                <p:cNvSpPr>
                  <a:spLocks noChangeShapeType="1"/>
                </p:cNvSpPr>
                <p:nvPr/>
              </p:nvSpPr>
              <p:spPr bwMode="auto">
                <a:xfrm flipH="1" flipV="1">
                  <a:off x="1771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71" name="Line 281"/>
                <p:cNvSpPr>
                  <a:spLocks noChangeShapeType="1"/>
                </p:cNvSpPr>
                <p:nvPr/>
              </p:nvSpPr>
              <p:spPr bwMode="auto">
                <a:xfrm flipH="1" flipV="1">
                  <a:off x="1967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72" name="Line 282"/>
                <p:cNvSpPr>
                  <a:spLocks noChangeShapeType="1"/>
                </p:cNvSpPr>
                <p:nvPr/>
              </p:nvSpPr>
              <p:spPr bwMode="auto">
                <a:xfrm flipH="1" flipV="1">
                  <a:off x="2162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73" name="Line 283"/>
                <p:cNvSpPr>
                  <a:spLocks noChangeShapeType="1"/>
                </p:cNvSpPr>
                <p:nvPr/>
              </p:nvSpPr>
              <p:spPr bwMode="auto">
                <a:xfrm flipH="1" flipV="1">
                  <a:off x="2358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74" name="Line 284"/>
                <p:cNvSpPr>
                  <a:spLocks noChangeShapeType="1"/>
                </p:cNvSpPr>
                <p:nvPr/>
              </p:nvSpPr>
              <p:spPr bwMode="auto">
                <a:xfrm flipH="1" flipV="1">
                  <a:off x="2554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75" name="Line 285"/>
                <p:cNvSpPr>
                  <a:spLocks noChangeShapeType="1"/>
                </p:cNvSpPr>
                <p:nvPr/>
              </p:nvSpPr>
              <p:spPr bwMode="auto">
                <a:xfrm flipH="1" flipV="1">
                  <a:off x="2749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76" name="Line 286"/>
                <p:cNvSpPr>
                  <a:spLocks noChangeShapeType="1"/>
                </p:cNvSpPr>
                <p:nvPr/>
              </p:nvSpPr>
              <p:spPr bwMode="auto">
                <a:xfrm flipH="1" flipV="1">
                  <a:off x="2945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77" name="Line 287"/>
                <p:cNvSpPr>
                  <a:spLocks noChangeShapeType="1"/>
                </p:cNvSpPr>
                <p:nvPr/>
              </p:nvSpPr>
              <p:spPr bwMode="auto">
                <a:xfrm flipH="1" flipV="1">
                  <a:off x="3140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78" name="Line 288"/>
                <p:cNvSpPr>
                  <a:spLocks noChangeShapeType="1"/>
                </p:cNvSpPr>
                <p:nvPr/>
              </p:nvSpPr>
              <p:spPr bwMode="auto">
                <a:xfrm flipH="1" flipV="1">
                  <a:off x="3336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79" name="Line 289"/>
                <p:cNvSpPr>
                  <a:spLocks noChangeShapeType="1"/>
                </p:cNvSpPr>
                <p:nvPr/>
              </p:nvSpPr>
              <p:spPr bwMode="auto">
                <a:xfrm flipH="1" flipV="1">
                  <a:off x="3532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80" name="Line 290"/>
                <p:cNvSpPr>
                  <a:spLocks noChangeShapeType="1"/>
                </p:cNvSpPr>
                <p:nvPr/>
              </p:nvSpPr>
              <p:spPr bwMode="auto">
                <a:xfrm flipH="1" flipV="1">
                  <a:off x="3727" y="815"/>
                  <a:ext cx="24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81" name="Line 291"/>
                <p:cNvSpPr>
                  <a:spLocks noChangeShapeType="1"/>
                </p:cNvSpPr>
                <p:nvPr/>
              </p:nvSpPr>
              <p:spPr bwMode="auto">
                <a:xfrm flipH="1" flipV="1">
                  <a:off x="3923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82" name="Line 292"/>
                <p:cNvSpPr>
                  <a:spLocks noChangeShapeType="1"/>
                </p:cNvSpPr>
                <p:nvPr/>
              </p:nvSpPr>
              <p:spPr bwMode="auto">
                <a:xfrm flipH="1" flipV="1">
                  <a:off x="4119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83" name="Line 293"/>
                <p:cNvSpPr>
                  <a:spLocks noChangeShapeType="1"/>
                </p:cNvSpPr>
                <p:nvPr/>
              </p:nvSpPr>
              <p:spPr bwMode="auto">
                <a:xfrm flipH="1" flipV="1">
                  <a:off x="4314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84" name="Line 294"/>
                <p:cNvSpPr>
                  <a:spLocks noChangeShapeType="1"/>
                </p:cNvSpPr>
                <p:nvPr/>
              </p:nvSpPr>
              <p:spPr bwMode="auto">
                <a:xfrm flipH="1" flipV="1">
                  <a:off x="4510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85" name="Line 295"/>
                <p:cNvSpPr>
                  <a:spLocks noChangeShapeType="1"/>
                </p:cNvSpPr>
                <p:nvPr/>
              </p:nvSpPr>
              <p:spPr bwMode="auto">
                <a:xfrm flipH="1" flipV="1">
                  <a:off x="4705" y="815"/>
                  <a:ext cx="24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86" name="Line 296"/>
                <p:cNvSpPr>
                  <a:spLocks noChangeShapeType="1"/>
                </p:cNvSpPr>
                <p:nvPr/>
              </p:nvSpPr>
              <p:spPr bwMode="auto">
                <a:xfrm flipH="1" flipV="1">
                  <a:off x="4901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87" name="Line 297"/>
                <p:cNvSpPr>
                  <a:spLocks noChangeShapeType="1"/>
                </p:cNvSpPr>
                <p:nvPr/>
              </p:nvSpPr>
              <p:spPr bwMode="auto">
                <a:xfrm flipV="1">
                  <a:off x="965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88" name="Line 298"/>
                <p:cNvSpPr>
                  <a:spLocks noChangeShapeType="1"/>
                </p:cNvSpPr>
                <p:nvPr/>
              </p:nvSpPr>
              <p:spPr bwMode="auto">
                <a:xfrm flipV="1">
                  <a:off x="1161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89" name="Line 299"/>
                <p:cNvSpPr>
                  <a:spLocks noChangeShapeType="1"/>
                </p:cNvSpPr>
                <p:nvPr/>
              </p:nvSpPr>
              <p:spPr bwMode="auto">
                <a:xfrm flipV="1">
                  <a:off x="1357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90" name="Line 300"/>
                <p:cNvSpPr>
                  <a:spLocks noChangeShapeType="1"/>
                </p:cNvSpPr>
                <p:nvPr/>
              </p:nvSpPr>
              <p:spPr bwMode="auto">
                <a:xfrm flipV="1">
                  <a:off x="1552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91" name="Line 301"/>
                <p:cNvSpPr>
                  <a:spLocks noChangeShapeType="1"/>
                </p:cNvSpPr>
                <p:nvPr/>
              </p:nvSpPr>
              <p:spPr bwMode="auto">
                <a:xfrm flipV="1">
                  <a:off x="1748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92" name="Line 302"/>
                <p:cNvSpPr>
                  <a:spLocks noChangeShapeType="1"/>
                </p:cNvSpPr>
                <p:nvPr/>
              </p:nvSpPr>
              <p:spPr bwMode="auto">
                <a:xfrm flipV="1">
                  <a:off x="1944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93" name="Line 303"/>
                <p:cNvSpPr>
                  <a:spLocks noChangeShapeType="1"/>
                </p:cNvSpPr>
                <p:nvPr/>
              </p:nvSpPr>
              <p:spPr bwMode="auto">
                <a:xfrm flipV="1">
                  <a:off x="2139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94" name="Line 304"/>
                <p:cNvSpPr>
                  <a:spLocks noChangeShapeType="1"/>
                </p:cNvSpPr>
                <p:nvPr/>
              </p:nvSpPr>
              <p:spPr bwMode="auto">
                <a:xfrm flipV="1">
                  <a:off x="2335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95" name="Line 305"/>
                <p:cNvSpPr>
                  <a:spLocks noChangeShapeType="1"/>
                </p:cNvSpPr>
                <p:nvPr/>
              </p:nvSpPr>
              <p:spPr bwMode="auto">
                <a:xfrm flipV="1">
                  <a:off x="2530" y="815"/>
                  <a:ext cx="24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96" name="Line 306"/>
                <p:cNvSpPr>
                  <a:spLocks noChangeShapeType="1"/>
                </p:cNvSpPr>
                <p:nvPr/>
              </p:nvSpPr>
              <p:spPr bwMode="auto">
                <a:xfrm flipV="1">
                  <a:off x="2726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97" name="Line 307"/>
                <p:cNvSpPr>
                  <a:spLocks noChangeShapeType="1"/>
                </p:cNvSpPr>
                <p:nvPr/>
              </p:nvSpPr>
              <p:spPr bwMode="auto">
                <a:xfrm flipV="1">
                  <a:off x="2922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98" name="Line 308"/>
                <p:cNvSpPr>
                  <a:spLocks noChangeShapeType="1"/>
                </p:cNvSpPr>
                <p:nvPr/>
              </p:nvSpPr>
              <p:spPr bwMode="auto">
                <a:xfrm flipV="1">
                  <a:off x="3117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99" name="Line 309"/>
                <p:cNvSpPr>
                  <a:spLocks noChangeShapeType="1"/>
                </p:cNvSpPr>
                <p:nvPr/>
              </p:nvSpPr>
              <p:spPr bwMode="auto">
                <a:xfrm flipV="1">
                  <a:off x="3313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00" name="Line 310"/>
                <p:cNvSpPr>
                  <a:spLocks noChangeShapeType="1"/>
                </p:cNvSpPr>
                <p:nvPr/>
              </p:nvSpPr>
              <p:spPr bwMode="auto">
                <a:xfrm flipV="1">
                  <a:off x="3509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01" name="Line 311"/>
                <p:cNvSpPr>
                  <a:spLocks noChangeShapeType="1"/>
                </p:cNvSpPr>
                <p:nvPr/>
              </p:nvSpPr>
              <p:spPr bwMode="auto">
                <a:xfrm flipV="1">
                  <a:off x="3704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02" name="Line 312"/>
                <p:cNvSpPr>
                  <a:spLocks noChangeShapeType="1"/>
                </p:cNvSpPr>
                <p:nvPr/>
              </p:nvSpPr>
              <p:spPr bwMode="auto">
                <a:xfrm flipV="1">
                  <a:off x="3900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03" name="Line 313"/>
                <p:cNvSpPr>
                  <a:spLocks noChangeShapeType="1"/>
                </p:cNvSpPr>
                <p:nvPr/>
              </p:nvSpPr>
              <p:spPr bwMode="auto">
                <a:xfrm flipV="1">
                  <a:off x="4095" y="815"/>
                  <a:ext cx="24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04" name="Line 314"/>
                <p:cNvSpPr>
                  <a:spLocks noChangeShapeType="1"/>
                </p:cNvSpPr>
                <p:nvPr/>
              </p:nvSpPr>
              <p:spPr bwMode="auto">
                <a:xfrm flipV="1">
                  <a:off x="4291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05" name="Line 315"/>
                <p:cNvSpPr>
                  <a:spLocks noChangeShapeType="1"/>
                </p:cNvSpPr>
                <p:nvPr/>
              </p:nvSpPr>
              <p:spPr bwMode="auto">
                <a:xfrm flipV="1">
                  <a:off x="4487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06" name="Line 316"/>
                <p:cNvSpPr>
                  <a:spLocks noChangeShapeType="1"/>
                </p:cNvSpPr>
                <p:nvPr/>
              </p:nvSpPr>
              <p:spPr bwMode="auto">
                <a:xfrm flipV="1">
                  <a:off x="4682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07" name="Line 317"/>
                <p:cNvSpPr>
                  <a:spLocks noChangeShapeType="1"/>
                </p:cNvSpPr>
                <p:nvPr/>
              </p:nvSpPr>
              <p:spPr bwMode="auto">
                <a:xfrm flipV="1">
                  <a:off x="4878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08" name="Line 318"/>
                <p:cNvSpPr>
                  <a:spLocks noChangeShapeType="1"/>
                </p:cNvSpPr>
                <p:nvPr/>
              </p:nvSpPr>
              <p:spPr bwMode="auto">
                <a:xfrm flipV="1">
                  <a:off x="933" y="799"/>
                  <a:ext cx="39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09" name="Line 319"/>
                <p:cNvSpPr>
                  <a:spLocks noChangeShapeType="1"/>
                </p:cNvSpPr>
                <p:nvPr/>
              </p:nvSpPr>
              <p:spPr bwMode="auto">
                <a:xfrm flipV="1">
                  <a:off x="1128" y="799"/>
                  <a:ext cx="40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10" name="Line 320"/>
                <p:cNvSpPr>
                  <a:spLocks noChangeShapeType="1"/>
                </p:cNvSpPr>
                <p:nvPr/>
              </p:nvSpPr>
              <p:spPr bwMode="auto">
                <a:xfrm flipV="1">
                  <a:off x="1324" y="799"/>
                  <a:ext cx="39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11" name="Line 321"/>
                <p:cNvSpPr>
                  <a:spLocks noChangeShapeType="1"/>
                </p:cNvSpPr>
                <p:nvPr/>
              </p:nvSpPr>
              <p:spPr bwMode="auto">
                <a:xfrm flipV="1">
                  <a:off x="1520" y="799"/>
                  <a:ext cx="39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12" name="Line 322"/>
                <p:cNvSpPr>
                  <a:spLocks noChangeShapeType="1"/>
                </p:cNvSpPr>
                <p:nvPr/>
              </p:nvSpPr>
              <p:spPr bwMode="auto">
                <a:xfrm flipV="1">
                  <a:off x="1715" y="799"/>
                  <a:ext cx="40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13" name="Line 323"/>
                <p:cNvSpPr>
                  <a:spLocks noChangeShapeType="1"/>
                </p:cNvSpPr>
                <p:nvPr/>
              </p:nvSpPr>
              <p:spPr bwMode="auto">
                <a:xfrm flipV="1">
                  <a:off x="1911" y="799"/>
                  <a:ext cx="39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14" name="Line 324"/>
                <p:cNvSpPr>
                  <a:spLocks noChangeShapeType="1"/>
                </p:cNvSpPr>
                <p:nvPr/>
              </p:nvSpPr>
              <p:spPr bwMode="auto">
                <a:xfrm flipV="1">
                  <a:off x="2107" y="799"/>
                  <a:ext cx="39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15" name="Line 325"/>
                <p:cNvSpPr>
                  <a:spLocks noChangeShapeType="1"/>
                </p:cNvSpPr>
                <p:nvPr/>
              </p:nvSpPr>
              <p:spPr bwMode="auto">
                <a:xfrm flipV="1">
                  <a:off x="2302" y="799"/>
                  <a:ext cx="40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16" name="Line 326"/>
                <p:cNvSpPr>
                  <a:spLocks noChangeShapeType="1"/>
                </p:cNvSpPr>
                <p:nvPr/>
              </p:nvSpPr>
              <p:spPr bwMode="auto">
                <a:xfrm flipV="1">
                  <a:off x="2498" y="799"/>
                  <a:ext cx="39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17" name="Line 327"/>
                <p:cNvSpPr>
                  <a:spLocks noChangeShapeType="1"/>
                </p:cNvSpPr>
                <p:nvPr/>
              </p:nvSpPr>
              <p:spPr bwMode="auto">
                <a:xfrm flipV="1">
                  <a:off x="2693" y="799"/>
                  <a:ext cx="40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18" name="Line 328"/>
                <p:cNvSpPr>
                  <a:spLocks noChangeShapeType="1"/>
                </p:cNvSpPr>
                <p:nvPr/>
              </p:nvSpPr>
              <p:spPr bwMode="auto">
                <a:xfrm flipV="1">
                  <a:off x="2889" y="799"/>
                  <a:ext cx="39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19" name="Line 329"/>
                <p:cNvSpPr>
                  <a:spLocks noChangeShapeType="1"/>
                </p:cNvSpPr>
                <p:nvPr/>
              </p:nvSpPr>
              <p:spPr bwMode="auto">
                <a:xfrm flipV="1">
                  <a:off x="3085" y="799"/>
                  <a:ext cx="39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20" name="Line 330"/>
                <p:cNvSpPr>
                  <a:spLocks noChangeShapeType="1"/>
                </p:cNvSpPr>
                <p:nvPr/>
              </p:nvSpPr>
              <p:spPr bwMode="auto">
                <a:xfrm flipV="1">
                  <a:off x="3280" y="799"/>
                  <a:ext cx="40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21" name="Line 331"/>
                <p:cNvSpPr>
                  <a:spLocks noChangeShapeType="1"/>
                </p:cNvSpPr>
                <p:nvPr/>
              </p:nvSpPr>
              <p:spPr bwMode="auto">
                <a:xfrm flipV="1">
                  <a:off x="3476" y="799"/>
                  <a:ext cx="40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22" name="Line 332"/>
                <p:cNvSpPr>
                  <a:spLocks noChangeShapeType="1"/>
                </p:cNvSpPr>
                <p:nvPr/>
              </p:nvSpPr>
              <p:spPr bwMode="auto">
                <a:xfrm flipV="1">
                  <a:off x="3672" y="799"/>
                  <a:ext cx="39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23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3867" y="799"/>
                  <a:ext cx="40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24" name="Line 334"/>
                <p:cNvSpPr>
                  <a:spLocks noChangeShapeType="1"/>
                </p:cNvSpPr>
                <p:nvPr/>
              </p:nvSpPr>
              <p:spPr bwMode="auto">
                <a:xfrm flipV="1">
                  <a:off x="4063" y="799"/>
                  <a:ext cx="39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25" name="Line 335"/>
                <p:cNvSpPr>
                  <a:spLocks noChangeShapeType="1"/>
                </p:cNvSpPr>
                <p:nvPr/>
              </p:nvSpPr>
              <p:spPr bwMode="auto">
                <a:xfrm flipV="1">
                  <a:off x="4259" y="799"/>
                  <a:ext cx="39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26" name="Line 336"/>
                <p:cNvSpPr>
                  <a:spLocks noChangeShapeType="1"/>
                </p:cNvSpPr>
                <p:nvPr/>
              </p:nvSpPr>
              <p:spPr bwMode="auto">
                <a:xfrm flipV="1">
                  <a:off x="4454" y="799"/>
                  <a:ext cx="40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27" name="Line 337"/>
                <p:cNvSpPr>
                  <a:spLocks noChangeShapeType="1"/>
                </p:cNvSpPr>
                <p:nvPr/>
              </p:nvSpPr>
              <p:spPr bwMode="auto">
                <a:xfrm flipV="1">
                  <a:off x="4650" y="799"/>
                  <a:ext cx="39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28" name="Line 338"/>
                <p:cNvSpPr>
                  <a:spLocks noChangeShapeType="1"/>
                </p:cNvSpPr>
                <p:nvPr/>
              </p:nvSpPr>
              <p:spPr bwMode="auto">
                <a:xfrm flipV="1">
                  <a:off x="4845" y="799"/>
                  <a:ext cx="40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29" name="Line 339"/>
                <p:cNvSpPr>
                  <a:spLocks noChangeShapeType="1"/>
                </p:cNvSpPr>
                <p:nvPr/>
              </p:nvSpPr>
              <p:spPr bwMode="auto">
                <a:xfrm flipV="1">
                  <a:off x="900" y="783"/>
                  <a:ext cx="56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30" name="Line 340"/>
                <p:cNvSpPr>
                  <a:spLocks noChangeShapeType="1"/>
                </p:cNvSpPr>
                <p:nvPr/>
              </p:nvSpPr>
              <p:spPr bwMode="auto">
                <a:xfrm flipV="1">
                  <a:off x="1096" y="783"/>
                  <a:ext cx="55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31" name="Line 341"/>
                <p:cNvSpPr>
                  <a:spLocks noChangeShapeType="1"/>
                </p:cNvSpPr>
                <p:nvPr/>
              </p:nvSpPr>
              <p:spPr bwMode="auto">
                <a:xfrm flipV="1">
                  <a:off x="1291" y="783"/>
                  <a:ext cx="56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32" name="Line 342"/>
                <p:cNvSpPr>
                  <a:spLocks noChangeShapeType="1"/>
                </p:cNvSpPr>
                <p:nvPr/>
              </p:nvSpPr>
              <p:spPr bwMode="auto">
                <a:xfrm flipV="1">
                  <a:off x="1487" y="783"/>
                  <a:ext cx="56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33" name="Line 343"/>
                <p:cNvSpPr>
                  <a:spLocks noChangeShapeType="1"/>
                </p:cNvSpPr>
                <p:nvPr/>
              </p:nvSpPr>
              <p:spPr bwMode="auto">
                <a:xfrm flipV="1">
                  <a:off x="1683" y="783"/>
                  <a:ext cx="55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34" name="Line 344"/>
                <p:cNvSpPr>
                  <a:spLocks noChangeShapeType="1"/>
                </p:cNvSpPr>
                <p:nvPr/>
              </p:nvSpPr>
              <p:spPr bwMode="auto">
                <a:xfrm flipV="1">
                  <a:off x="1878" y="783"/>
                  <a:ext cx="56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35" name="Line 345"/>
                <p:cNvSpPr>
                  <a:spLocks noChangeShapeType="1"/>
                </p:cNvSpPr>
                <p:nvPr/>
              </p:nvSpPr>
              <p:spPr bwMode="auto">
                <a:xfrm flipV="1">
                  <a:off x="2074" y="783"/>
                  <a:ext cx="56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36" name="Line 346"/>
                <p:cNvSpPr>
                  <a:spLocks noChangeShapeType="1"/>
                </p:cNvSpPr>
                <p:nvPr/>
              </p:nvSpPr>
              <p:spPr bwMode="auto">
                <a:xfrm flipV="1">
                  <a:off x="2270" y="783"/>
                  <a:ext cx="55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37" name="Line 347"/>
                <p:cNvSpPr>
                  <a:spLocks noChangeShapeType="1"/>
                </p:cNvSpPr>
                <p:nvPr/>
              </p:nvSpPr>
              <p:spPr bwMode="auto">
                <a:xfrm flipV="1">
                  <a:off x="2465" y="783"/>
                  <a:ext cx="56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38" name="Line 348"/>
                <p:cNvSpPr>
                  <a:spLocks noChangeShapeType="1"/>
                </p:cNvSpPr>
                <p:nvPr/>
              </p:nvSpPr>
              <p:spPr bwMode="auto">
                <a:xfrm flipV="1">
                  <a:off x="2661" y="783"/>
                  <a:ext cx="56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39" name="Line 349"/>
                <p:cNvSpPr>
                  <a:spLocks noChangeShapeType="1"/>
                </p:cNvSpPr>
                <p:nvPr/>
              </p:nvSpPr>
              <p:spPr bwMode="auto">
                <a:xfrm flipV="1">
                  <a:off x="2856" y="783"/>
                  <a:ext cx="56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40" name="Line 350"/>
                <p:cNvSpPr>
                  <a:spLocks noChangeShapeType="1"/>
                </p:cNvSpPr>
                <p:nvPr/>
              </p:nvSpPr>
              <p:spPr bwMode="auto">
                <a:xfrm flipV="1">
                  <a:off x="3052" y="783"/>
                  <a:ext cx="56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41" name="Line 351"/>
                <p:cNvSpPr>
                  <a:spLocks noChangeShapeType="1"/>
                </p:cNvSpPr>
                <p:nvPr/>
              </p:nvSpPr>
              <p:spPr bwMode="auto">
                <a:xfrm flipV="1">
                  <a:off x="3248" y="783"/>
                  <a:ext cx="55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42" name="Line 352"/>
                <p:cNvSpPr>
                  <a:spLocks noChangeShapeType="1"/>
                </p:cNvSpPr>
                <p:nvPr/>
              </p:nvSpPr>
              <p:spPr bwMode="auto">
                <a:xfrm flipV="1">
                  <a:off x="3443" y="783"/>
                  <a:ext cx="56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43" name="Line 353"/>
                <p:cNvSpPr>
                  <a:spLocks noChangeShapeType="1"/>
                </p:cNvSpPr>
                <p:nvPr/>
              </p:nvSpPr>
              <p:spPr bwMode="auto">
                <a:xfrm flipV="1">
                  <a:off x="3639" y="783"/>
                  <a:ext cx="56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44" name="Line 354"/>
                <p:cNvSpPr>
                  <a:spLocks noChangeShapeType="1"/>
                </p:cNvSpPr>
                <p:nvPr/>
              </p:nvSpPr>
              <p:spPr bwMode="auto">
                <a:xfrm flipV="1">
                  <a:off x="3835" y="783"/>
                  <a:ext cx="55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45" name="Line 355"/>
                <p:cNvSpPr>
                  <a:spLocks noChangeShapeType="1"/>
                </p:cNvSpPr>
                <p:nvPr/>
              </p:nvSpPr>
              <p:spPr bwMode="auto">
                <a:xfrm flipV="1">
                  <a:off x="4030" y="783"/>
                  <a:ext cx="56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46" name="Line 356"/>
                <p:cNvSpPr>
                  <a:spLocks noChangeShapeType="1"/>
                </p:cNvSpPr>
                <p:nvPr/>
              </p:nvSpPr>
              <p:spPr bwMode="auto">
                <a:xfrm flipV="1">
                  <a:off x="4226" y="783"/>
                  <a:ext cx="56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47" name="Line 357"/>
                <p:cNvSpPr>
                  <a:spLocks noChangeShapeType="1"/>
                </p:cNvSpPr>
                <p:nvPr/>
              </p:nvSpPr>
              <p:spPr bwMode="auto">
                <a:xfrm flipV="1">
                  <a:off x="4422" y="783"/>
                  <a:ext cx="55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48" name="Line 358"/>
                <p:cNvSpPr>
                  <a:spLocks noChangeShapeType="1"/>
                </p:cNvSpPr>
                <p:nvPr/>
              </p:nvSpPr>
              <p:spPr bwMode="auto">
                <a:xfrm flipV="1">
                  <a:off x="4617" y="783"/>
                  <a:ext cx="56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49" name="Line 359"/>
                <p:cNvSpPr>
                  <a:spLocks noChangeShapeType="1"/>
                </p:cNvSpPr>
                <p:nvPr/>
              </p:nvSpPr>
              <p:spPr bwMode="auto">
                <a:xfrm flipV="1">
                  <a:off x="4813" y="783"/>
                  <a:ext cx="56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50" name="Line 360"/>
                <p:cNvSpPr>
                  <a:spLocks noChangeShapeType="1"/>
                </p:cNvSpPr>
                <p:nvPr/>
              </p:nvSpPr>
              <p:spPr bwMode="auto">
                <a:xfrm flipV="1">
                  <a:off x="868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51" name="Line 361"/>
                <p:cNvSpPr>
                  <a:spLocks noChangeShapeType="1"/>
                </p:cNvSpPr>
                <p:nvPr/>
              </p:nvSpPr>
              <p:spPr bwMode="auto">
                <a:xfrm flipV="1">
                  <a:off x="1063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52" name="Line 362"/>
                <p:cNvSpPr>
                  <a:spLocks noChangeShapeType="1"/>
                </p:cNvSpPr>
                <p:nvPr/>
              </p:nvSpPr>
              <p:spPr bwMode="auto">
                <a:xfrm flipV="1">
                  <a:off x="1259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53" name="Line 363"/>
                <p:cNvSpPr>
                  <a:spLocks noChangeShapeType="1"/>
                </p:cNvSpPr>
                <p:nvPr/>
              </p:nvSpPr>
              <p:spPr bwMode="auto">
                <a:xfrm flipV="1">
                  <a:off x="1454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54" name="Line 364"/>
                <p:cNvSpPr>
                  <a:spLocks noChangeShapeType="1"/>
                </p:cNvSpPr>
                <p:nvPr/>
              </p:nvSpPr>
              <p:spPr bwMode="auto">
                <a:xfrm flipV="1">
                  <a:off x="1650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55" name="Line 365"/>
                <p:cNvSpPr>
                  <a:spLocks noChangeShapeType="1"/>
                </p:cNvSpPr>
                <p:nvPr/>
              </p:nvSpPr>
              <p:spPr bwMode="auto">
                <a:xfrm flipV="1">
                  <a:off x="1846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56" name="Line 366"/>
                <p:cNvSpPr>
                  <a:spLocks noChangeShapeType="1"/>
                </p:cNvSpPr>
                <p:nvPr/>
              </p:nvSpPr>
              <p:spPr bwMode="auto">
                <a:xfrm flipV="1">
                  <a:off x="2041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57" name="Line 367"/>
                <p:cNvSpPr>
                  <a:spLocks noChangeShapeType="1"/>
                </p:cNvSpPr>
                <p:nvPr/>
              </p:nvSpPr>
              <p:spPr bwMode="auto">
                <a:xfrm flipV="1">
                  <a:off x="2237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58" name="Line 368"/>
                <p:cNvSpPr>
                  <a:spLocks noChangeShapeType="1"/>
                </p:cNvSpPr>
                <p:nvPr/>
              </p:nvSpPr>
              <p:spPr bwMode="auto">
                <a:xfrm flipV="1">
                  <a:off x="2433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59" name="Line 369"/>
                <p:cNvSpPr>
                  <a:spLocks noChangeShapeType="1"/>
                </p:cNvSpPr>
                <p:nvPr/>
              </p:nvSpPr>
              <p:spPr bwMode="auto">
                <a:xfrm flipV="1">
                  <a:off x="2628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60" name="Line 370"/>
                <p:cNvSpPr>
                  <a:spLocks noChangeShapeType="1"/>
                </p:cNvSpPr>
                <p:nvPr/>
              </p:nvSpPr>
              <p:spPr bwMode="auto">
                <a:xfrm flipV="1">
                  <a:off x="2824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61" name="Line 371"/>
                <p:cNvSpPr>
                  <a:spLocks noChangeShapeType="1"/>
                </p:cNvSpPr>
                <p:nvPr/>
              </p:nvSpPr>
              <p:spPr bwMode="auto">
                <a:xfrm flipV="1">
                  <a:off x="3020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62" name="Line 372"/>
                <p:cNvSpPr>
                  <a:spLocks noChangeShapeType="1"/>
                </p:cNvSpPr>
                <p:nvPr/>
              </p:nvSpPr>
              <p:spPr bwMode="auto">
                <a:xfrm flipV="1">
                  <a:off x="3215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63" name="Line 373"/>
                <p:cNvSpPr>
                  <a:spLocks noChangeShapeType="1"/>
                </p:cNvSpPr>
                <p:nvPr/>
              </p:nvSpPr>
              <p:spPr bwMode="auto">
                <a:xfrm flipV="1">
                  <a:off x="3411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64" name="Line 374"/>
                <p:cNvSpPr>
                  <a:spLocks noChangeShapeType="1"/>
                </p:cNvSpPr>
                <p:nvPr/>
              </p:nvSpPr>
              <p:spPr bwMode="auto">
                <a:xfrm flipV="1">
                  <a:off x="3606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65" name="Line 375"/>
                <p:cNvSpPr>
                  <a:spLocks noChangeShapeType="1"/>
                </p:cNvSpPr>
                <p:nvPr/>
              </p:nvSpPr>
              <p:spPr bwMode="auto">
                <a:xfrm flipV="1">
                  <a:off x="3802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66" name="Line 376"/>
                <p:cNvSpPr>
                  <a:spLocks noChangeShapeType="1"/>
                </p:cNvSpPr>
                <p:nvPr/>
              </p:nvSpPr>
              <p:spPr bwMode="auto">
                <a:xfrm flipV="1">
                  <a:off x="3998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67" name="Line 377"/>
                <p:cNvSpPr>
                  <a:spLocks noChangeShapeType="1"/>
                </p:cNvSpPr>
                <p:nvPr/>
              </p:nvSpPr>
              <p:spPr bwMode="auto">
                <a:xfrm flipV="1">
                  <a:off x="4193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68" name="Line 378"/>
                <p:cNvSpPr>
                  <a:spLocks noChangeShapeType="1"/>
                </p:cNvSpPr>
                <p:nvPr/>
              </p:nvSpPr>
              <p:spPr bwMode="auto">
                <a:xfrm flipV="1">
                  <a:off x="4389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69" name="Line 379"/>
                <p:cNvSpPr>
                  <a:spLocks noChangeShapeType="1"/>
                </p:cNvSpPr>
                <p:nvPr/>
              </p:nvSpPr>
              <p:spPr bwMode="auto">
                <a:xfrm flipV="1">
                  <a:off x="4585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70" name="Line 380"/>
                <p:cNvSpPr>
                  <a:spLocks noChangeShapeType="1"/>
                </p:cNvSpPr>
                <p:nvPr/>
              </p:nvSpPr>
              <p:spPr bwMode="auto">
                <a:xfrm flipV="1">
                  <a:off x="4780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71" name="Line 381"/>
                <p:cNvSpPr>
                  <a:spLocks noChangeShapeType="1"/>
                </p:cNvSpPr>
                <p:nvPr/>
              </p:nvSpPr>
              <p:spPr bwMode="auto">
                <a:xfrm flipV="1">
                  <a:off x="864" y="750"/>
                  <a:ext cx="59" cy="5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72" name="Line 382"/>
                <p:cNvSpPr>
                  <a:spLocks noChangeShapeType="1"/>
                </p:cNvSpPr>
                <p:nvPr/>
              </p:nvSpPr>
              <p:spPr bwMode="auto">
                <a:xfrm flipV="1">
                  <a:off x="1031" y="750"/>
                  <a:ext cx="88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73" name="Line 383"/>
                <p:cNvSpPr>
                  <a:spLocks noChangeShapeType="1"/>
                </p:cNvSpPr>
                <p:nvPr/>
              </p:nvSpPr>
              <p:spPr bwMode="auto">
                <a:xfrm flipV="1">
                  <a:off x="1226" y="750"/>
                  <a:ext cx="88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74" name="Line 384"/>
                <p:cNvSpPr>
                  <a:spLocks noChangeShapeType="1"/>
                </p:cNvSpPr>
                <p:nvPr/>
              </p:nvSpPr>
              <p:spPr bwMode="auto">
                <a:xfrm flipV="1">
                  <a:off x="1422" y="750"/>
                  <a:ext cx="88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75" name="Line 385"/>
                <p:cNvSpPr>
                  <a:spLocks noChangeShapeType="1"/>
                </p:cNvSpPr>
                <p:nvPr/>
              </p:nvSpPr>
              <p:spPr bwMode="auto">
                <a:xfrm flipV="1">
                  <a:off x="1617" y="750"/>
                  <a:ext cx="89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76" name="Line 386"/>
                <p:cNvSpPr>
                  <a:spLocks noChangeShapeType="1"/>
                </p:cNvSpPr>
                <p:nvPr/>
              </p:nvSpPr>
              <p:spPr bwMode="auto">
                <a:xfrm flipV="1">
                  <a:off x="1813" y="750"/>
                  <a:ext cx="88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77" name="Line 387"/>
                <p:cNvSpPr>
                  <a:spLocks noChangeShapeType="1"/>
                </p:cNvSpPr>
                <p:nvPr/>
              </p:nvSpPr>
              <p:spPr bwMode="auto">
                <a:xfrm flipV="1">
                  <a:off x="2009" y="750"/>
                  <a:ext cx="88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78" name="Line 388"/>
                <p:cNvSpPr>
                  <a:spLocks noChangeShapeType="1"/>
                </p:cNvSpPr>
                <p:nvPr/>
              </p:nvSpPr>
              <p:spPr bwMode="auto">
                <a:xfrm flipV="1">
                  <a:off x="2204" y="750"/>
                  <a:ext cx="89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79" name="Line 389"/>
                <p:cNvSpPr>
                  <a:spLocks noChangeShapeType="1"/>
                </p:cNvSpPr>
                <p:nvPr/>
              </p:nvSpPr>
              <p:spPr bwMode="auto">
                <a:xfrm flipV="1">
                  <a:off x="2400" y="750"/>
                  <a:ext cx="88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80" name="Line 390"/>
                <p:cNvSpPr>
                  <a:spLocks noChangeShapeType="1"/>
                </p:cNvSpPr>
                <p:nvPr/>
              </p:nvSpPr>
              <p:spPr bwMode="auto">
                <a:xfrm flipV="1">
                  <a:off x="2596" y="750"/>
                  <a:ext cx="88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81" name="Line 391"/>
                <p:cNvSpPr>
                  <a:spLocks noChangeShapeType="1"/>
                </p:cNvSpPr>
                <p:nvPr/>
              </p:nvSpPr>
              <p:spPr bwMode="auto">
                <a:xfrm flipV="1">
                  <a:off x="2791" y="750"/>
                  <a:ext cx="89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82" name="Line 392"/>
                <p:cNvSpPr>
                  <a:spLocks noChangeShapeType="1"/>
                </p:cNvSpPr>
                <p:nvPr/>
              </p:nvSpPr>
              <p:spPr bwMode="auto">
                <a:xfrm flipV="1">
                  <a:off x="2987" y="750"/>
                  <a:ext cx="88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83" name="Line 393"/>
                <p:cNvSpPr>
                  <a:spLocks noChangeShapeType="1"/>
                </p:cNvSpPr>
                <p:nvPr/>
              </p:nvSpPr>
              <p:spPr bwMode="auto">
                <a:xfrm flipV="1">
                  <a:off x="3183" y="750"/>
                  <a:ext cx="88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84" name="Line 394"/>
                <p:cNvSpPr>
                  <a:spLocks noChangeShapeType="1"/>
                </p:cNvSpPr>
                <p:nvPr/>
              </p:nvSpPr>
              <p:spPr bwMode="auto">
                <a:xfrm flipV="1">
                  <a:off x="3378" y="750"/>
                  <a:ext cx="88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85" name="Line 395"/>
                <p:cNvSpPr>
                  <a:spLocks noChangeShapeType="1"/>
                </p:cNvSpPr>
                <p:nvPr/>
              </p:nvSpPr>
              <p:spPr bwMode="auto">
                <a:xfrm flipV="1">
                  <a:off x="3574" y="750"/>
                  <a:ext cx="88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86" name="Line 396"/>
                <p:cNvSpPr>
                  <a:spLocks noChangeShapeType="1"/>
                </p:cNvSpPr>
                <p:nvPr/>
              </p:nvSpPr>
              <p:spPr bwMode="auto">
                <a:xfrm flipV="1">
                  <a:off x="3769" y="750"/>
                  <a:ext cx="89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87" name="Line 397"/>
                <p:cNvSpPr>
                  <a:spLocks noChangeShapeType="1"/>
                </p:cNvSpPr>
                <p:nvPr/>
              </p:nvSpPr>
              <p:spPr bwMode="auto">
                <a:xfrm flipV="1">
                  <a:off x="3965" y="750"/>
                  <a:ext cx="89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88" name="Line 398"/>
                <p:cNvSpPr>
                  <a:spLocks noChangeShapeType="1"/>
                </p:cNvSpPr>
                <p:nvPr/>
              </p:nvSpPr>
              <p:spPr bwMode="auto">
                <a:xfrm flipV="1">
                  <a:off x="4161" y="750"/>
                  <a:ext cx="88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89" name="Line 399"/>
                <p:cNvSpPr>
                  <a:spLocks noChangeShapeType="1"/>
                </p:cNvSpPr>
                <p:nvPr/>
              </p:nvSpPr>
              <p:spPr bwMode="auto">
                <a:xfrm flipV="1">
                  <a:off x="4356" y="750"/>
                  <a:ext cx="89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90" name="Line 400"/>
                <p:cNvSpPr>
                  <a:spLocks noChangeShapeType="1"/>
                </p:cNvSpPr>
                <p:nvPr/>
              </p:nvSpPr>
              <p:spPr bwMode="auto">
                <a:xfrm flipV="1">
                  <a:off x="4552" y="750"/>
                  <a:ext cx="88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91" name="Line 401"/>
                <p:cNvSpPr>
                  <a:spLocks noChangeShapeType="1"/>
                </p:cNvSpPr>
                <p:nvPr/>
              </p:nvSpPr>
              <p:spPr bwMode="auto">
                <a:xfrm flipV="1">
                  <a:off x="4748" y="750"/>
                  <a:ext cx="88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92" name="Line 402"/>
                <p:cNvSpPr>
                  <a:spLocks noChangeShapeType="1"/>
                </p:cNvSpPr>
                <p:nvPr/>
              </p:nvSpPr>
              <p:spPr bwMode="auto">
                <a:xfrm flipV="1">
                  <a:off x="864" y="737"/>
                  <a:ext cx="40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93" name="Line 403"/>
                <p:cNvSpPr>
                  <a:spLocks noChangeShapeType="1"/>
                </p:cNvSpPr>
                <p:nvPr/>
              </p:nvSpPr>
              <p:spPr bwMode="auto">
                <a:xfrm flipV="1">
                  <a:off x="1005" y="737"/>
                  <a:ext cx="94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94" name="Line 404"/>
                <p:cNvSpPr>
                  <a:spLocks noChangeShapeType="1"/>
                </p:cNvSpPr>
                <p:nvPr/>
              </p:nvSpPr>
              <p:spPr bwMode="auto">
                <a:xfrm flipV="1">
                  <a:off x="1200" y="737"/>
                  <a:ext cx="95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95" name="Line 405"/>
                <p:cNvSpPr>
                  <a:spLocks noChangeShapeType="1"/>
                </p:cNvSpPr>
                <p:nvPr/>
              </p:nvSpPr>
              <p:spPr bwMode="auto">
                <a:xfrm flipV="1">
                  <a:off x="1396" y="737"/>
                  <a:ext cx="94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96" name="Line 406"/>
                <p:cNvSpPr>
                  <a:spLocks noChangeShapeType="1"/>
                </p:cNvSpPr>
                <p:nvPr/>
              </p:nvSpPr>
              <p:spPr bwMode="auto">
                <a:xfrm flipV="1">
                  <a:off x="1592" y="737"/>
                  <a:ext cx="94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97" name="Line 407"/>
                <p:cNvSpPr>
                  <a:spLocks noChangeShapeType="1"/>
                </p:cNvSpPr>
                <p:nvPr/>
              </p:nvSpPr>
              <p:spPr bwMode="auto">
                <a:xfrm flipV="1">
                  <a:off x="1787" y="737"/>
                  <a:ext cx="95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98" name="Line 408"/>
                <p:cNvSpPr>
                  <a:spLocks noChangeShapeType="1"/>
                </p:cNvSpPr>
                <p:nvPr/>
              </p:nvSpPr>
              <p:spPr bwMode="auto">
                <a:xfrm flipV="1">
                  <a:off x="1983" y="737"/>
                  <a:ext cx="94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699" name="Line 409"/>
                <p:cNvSpPr>
                  <a:spLocks noChangeShapeType="1"/>
                </p:cNvSpPr>
                <p:nvPr/>
              </p:nvSpPr>
              <p:spPr bwMode="auto">
                <a:xfrm flipV="1">
                  <a:off x="2179" y="737"/>
                  <a:ext cx="94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00" name="Line 410"/>
                <p:cNvSpPr>
                  <a:spLocks noChangeShapeType="1"/>
                </p:cNvSpPr>
                <p:nvPr/>
              </p:nvSpPr>
              <p:spPr bwMode="auto">
                <a:xfrm flipV="1">
                  <a:off x="2374" y="737"/>
                  <a:ext cx="95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01" name="Line 411"/>
                <p:cNvSpPr>
                  <a:spLocks noChangeShapeType="1"/>
                </p:cNvSpPr>
                <p:nvPr/>
              </p:nvSpPr>
              <p:spPr bwMode="auto">
                <a:xfrm flipV="1">
                  <a:off x="2570" y="737"/>
                  <a:ext cx="94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02" name="Line 412"/>
                <p:cNvSpPr>
                  <a:spLocks noChangeShapeType="1"/>
                </p:cNvSpPr>
                <p:nvPr/>
              </p:nvSpPr>
              <p:spPr bwMode="auto">
                <a:xfrm flipV="1">
                  <a:off x="2765" y="737"/>
                  <a:ext cx="95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03" name="Line 413"/>
                <p:cNvSpPr>
                  <a:spLocks noChangeShapeType="1"/>
                </p:cNvSpPr>
                <p:nvPr/>
              </p:nvSpPr>
              <p:spPr bwMode="auto">
                <a:xfrm flipV="1">
                  <a:off x="2961" y="737"/>
                  <a:ext cx="95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04" name="Line 414"/>
                <p:cNvSpPr>
                  <a:spLocks noChangeShapeType="1"/>
                </p:cNvSpPr>
                <p:nvPr/>
              </p:nvSpPr>
              <p:spPr bwMode="auto">
                <a:xfrm flipV="1">
                  <a:off x="3157" y="737"/>
                  <a:ext cx="94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05" name="Line 415"/>
                <p:cNvSpPr>
                  <a:spLocks noChangeShapeType="1"/>
                </p:cNvSpPr>
                <p:nvPr/>
              </p:nvSpPr>
              <p:spPr bwMode="auto">
                <a:xfrm flipV="1">
                  <a:off x="3352" y="737"/>
                  <a:ext cx="95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06" name="Line 416"/>
                <p:cNvSpPr>
                  <a:spLocks noChangeShapeType="1"/>
                </p:cNvSpPr>
                <p:nvPr/>
              </p:nvSpPr>
              <p:spPr bwMode="auto">
                <a:xfrm flipV="1">
                  <a:off x="3548" y="737"/>
                  <a:ext cx="94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07" name="Line 417"/>
                <p:cNvSpPr>
                  <a:spLocks noChangeShapeType="1"/>
                </p:cNvSpPr>
                <p:nvPr/>
              </p:nvSpPr>
              <p:spPr bwMode="auto">
                <a:xfrm flipV="1">
                  <a:off x="3744" y="737"/>
                  <a:ext cx="94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08" name="Line 418"/>
                <p:cNvSpPr>
                  <a:spLocks noChangeShapeType="1"/>
                </p:cNvSpPr>
                <p:nvPr/>
              </p:nvSpPr>
              <p:spPr bwMode="auto">
                <a:xfrm flipV="1">
                  <a:off x="3939" y="737"/>
                  <a:ext cx="95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09" name="Line 419"/>
                <p:cNvSpPr>
                  <a:spLocks noChangeShapeType="1"/>
                </p:cNvSpPr>
                <p:nvPr/>
              </p:nvSpPr>
              <p:spPr bwMode="auto">
                <a:xfrm flipV="1">
                  <a:off x="4135" y="737"/>
                  <a:ext cx="94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10" name="Line 420"/>
                <p:cNvSpPr>
                  <a:spLocks noChangeShapeType="1"/>
                </p:cNvSpPr>
                <p:nvPr/>
              </p:nvSpPr>
              <p:spPr bwMode="auto">
                <a:xfrm flipV="1">
                  <a:off x="4331" y="737"/>
                  <a:ext cx="94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11" name="Line 421"/>
                <p:cNvSpPr>
                  <a:spLocks noChangeShapeType="1"/>
                </p:cNvSpPr>
                <p:nvPr/>
              </p:nvSpPr>
              <p:spPr bwMode="auto">
                <a:xfrm flipV="1">
                  <a:off x="4526" y="737"/>
                  <a:ext cx="95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12" name="Line 422"/>
                <p:cNvSpPr>
                  <a:spLocks noChangeShapeType="1"/>
                </p:cNvSpPr>
                <p:nvPr/>
              </p:nvSpPr>
              <p:spPr bwMode="auto">
                <a:xfrm flipV="1">
                  <a:off x="4722" y="737"/>
                  <a:ext cx="94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13" name="Line 423"/>
                <p:cNvSpPr>
                  <a:spLocks noChangeShapeType="1"/>
                </p:cNvSpPr>
                <p:nvPr/>
              </p:nvSpPr>
              <p:spPr bwMode="auto">
                <a:xfrm flipV="1">
                  <a:off x="4917" y="806"/>
                  <a:ext cx="26" cy="2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14" name="Line 424"/>
                <p:cNvSpPr>
                  <a:spLocks noChangeShapeType="1"/>
                </p:cNvSpPr>
                <p:nvPr/>
              </p:nvSpPr>
              <p:spPr bwMode="auto">
                <a:xfrm flipV="1">
                  <a:off x="864" y="737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15" name="Line 425"/>
                <p:cNvSpPr>
                  <a:spLocks noChangeShapeType="1"/>
                </p:cNvSpPr>
                <p:nvPr/>
              </p:nvSpPr>
              <p:spPr bwMode="auto">
                <a:xfrm flipV="1">
                  <a:off x="988" y="737"/>
                  <a:ext cx="79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16" name="Line 426"/>
                <p:cNvSpPr>
                  <a:spLocks noChangeShapeType="1"/>
                </p:cNvSpPr>
                <p:nvPr/>
              </p:nvSpPr>
              <p:spPr bwMode="auto">
                <a:xfrm flipV="1">
                  <a:off x="1184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17" name="Line 427"/>
                <p:cNvSpPr>
                  <a:spLocks noChangeShapeType="1"/>
                </p:cNvSpPr>
                <p:nvPr/>
              </p:nvSpPr>
              <p:spPr bwMode="auto">
                <a:xfrm flipV="1">
                  <a:off x="1380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18" name="Line 428"/>
                <p:cNvSpPr>
                  <a:spLocks noChangeShapeType="1"/>
                </p:cNvSpPr>
                <p:nvPr/>
              </p:nvSpPr>
              <p:spPr bwMode="auto">
                <a:xfrm flipV="1">
                  <a:off x="1575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19" name="Line 429"/>
                <p:cNvSpPr>
                  <a:spLocks noChangeShapeType="1"/>
                </p:cNvSpPr>
                <p:nvPr/>
              </p:nvSpPr>
              <p:spPr bwMode="auto">
                <a:xfrm flipV="1">
                  <a:off x="1771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20" name="Line 430"/>
                <p:cNvSpPr>
                  <a:spLocks noChangeShapeType="1"/>
                </p:cNvSpPr>
                <p:nvPr/>
              </p:nvSpPr>
              <p:spPr bwMode="auto">
                <a:xfrm flipV="1">
                  <a:off x="1967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21" name="Line 431"/>
                <p:cNvSpPr>
                  <a:spLocks noChangeShapeType="1"/>
                </p:cNvSpPr>
                <p:nvPr/>
              </p:nvSpPr>
              <p:spPr bwMode="auto">
                <a:xfrm flipV="1">
                  <a:off x="2162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22" name="Line 432"/>
                <p:cNvSpPr>
                  <a:spLocks noChangeShapeType="1"/>
                </p:cNvSpPr>
                <p:nvPr/>
              </p:nvSpPr>
              <p:spPr bwMode="auto">
                <a:xfrm flipV="1">
                  <a:off x="2358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23" name="Line 433"/>
                <p:cNvSpPr>
                  <a:spLocks noChangeShapeType="1"/>
                </p:cNvSpPr>
                <p:nvPr/>
              </p:nvSpPr>
              <p:spPr bwMode="auto">
                <a:xfrm flipV="1">
                  <a:off x="2554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24" name="Line 434"/>
                <p:cNvSpPr>
                  <a:spLocks noChangeShapeType="1"/>
                </p:cNvSpPr>
                <p:nvPr/>
              </p:nvSpPr>
              <p:spPr bwMode="auto">
                <a:xfrm flipV="1">
                  <a:off x="2749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25" name="Line 435"/>
                <p:cNvSpPr>
                  <a:spLocks noChangeShapeType="1"/>
                </p:cNvSpPr>
                <p:nvPr/>
              </p:nvSpPr>
              <p:spPr bwMode="auto">
                <a:xfrm flipV="1">
                  <a:off x="2945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26" name="Line 436"/>
                <p:cNvSpPr>
                  <a:spLocks noChangeShapeType="1"/>
                </p:cNvSpPr>
                <p:nvPr/>
              </p:nvSpPr>
              <p:spPr bwMode="auto">
                <a:xfrm flipV="1">
                  <a:off x="3140" y="737"/>
                  <a:ext cx="79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27" name="Line 437"/>
                <p:cNvSpPr>
                  <a:spLocks noChangeShapeType="1"/>
                </p:cNvSpPr>
                <p:nvPr/>
              </p:nvSpPr>
              <p:spPr bwMode="auto">
                <a:xfrm flipV="1">
                  <a:off x="3336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28" name="Line 438"/>
                <p:cNvSpPr>
                  <a:spLocks noChangeShapeType="1"/>
                </p:cNvSpPr>
                <p:nvPr/>
              </p:nvSpPr>
              <p:spPr bwMode="auto">
                <a:xfrm flipV="1">
                  <a:off x="3532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29" name="Line 439"/>
                <p:cNvSpPr>
                  <a:spLocks noChangeShapeType="1"/>
                </p:cNvSpPr>
                <p:nvPr/>
              </p:nvSpPr>
              <p:spPr bwMode="auto">
                <a:xfrm flipV="1">
                  <a:off x="3727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30" name="Line 440"/>
                <p:cNvSpPr>
                  <a:spLocks noChangeShapeType="1"/>
                </p:cNvSpPr>
                <p:nvPr/>
              </p:nvSpPr>
              <p:spPr bwMode="auto">
                <a:xfrm flipV="1">
                  <a:off x="3923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31" name="Line 441"/>
                <p:cNvSpPr>
                  <a:spLocks noChangeShapeType="1"/>
                </p:cNvSpPr>
                <p:nvPr/>
              </p:nvSpPr>
              <p:spPr bwMode="auto">
                <a:xfrm flipV="1">
                  <a:off x="4119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32" name="Line 442"/>
                <p:cNvSpPr>
                  <a:spLocks noChangeShapeType="1"/>
                </p:cNvSpPr>
                <p:nvPr/>
              </p:nvSpPr>
              <p:spPr bwMode="auto">
                <a:xfrm flipV="1">
                  <a:off x="4314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33" name="Line 443"/>
                <p:cNvSpPr>
                  <a:spLocks noChangeShapeType="1"/>
                </p:cNvSpPr>
                <p:nvPr/>
              </p:nvSpPr>
              <p:spPr bwMode="auto">
                <a:xfrm flipV="1">
                  <a:off x="4510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34" name="Line 444"/>
                <p:cNvSpPr>
                  <a:spLocks noChangeShapeType="1"/>
                </p:cNvSpPr>
                <p:nvPr/>
              </p:nvSpPr>
              <p:spPr bwMode="auto">
                <a:xfrm flipV="1">
                  <a:off x="4705" y="737"/>
                  <a:ext cx="79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35" name="Line 445"/>
                <p:cNvSpPr>
                  <a:spLocks noChangeShapeType="1"/>
                </p:cNvSpPr>
                <p:nvPr/>
              </p:nvSpPr>
              <p:spPr bwMode="auto">
                <a:xfrm flipV="1">
                  <a:off x="4901" y="783"/>
                  <a:ext cx="33" cy="3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36" name="Line 446"/>
                <p:cNvSpPr>
                  <a:spLocks noChangeShapeType="1"/>
                </p:cNvSpPr>
                <p:nvPr/>
              </p:nvSpPr>
              <p:spPr bwMode="auto">
                <a:xfrm flipH="1">
                  <a:off x="1730" y="1205"/>
                  <a:ext cx="2679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37" name="Line 447"/>
                <p:cNvSpPr>
                  <a:spLocks noChangeShapeType="1"/>
                </p:cNvSpPr>
                <p:nvPr/>
              </p:nvSpPr>
              <p:spPr bwMode="auto">
                <a:xfrm flipH="1">
                  <a:off x="951" y="1205"/>
                  <a:ext cx="642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38" name="Freeform 448"/>
                <p:cNvSpPr>
                  <a:spLocks/>
                </p:cNvSpPr>
                <p:nvPr/>
              </p:nvSpPr>
              <p:spPr bwMode="auto">
                <a:xfrm>
                  <a:off x="951" y="1205"/>
                  <a:ext cx="26" cy="144"/>
                </a:xfrm>
                <a:custGeom>
                  <a:avLst/>
                  <a:gdLst>
                    <a:gd name="T0" fmla="*/ 0 w 128"/>
                    <a:gd name="T1" fmla="*/ 0 h 722"/>
                    <a:gd name="T2" fmla="*/ 0 w 128"/>
                    <a:gd name="T3" fmla="*/ 0 h 722"/>
                    <a:gd name="T4" fmla="*/ 0 w 128"/>
                    <a:gd name="T5" fmla="*/ 0 h 722"/>
                    <a:gd name="T6" fmla="*/ 0 w 128"/>
                    <a:gd name="T7" fmla="*/ 0 h 72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8"/>
                    <a:gd name="T13" fmla="*/ 0 h 722"/>
                    <a:gd name="T14" fmla="*/ 128 w 128"/>
                    <a:gd name="T15" fmla="*/ 722 h 72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8" h="722">
                      <a:moveTo>
                        <a:pt x="0" y="722"/>
                      </a:moveTo>
                      <a:lnTo>
                        <a:pt x="128" y="493"/>
                      </a:lnTo>
                      <a:lnTo>
                        <a:pt x="128" y="2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739" name="Freeform 449"/>
                <p:cNvSpPr>
                  <a:spLocks/>
                </p:cNvSpPr>
                <p:nvPr/>
              </p:nvSpPr>
              <p:spPr bwMode="auto">
                <a:xfrm>
                  <a:off x="925" y="1205"/>
                  <a:ext cx="26" cy="144"/>
                </a:xfrm>
                <a:custGeom>
                  <a:avLst/>
                  <a:gdLst>
                    <a:gd name="T0" fmla="*/ 0 w 130"/>
                    <a:gd name="T1" fmla="*/ 0 h 722"/>
                    <a:gd name="T2" fmla="*/ 0 w 130"/>
                    <a:gd name="T3" fmla="*/ 0 h 722"/>
                    <a:gd name="T4" fmla="*/ 0 w 130"/>
                    <a:gd name="T5" fmla="*/ 0 h 722"/>
                    <a:gd name="T6" fmla="*/ 0 w 130"/>
                    <a:gd name="T7" fmla="*/ 0 h 72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0"/>
                    <a:gd name="T13" fmla="*/ 0 h 722"/>
                    <a:gd name="T14" fmla="*/ 130 w 130"/>
                    <a:gd name="T15" fmla="*/ 722 h 72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0" h="722">
                      <a:moveTo>
                        <a:pt x="130" y="0"/>
                      </a:moveTo>
                      <a:lnTo>
                        <a:pt x="0" y="230"/>
                      </a:lnTo>
                      <a:lnTo>
                        <a:pt x="0" y="493"/>
                      </a:lnTo>
                      <a:lnTo>
                        <a:pt x="130" y="722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740" name="Freeform 450"/>
                <p:cNvSpPr>
                  <a:spLocks/>
                </p:cNvSpPr>
                <p:nvPr/>
              </p:nvSpPr>
              <p:spPr bwMode="auto">
                <a:xfrm>
                  <a:off x="5133" y="737"/>
                  <a:ext cx="8" cy="1"/>
                </a:xfrm>
                <a:custGeom>
                  <a:avLst/>
                  <a:gdLst>
                    <a:gd name="T0" fmla="*/ 0 w 39"/>
                    <a:gd name="T1" fmla="*/ 0 h 1"/>
                    <a:gd name="T2" fmla="*/ 0 w 39"/>
                    <a:gd name="T3" fmla="*/ 1 h 1"/>
                    <a:gd name="T4" fmla="*/ 0 w 39"/>
                    <a:gd name="T5" fmla="*/ 0 h 1"/>
                    <a:gd name="T6" fmla="*/ 0 w 39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1"/>
                    <a:gd name="T14" fmla="*/ 39 w 39"/>
                    <a:gd name="T15" fmla="*/ 1 h 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1">
                      <a:moveTo>
                        <a:pt x="10" y="0"/>
                      </a:moveTo>
                      <a:lnTo>
                        <a:pt x="39" y="1"/>
                      </a:lnTo>
                      <a:lnTo>
                        <a:pt x="0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741" name="Freeform 451"/>
                <p:cNvSpPr>
                  <a:spLocks/>
                </p:cNvSpPr>
                <p:nvPr/>
              </p:nvSpPr>
              <p:spPr bwMode="auto">
                <a:xfrm>
                  <a:off x="5125" y="737"/>
                  <a:ext cx="16" cy="1"/>
                </a:xfrm>
                <a:custGeom>
                  <a:avLst/>
                  <a:gdLst>
                    <a:gd name="T0" fmla="*/ 0 w 77"/>
                    <a:gd name="T1" fmla="*/ 0 h 2"/>
                    <a:gd name="T2" fmla="*/ 0 w 77"/>
                    <a:gd name="T3" fmla="*/ 1 h 2"/>
                    <a:gd name="T4" fmla="*/ 0 w 77"/>
                    <a:gd name="T5" fmla="*/ 1 h 2"/>
                    <a:gd name="T6" fmla="*/ 0 w 77"/>
                    <a:gd name="T7" fmla="*/ 0 h 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7"/>
                    <a:gd name="T13" fmla="*/ 0 h 2"/>
                    <a:gd name="T14" fmla="*/ 77 w 77"/>
                    <a:gd name="T15" fmla="*/ 2 h 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7" h="2">
                      <a:moveTo>
                        <a:pt x="0" y="0"/>
                      </a:moveTo>
                      <a:lnTo>
                        <a:pt x="77" y="2"/>
                      </a:lnTo>
                      <a:lnTo>
                        <a:pt x="48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742" name="Freeform 452"/>
                <p:cNvSpPr>
                  <a:spLocks/>
                </p:cNvSpPr>
                <p:nvPr/>
              </p:nvSpPr>
              <p:spPr bwMode="auto">
                <a:xfrm>
                  <a:off x="4872" y="735"/>
                  <a:ext cx="51" cy="2"/>
                </a:xfrm>
                <a:custGeom>
                  <a:avLst/>
                  <a:gdLst>
                    <a:gd name="T0" fmla="*/ 0 w 255"/>
                    <a:gd name="T1" fmla="*/ 0 h 8"/>
                    <a:gd name="T2" fmla="*/ 0 w 255"/>
                    <a:gd name="T3" fmla="*/ 0 h 8"/>
                    <a:gd name="T4" fmla="*/ 0 w 255"/>
                    <a:gd name="T5" fmla="*/ 0 h 8"/>
                    <a:gd name="T6" fmla="*/ 0 w 255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55"/>
                    <a:gd name="T13" fmla="*/ 0 h 8"/>
                    <a:gd name="T14" fmla="*/ 255 w 255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55" h="8">
                      <a:moveTo>
                        <a:pt x="255" y="0"/>
                      </a:moveTo>
                      <a:lnTo>
                        <a:pt x="157" y="8"/>
                      </a:lnTo>
                      <a:lnTo>
                        <a:pt x="0" y="8"/>
                      </a:lnTo>
                      <a:lnTo>
                        <a:pt x="25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743" name="Freeform 453"/>
                <p:cNvSpPr>
                  <a:spLocks/>
                </p:cNvSpPr>
                <p:nvPr/>
              </p:nvSpPr>
              <p:spPr bwMode="auto">
                <a:xfrm>
                  <a:off x="4848" y="720"/>
                  <a:ext cx="51" cy="2"/>
                </a:xfrm>
                <a:custGeom>
                  <a:avLst/>
                  <a:gdLst>
                    <a:gd name="T0" fmla="*/ 0 w 255"/>
                    <a:gd name="T1" fmla="*/ 0 h 8"/>
                    <a:gd name="T2" fmla="*/ 0 w 255"/>
                    <a:gd name="T3" fmla="*/ 0 h 8"/>
                    <a:gd name="T4" fmla="*/ 0 w 255"/>
                    <a:gd name="T5" fmla="*/ 0 h 8"/>
                    <a:gd name="T6" fmla="*/ 0 w 255"/>
                    <a:gd name="T7" fmla="*/ 0 h 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55"/>
                    <a:gd name="T13" fmla="*/ 0 h 8"/>
                    <a:gd name="T14" fmla="*/ 255 w 255"/>
                    <a:gd name="T15" fmla="*/ 8 h 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55" h="8">
                      <a:moveTo>
                        <a:pt x="255" y="0"/>
                      </a:moveTo>
                      <a:lnTo>
                        <a:pt x="157" y="8"/>
                      </a:lnTo>
                      <a:lnTo>
                        <a:pt x="0" y="8"/>
                      </a:lnTo>
                      <a:lnTo>
                        <a:pt x="255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744" name="Freeform 454"/>
                <p:cNvSpPr>
                  <a:spLocks/>
                </p:cNvSpPr>
                <p:nvPr/>
              </p:nvSpPr>
              <p:spPr bwMode="auto">
                <a:xfrm>
                  <a:off x="4718" y="735"/>
                  <a:ext cx="63" cy="2"/>
                </a:xfrm>
                <a:custGeom>
                  <a:avLst/>
                  <a:gdLst>
                    <a:gd name="T0" fmla="*/ 0 w 315"/>
                    <a:gd name="T1" fmla="*/ 0 h 11"/>
                    <a:gd name="T2" fmla="*/ 0 w 315"/>
                    <a:gd name="T3" fmla="*/ 0 h 11"/>
                    <a:gd name="T4" fmla="*/ 0 w 315"/>
                    <a:gd name="T5" fmla="*/ 0 h 11"/>
                    <a:gd name="T6" fmla="*/ 0 w 315"/>
                    <a:gd name="T7" fmla="*/ 0 h 1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5"/>
                    <a:gd name="T13" fmla="*/ 0 h 11"/>
                    <a:gd name="T14" fmla="*/ 315 w 315"/>
                    <a:gd name="T15" fmla="*/ 11 h 1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5" h="11">
                      <a:moveTo>
                        <a:pt x="17" y="0"/>
                      </a:moveTo>
                      <a:lnTo>
                        <a:pt x="315" y="11"/>
                      </a:lnTo>
                      <a:lnTo>
                        <a:pt x="0" y="11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745" name="Freeform 455"/>
                <p:cNvSpPr>
                  <a:spLocks/>
                </p:cNvSpPr>
                <p:nvPr/>
              </p:nvSpPr>
              <p:spPr bwMode="auto">
                <a:xfrm>
                  <a:off x="4718" y="735"/>
                  <a:ext cx="63" cy="2"/>
                </a:xfrm>
                <a:custGeom>
                  <a:avLst/>
                  <a:gdLst>
                    <a:gd name="T0" fmla="*/ 0 w 315"/>
                    <a:gd name="T1" fmla="*/ 0 h 11"/>
                    <a:gd name="T2" fmla="*/ 0 w 315"/>
                    <a:gd name="T3" fmla="*/ 0 h 11"/>
                    <a:gd name="T4" fmla="*/ 0 w 315"/>
                    <a:gd name="T5" fmla="*/ 0 h 11"/>
                    <a:gd name="T6" fmla="*/ 0 w 315"/>
                    <a:gd name="T7" fmla="*/ 0 h 1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5"/>
                    <a:gd name="T13" fmla="*/ 0 h 11"/>
                    <a:gd name="T14" fmla="*/ 315 w 315"/>
                    <a:gd name="T15" fmla="*/ 11 h 1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5" h="11">
                      <a:moveTo>
                        <a:pt x="17" y="0"/>
                      </a:moveTo>
                      <a:lnTo>
                        <a:pt x="315" y="11"/>
                      </a:lnTo>
                      <a:lnTo>
                        <a:pt x="0" y="11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  <p:sp>
              <p:nvSpPr>
                <p:cNvPr id="12746" name="Line 456"/>
                <p:cNvSpPr>
                  <a:spLocks noChangeShapeType="1"/>
                </p:cNvSpPr>
                <p:nvPr/>
              </p:nvSpPr>
              <p:spPr bwMode="auto">
                <a:xfrm flipH="1">
                  <a:off x="4545" y="1205"/>
                  <a:ext cx="829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47" name="Line 457"/>
                <p:cNvSpPr>
                  <a:spLocks noChangeShapeType="1"/>
                </p:cNvSpPr>
                <p:nvPr/>
              </p:nvSpPr>
              <p:spPr bwMode="auto">
                <a:xfrm flipH="1" flipV="1">
                  <a:off x="5016" y="734"/>
                  <a:ext cx="81" cy="8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48" name="Line 458"/>
                <p:cNvSpPr>
                  <a:spLocks noChangeShapeType="1"/>
                </p:cNvSpPr>
                <p:nvPr/>
              </p:nvSpPr>
              <p:spPr bwMode="auto">
                <a:xfrm flipH="1" flipV="1">
                  <a:off x="5214" y="737"/>
                  <a:ext cx="79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49" name="Line 459"/>
                <p:cNvSpPr>
                  <a:spLocks noChangeShapeType="1"/>
                </p:cNvSpPr>
                <p:nvPr/>
              </p:nvSpPr>
              <p:spPr bwMode="auto">
                <a:xfrm flipH="1" flipV="1">
                  <a:off x="5049" y="735"/>
                  <a:ext cx="64" cy="6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50" name="Line 460"/>
                <p:cNvSpPr>
                  <a:spLocks noChangeShapeType="1"/>
                </p:cNvSpPr>
                <p:nvPr/>
              </p:nvSpPr>
              <p:spPr bwMode="auto">
                <a:xfrm flipH="1" flipV="1">
                  <a:off x="5247" y="737"/>
                  <a:ext cx="62" cy="6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51" name="Line 461"/>
                <p:cNvSpPr>
                  <a:spLocks noChangeShapeType="1"/>
                </p:cNvSpPr>
                <p:nvPr/>
              </p:nvSpPr>
              <p:spPr bwMode="auto">
                <a:xfrm flipH="1" flipV="1">
                  <a:off x="5082" y="736"/>
                  <a:ext cx="47" cy="4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52" name="Line 462"/>
                <p:cNvSpPr>
                  <a:spLocks noChangeShapeType="1"/>
                </p:cNvSpPr>
                <p:nvPr/>
              </p:nvSpPr>
              <p:spPr bwMode="auto">
                <a:xfrm flipH="1" flipV="1">
                  <a:off x="5279" y="737"/>
                  <a:ext cx="46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53" name="Line 463"/>
                <p:cNvSpPr>
                  <a:spLocks noChangeShapeType="1"/>
                </p:cNvSpPr>
                <p:nvPr/>
              </p:nvSpPr>
              <p:spPr bwMode="auto">
                <a:xfrm flipH="1" flipV="1">
                  <a:off x="4924" y="741"/>
                  <a:ext cx="26" cy="2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54" name="Line 464"/>
                <p:cNvSpPr>
                  <a:spLocks noChangeShapeType="1"/>
                </p:cNvSpPr>
                <p:nvPr/>
              </p:nvSpPr>
              <p:spPr bwMode="auto">
                <a:xfrm flipH="1" flipV="1">
                  <a:off x="5116" y="737"/>
                  <a:ext cx="30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55" name="Line 465"/>
                <p:cNvSpPr>
                  <a:spLocks noChangeShapeType="1"/>
                </p:cNvSpPr>
                <p:nvPr/>
              </p:nvSpPr>
              <p:spPr bwMode="auto">
                <a:xfrm flipH="1" flipV="1">
                  <a:off x="5312" y="737"/>
                  <a:ext cx="29" cy="2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56" name="Line 466"/>
                <p:cNvSpPr>
                  <a:spLocks noChangeShapeType="1"/>
                </p:cNvSpPr>
                <p:nvPr/>
              </p:nvSpPr>
              <p:spPr bwMode="auto">
                <a:xfrm flipH="1" flipV="1">
                  <a:off x="4951" y="735"/>
                  <a:ext cx="15" cy="1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57" name="Line 467"/>
                <p:cNvSpPr>
                  <a:spLocks noChangeShapeType="1"/>
                </p:cNvSpPr>
                <p:nvPr/>
              </p:nvSpPr>
              <p:spPr bwMode="auto">
                <a:xfrm flipH="1" flipV="1">
                  <a:off x="5149" y="737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58" name="Line 468"/>
                <p:cNvSpPr>
                  <a:spLocks noChangeShapeType="1"/>
                </p:cNvSpPr>
                <p:nvPr/>
              </p:nvSpPr>
              <p:spPr bwMode="auto">
                <a:xfrm flipH="1" flipV="1">
                  <a:off x="5345" y="737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59" name="Line 469"/>
                <p:cNvSpPr>
                  <a:spLocks noChangeShapeType="1"/>
                </p:cNvSpPr>
                <p:nvPr/>
              </p:nvSpPr>
              <p:spPr bwMode="auto">
                <a:xfrm flipH="1" flipV="1">
                  <a:off x="5080" y="832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60" name="Line 470"/>
                <p:cNvSpPr>
                  <a:spLocks noChangeShapeType="1"/>
                </p:cNvSpPr>
                <p:nvPr/>
              </p:nvSpPr>
              <p:spPr bwMode="auto">
                <a:xfrm flipH="1" flipV="1">
                  <a:off x="5276" y="832"/>
                  <a:ext cx="7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61" name="Line 471"/>
                <p:cNvSpPr>
                  <a:spLocks noChangeShapeType="1"/>
                </p:cNvSpPr>
                <p:nvPr/>
              </p:nvSpPr>
              <p:spPr bwMode="auto">
                <a:xfrm flipH="1" flipV="1">
                  <a:off x="5097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62" name="Line 472"/>
                <p:cNvSpPr>
                  <a:spLocks noChangeShapeType="1"/>
                </p:cNvSpPr>
                <p:nvPr/>
              </p:nvSpPr>
              <p:spPr bwMode="auto">
                <a:xfrm flipH="1" flipV="1">
                  <a:off x="5293" y="815"/>
                  <a:ext cx="22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63" name="Line 473"/>
                <p:cNvSpPr>
                  <a:spLocks noChangeShapeType="1"/>
                </p:cNvSpPr>
                <p:nvPr/>
              </p:nvSpPr>
              <p:spPr bwMode="auto">
                <a:xfrm flipV="1">
                  <a:off x="5074" y="815"/>
                  <a:ext cx="23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64" name="Line 474"/>
                <p:cNvSpPr>
                  <a:spLocks noChangeShapeType="1"/>
                </p:cNvSpPr>
                <p:nvPr/>
              </p:nvSpPr>
              <p:spPr bwMode="auto">
                <a:xfrm flipV="1">
                  <a:off x="5269" y="815"/>
                  <a:ext cx="24" cy="2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65" name="Line 475"/>
                <p:cNvSpPr>
                  <a:spLocks noChangeShapeType="1"/>
                </p:cNvSpPr>
                <p:nvPr/>
              </p:nvSpPr>
              <p:spPr bwMode="auto">
                <a:xfrm flipV="1">
                  <a:off x="5041" y="799"/>
                  <a:ext cx="39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66" name="Line 476"/>
                <p:cNvSpPr>
                  <a:spLocks noChangeShapeType="1"/>
                </p:cNvSpPr>
                <p:nvPr/>
              </p:nvSpPr>
              <p:spPr bwMode="auto">
                <a:xfrm flipV="1">
                  <a:off x="5237" y="799"/>
                  <a:ext cx="39" cy="4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67" name="Line 477"/>
                <p:cNvSpPr>
                  <a:spLocks noChangeShapeType="1"/>
                </p:cNvSpPr>
                <p:nvPr/>
              </p:nvSpPr>
              <p:spPr bwMode="auto">
                <a:xfrm flipV="1">
                  <a:off x="5008" y="783"/>
                  <a:ext cx="56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68" name="Line 478"/>
                <p:cNvSpPr>
                  <a:spLocks noChangeShapeType="1"/>
                </p:cNvSpPr>
                <p:nvPr/>
              </p:nvSpPr>
              <p:spPr bwMode="auto">
                <a:xfrm flipV="1">
                  <a:off x="5204" y="783"/>
                  <a:ext cx="56" cy="5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69" name="Line 479"/>
                <p:cNvSpPr>
                  <a:spLocks noChangeShapeType="1"/>
                </p:cNvSpPr>
                <p:nvPr/>
              </p:nvSpPr>
              <p:spPr bwMode="auto">
                <a:xfrm flipV="1">
                  <a:off x="4976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70" name="Line 480"/>
                <p:cNvSpPr>
                  <a:spLocks noChangeShapeType="1"/>
                </p:cNvSpPr>
                <p:nvPr/>
              </p:nvSpPr>
              <p:spPr bwMode="auto">
                <a:xfrm flipV="1">
                  <a:off x="5171" y="766"/>
                  <a:ext cx="72" cy="7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71" name="Line 481"/>
                <p:cNvSpPr>
                  <a:spLocks noChangeShapeType="1"/>
                </p:cNvSpPr>
                <p:nvPr/>
              </p:nvSpPr>
              <p:spPr bwMode="auto">
                <a:xfrm flipV="1">
                  <a:off x="5367" y="826"/>
                  <a:ext cx="13" cy="1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72" name="Line 482"/>
                <p:cNvSpPr>
                  <a:spLocks noChangeShapeType="1"/>
                </p:cNvSpPr>
                <p:nvPr/>
              </p:nvSpPr>
              <p:spPr bwMode="auto">
                <a:xfrm flipV="1">
                  <a:off x="4943" y="750"/>
                  <a:ext cx="89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73" name="Line 483"/>
                <p:cNvSpPr>
                  <a:spLocks noChangeShapeType="1"/>
                </p:cNvSpPr>
                <p:nvPr/>
              </p:nvSpPr>
              <p:spPr bwMode="auto">
                <a:xfrm flipV="1">
                  <a:off x="5139" y="750"/>
                  <a:ext cx="88" cy="89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74" name="Line 484"/>
                <p:cNvSpPr>
                  <a:spLocks noChangeShapeType="1"/>
                </p:cNvSpPr>
                <p:nvPr/>
              </p:nvSpPr>
              <p:spPr bwMode="auto">
                <a:xfrm flipV="1">
                  <a:off x="5335" y="793"/>
                  <a:ext cx="45" cy="46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75" name="Line 485"/>
                <p:cNvSpPr>
                  <a:spLocks noChangeShapeType="1"/>
                </p:cNvSpPr>
                <p:nvPr/>
              </p:nvSpPr>
              <p:spPr bwMode="auto">
                <a:xfrm flipV="1">
                  <a:off x="4948" y="734"/>
                  <a:ext cx="67" cy="6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76" name="Line 486"/>
                <p:cNvSpPr>
                  <a:spLocks noChangeShapeType="1"/>
                </p:cNvSpPr>
                <p:nvPr/>
              </p:nvSpPr>
              <p:spPr bwMode="auto">
                <a:xfrm flipV="1">
                  <a:off x="5113" y="737"/>
                  <a:ext cx="94" cy="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77" name="Line 487"/>
                <p:cNvSpPr>
                  <a:spLocks noChangeShapeType="1"/>
                </p:cNvSpPr>
                <p:nvPr/>
              </p:nvSpPr>
              <p:spPr bwMode="auto">
                <a:xfrm flipV="1">
                  <a:off x="5309" y="761"/>
                  <a:ext cx="71" cy="7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78" name="Line 488"/>
                <p:cNvSpPr>
                  <a:spLocks noChangeShapeType="1"/>
                </p:cNvSpPr>
                <p:nvPr/>
              </p:nvSpPr>
              <p:spPr bwMode="auto">
                <a:xfrm flipV="1">
                  <a:off x="4939" y="734"/>
                  <a:ext cx="43" cy="4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79" name="Line 489"/>
                <p:cNvSpPr>
                  <a:spLocks noChangeShapeType="1"/>
                </p:cNvSpPr>
                <p:nvPr/>
              </p:nvSpPr>
              <p:spPr bwMode="auto">
                <a:xfrm flipV="1">
                  <a:off x="5097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80" name="Line 490"/>
                <p:cNvSpPr>
                  <a:spLocks noChangeShapeType="1"/>
                </p:cNvSpPr>
                <p:nvPr/>
              </p:nvSpPr>
              <p:spPr bwMode="auto">
                <a:xfrm flipV="1">
                  <a:off x="5293" y="737"/>
                  <a:ext cx="78" cy="78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81" name="Line 491"/>
                <p:cNvSpPr>
                  <a:spLocks noChangeShapeType="1"/>
                </p:cNvSpPr>
                <p:nvPr/>
              </p:nvSpPr>
              <p:spPr bwMode="auto">
                <a:xfrm flipH="1" flipV="1">
                  <a:off x="4923" y="1273"/>
                  <a:ext cx="3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82" name="Line 492"/>
                <p:cNvSpPr>
                  <a:spLocks noChangeShapeType="1"/>
                </p:cNvSpPr>
                <p:nvPr/>
              </p:nvSpPr>
              <p:spPr bwMode="auto">
                <a:xfrm flipH="1">
                  <a:off x="4923" y="1273"/>
                  <a:ext cx="1" cy="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83" name="Line 493"/>
                <p:cNvSpPr>
                  <a:spLocks noChangeShapeType="1"/>
                </p:cNvSpPr>
                <p:nvPr/>
              </p:nvSpPr>
              <p:spPr bwMode="auto">
                <a:xfrm flipH="1" flipV="1">
                  <a:off x="4920" y="1275"/>
                  <a:ext cx="3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84" name="Line 494"/>
                <p:cNvSpPr>
                  <a:spLocks noChangeShapeType="1"/>
                </p:cNvSpPr>
                <p:nvPr/>
              </p:nvSpPr>
              <p:spPr bwMode="auto">
                <a:xfrm flipH="1">
                  <a:off x="4920" y="1275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85" name="Line 495"/>
                <p:cNvSpPr>
                  <a:spLocks noChangeShapeType="1"/>
                </p:cNvSpPr>
                <p:nvPr/>
              </p:nvSpPr>
              <p:spPr bwMode="auto">
                <a:xfrm flipH="1">
                  <a:off x="4917" y="1278"/>
                  <a:ext cx="3" cy="2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86" name="Line 496"/>
                <p:cNvSpPr>
                  <a:spLocks noChangeShapeType="1"/>
                </p:cNvSpPr>
                <p:nvPr/>
              </p:nvSpPr>
              <p:spPr bwMode="auto">
                <a:xfrm flipH="1">
                  <a:off x="4916" y="1280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87" name="Line 497"/>
                <p:cNvSpPr>
                  <a:spLocks noChangeShapeType="1"/>
                </p:cNvSpPr>
                <p:nvPr/>
              </p:nvSpPr>
              <p:spPr bwMode="auto">
                <a:xfrm>
                  <a:off x="4920" y="1256"/>
                  <a:ext cx="5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88" name="Line 498"/>
                <p:cNvSpPr>
                  <a:spLocks noChangeShapeType="1"/>
                </p:cNvSpPr>
                <p:nvPr/>
              </p:nvSpPr>
              <p:spPr bwMode="auto">
                <a:xfrm>
                  <a:off x="4925" y="1256"/>
                  <a:ext cx="3" cy="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89" name="Line 499"/>
                <p:cNvSpPr>
                  <a:spLocks noChangeShapeType="1"/>
                </p:cNvSpPr>
                <p:nvPr/>
              </p:nvSpPr>
              <p:spPr bwMode="auto">
                <a:xfrm flipH="1">
                  <a:off x="4927" y="1259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90" name="Line 500"/>
                <p:cNvSpPr>
                  <a:spLocks noChangeShapeType="1"/>
                </p:cNvSpPr>
                <p:nvPr/>
              </p:nvSpPr>
              <p:spPr bwMode="auto">
                <a:xfrm>
                  <a:off x="4927" y="1262"/>
                  <a:ext cx="3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91" name="Line 501"/>
                <p:cNvSpPr>
                  <a:spLocks noChangeShapeType="1"/>
                </p:cNvSpPr>
                <p:nvPr/>
              </p:nvSpPr>
              <p:spPr bwMode="auto">
                <a:xfrm flipH="1">
                  <a:off x="4929" y="1263"/>
                  <a:ext cx="1" cy="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92" name="Line 502"/>
                <p:cNvSpPr>
                  <a:spLocks noChangeShapeType="1"/>
                </p:cNvSpPr>
                <p:nvPr/>
              </p:nvSpPr>
              <p:spPr bwMode="auto">
                <a:xfrm flipH="1" flipV="1">
                  <a:off x="4926" y="1270"/>
                  <a:ext cx="3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93" name="Line 503"/>
                <p:cNvSpPr>
                  <a:spLocks noChangeShapeType="1"/>
                </p:cNvSpPr>
                <p:nvPr/>
              </p:nvSpPr>
              <p:spPr bwMode="auto">
                <a:xfrm flipH="1">
                  <a:off x="4926" y="1270"/>
                  <a:ext cx="1" cy="3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94" name="Line 504"/>
                <p:cNvSpPr>
                  <a:spLocks noChangeShapeType="1"/>
                </p:cNvSpPr>
                <p:nvPr/>
              </p:nvSpPr>
              <p:spPr bwMode="auto">
                <a:xfrm flipH="1">
                  <a:off x="4912" y="1282"/>
                  <a:ext cx="2" cy="1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95" name="Line 505"/>
                <p:cNvSpPr>
                  <a:spLocks noChangeShapeType="1"/>
                </p:cNvSpPr>
                <p:nvPr/>
              </p:nvSpPr>
              <p:spPr bwMode="auto">
                <a:xfrm flipH="1" flipV="1">
                  <a:off x="4914" y="1282"/>
                  <a:ext cx="2" cy="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96" name="Freeform 506"/>
                <p:cNvSpPr>
                  <a:spLocks/>
                </p:cNvSpPr>
                <p:nvPr/>
              </p:nvSpPr>
              <p:spPr bwMode="auto">
                <a:xfrm>
                  <a:off x="5376" y="1200"/>
                  <a:ext cx="26" cy="144"/>
                </a:xfrm>
                <a:custGeom>
                  <a:avLst/>
                  <a:gdLst>
                    <a:gd name="T0" fmla="*/ 0 w 128"/>
                    <a:gd name="T1" fmla="*/ 0 h 722"/>
                    <a:gd name="T2" fmla="*/ 0 w 128"/>
                    <a:gd name="T3" fmla="*/ 0 h 722"/>
                    <a:gd name="T4" fmla="*/ 0 w 128"/>
                    <a:gd name="T5" fmla="*/ 0 h 722"/>
                    <a:gd name="T6" fmla="*/ 0 w 128"/>
                    <a:gd name="T7" fmla="*/ 0 h 72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8"/>
                    <a:gd name="T13" fmla="*/ 0 h 722"/>
                    <a:gd name="T14" fmla="*/ 128 w 128"/>
                    <a:gd name="T15" fmla="*/ 722 h 72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8" h="722">
                      <a:moveTo>
                        <a:pt x="0" y="722"/>
                      </a:moveTo>
                      <a:lnTo>
                        <a:pt x="128" y="493"/>
                      </a:lnTo>
                      <a:lnTo>
                        <a:pt x="128" y="2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pt-BR" altLang="pt-BR"/>
                </a:p>
              </p:txBody>
            </p:sp>
          </p:grpSp>
          <p:sp>
            <p:nvSpPr>
              <p:cNvPr id="12310" name="Line 507"/>
              <p:cNvSpPr>
                <a:spLocks noChangeShapeType="1"/>
              </p:cNvSpPr>
              <p:nvPr/>
            </p:nvSpPr>
            <p:spPr bwMode="auto">
              <a:xfrm>
                <a:off x="4848" y="742"/>
                <a:ext cx="96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11" name="Line 508"/>
              <p:cNvSpPr>
                <a:spLocks noChangeShapeType="1"/>
              </p:cNvSpPr>
              <p:nvPr/>
            </p:nvSpPr>
            <p:spPr bwMode="auto">
              <a:xfrm>
                <a:off x="4848" y="724"/>
                <a:ext cx="96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312" name="Line 509"/>
              <p:cNvSpPr>
                <a:spLocks noChangeShapeType="1"/>
              </p:cNvSpPr>
              <p:nvPr/>
            </p:nvSpPr>
            <p:spPr bwMode="auto">
              <a:xfrm>
                <a:off x="4780" y="731"/>
                <a:ext cx="141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sp>
        <p:nvSpPr>
          <p:cNvPr id="12298" name="Line 510"/>
          <p:cNvSpPr>
            <a:spLocks noChangeShapeType="1"/>
          </p:cNvSpPr>
          <p:nvPr/>
        </p:nvSpPr>
        <p:spPr bwMode="auto">
          <a:xfrm flipV="1">
            <a:off x="3297117" y="2097001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12299" name="Picture 512" descr="esg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1017" y="3163801"/>
            <a:ext cx="272097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Line 513"/>
          <p:cNvSpPr>
            <a:spLocks noChangeShapeType="1"/>
          </p:cNvSpPr>
          <p:nvPr/>
        </p:nvSpPr>
        <p:spPr bwMode="auto">
          <a:xfrm flipV="1">
            <a:off x="6032380" y="2097001"/>
            <a:ext cx="0" cy="38862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2301" name="Text Box 514"/>
          <p:cNvSpPr txBox="1">
            <a:spLocks noChangeArrowheads="1"/>
          </p:cNvSpPr>
          <p:nvPr/>
        </p:nvSpPr>
        <p:spPr bwMode="auto">
          <a:xfrm>
            <a:off x="211017" y="2554201"/>
            <a:ext cx="1371600" cy="276999"/>
          </a:xfrm>
          <a:prstGeom prst="rect">
            <a:avLst/>
          </a:prstGeom>
          <a:solidFill>
            <a:srgbClr val="FFFF99">
              <a:alpha val="50195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de água</a:t>
            </a:r>
          </a:p>
        </p:txBody>
      </p:sp>
      <p:sp>
        <p:nvSpPr>
          <p:cNvPr id="12302" name="Text Box 515"/>
          <p:cNvSpPr txBox="1">
            <a:spLocks noChangeArrowheads="1"/>
          </p:cNvSpPr>
          <p:nvPr/>
        </p:nvSpPr>
        <p:spPr bwMode="auto">
          <a:xfrm>
            <a:off x="6383217" y="3773401"/>
            <a:ext cx="1524000" cy="276999"/>
          </a:xfrm>
          <a:prstGeom prst="rect">
            <a:avLst/>
          </a:prstGeom>
          <a:solidFill>
            <a:srgbClr val="FFFF99">
              <a:alpha val="50195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de esgoto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64194" y="5784862"/>
            <a:ext cx="291166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Blip>
                <a:blip r:embed="rId3"/>
              </a:buBlip>
            </a:pPr>
            <a:r>
              <a:rPr lang="pt-B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Redução de  Pressão</a:t>
            </a:r>
          </a:p>
          <a:p>
            <a:pPr marL="171450" indent="-171450" algn="just">
              <a:buBlip>
                <a:blip r:embed="rId3"/>
              </a:buBlip>
            </a:pPr>
            <a:r>
              <a:rPr lang="pt-B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Qualidade </a:t>
            </a:r>
            <a:r>
              <a:rPr lang="pt-B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dos Materiais e da </a:t>
            </a: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90500" indent="-190500" defTabSz="476250">
              <a:spcBef>
                <a:spcPct val="20000"/>
              </a:spcBef>
              <a:buClr>
                <a:srgbClr val="008080"/>
              </a:buClr>
              <a:buFont typeface="Symbol" pitchFamily="18" charset="2"/>
              <a:buNone/>
              <a:defRPr/>
            </a:pP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pt-B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Mão-de-obra</a:t>
            </a:r>
          </a:p>
        </p:txBody>
      </p:sp>
      <p:sp>
        <p:nvSpPr>
          <p:cNvPr id="512" name="Retângulo 511"/>
          <p:cNvSpPr/>
          <p:nvPr/>
        </p:nvSpPr>
        <p:spPr>
          <a:xfrm>
            <a:off x="3491880" y="5784862"/>
            <a:ext cx="2911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Blip>
                <a:blip r:embed="rId3"/>
              </a:buBlip>
            </a:pPr>
            <a:r>
              <a:rPr lang="pt-B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Redução de  Pressão</a:t>
            </a:r>
          </a:p>
          <a:p>
            <a:pPr marL="171450" indent="-171450" algn="just">
              <a:buBlip>
                <a:blip r:embed="rId3"/>
              </a:buBlip>
            </a:pPr>
            <a:r>
              <a:rPr lang="pt-B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Pesquisa de vazamentos</a:t>
            </a:r>
          </a:p>
        </p:txBody>
      </p:sp>
      <p:sp>
        <p:nvSpPr>
          <p:cNvPr id="513" name="Retângulo 512"/>
          <p:cNvSpPr/>
          <p:nvPr/>
        </p:nvSpPr>
        <p:spPr>
          <a:xfrm>
            <a:off x="6084168" y="5531090"/>
            <a:ext cx="2911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Blip>
                <a:blip r:embed="rId3"/>
              </a:buBlip>
            </a:pPr>
            <a:r>
              <a:rPr lang="pt-B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Redução de  Pressão</a:t>
            </a:r>
          </a:p>
          <a:p>
            <a:pPr marL="171450" indent="-171450" algn="just">
              <a:buBlip>
                <a:blip r:embed="rId3"/>
              </a:buBlip>
            </a:pPr>
            <a:r>
              <a:rPr lang="pt-B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Pesquisa de vazamento </a:t>
            </a:r>
            <a:r>
              <a:rPr lang="pt-BR" sz="1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pt-BR" sz="1200" b="1" i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nem sempre o local do vazamento encontra-se no local onde o mesmo aflora</a:t>
            </a:r>
            <a:r>
              <a:rPr lang="pt-BR" sz="1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171450" indent="-171450" algn="just">
              <a:buBlip>
                <a:blip r:embed="rId3"/>
              </a:buBlip>
            </a:pPr>
            <a:r>
              <a:rPr lang="pt-B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Redução de Tempo de Reparo</a:t>
            </a:r>
            <a:endParaRPr lang="pt-BR" sz="12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5" name="Rectangle 2"/>
          <p:cNvSpPr txBox="1">
            <a:spLocks noChangeArrowheads="1"/>
          </p:cNvSpPr>
          <p:nvPr/>
        </p:nvSpPr>
        <p:spPr>
          <a:xfrm>
            <a:off x="494333" y="28575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PERDAS DE ÁGUA</a:t>
            </a:r>
          </a:p>
        </p:txBody>
      </p:sp>
      <p:sp>
        <p:nvSpPr>
          <p:cNvPr id="516" name="CaixaDeTexto 11"/>
          <p:cNvSpPr txBox="1">
            <a:spLocks noChangeArrowheads="1"/>
          </p:cNvSpPr>
          <p:nvPr/>
        </p:nvSpPr>
        <p:spPr bwMode="auto">
          <a:xfrm>
            <a:off x="494333" y="1157410"/>
            <a:ext cx="824786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PERDAS REAIS - CLASSIFICAÇÃO DOS VAZAMENTOS</a:t>
            </a:r>
          </a:p>
        </p:txBody>
      </p:sp>
      <p:pic>
        <p:nvPicPr>
          <p:cNvPr id="517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01512434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94333" y="28575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PERDAS DE ÁGUA</a:t>
            </a:r>
          </a:p>
        </p:txBody>
      </p:sp>
      <p:pic>
        <p:nvPicPr>
          <p:cNvPr id="5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57" y="2272174"/>
            <a:ext cx="4713258" cy="3944494"/>
          </a:xfrm>
          <a:prstGeom prst="rect">
            <a:avLst/>
          </a:prstGeom>
          <a:noFill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843494" y="3330564"/>
            <a:ext cx="41402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dirty="0" err="1">
                <a:latin typeface="Verdana" pitchFamily="34" charset="0"/>
              </a:rPr>
              <a:t>Aumento</a:t>
            </a:r>
            <a:r>
              <a:rPr lang="en-US" dirty="0">
                <a:latin typeface="Verdana" pitchFamily="34" charset="0"/>
              </a:rPr>
              <a:t> do </a:t>
            </a:r>
            <a:r>
              <a:rPr lang="en-US" dirty="0" err="1">
                <a:latin typeface="Verdana" pitchFamily="34" charset="0"/>
              </a:rPr>
              <a:t>vazamento</a:t>
            </a:r>
            <a:r>
              <a:rPr lang="en-US" dirty="0">
                <a:latin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</a:rPr>
              <a:t>ao</a:t>
            </a:r>
            <a:r>
              <a:rPr lang="en-US" dirty="0">
                <a:latin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</a:rPr>
              <a:t>longo</a:t>
            </a:r>
            <a:r>
              <a:rPr lang="en-US" dirty="0">
                <a:latin typeface="Verdana" pitchFamily="34" charset="0"/>
              </a:rPr>
              <a:t> do tempo</a:t>
            </a:r>
          </a:p>
          <a:p>
            <a:endParaRPr lang="en-US" dirty="0">
              <a:latin typeface="Verdana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3056" y="1175591"/>
            <a:ext cx="8424863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 LOCALIZAÇÃO DE PEQUENOS VAZAMENTOS, AUMENTA A EFICIÊNCIA NO COMBATE A PERDAS. </a:t>
            </a:r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87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617737" y="1545590"/>
            <a:ext cx="5445819" cy="687388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</a:t>
            </a:r>
            <a:r>
              <a:rPr lang="pt-BR" sz="2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ACÚSTICA </a:t>
            </a:r>
            <a:r>
              <a:rPr lang="pt-BR" sz="2800" b="1" dirty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VAZAMENTOS</a:t>
            </a:r>
          </a:p>
        </p:txBody>
      </p:sp>
      <p:pic>
        <p:nvPicPr>
          <p:cNvPr id="4" name="Picture 2" descr="http://www.farwestcorrosion.com/fw/images/ccp7/fisher41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8487" y="2711450"/>
            <a:ext cx="1024318" cy="280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://www.utilityservice.com/images/portfolio/leakdetector/leak01_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818" y="3518290"/>
            <a:ext cx="2837673" cy="119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www.dwrcymru.co.uk/~/media/Images/Page%20Images/Company%20Information/leakage_img.ashx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987" r="7478"/>
          <a:stretch/>
        </p:blipFill>
        <p:spPr bwMode="auto">
          <a:xfrm>
            <a:off x="5255076" y="3458332"/>
            <a:ext cx="1808480" cy="131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5" descr="ISOIL LAMON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0297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8"/>
          <p:cNvSpPr>
            <a:spLocks noGrp="1"/>
          </p:cNvSpPr>
          <p:nvPr>
            <p:ph type="body" sz="half" idx="1"/>
          </p:nvPr>
        </p:nvSpPr>
        <p:spPr>
          <a:xfrm>
            <a:off x="357188" y="6267450"/>
            <a:ext cx="3810000" cy="304800"/>
          </a:xfrm>
        </p:spPr>
        <p:txBody>
          <a:bodyPr/>
          <a:lstStyle/>
          <a:p>
            <a:pPr>
              <a:buFontTx/>
              <a:buNone/>
              <a:defRPr/>
            </a:pPr>
            <a:endParaRPr lang="pt-BR" sz="1400" dirty="0" smtClean="0">
              <a:solidFill>
                <a:schemeClr val="accent6"/>
              </a:solidFill>
            </a:endParaRPr>
          </a:p>
          <a:p>
            <a:pPr>
              <a:defRPr/>
            </a:pPr>
            <a:endParaRPr lang="pt-BR" sz="1400" dirty="0">
              <a:solidFill>
                <a:schemeClr val="accent6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94333" y="28575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sp>
        <p:nvSpPr>
          <p:cNvPr id="7" name="CaixaDeTexto 11"/>
          <p:cNvSpPr txBox="1">
            <a:spLocks noChangeArrowheads="1"/>
          </p:cNvSpPr>
          <p:nvPr/>
        </p:nvSpPr>
        <p:spPr bwMode="auto">
          <a:xfrm>
            <a:off x="494333" y="1157410"/>
            <a:ext cx="8247860" cy="36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EQUIPAMENTOS </a:t>
            </a: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ACÚSTICOS PARA PESQUISA DE VAZAMENTOS NÃO </a:t>
            </a: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VISÍVEIS</a:t>
            </a:r>
          </a:p>
          <a:p>
            <a:pPr algn="just">
              <a:lnSpc>
                <a:spcPct val="150000"/>
              </a:lnSpc>
              <a:defRPr/>
            </a:pPr>
            <a:endParaRPr lang="pt-BR" altLang="pt-BR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pt-BR" alt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 </a:t>
            </a:r>
            <a:r>
              <a:rPr lang="pt-BR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equipamentos acústicos usados em pesquisas de vazamentos podem ser classificados de três formas:</a:t>
            </a:r>
          </a:p>
          <a:p>
            <a:pPr marL="285750" indent="-285750" algn="just">
              <a:lnSpc>
                <a:spcPct val="150000"/>
              </a:lnSpc>
              <a:buBlip>
                <a:blip r:embed="rId2"/>
              </a:buBlip>
              <a:defRPr/>
            </a:pPr>
            <a:endParaRPr lang="pt-BR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2"/>
              </a:buBlip>
              <a:defRPr/>
            </a:pP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Tradicionais:</a:t>
            </a:r>
            <a:r>
              <a:rPr lang="pt-BR" alt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Equipamentos </a:t>
            </a:r>
            <a:r>
              <a:rPr lang="pt-BR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utilizados a mais de 40 anos e de conhecimento das maiorias das empresas de saneamento. Ex.: Hastes de Escuta e </a:t>
            </a:r>
            <a:r>
              <a:rPr lang="pt-BR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Geofônes</a:t>
            </a:r>
            <a:r>
              <a:rPr lang="pt-BR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Mecânicos;</a:t>
            </a:r>
          </a:p>
          <a:p>
            <a:pPr marL="285750" indent="-285750" algn="just">
              <a:lnSpc>
                <a:spcPct val="150000"/>
              </a:lnSpc>
              <a:buBlip>
                <a:blip r:embed="rId2"/>
              </a:buBlip>
              <a:defRPr/>
            </a:pPr>
            <a:endParaRPr lang="pt-BR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2"/>
              </a:buBlip>
              <a:defRPr/>
            </a:pP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Modernos: </a:t>
            </a:r>
            <a:r>
              <a:rPr lang="pt-BR" alt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Equipamentos </a:t>
            </a:r>
            <a:r>
              <a:rPr lang="pt-BR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mais sofisticados, bem difundidos no meio técnico, mas de custo mais elevado. Ex.: </a:t>
            </a:r>
            <a:r>
              <a:rPr lang="pt-BR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Geofônes</a:t>
            </a:r>
            <a:r>
              <a:rPr lang="pt-BR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Eletrônicos, Correlacionadores de Ruídos e </a:t>
            </a:r>
            <a:r>
              <a:rPr lang="pt-BR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Loggers</a:t>
            </a:r>
            <a:r>
              <a:rPr lang="pt-BR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Ruídos</a:t>
            </a:r>
            <a:r>
              <a:rPr lang="pt-BR" alt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  <a:endParaRPr lang="pt-BR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1028401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3071813"/>
            <a:ext cx="3789362" cy="19600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069286"/>
            <a:ext cx="3791017" cy="196254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20487" name="CaixaDeTexto 6"/>
          <p:cNvSpPr txBox="1">
            <a:spLocks noChangeArrowheads="1"/>
          </p:cNvSpPr>
          <p:nvPr/>
        </p:nvSpPr>
        <p:spPr bwMode="auto">
          <a:xfrm>
            <a:off x="642938" y="5315744"/>
            <a:ext cx="8143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Haste de escuta mecânica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94333" y="28575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494333" y="1157410"/>
            <a:ext cx="824786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EQUIPAMENTOS </a:t>
            </a: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ACÚSTICOS PARA PESQUISA DE VAZAMENTOS NÃO </a:t>
            </a: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VISÍVEIS</a:t>
            </a:r>
          </a:p>
          <a:p>
            <a:pPr algn="just">
              <a:lnSpc>
                <a:spcPct val="150000"/>
              </a:lnSpc>
              <a:defRPr/>
            </a:pPr>
            <a:endParaRPr lang="pt-BR" altLang="pt-B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TRADICIONAIS</a:t>
            </a:r>
          </a:p>
          <a:p>
            <a:pPr algn="just">
              <a:lnSpc>
                <a:spcPct val="150000"/>
              </a:lnSpc>
              <a:defRPr/>
            </a:pPr>
            <a:endParaRPr lang="pt-BR" altLang="pt-BR" sz="1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3200994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8"/>
          <p:cNvSpPr>
            <a:spLocks noGrp="1"/>
          </p:cNvSpPr>
          <p:nvPr>
            <p:ph type="body" sz="half" idx="1"/>
          </p:nvPr>
        </p:nvSpPr>
        <p:spPr>
          <a:xfrm>
            <a:off x="357188" y="6267450"/>
            <a:ext cx="3810000" cy="304800"/>
          </a:xfrm>
        </p:spPr>
        <p:txBody>
          <a:bodyPr/>
          <a:lstStyle/>
          <a:p>
            <a:pPr>
              <a:buFontTx/>
              <a:buNone/>
              <a:defRPr/>
            </a:pPr>
            <a:endParaRPr lang="pt-BR" sz="1400" dirty="0" smtClean="0">
              <a:solidFill>
                <a:schemeClr val="accent6"/>
              </a:solidFill>
            </a:endParaRPr>
          </a:p>
          <a:p>
            <a:pPr>
              <a:defRPr/>
            </a:pPr>
            <a:endParaRPr lang="pt-BR" sz="1400" dirty="0">
              <a:solidFill>
                <a:schemeClr val="accent6"/>
              </a:solidFill>
            </a:endParaRPr>
          </a:p>
        </p:txBody>
      </p:sp>
      <p:sp>
        <p:nvSpPr>
          <p:cNvPr id="21509" name="CaixaDeTexto 6"/>
          <p:cNvSpPr txBox="1">
            <a:spLocks noChangeArrowheads="1"/>
          </p:cNvSpPr>
          <p:nvPr/>
        </p:nvSpPr>
        <p:spPr bwMode="auto">
          <a:xfrm>
            <a:off x="571500" y="5406232"/>
            <a:ext cx="8143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Geofône</a:t>
            </a:r>
            <a:r>
              <a:rPr lang="pt-BR" altLang="pt-BR" sz="1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altLang="pt-B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Mecânico</a:t>
            </a:r>
          </a:p>
        </p:txBody>
      </p:sp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6862" y="2920682"/>
            <a:ext cx="3076575" cy="23145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8194" name="Picture 2" descr="http://upload.wikimedia.org/wikipedia/commons/thumb/c/c5/Geofone_mecanico.jpg/100px-Geofone_mecani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5274" y="2527300"/>
            <a:ext cx="1571625" cy="27660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94333" y="1157410"/>
            <a:ext cx="824786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EQUIPAMENTOS </a:t>
            </a: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ACÚSTICOS PARA PESQUISA DE VAZAMENTOS NÃO </a:t>
            </a: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VISÍVEIS</a:t>
            </a:r>
          </a:p>
          <a:p>
            <a:pPr algn="just">
              <a:lnSpc>
                <a:spcPct val="150000"/>
              </a:lnSpc>
              <a:defRPr/>
            </a:pPr>
            <a:endParaRPr lang="pt-BR" altLang="pt-B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TRADICIONAIS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94333" y="28575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pic>
        <p:nvPicPr>
          <p:cNvPr id="12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2109116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8"/>
          <p:cNvSpPr>
            <a:spLocks noGrp="1"/>
          </p:cNvSpPr>
          <p:nvPr>
            <p:ph type="body" sz="half" idx="1"/>
          </p:nvPr>
        </p:nvSpPr>
        <p:spPr>
          <a:xfrm>
            <a:off x="357188" y="6267450"/>
            <a:ext cx="3810000" cy="304800"/>
          </a:xfrm>
        </p:spPr>
        <p:txBody>
          <a:bodyPr/>
          <a:lstStyle/>
          <a:p>
            <a:pPr>
              <a:buFontTx/>
              <a:buNone/>
              <a:defRPr/>
            </a:pPr>
            <a:endParaRPr lang="pt-BR" sz="1400" dirty="0" smtClean="0">
              <a:solidFill>
                <a:schemeClr val="accent6"/>
              </a:solidFill>
            </a:endParaRPr>
          </a:p>
          <a:p>
            <a:pPr>
              <a:defRPr/>
            </a:pPr>
            <a:endParaRPr lang="pt-BR" sz="1400" dirty="0">
              <a:solidFill>
                <a:schemeClr val="accent6"/>
              </a:solidFill>
            </a:endParaRPr>
          </a:p>
        </p:txBody>
      </p:sp>
      <p:sp>
        <p:nvSpPr>
          <p:cNvPr id="22533" name="CaixaDeTexto 6"/>
          <p:cNvSpPr txBox="1">
            <a:spLocks noChangeArrowheads="1"/>
          </p:cNvSpPr>
          <p:nvPr/>
        </p:nvSpPr>
        <p:spPr bwMode="auto">
          <a:xfrm>
            <a:off x="533400" y="5145088"/>
            <a:ext cx="8143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Geofône Eletrônico</a:t>
            </a: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765968" y="5880100"/>
            <a:ext cx="77549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pt-BR" altLang="pt-B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OBS: As </a:t>
            </a:r>
            <a:r>
              <a:rPr lang="pt-BR" alt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principais características de um </a:t>
            </a:r>
            <a:r>
              <a:rPr lang="pt-BR" altLang="pt-BR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geofône</a:t>
            </a:r>
            <a:r>
              <a:rPr lang="pt-BR" alt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eletrônico seriam a amplificação da eletrônica, filtros e faixa de frequência.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94333" y="28575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494333" y="1157410"/>
            <a:ext cx="824786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EQUIPAMENTOS </a:t>
            </a: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ACÚSTICOS PARA PESQUISA DE VAZAMENTOS NÃO </a:t>
            </a: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VISÍVEIS</a:t>
            </a:r>
          </a:p>
          <a:p>
            <a:pPr algn="just">
              <a:lnSpc>
                <a:spcPct val="150000"/>
              </a:lnSpc>
              <a:defRPr/>
            </a:pPr>
            <a:endParaRPr lang="pt-BR" altLang="pt-B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MODERNOS</a:t>
            </a: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5019" y="2400031"/>
            <a:ext cx="3856367" cy="2502170"/>
          </a:xfrm>
          <a:prstGeom prst="rect">
            <a:avLst/>
          </a:prstGeom>
        </p:spPr>
      </p:pic>
      <p:pic>
        <p:nvPicPr>
          <p:cNvPr id="14" name="Picture 3" descr="C:\Users\roger.ironmonger\Pictures\Products\Mikron3\Mikron3\Mikron3 Application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6444" y="2254529"/>
            <a:ext cx="1895255" cy="2889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6294045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8"/>
          <p:cNvSpPr>
            <a:spLocks noGrp="1"/>
          </p:cNvSpPr>
          <p:nvPr>
            <p:ph type="body" sz="half" idx="1"/>
          </p:nvPr>
        </p:nvSpPr>
        <p:spPr>
          <a:xfrm>
            <a:off x="357188" y="6267450"/>
            <a:ext cx="3810000" cy="304800"/>
          </a:xfrm>
        </p:spPr>
        <p:txBody>
          <a:bodyPr/>
          <a:lstStyle/>
          <a:p>
            <a:pPr>
              <a:buFontTx/>
              <a:buNone/>
              <a:defRPr/>
            </a:pPr>
            <a:endParaRPr lang="pt-BR" sz="1400" dirty="0" smtClean="0">
              <a:solidFill>
                <a:schemeClr val="accent6"/>
              </a:solidFill>
            </a:endParaRPr>
          </a:p>
          <a:p>
            <a:pPr>
              <a:defRPr/>
            </a:pPr>
            <a:endParaRPr lang="pt-BR" sz="1400" dirty="0">
              <a:solidFill>
                <a:schemeClr val="accent6"/>
              </a:solidFill>
            </a:endParaRPr>
          </a:p>
        </p:txBody>
      </p:sp>
      <p:sp>
        <p:nvSpPr>
          <p:cNvPr id="23557" name="CaixaDeTexto 6"/>
          <p:cNvSpPr txBox="1">
            <a:spLocks noChangeArrowheads="1"/>
          </p:cNvSpPr>
          <p:nvPr/>
        </p:nvSpPr>
        <p:spPr bwMode="auto">
          <a:xfrm>
            <a:off x="1587818" y="5500688"/>
            <a:ext cx="615882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Dataloggers</a:t>
            </a:r>
            <a:r>
              <a:rPr lang="pt-BR" altLang="pt-B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Ruído 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784802" y="2782662"/>
            <a:ext cx="4961845" cy="264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587818" y="2879470"/>
            <a:ext cx="3498117" cy="2323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94333" y="28575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494333" y="1157410"/>
            <a:ext cx="824786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EQUIPAMENTOS </a:t>
            </a: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ACÚSTICOS PARA PESQUISA DE VAZAMENTOS NÃO </a:t>
            </a: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VISÍVEIS</a:t>
            </a:r>
          </a:p>
          <a:p>
            <a:pPr algn="just">
              <a:lnSpc>
                <a:spcPct val="150000"/>
              </a:lnSpc>
              <a:defRPr/>
            </a:pPr>
            <a:endParaRPr lang="pt-BR" altLang="pt-B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MODERNOS</a:t>
            </a:r>
          </a:p>
        </p:txBody>
      </p:sp>
      <p:pic>
        <p:nvPicPr>
          <p:cNvPr id="13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6431913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8"/>
          <p:cNvSpPr>
            <a:spLocks noGrp="1"/>
          </p:cNvSpPr>
          <p:nvPr>
            <p:ph type="body" sz="half" idx="1"/>
          </p:nvPr>
        </p:nvSpPr>
        <p:spPr>
          <a:xfrm>
            <a:off x="357188" y="6267450"/>
            <a:ext cx="3810000" cy="304800"/>
          </a:xfrm>
        </p:spPr>
        <p:txBody>
          <a:bodyPr/>
          <a:lstStyle/>
          <a:p>
            <a:pPr>
              <a:buFontTx/>
              <a:buNone/>
              <a:defRPr/>
            </a:pPr>
            <a:endParaRPr lang="pt-BR" sz="1400" dirty="0" smtClean="0">
              <a:solidFill>
                <a:schemeClr val="accent6"/>
              </a:solidFill>
            </a:endParaRPr>
          </a:p>
          <a:p>
            <a:pPr>
              <a:defRPr/>
            </a:pPr>
            <a:endParaRPr lang="pt-BR" sz="1400" dirty="0">
              <a:solidFill>
                <a:schemeClr val="accent6"/>
              </a:solidFill>
            </a:endParaRPr>
          </a:p>
        </p:txBody>
      </p:sp>
      <p:pic>
        <p:nvPicPr>
          <p:cNvPr id="24584" name="Picture 2" descr="C:\Documents and Settings\Rogerironmonger\My Documents\My Pictures\Products\New Yellow Cases\Enig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8100" y="2547939"/>
            <a:ext cx="1975430" cy="161766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4" descr="0504001 2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01357" y="2547939"/>
            <a:ext cx="1147342" cy="1617661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7" name="Picture 4" descr="Primayer Eureka3 (A)(Trans)LR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2749" y="2547939"/>
            <a:ext cx="1778045" cy="16176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4333" y="28575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494333" y="1157410"/>
            <a:ext cx="824786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EQUIPAMENTOS </a:t>
            </a: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ACÚSTICOS PARA PESQUISA DE VAZAMENTOS NÃO </a:t>
            </a: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VISÍVEIS</a:t>
            </a:r>
          </a:p>
          <a:p>
            <a:pPr algn="just">
              <a:lnSpc>
                <a:spcPct val="150000"/>
              </a:lnSpc>
              <a:defRPr/>
            </a:pPr>
            <a:endParaRPr lang="pt-BR" altLang="pt-B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MODERNOS</a:t>
            </a: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32723056"/>
              </p:ext>
            </p:extLst>
          </p:nvPr>
        </p:nvGraphicFramePr>
        <p:xfrm>
          <a:off x="1081088" y="4345019"/>
          <a:ext cx="6818312" cy="1758007"/>
        </p:xfrm>
        <a:graphic>
          <a:graphicData uri="http://schemas.openxmlformats.org/presentationml/2006/ole">
            <p:oleObj spid="_x0000_s13353" name="Image" r:id="rId6" imgW="10000706" imgH="2579598" progId="">
              <p:embed/>
            </p:oleObj>
          </a:graphicData>
        </a:graphic>
      </p:graphicFrame>
      <p:sp>
        <p:nvSpPr>
          <p:cNvPr id="17" name="CaixaDeTexto 6"/>
          <p:cNvSpPr txBox="1">
            <a:spLocks noChangeArrowheads="1"/>
          </p:cNvSpPr>
          <p:nvPr/>
        </p:nvSpPr>
        <p:spPr bwMode="auto">
          <a:xfrm>
            <a:off x="1079500" y="6237288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Correlacionadores de Ruído</a:t>
            </a:r>
          </a:p>
        </p:txBody>
      </p:sp>
      <p:pic>
        <p:nvPicPr>
          <p:cNvPr id="11" name="Imagem 5" descr="ISOIL LAMON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42273312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Texto 8"/>
          <p:cNvSpPr>
            <a:spLocks noGrp="1"/>
          </p:cNvSpPr>
          <p:nvPr>
            <p:ph type="body" sz="half" idx="1"/>
          </p:nvPr>
        </p:nvSpPr>
        <p:spPr>
          <a:xfrm>
            <a:off x="357188" y="6267450"/>
            <a:ext cx="3810000" cy="304800"/>
          </a:xfrm>
        </p:spPr>
        <p:txBody>
          <a:bodyPr/>
          <a:lstStyle/>
          <a:p>
            <a:pPr>
              <a:buFontTx/>
              <a:buNone/>
              <a:defRPr/>
            </a:pPr>
            <a:endParaRPr lang="pt-BR" sz="1400" dirty="0" smtClean="0">
              <a:solidFill>
                <a:schemeClr val="accent6"/>
              </a:solidFill>
            </a:endParaRPr>
          </a:p>
          <a:p>
            <a:pPr>
              <a:defRPr/>
            </a:pPr>
            <a:endParaRPr lang="pt-BR" sz="1400" dirty="0">
              <a:solidFill>
                <a:schemeClr val="accent6"/>
              </a:solidFill>
            </a:endParaRPr>
          </a:p>
        </p:txBody>
      </p:sp>
      <p:pic>
        <p:nvPicPr>
          <p:cNvPr id="7" name="Picture 10" descr="FPID21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285992"/>
            <a:ext cx="3200400" cy="45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11" descr="M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985016">
            <a:off x="269678" y="3426034"/>
            <a:ext cx="2438400" cy="137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12" descr="TW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5357813"/>
            <a:ext cx="2176463" cy="10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 descr="TW-82_reduzid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0" y="3143250"/>
            <a:ext cx="3333750" cy="191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9500" y="5286375"/>
            <a:ext cx="135731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560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3688" y="2428875"/>
            <a:ext cx="209550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94333" y="28575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494333" y="1157410"/>
            <a:ext cx="824786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EQUIPAMENTOS </a:t>
            </a:r>
            <a:r>
              <a:rPr lang="pt-BR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ACÚSTICOS PARA PESQUISA DE VAZAMENTOS NÃO </a:t>
            </a: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VISÍVEIS</a:t>
            </a:r>
          </a:p>
          <a:p>
            <a:pPr algn="just">
              <a:lnSpc>
                <a:spcPct val="150000"/>
              </a:lnSpc>
              <a:defRPr/>
            </a:pPr>
            <a:endParaRPr lang="pt-BR" altLang="pt-B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pt-BR" alt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EQUIPAMENTOS COMPLEMENTARES</a:t>
            </a:r>
          </a:p>
        </p:txBody>
      </p:sp>
      <p:pic>
        <p:nvPicPr>
          <p:cNvPr id="15" name="Imagem 5" descr="ISOIL LAMON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7127080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Principais números no brasil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2060" y="1507565"/>
            <a:ext cx="6853740" cy="38482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242060" y="5403018"/>
            <a:ext cx="6853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Índices de perdas de faturamento segundo as grandes regiões e </a:t>
            </a:r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Brasil - Fonte: Trata Brasil (2010).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2171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94333" y="28575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444500" y="1308100"/>
            <a:ext cx="840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LAMON PRODUTOS, em parceria com a PRIMAYER e FISHER, traz para o mercado nacional o que há de mais moderno em termos de tecnologia no combate às Perdas</a:t>
            </a:r>
            <a:endParaRPr lang="pt-B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46100" y="2006600"/>
            <a:ext cx="840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Geofônes</a:t>
            </a:r>
            <a:r>
              <a:rPr lang="pt-B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Eletrônicos</a:t>
            </a:r>
            <a:endParaRPr lang="pt-B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14" descr="XLT30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218" y="3044829"/>
            <a:ext cx="2667000" cy="1831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76" y="3013072"/>
            <a:ext cx="2924197" cy="189734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384300" y="5067300"/>
            <a:ext cx="1552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XLT-30 / XLT17</a:t>
            </a:r>
            <a:endParaRPr lang="pt-B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575300" y="5003800"/>
            <a:ext cx="904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Mikron3</a:t>
            </a:r>
            <a:endParaRPr lang="pt-B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27080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94333" y="28575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444500" y="1308100"/>
            <a:ext cx="840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LAMON PRODUTOS, em parceria com a PRIMAYER e FISHER, traz para o mercado nacional o que há de mais moderno em termos de tecnologia no combate às Perdas</a:t>
            </a:r>
            <a:endParaRPr lang="pt-B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46100" y="2006600"/>
            <a:ext cx="840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Dataloggers</a:t>
            </a:r>
            <a:r>
              <a:rPr lang="pt-B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 Ruído</a:t>
            </a:r>
            <a:endParaRPr lang="pt-B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5852" y="4752980"/>
            <a:ext cx="543594" cy="108194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32" y="4324352"/>
            <a:ext cx="603128" cy="1428912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00" y="3181344"/>
            <a:ext cx="1141579" cy="1334899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6435" y="2535006"/>
            <a:ext cx="4961845" cy="264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451" y="2631814"/>
            <a:ext cx="3498117" cy="2323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aixaDeTexto 15"/>
          <p:cNvSpPr txBox="1"/>
          <p:nvPr/>
        </p:nvSpPr>
        <p:spPr>
          <a:xfrm>
            <a:off x="1295400" y="5880100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PHOCUS 3</a:t>
            </a:r>
            <a:endParaRPr lang="pt-B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27080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94333" y="28575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444500" y="1308100"/>
            <a:ext cx="840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LAMON PRODUTOS, em parceria com a PRIMAYER e FISHER, traz para o mercado nacional o que há de mais moderno em termos de tecnologia no combate às Perdas</a:t>
            </a:r>
            <a:endParaRPr lang="pt-B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46100" y="2006600"/>
            <a:ext cx="840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Correlacionador</a:t>
            </a:r>
            <a:r>
              <a:rPr lang="pt-B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 Ruído</a:t>
            </a:r>
            <a:endParaRPr lang="pt-B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6" name="Picture 2" descr="C:\Documents and Settings\Rogerironmonger\My Documents\My Pictures\Products\New Yellow Cases\Enig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028" y="2805102"/>
            <a:ext cx="2857520" cy="234021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" name="Picture 4" descr="Primayer Eureka3 (A)(Trans)LR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4407" y="2806688"/>
            <a:ext cx="3752193" cy="341423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1397000" y="5410200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ENIGMA</a:t>
            </a:r>
            <a:endParaRPr lang="pt-B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6159500" y="6235700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EUREKA 3</a:t>
            </a:r>
            <a:endParaRPr lang="pt-B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27080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94333" y="28575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444500" y="1308100"/>
            <a:ext cx="840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LAMON PRODUTOS, em parceria com a PRIMAYER e FISHER, traz para o mercado nacional o que há de mais moderno em termos de tecnologia no combate às Perdas</a:t>
            </a:r>
            <a:endParaRPr lang="pt-B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46100" y="2006600"/>
            <a:ext cx="840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Kit Avançado de Pesquisa de Vazamento – EUREKA3+MIKRON3</a:t>
            </a:r>
            <a:endParaRPr lang="pt-B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4" descr="Primayer Eureka3 (A)(Trans)LR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107" y="2768588"/>
            <a:ext cx="3752193" cy="3414236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0740" y="2819130"/>
            <a:ext cx="4843260" cy="3142507"/>
          </a:xfrm>
          <a:prstGeom prst="rect">
            <a:avLst/>
          </a:prstGeom>
        </p:spPr>
      </p:pic>
      <p:pic>
        <p:nvPicPr>
          <p:cNvPr id="10" name="Picture 4" descr="Eureka3 Logo + Outline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5654" y="6133981"/>
            <a:ext cx="1379046" cy="550996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942" y="6128566"/>
            <a:ext cx="1269842" cy="50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27080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94333" y="28575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DETECÇÃO ACÚSTICA DE VAZAMENTO</a:t>
            </a:r>
          </a:p>
        </p:txBody>
      </p:sp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444500" y="1308100"/>
            <a:ext cx="840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 LAMON PRODUTOS, em parceria com a PRIMAYER e FISHER, traz para o mercado nacional o que há de mais moderno em termos de tecnologia no combate às Perdas</a:t>
            </a:r>
            <a:endParaRPr lang="pt-B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46100" y="2006600"/>
            <a:ext cx="840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Detectores de Massa Metálica e Detectores de Tubulação e Cabos </a:t>
            </a:r>
            <a:endParaRPr lang="pt-BR" sz="1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Picture 11" descr="M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985016">
            <a:off x="250658" y="3349833"/>
            <a:ext cx="2438400" cy="137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2" descr="TW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4800" y="3732213"/>
            <a:ext cx="2176463" cy="10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m 19" descr="TW-82_reduzid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400" y="3422650"/>
            <a:ext cx="3333750" cy="191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CaixaDeTexto 23"/>
          <p:cNvSpPr txBox="1"/>
          <p:nvPr/>
        </p:nvSpPr>
        <p:spPr>
          <a:xfrm>
            <a:off x="647700" y="5537200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M-97</a:t>
            </a:r>
            <a:endParaRPr lang="pt-B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467100" y="5245100"/>
            <a:ext cx="6644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TW-6</a:t>
            </a:r>
            <a:endParaRPr lang="pt-B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6946900" y="5626100"/>
            <a:ext cx="778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TW-82</a:t>
            </a:r>
            <a:endParaRPr lang="pt-BR" sz="1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27080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617737" y="1177290"/>
            <a:ext cx="5445819" cy="687388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Considerações finais</a:t>
            </a:r>
            <a:endParaRPr lang="pt-BR" sz="2800" b="1" dirty="0">
              <a:solidFill>
                <a:srgbClr val="00507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70" descr="P1010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artisticPencilSketc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909" y="4494461"/>
            <a:ext cx="2880000" cy="19800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m 9" descr="DSC01092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192" y="2245888"/>
            <a:ext cx="2880000" cy="21600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m 10" descr="DSC01095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8686" y="4325347"/>
            <a:ext cx="2982530" cy="21600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223"/>
          <a:stretch/>
        </p:blipFill>
        <p:spPr bwMode="auto">
          <a:xfrm>
            <a:off x="6501688" y="2235002"/>
            <a:ext cx="2174768" cy="4271877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5" descr="http://3.bp.blogspot.com/-UFrJs5igC8w/UUmfgkDi9_I/AAAAAAAAe2o/-R4RnPWmVaA/s400/DESPERDICIO+DE+AGUA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686" y="2245888"/>
            <a:ext cx="2982529" cy="1980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ackgroundRemoval t="0" b="99174" l="683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664" y="2533421"/>
            <a:ext cx="5581650" cy="345757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0297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28623" y="1230935"/>
            <a:ext cx="8364999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CHECKLIST DE PROCEDIMENTO DE CONTROLE DE PERDAS DE ÁGUA</a:t>
            </a:r>
            <a:endParaRPr lang="pt-B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defRPr/>
            </a:pPr>
            <a:endParaRPr lang="pt-BR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2"/>
              </a:buBlip>
              <a:defRPr/>
            </a:pPr>
            <a:r>
              <a:rPr 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PERDAS REAIS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14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Controle ativo dos vazamentos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Equipamentos (</a:t>
            </a:r>
            <a:r>
              <a:rPr lang="pt-BR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geofones</a:t>
            </a: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pt-BR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correlacionadores</a:t>
            </a: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pt-BR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loggers</a:t>
            </a: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ruído);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Planejamento de Pesquisa (FP).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14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Reparo dos vazamentos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14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Melhoria da condição de infraestrutura</a:t>
            </a:r>
            <a:endParaRPr lang="pt-BR" sz="1400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Troca de redes antigas;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Camadas de proteção.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1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Controle de Pressão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Uso de </a:t>
            </a:r>
            <a:r>
              <a:rPr lang="pt-BR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VRP’s</a:t>
            </a: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Setorização</a:t>
            </a: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/ </a:t>
            </a:r>
            <a:r>
              <a:rPr lang="pt-BR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Macromedição</a:t>
            </a: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1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Controle de </a:t>
            </a:r>
            <a:r>
              <a:rPr lang="pt-BR" sz="1400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extravasamentos </a:t>
            </a:r>
            <a:r>
              <a:rPr lang="pt-BR" sz="1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reservatórios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Telemetria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1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Melhoria na qualidade dos materiais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1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Melhoria da qualidade da mão-de-obra e execução de serviços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94333" y="28575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Considerações finais</a:t>
            </a:r>
          </a:p>
        </p:txBody>
      </p:sp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46409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28623" y="1230935"/>
            <a:ext cx="836499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SITUAÇÃO IDEAL NO COMBATE AS PERDAS</a:t>
            </a:r>
            <a:endParaRPr lang="pt-BR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defRPr/>
            </a:pPr>
            <a:endParaRPr lang="pt-BR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94333" y="285750"/>
            <a:ext cx="5445819" cy="6873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Considerações finais</a:t>
            </a:r>
          </a:p>
        </p:txBody>
      </p:sp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Arranjo DM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65" y="1790700"/>
            <a:ext cx="8892811" cy="4660900"/>
          </a:xfrm>
          <a:prstGeom prst="rect">
            <a:avLst/>
          </a:prstGeom>
        </p:spPr>
      </p:pic>
      <p:pic>
        <p:nvPicPr>
          <p:cNvPr id="10" name="Picture 4" descr="ML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8625" y="2538413"/>
            <a:ext cx="291866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ML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2025" y="2716213"/>
            <a:ext cx="291866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ML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2754313"/>
            <a:ext cx="291866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MS3800 (con maniglie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4139" y="1963738"/>
            <a:ext cx="373062" cy="5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8118" y="45767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1318" y="48561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8018" y="51609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4518" y="43227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92318" y="44751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95518" y="49450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8118" y="46910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4418" y="41830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0618" y="51609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98818" y="34845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3018" y="40687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24318" y="38655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0918" y="32305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5518" y="37766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5218" y="35099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0318" y="31035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9718" y="32686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5318" y="35226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0118" y="40052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9418" y="42973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5618" y="37512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6018" y="35226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6618" y="38274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6018" y="38655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9218" y="32305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7418" y="32178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61018" y="33702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18118" y="31162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8018" y="29257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4418" y="29638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97418" y="3167077"/>
            <a:ext cx="206709" cy="49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Imagem 47" descr="Mikron3 Application 1_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7044" y="3900424"/>
            <a:ext cx="1337056" cy="2041966"/>
          </a:xfrm>
          <a:prstGeom prst="rect">
            <a:avLst/>
          </a:prstGeom>
        </p:spPr>
      </p:pic>
      <p:pic>
        <p:nvPicPr>
          <p:cNvPr id="49" name="Imagem 48" descr="Diagrams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17592" y="5092192"/>
            <a:ext cx="1829465" cy="1283208"/>
          </a:xfrm>
          <a:prstGeom prst="rect">
            <a:avLst/>
          </a:prstGeom>
        </p:spPr>
      </p:pic>
      <p:pic>
        <p:nvPicPr>
          <p:cNvPr id="50" name="Picture 6" descr="dominates data"/>
          <p:cNvPicPr>
            <a:picLocks noChangeAspect="1" noChangeArrowheads="1"/>
          </p:cNvPicPr>
          <p:nvPr/>
        </p:nvPicPr>
        <p:blipFill>
          <a:blip r:embed="rId9" cstate="print"/>
          <a:srcRect l="2522" t="1082" r="8350" b="7196"/>
          <a:stretch>
            <a:fillRect/>
          </a:stretch>
        </p:blipFill>
        <p:spPr bwMode="auto">
          <a:xfrm>
            <a:off x="354487" y="3644900"/>
            <a:ext cx="940913" cy="91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6" descr="dominates data"/>
          <p:cNvPicPr>
            <a:picLocks noChangeAspect="1" noChangeArrowheads="1"/>
          </p:cNvPicPr>
          <p:nvPr/>
        </p:nvPicPr>
        <p:blipFill>
          <a:blip r:embed="rId9" cstate="print"/>
          <a:srcRect l="2522" t="1082" r="8350" b="7196"/>
          <a:stretch>
            <a:fillRect/>
          </a:stretch>
        </p:blipFill>
        <p:spPr bwMode="auto">
          <a:xfrm>
            <a:off x="1040287" y="3352800"/>
            <a:ext cx="940913" cy="91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4" descr="ML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7225" y="2982913"/>
            <a:ext cx="291866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21301" y="1200151"/>
            <a:ext cx="1701799" cy="10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46409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t-BR" altLang="pt-BR" sz="4000" dirty="0" smtClean="0"/>
              <a:t>                        </a:t>
            </a:r>
          </a:p>
        </p:txBody>
      </p:sp>
      <p:pic>
        <p:nvPicPr>
          <p:cNvPr id="5" name="Imagem 5" descr="ISOIL LAM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20"/>
          <p:cNvSpPr txBox="1">
            <a:spLocks noChangeArrowheads="1"/>
          </p:cNvSpPr>
          <p:nvPr/>
        </p:nvSpPr>
        <p:spPr bwMode="auto">
          <a:xfrm>
            <a:off x="0" y="283845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i="1" dirty="0">
                <a:solidFill>
                  <a:schemeClr val="tx2"/>
                </a:solidFill>
              </a:rPr>
              <a:t>“Jamais devemos medir por medir e tão pouco estimar, uma vez que erros nessas medições ou estimativas acarretará sempre em tomadas de decisões equivocadas podendo causar prejuízos imensuráveis.”</a:t>
            </a:r>
          </a:p>
          <a:p>
            <a:pPr algn="r"/>
            <a:r>
              <a:rPr lang="pt-BR" i="1" dirty="0">
                <a:solidFill>
                  <a:schemeClr val="tx2"/>
                </a:solidFill>
              </a:rPr>
              <a:t>		     </a:t>
            </a:r>
            <a:endParaRPr lang="pt-BR" i="1" dirty="0" smtClean="0">
              <a:solidFill>
                <a:schemeClr val="tx2"/>
              </a:solidFill>
            </a:endParaRPr>
          </a:p>
          <a:p>
            <a:pPr algn="r"/>
            <a:endParaRPr lang="pt-BR" i="1" dirty="0" smtClean="0">
              <a:solidFill>
                <a:schemeClr val="tx2"/>
              </a:solidFill>
            </a:endParaRPr>
          </a:p>
          <a:p>
            <a:pPr algn="r"/>
            <a:r>
              <a:rPr lang="pt-BR" i="1" dirty="0" smtClean="0">
                <a:solidFill>
                  <a:schemeClr val="tx2"/>
                </a:solidFill>
              </a:rPr>
              <a:t>  </a:t>
            </a:r>
            <a:r>
              <a:rPr lang="pt-BR" i="1" dirty="0">
                <a:solidFill>
                  <a:schemeClr val="tx2"/>
                </a:solidFill>
              </a:rPr>
              <a:t>Eng. Gustavo Lamon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8" name="CaixaDeTexto 20"/>
          <p:cNvSpPr txBox="1">
            <a:spLocks noChangeArrowheads="1"/>
          </p:cNvSpPr>
          <p:nvPr/>
        </p:nvSpPr>
        <p:spPr bwMode="auto">
          <a:xfrm>
            <a:off x="0" y="1306513"/>
            <a:ext cx="88487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i="1" dirty="0">
                <a:solidFill>
                  <a:schemeClr val="tx2"/>
                </a:solidFill>
              </a:rPr>
              <a:t>“A técnica é o esforço para poupar esforços”</a:t>
            </a:r>
          </a:p>
          <a:p>
            <a:pPr algn="r"/>
            <a:endParaRPr lang="pt-BR" i="1" dirty="0">
              <a:solidFill>
                <a:schemeClr val="tx2"/>
              </a:solidFill>
            </a:endParaRPr>
          </a:p>
          <a:p>
            <a:pPr algn="r"/>
            <a:r>
              <a:rPr lang="pt-BR" i="1" dirty="0">
                <a:solidFill>
                  <a:schemeClr val="tx2"/>
                </a:solidFill>
              </a:rPr>
              <a:t>Ortega Y </a:t>
            </a:r>
            <a:r>
              <a:rPr lang="pt-BR" i="1" dirty="0" err="1">
                <a:solidFill>
                  <a:schemeClr val="tx2"/>
                </a:solidFill>
              </a:rPr>
              <a:t>Gasset</a:t>
            </a:r>
            <a:endParaRPr lang="pt-BR" i="1" dirty="0">
              <a:solidFill>
                <a:schemeClr val="tx2"/>
              </a:solidFill>
            </a:endParaRPr>
          </a:p>
          <a:p>
            <a:pPr algn="r"/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6" name="CaixaDeTexto 20"/>
          <p:cNvSpPr txBox="1">
            <a:spLocks noChangeArrowheads="1"/>
          </p:cNvSpPr>
          <p:nvPr/>
        </p:nvSpPr>
        <p:spPr bwMode="auto">
          <a:xfrm>
            <a:off x="0" y="4697413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i="1" dirty="0" smtClean="0">
                <a:solidFill>
                  <a:schemeClr val="tx2"/>
                </a:solidFill>
              </a:rPr>
              <a:t>“Custo, é todo o investimento que não traz resultado.</a:t>
            </a:r>
          </a:p>
          <a:p>
            <a:pPr algn="just"/>
            <a:r>
              <a:rPr lang="pt-BR" i="1" dirty="0" smtClean="0">
                <a:solidFill>
                  <a:schemeClr val="tx2"/>
                </a:solidFill>
              </a:rPr>
              <a:t>Investimento, é todo custo que traz resultado”.</a:t>
            </a:r>
            <a:endParaRPr lang="pt-BR" i="1" dirty="0">
              <a:solidFill>
                <a:schemeClr val="tx2"/>
              </a:solidFill>
            </a:endParaRPr>
          </a:p>
          <a:p>
            <a:pPr algn="r"/>
            <a:endParaRPr lang="pt-BR" i="1" dirty="0">
              <a:solidFill>
                <a:schemeClr val="tx2"/>
              </a:solidFill>
            </a:endParaRPr>
          </a:p>
          <a:p>
            <a:pPr algn="r"/>
            <a:r>
              <a:rPr lang="pt-BR" i="1" dirty="0" smtClean="0">
                <a:solidFill>
                  <a:schemeClr val="tx2"/>
                </a:solidFill>
              </a:rPr>
              <a:t>Eng. Gustavo Lamon</a:t>
            </a:r>
            <a:endParaRPr lang="pt-BR" i="1" dirty="0">
              <a:solidFill>
                <a:schemeClr val="tx2"/>
              </a:solidFill>
            </a:endParaRPr>
          </a:p>
          <a:p>
            <a:pPr algn="r"/>
            <a:r>
              <a:rPr lang="pt-BR" dirty="0" smtClean="0">
                <a:solidFill>
                  <a:schemeClr val="tx2"/>
                </a:solidFill>
              </a:rPr>
              <a:t>‘</a:t>
            </a:r>
            <a:endParaRPr lang="pt-B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593730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  <p:bldP spid="6" grpId="0" build="allAtOnce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t-BR" altLang="pt-BR" sz="4000" smtClean="0"/>
              <a:t>                       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8497887" cy="4648200"/>
          </a:xfrm>
        </p:spPr>
        <p:txBody>
          <a:bodyPr/>
          <a:lstStyle/>
          <a:p>
            <a:pPr lvl="1">
              <a:lnSpc>
                <a:spcPct val="80000"/>
              </a:lnSpc>
              <a:buFontTx/>
              <a:buNone/>
            </a:pPr>
            <a:endParaRPr lang="pt-BR" altLang="pt-BR" dirty="0" smtClean="0"/>
          </a:p>
          <a:p>
            <a:pPr lvl="1">
              <a:lnSpc>
                <a:spcPct val="80000"/>
              </a:lnSpc>
              <a:buFontTx/>
              <a:buNone/>
            </a:pPr>
            <a:endParaRPr lang="pt-BR" altLang="pt-BR" sz="4000" dirty="0" smtClean="0">
              <a:solidFill>
                <a:schemeClr val="accent2"/>
              </a:solidFill>
              <a:latin typeface="Verdana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pt-BR" altLang="pt-BR" sz="3200" b="1" dirty="0" smtClean="0">
                <a:solidFill>
                  <a:srgbClr val="005079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OBRIGADO PELA ATENÇÃO!</a:t>
            </a: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sz="3200" b="1" dirty="0" smtClean="0">
              <a:solidFill>
                <a:srgbClr val="005079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sz="2000" b="1" dirty="0" smtClean="0">
              <a:solidFill>
                <a:srgbClr val="005079"/>
              </a:solidFill>
              <a:latin typeface="Verdana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pt-BR" altLang="pt-BR" sz="2000" b="1" dirty="0" smtClean="0">
                <a:solidFill>
                  <a:srgbClr val="005079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Eng. Gustavo Lamon</a:t>
            </a:r>
            <a:endParaRPr lang="pt-BR" altLang="pt-BR" sz="2000" b="1" dirty="0">
              <a:solidFill>
                <a:srgbClr val="0050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sz="2000" b="1" dirty="0" smtClean="0">
              <a:solidFill>
                <a:srgbClr val="0050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pt-BR" altLang="pt-BR" sz="2000" b="1" dirty="0" smtClean="0">
                <a:solidFill>
                  <a:srgbClr val="0050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31-3373-1552 / 31-9209-7582</a:t>
            </a: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sz="2000" b="1" dirty="0" smtClean="0">
              <a:solidFill>
                <a:srgbClr val="0050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r>
              <a:rPr lang="pt-BR" altLang="pt-BR" sz="2000" b="1" smtClean="0">
                <a:solidFill>
                  <a:srgbClr val="0050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gustavo@lamon.com.br</a:t>
            </a:r>
            <a:endParaRPr lang="pt-BR" altLang="pt-BR" sz="2000" b="1" dirty="0" smtClean="0">
              <a:solidFill>
                <a:srgbClr val="0050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endParaRPr lang="pt-BR" altLang="pt-BR" sz="1800" dirty="0" smtClean="0">
              <a:solidFill>
                <a:srgbClr val="002060"/>
              </a:solidFill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endParaRPr lang="en-US" altLang="pt-BR" sz="1600" dirty="0" smtClean="0">
              <a:solidFill>
                <a:srgbClr val="002060"/>
              </a:solidFill>
            </a:endParaRPr>
          </a:p>
          <a:p>
            <a:pPr lvl="1" algn="ctr">
              <a:lnSpc>
                <a:spcPct val="80000"/>
              </a:lnSpc>
              <a:buFontTx/>
              <a:buNone/>
            </a:pPr>
            <a:endParaRPr lang="en-US" altLang="pt-BR" sz="1600" dirty="0" smtClean="0">
              <a:solidFill>
                <a:srgbClr val="002060"/>
              </a:solidFill>
            </a:endParaRPr>
          </a:p>
        </p:txBody>
      </p:sp>
      <p:pic>
        <p:nvPicPr>
          <p:cNvPr id="5" name="Imagem 5" descr="ISOIL LAM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7281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Principais números no brasil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242059" y="5403018"/>
            <a:ext cx="6978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Índices de perdas de faturamento segundo os estados e o </a:t>
            </a:r>
            <a:r>
              <a:rPr lang="pt-B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Brasil Fonte: Trata Brasil (2010).</a:t>
            </a:r>
            <a:endParaRPr lang="pt-B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4739" y="1707181"/>
            <a:ext cx="6946218" cy="36566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Imagem 5" descr="ISOIL LAMO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72408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Principais números no brasil</a:t>
            </a: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383177" y="1763374"/>
            <a:ext cx="8356903" cy="164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marL="285750" indent="-285750" algn="ctr">
              <a:lnSpc>
                <a:spcPct val="150000"/>
              </a:lnSpc>
              <a:defRPr/>
            </a:pPr>
            <a:r>
              <a:rPr lang="pt-BR" sz="3600" b="1" dirty="0" smtClean="0">
                <a:solidFill>
                  <a:srgbClr val="0000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SERÁ QUE PODEMOS CONFIAR NESTES NÚMEROS?</a:t>
            </a:r>
          </a:p>
        </p:txBody>
      </p:sp>
      <p:pic>
        <p:nvPicPr>
          <p:cNvPr id="5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pwrinfo.com/cartoon-drawing-course/images/drawing_people5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8930" y="3892594"/>
            <a:ext cx="10668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4445000" y="3721100"/>
            <a:ext cx="209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r>
              <a:rPr lang="pt-BR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r>
              <a:rPr lang="pt-BR" sz="3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r>
              <a:rPr lang="pt-BR" sz="3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pt-BR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687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Principais números no brasil</a:t>
            </a: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330201" y="1141074"/>
            <a:ext cx="856228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marL="285750" indent="-285750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Infelizmente, os números oficiais apresentados não podem ser considerados confiáveis em virtude de algumas companhias não </a:t>
            </a:r>
            <a:r>
              <a:rPr lang="pt-BR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possuirem</a:t>
            </a: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macro e </a:t>
            </a:r>
            <a:r>
              <a:rPr lang="pt-BR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micromedição</a:t>
            </a: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285750" indent="-285750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Outro ponto que faz com que não possamos acreditar fielmente nestes números é que algumas companhias de saneamento que possuem macro e </a:t>
            </a:r>
            <a:r>
              <a:rPr lang="pt-BR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micromedição</a:t>
            </a: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não conseguem garantir a confiabilidade da medição, muita das vezes em razão da instalação de medidores de péssima qualidade que não garantem a confiabilidade da medição e/ou a instalação de medidores inadequados para a aplicação. Nas fotos abaixo, temos um exemplo da afirmativa acima... </a:t>
            </a:r>
            <a:r>
              <a:rPr lang="pt-BR" sz="1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Pitometria</a:t>
            </a:r>
            <a:r>
              <a:rPr lang="pt-B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17,29l/s x macro cliente 34,5l/s</a:t>
            </a:r>
          </a:p>
        </p:txBody>
      </p:sp>
      <p:pic>
        <p:nvPicPr>
          <p:cNvPr id="6" name="Imagem 5" descr="2015-06-10 10.18.5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489" y="3810794"/>
            <a:ext cx="5056011" cy="2844006"/>
          </a:xfrm>
          <a:prstGeom prst="rect">
            <a:avLst/>
          </a:prstGeom>
        </p:spPr>
      </p:pic>
      <p:pic>
        <p:nvPicPr>
          <p:cNvPr id="11" name="Imagem 10" descr="2015-06-10 10.16.32_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389" y="3688645"/>
            <a:ext cx="2561811" cy="2909711"/>
          </a:xfrm>
          <a:prstGeom prst="rect">
            <a:avLst/>
          </a:prstGeom>
        </p:spPr>
      </p:pic>
      <p:pic>
        <p:nvPicPr>
          <p:cNvPr id="10" name="Imagem 5" descr="ISOIL LAMON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9687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33396" y="390254"/>
            <a:ext cx="5157787" cy="44577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pt-BR" sz="1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Principais números no brasil</a:t>
            </a:r>
          </a:p>
        </p:txBody>
      </p: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535577" y="1255374"/>
            <a:ext cx="8356903" cy="23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>
            <a:spAutoFit/>
          </a:bodyPr>
          <a:lstStyle/>
          <a:p>
            <a:pPr marL="285750" indent="-285750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falta de conhecimento das tecnologias empregadas na </a:t>
            </a:r>
            <a:r>
              <a:rPr lang="pt-BR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macromedição</a:t>
            </a: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facultam por parte do cliente, em tomadas de decisões equivocadas;</a:t>
            </a:r>
          </a:p>
          <a:p>
            <a:pPr marL="285750" indent="-285750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falta de equipes de </a:t>
            </a:r>
            <a:r>
              <a:rPr lang="pt-BR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Pitometria</a:t>
            </a: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nas companhias de saneamento faz com que estas sejam enganadas por “</a:t>
            </a:r>
            <a:r>
              <a:rPr lang="pt-BR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pseudos</a:t>
            </a: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fornecedores”, ou seja, aqueles fornecedores que tem como preocupação apenas entregar um equipamento que “apresentem números” sem atestar a qualidade da medição;</a:t>
            </a:r>
          </a:p>
          <a:p>
            <a:pPr marL="285750" indent="-285750" algn="just">
              <a:lnSpc>
                <a:spcPct val="150000"/>
              </a:lnSpc>
              <a:buBlip>
                <a:blip r:embed="rId4"/>
              </a:buBlip>
              <a:defRPr/>
            </a:pPr>
            <a:r>
              <a:rPr lang="pt-BR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resultado é catastrófico... Tratamento de dados totalmente equivocados!</a:t>
            </a:r>
          </a:p>
        </p:txBody>
      </p:sp>
      <p:pic>
        <p:nvPicPr>
          <p:cNvPr id="5" name="Imagem 5" descr="ISOIL LAMO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9687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86267" y="1219768"/>
            <a:ext cx="5445819" cy="1713932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2800" b="1" dirty="0" smtClean="0">
                <a:solidFill>
                  <a:srgbClr val="00507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PITOMETRIA</a:t>
            </a:r>
          </a:p>
        </p:txBody>
      </p:sp>
      <p:pic>
        <p:nvPicPr>
          <p:cNvPr id="5" name="Imagem 6" descr="Captacao Passauna-DN900-27abr2011_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9676" y="3230546"/>
            <a:ext cx="3508375" cy="26336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5" descr="ISOIL LAMO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3012" y="0"/>
            <a:ext cx="1550988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0292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gem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7799</TotalTime>
  <Words>1535</Words>
  <Application>Microsoft Office PowerPoint</Application>
  <PresentationFormat>Apresentação na tela (4:3)</PresentationFormat>
  <Paragraphs>267</Paragraphs>
  <Slides>49</Slides>
  <Notes>31</Notes>
  <HiddenSlides>1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49</vt:i4>
      </vt:variant>
    </vt:vector>
  </HeadingPairs>
  <TitlesOfParts>
    <vt:vector size="52" baseType="lpstr">
      <vt:lpstr>Viagem</vt:lpstr>
      <vt:lpstr>CorelPhotoPaint.Image.9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                        </vt:lpstr>
      <vt:lpstr>                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Éric Vadeboncoeur</dc:creator>
  <cp:lastModifiedBy>Gustavo Lamon</cp:lastModifiedBy>
  <cp:revision>869</cp:revision>
  <cp:lastPrinted>2012-07-02T16:56:40Z</cp:lastPrinted>
  <dcterms:created xsi:type="dcterms:W3CDTF">2008-04-20T22:20:53Z</dcterms:created>
  <dcterms:modified xsi:type="dcterms:W3CDTF">2016-05-18T12:34:25Z</dcterms:modified>
</cp:coreProperties>
</file>