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" saveSubsetFonts="1">
  <p:sldMasterIdLst>
    <p:sldMasterId id="2147483660" r:id="rId1"/>
  </p:sldMasterIdLst>
  <p:notesMasterIdLst>
    <p:notesMasterId r:id="rId34"/>
  </p:notesMasterIdLst>
  <p:sldIdLst>
    <p:sldId id="354" r:id="rId2"/>
    <p:sldId id="351" r:id="rId3"/>
    <p:sldId id="268" r:id="rId4"/>
    <p:sldId id="350" r:id="rId5"/>
    <p:sldId id="283" r:id="rId6"/>
    <p:sldId id="284" r:id="rId7"/>
    <p:sldId id="287" r:id="rId8"/>
    <p:sldId id="289" r:id="rId9"/>
    <p:sldId id="291" r:id="rId10"/>
    <p:sldId id="292" r:id="rId11"/>
    <p:sldId id="293" r:id="rId12"/>
    <p:sldId id="294" r:id="rId13"/>
    <p:sldId id="295" r:id="rId14"/>
    <p:sldId id="297" r:id="rId15"/>
    <p:sldId id="299" r:id="rId16"/>
    <p:sldId id="302" r:id="rId17"/>
    <p:sldId id="309" r:id="rId18"/>
    <p:sldId id="303" r:id="rId19"/>
    <p:sldId id="307" r:id="rId20"/>
    <p:sldId id="308" r:id="rId21"/>
    <p:sldId id="311" r:id="rId22"/>
    <p:sldId id="314" r:id="rId23"/>
    <p:sldId id="315" r:id="rId24"/>
    <p:sldId id="316" r:id="rId25"/>
    <p:sldId id="317" r:id="rId26"/>
    <p:sldId id="324" r:id="rId27"/>
    <p:sldId id="355" r:id="rId28"/>
    <p:sldId id="327" r:id="rId29"/>
    <p:sldId id="343" r:id="rId30"/>
    <p:sldId id="348" r:id="rId31"/>
    <p:sldId id="332" r:id="rId32"/>
    <p:sldId id="353" r:id="rId33"/>
  </p:sldIdLst>
  <p:sldSz cx="10477500" cy="6667500"/>
  <p:notesSz cx="6858000" cy="9144000"/>
  <p:defaultTextStyle>
    <a:defPPr>
      <a:defRPr lang="pt-BR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0" userDrawn="1">
          <p15:clr>
            <a:srgbClr val="A4A3A4"/>
          </p15:clr>
        </p15:guide>
        <p15:guide id="2" pos="33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320-i3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FE"/>
    <a:srgbClr val="EFE8E7"/>
    <a:srgbClr val="F4E2F4"/>
    <a:srgbClr val="FFFFCC"/>
    <a:srgbClr val="0091FF"/>
    <a:srgbClr val="0096FF"/>
    <a:srgbClr val="1C9DFE"/>
    <a:srgbClr val="3333FF"/>
    <a:srgbClr val="0054FF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6" autoAdjust="0"/>
    <p:restoredTop sz="93548" autoAdjust="0"/>
  </p:normalViewPr>
  <p:slideViewPr>
    <p:cSldViewPr snapToGrid="0" showGuides="1">
      <p:cViewPr>
        <p:scale>
          <a:sx n="60" d="100"/>
          <a:sy n="60" d="100"/>
        </p:scale>
        <p:origin x="-3018" y="-1212"/>
      </p:cViewPr>
      <p:guideLst>
        <p:guide orient="horz" pos="2100"/>
        <p:guide pos="3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320-i3\Documents\ENS\pluviometria%20ete%20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Rotaria\AIDIS\lifecycle%20costos%20cristoph%20-%20exemplo%20ABES%20-%20REV%20J%20-%20Atualiza&#231;&#227;o%20n&#250;mero%20-%20apresentaca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8245614035129"/>
          <c:y val="6.3361616161616355E-2"/>
          <c:w val="0.72471023391813016"/>
          <c:h val="0.67693686868686864"/>
        </c:manualLayout>
      </c:layout>
      <c:scatterChart>
        <c:scatterStyle val="lineMarker"/>
        <c:varyColors val="0"/>
        <c:ser>
          <c:idx val="0"/>
          <c:order val="0"/>
          <c:tx>
            <c:v>Pluviometria (mm)</c:v>
          </c:tx>
          <c:spPr>
            <a:ln>
              <a:solidFill>
                <a:sysClr val="window" lastClr="FFFFFF">
                  <a:lumMod val="75000"/>
                </a:sysClr>
              </a:solidFill>
            </a:ln>
          </c:spPr>
          <c:marker>
            <c:symbol val="none"/>
          </c:marker>
          <c:xVal>
            <c:numRef>
              <c:f>'basicabdauto (1)'!$A$159:$A$164</c:f>
              <c:numCache>
                <c:formatCode>dd/mm/yyyy</c:formatCode>
                <c:ptCount val="6"/>
                <c:pt idx="0">
                  <c:v>42217</c:v>
                </c:pt>
                <c:pt idx="1">
                  <c:v>42218</c:v>
                </c:pt>
                <c:pt idx="2">
                  <c:v>42219</c:v>
                </c:pt>
                <c:pt idx="3">
                  <c:v>42220</c:v>
                </c:pt>
                <c:pt idx="4">
                  <c:v>42221</c:v>
                </c:pt>
                <c:pt idx="5">
                  <c:v>42222</c:v>
                </c:pt>
              </c:numCache>
            </c:numRef>
          </c:xVal>
          <c:yVal>
            <c:numRef>
              <c:f>'basicabdauto (1)'!$N$159:$N$164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342208"/>
        <c:axId val="117342784"/>
      </c:scatterChart>
      <c:scatterChart>
        <c:scatterStyle val="lineMarker"/>
        <c:varyColors val="0"/>
        <c:ser>
          <c:idx val="1"/>
          <c:order val="1"/>
          <c:tx>
            <c:strRef>
              <c:f>'basicabdauto (1)'!$C$1</c:f>
              <c:strCache>
                <c:ptCount val="1"/>
                <c:pt idx="0">
                  <c:v>Tesg (ºC)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bg1">
                  <a:lumMod val="50000"/>
                </a:schemeClr>
              </a:solidFill>
              <a:ln>
                <a:solidFill>
                  <a:prstClr val="white">
                    <a:lumMod val="75000"/>
                  </a:prstClr>
                </a:solidFill>
              </a:ln>
            </c:spPr>
          </c:marker>
          <c:xVal>
            <c:numRef>
              <c:f>'basicabdauto (1)'!$A$159:$A$164</c:f>
              <c:numCache>
                <c:formatCode>dd/mm/yyyy</c:formatCode>
                <c:ptCount val="6"/>
                <c:pt idx="0">
                  <c:v>42217</c:v>
                </c:pt>
                <c:pt idx="1">
                  <c:v>42218</c:v>
                </c:pt>
                <c:pt idx="2">
                  <c:v>42219</c:v>
                </c:pt>
                <c:pt idx="3">
                  <c:v>42220</c:v>
                </c:pt>
                <c:pt idx="4">
                  <c:v>42221</c:v>
                </c:pt>
                <c:pt idx="5">
                  <c:v>42222</c:v>
                </c:pt>
              </c:numCache>
            </c:numRef>
          </c:xVal>
          <c:yVal>
            <c:numRef>
              <c:f>'basicabdauto (1)'!$C$159:$C$164</c:f>
              <c:numCache>
                <c:formatCode>General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25</c:v>
                </c:pt>
                <c:pt idx="3">
                  <c:v>25.5</c:v>
                </c:pt>
                <c:pt idx="4">
                  <c:v>26</c:v>
                </c:pt>
                <c:pt idx="5">
                  <c:v>25.5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343936"/>
        <c:axId val="117343360"/>
      </c:scatterChart>
      <c:valAx>
        <c:axId val="117342208"/>
        <c:scaling>
          <c:orientation val="minMax"/>
          <c:max val="42222"/>
          <c:min val="42217"/>
        </c:scaling>
        <c:delete val="0"/>
        <c:axPos val="b"/>
        <c:numFmt formatCode="d/m;@" sourceLinked="0"/>
        <c:majorTickMark val="out"/>
        <c:minorTickMark val="none"/>
        <c:tickLblPos val="nextTo"/>
        <c:crossAx val="117342784"/>
        <c:crosses val="autoZero"/>
        <c:crossBetween val="midCat"/>
      </c:valAx>
      <c:valAx>
        <c:axId val="117342784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000" b="0" i="0" baseline="0"/>
                  <a:t>Pluviometria (mm)</a:t>
                </a:r>
              </a:p>
            </c:rich>
          </c:tx>
          <c:layout>
            <c:manualLayout>
              <c:xMode val="edge"/>
              <c:yMode val="edge"/>
              <c:x val="1.0429824561403542E-3"/>
              <c:y val="0.169589898989899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7342208"/>
        <c:crosses val="autoZero"/>
        <c:crossBetween val="midCat"/>
      </c:valAx>
      <c:valAx>
        <c:axId val="117343360"/>
        <c:scaling>
          <c:orientation val="minMax"/>
          <c:max val="30"/>
          <c:min val="1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sz="1000" b="0" i="0" baseline="0"/>
                  <a:t>Temperatura  do esgoto (</a:t>
                </a:r>
                <a:r>
                  <a:rPr lang="de-DE" sz="1000" b="0" i="0" baseline="30000"/>
                  <a:t>o</a:t>
                </a:r>
                <a:r>
                  <a:rPr lang="de-DE" sz="1000" b="0" i="0" baseline="0"/>
                  <a:t>C)</a:t>
                </a:r>
              </a:p>
            </c:rich>
          </c:tx>
          <c:layout>
            <c:manualLayout>
              <c:xMode val="edge"/>
              <c:yMode val="edge"/>
              <c:x val="0.93602327915421579"/>
              <c:y val="3.64816960953116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7343936"/>
        <c:crosses val="max"/>
        <c:crossBetween val="midCat"/>
        <c:majorUnit val="2"/>
      </c:valAx>
      <c:valAx>
        <c:axId val="117343936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117343360"/>
        <c:crosses val="autoZero"/>
        <c:crossBetween val="midCat"/>
      </c:valAx>
      <c:spPr>
        <a:ln>
          <a:solidFill>
            <a:schemeClr val="bg2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R$ 4,00 por EURO</c:v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RESUMO!$T$28:$T$31</c:f>
              <c:strCache>
                <c:ptCount val="4"/>
                <c:pt idx="0">
                  <c:v> CAPEX </c:v>
                </c:pt>
                <c:pt idx="1">
                  <c:v> OPEX </c:v>
                </c:pt>
                <c:pt idx="2">
                  <c:v> Receita </c:v>
                </c:pt>
                <c:pt idx="3">
                  <c:v>Saldo</c:v>
                </c:pt>
              </c:strCache>
            </c:strRef>
          </c:cat>
          <c:val>
            <c:numRef>
              <c:f>RESUMO!$Y$28:$Y$31</c:f>
              <c:numCache>
                <c:formatCode>_-[$R$-416]\ * #,##0_-;\-[$R$-416]\ * #,##0_-;_-[$R$-416]\ * "-"??_-;_-@_-</c:formatCode>
                <c:ptCount val="4"/>
                <c:pt idx="0">
                  <c:v>-248470.88432617599</c:v>
                </c:pt>
                <c:pt idx="1">
                  <c:v>-207043.77290744887</c:v>
                </c:pt>
                <c:pt idx="2">
                  <c:v>570900.90175884892</c:v>
                </c:pt>
                <c:pt idx="3">
                  <c:v>115386.24452522339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21568"/>
        <c:axId val="117348544"/>
      </c:barChart>
      <c:catAx>
        <c:axId val="9502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7348544"/>
        <c:crosses val="autoZero"/>
        <c:auto val="1"/>
        <c:lblAlgn val="ctr"/>
        <c:lblOffset val="100"/>
        <c:noMultiLvlLbl val="0"/>
      </c:catAx>
      <c:valAx>
        <c:axId val="117348544"/>
        <c:scaling>
          <c:orientation val="minMax"/>
          <c:max val="600000"/>
          <c:min val="-300000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pt-BR"/>
                  <a:t>Custos Anualizados em R$</a:t>
                </a:r>
              </a:p>
            </c:rich>
          </c:tx>
          <c:layout>
            <c:manualLayout>
              <c:xMode val="edge"/>
              <c:yMode val="edge"/>
              <c:x val="1.0023512087520024E-2"/>
              <c:y val="0.25260393618487381"/>
            </c:manualLayout>
          </c:layout>
          <c:overlay val="0"/>
        </c:title>
        <c:numFmt formatCode="_-[$R$-416]\ * #,##0_-;\-[$R$-416]\ * #,##0_-;_-[$R$-416]\ * &quot;-&quot;_-;_-@_-" sourceLinked="0"/>
        <c:majorTickMark val="out"/>
        <c:minorTickMark val="none"/>
        <c:tickLblPos val="nextTo"/>
        <c:crossAx val="9502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P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0.35338</cdr:x>
      <cdr:y>0</cdr:y>
    </cdr:from>
    <cdr:to>
      <cdr:x>0.61701</cdr:x>
      <cdr:y>0.12501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3296344" y="0"/>
          <a:ext cx="2459116" cy="70480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E">
            <a:ln>
              <a:solidFill>
                <a:srgbClr val="C00000"/>
              </a:solidFill>
            </a:ln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A742-75A6-4161-AC68-1134F0B922BD}" type="datetimeFigureOut">
              <a:rPr lang="de-DE" smtClean="0"/>
              <a:pPr/>
              <a:t>20.05.2016</a:t>
            </a:fld>
            <a:endParaRPr lang="de-DE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85800"/>
            <a:ext cx="5387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3830-0309-4040-A957-7ED4C9047B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55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74CE-2D0C-471D-B0A7-6D9BBA0ECB3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Inserir slide introduzindo</a:t>
            </a:r>
            <a:r>
              <a:rPr lang="pt-BR" baseline="0" dirty="0" smtClean="0"/>
              <a:t> o projeto </a:t>
            </a:r>
            <a:r>
              <a:rPr lang="pt-BR" baseline="0" dirty="0" smtClean="0">
                <a:sym typeface="Wingdings" pitchFamily="2" charset="2"/>
              </a:rPr>
              <a:t> slide 4</a:t>
            </a:r>
          </a:p>
          <a:p>
            <a:r>
              <a:rPr lang="pt-BR" baseline="0" dirty="0" smtClean="0">
                <a:sym typeface="Wingdings" pitchFamily="2" charset="2"/>
              </a:rPr>
              <a:t>Figura 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2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Diagnóstico especializado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21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Juntar</a:t>
            </a:r>
            <a:r>
              <a:rPr lang="pt-BR" baseline="0" dirty="0" smtClean="0"/>
              <a:t> para 2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98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Colocar uma só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Recentes estudos em reatores UASB, tem encontrado concentrações de metano na faixa superior indicada na Tabela 2.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Grandin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(2013) apresentou valores de 79% de CH</a:t>
            </a:r>
            <a:r>
              <a:rPr lang="pt-BR" sz="1200" kern="1200" baseline="-250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4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para a ETE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Piçarrão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em Campinas – SP, Rosa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et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al. (2016) 78% para a ETE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Laboreaux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em Itabira-MG, ambos através de análises cromatográficas e  Cabral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et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al. (2015) de 75 a 85% ao analisar o comportamento de uma semana de medições online. 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  <a:p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74CE-2D0C-471D-B0A7-6D9BBA0ECB3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32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Será que coloco surgindo no slide anterior? ETE A.</a:t>
            </a:r>
            <a:r>
              <a:rPr lang="pt-BR" baseline="0" dirty="0" smtClean="0"/>
              <a:t> 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ED50-ACEE-4E04-BDA1-2C1DB74FD774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63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Integrar</a:t>
            </a:r>
            <a:r>
              <a:rPr lang="pt-BR" baseline="0" dirty="0" smtClean="0"/>
              <a:t> os slides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3830-0309-4040-A957-7ED4C9047B8A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97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escrever</a:t>
            </a:r>
            <a:endParaRPr lang="de-D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ED50-ACEE-4E04-BDA1-2C1DB74FD774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0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688" y="1091186"/>
            <a:ext cx="7858125" cy="2321278"/>
          </a:xfrm>
        </p:spPr>
        <p:txBody>
          <a:bodyPr anchor="b"/>
          <a:lstStyle>
            <a:lvl1pPr algn="ctr">
              <a:defRPr sz="51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501981"/>
            <a:ext cx="7858125" cy="1609769"/>
          </a:xfrm>
        </p:spPr>
        <p:txBody>
          <a:bodyPr/>
          <a:lstStyle>
            <a:lvl1pPr marL="0" indent="0" algn="ctr">
              <a:buNone/>
              <a:defRPr sz="2063"/>
            </a:lvl1pPr>
            <a:lvl2pPr marL="392918" indent="0" algn="ctr">
              <a:buNone/>
              <a:defRPr sz="1719"/>
            </a:lvl2pPr>
            <a:lvl3pPr marL="785835" indent="0" algn="ctr">
              <a:buNone/>
              <a:defRPr sz="1547"/>
            </a:lvl3pPr>
            <a:lvl4pPr marL="1178753" indent="0" algn="ctr">
              <a:buNone/>
              <a:defRPr sz="1375"/>
            </a:lvl4pPr>
            <a:lvl5pPr marL="1571671" indent="0" algn="ctr">
              <a:buNone/>
              <a:defRPr sz="1375"/>
            </a:lvl5pPr>
            <a:lvl6pPr marL="1964588" indent="0" algn="ctr">
              <a:buNone/>
              <a:defRPr sz="1375"/>
            </a:lvl6pPr>
            <a:lvl7pPr marL="2357506" indent="0" algn="ctr">
              <a:buNone/>
              <a:defRPr sz="1375"/>
            </a:lvl7pPr>
            <a:lvl8pPr marL="2750424" indent="0" algn="ctr">
              <a:buNone/>
              <a:defRPr sz="1375"/>
            </a:lvl8pPr>
            <a:lvl9pPr marL="3143341" indent="0" algn="ctr">
              <a:buNone/>
              <a:defRPr sz="137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61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96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54983"/>
            <a:ext cx="2259211" cy="56503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8" y="354983"/>
            <a:ext cx="6646664" cy="56503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8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18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1" y="1662246"/>
            <a:ext cx="9036844" cy="2773494"/>
          </a:xfrm>
        </p:spPr>
        <p:txBody>
          <a:bodyPr anchor="b"/>
          <a:lstStyle>
            <a:lvl1pPr>
              <a:defRPr sz="51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1" y="4461978"/>
            <a:ext cx="9036844" cy="1458515"/>
          </a:xfrm>
        </p:spPr>
        <p:txBody>
          <a:bodyPr/>
          <a:lstStyle>
            <a:lvl1pPr marL="0" indent="0">
              <a:buNone/>
              <a:defRPr sz="2063">
                <a:solidFill>
                  <a:schemeClr val="tx1">
                    <a:tint val="75000"/>
                  </a:schemeClr>
                </a:solidFill>
              </a:defRPr>
            </a:lvl1pPr>
            <a:lvl2pPr marL="392918" indent="0">
              <a:buNone/>
              <a:defRPr sz="1719">
                <a:solidFill>
                  <a:schemeClr val="tx1">
                    <a:tint val="75000"/>
                  </a:schemeClr>
                </a:solidFill>
              </a:defRPr>
            </a:lvl2pPr>
            <a:lvl3pPr marL="785835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3pPr>
            <a:lvl4pPr marL="1178753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4pPr>
            <a:lvl5pPr marL="1571671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5pPr>
            <a:lvl6pPr marL="1964588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6pPr>
            <a:lvl7pPr marL="235750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7pPr>
            <a:lvl8pPr marL="275042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8pPr>
            <a:lvl9pPr marL="3143341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32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774913"/>
            <a:ext cx="4452938" cy="42304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774913"/>
            <a:ext cx="4452938" cy="42304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25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54983"/>
            <a:ext cx="9036844" cy="12887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3" y="1634464"/>
            <a:ext cx="4432473" cy="801026"/>
          </a:xfrm>
        </p:spPr>
        <p:txBody>
          <a:bodyPr anchor="b"/>
          <a:lstStyle>
            <a:lvl1pPr marL="0" indent="0">
              <a:buNone/>
              <a:defRPr sz="2063" b="1"/>
            </a:lvl1pPr>
            <a:lvl2pPr marL="392918" indent="0">
              <a:buNone/>
              <a:defRPr sz="1719" b="1"/>
            </a:lvl2pPr>
            <a:lvl3pPr marL="785835" indent="0">
              <a:buNone/>
              <a:defRPr sz="1547" b="1"/>
            </a:lvl3pPr>
            <a:lvl4pPr marL="1178753" indent="0">
              <a:buNone/>
              <a:defRPr sz="1375" b="1"/>
            </a:lvl4pPr>
            <a:lvl5pPr marL="1571671" indent="0">
              <a:buNone/>
              <a:defRPr sz="1375" b="1"/>
            </a:lvl5pPr>
            <a:lvl6pPr marL="1964588" indent="0">
              <a:buNone/>
              <a:defRPr sz="1375" b="1"/>
            </a:lvl6pPr>
            <a:lvl7pPr marL="2357506" indent="0">
              <a:buNone/>
              <a:defRPr sz="1375" b="1"/>
            </a:lvl7pPr>
            <a:lvl8pPr marL="2750424" indent="0">
              <a:buNone/>
              <a:defRPr sz="1375" b="1"/>
            </a:lvl8pPr>
            <a:lvl9pPr marL="3143341" indent="0">
              <a:buNone/>
              <a:defRPr sz="13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3" y="2435490"/>
            <a:ext cx="4432473" cy="3582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4" y="1634464"/>
            <a:ext cx="4454302" cy="801026"/>
          </a:xfrm>
        </p:spPr>
        <p:txBody>
          <a:bodyPr anchor="b"/>
          <a:lstStyle>
            <a:lvl1pPr marL="0" indent="0">
              <a:buNone/>
              <a:defRPr sz="2063" b="1"/>
            </a:lvl1pPr>
            <a:lvl2pPr marL="392918" indent="0">
              <a:buNone/>
              <a:defRPr sz="1719" b="1"/>
            </a:lvl2pPr>
            <a:lvl3pPr marL="785835" indent="0">
              <a:buNone/>
              <a:defRPr sz="1547" b="1"/>
            </a:lvl3pPr>
            <a:lvl4pPr marL="1178753" indent="0">
              <a:buNone/>
              <a:defRPr sz="1375" b="1"/>
            </a:lvl4pPr>
            <a:lvl5pPr marL="1571671" indent="0">
              <a:buNone/>
              <a:defRPr sz="1375" b="1"/>
            </a:lvl5pPr>
            <a:lvl6pPr marL="1964588" indent="0">
              <a:buNone/>
              <a:defRPr sz="1375" b="1"/>
            </a:lvl6pPr>
            <a:lvl7pPr marL="2357506" indent="0">
              <a:buNone/>
              <a:defRPr sz="1375" b="1"/>
            </a:lvl7pPr>
            <a:lvl8pPr marL="2750424" indent="0">
              <a:buNone/>
              <a:defRPr sz="1375" b="1"/>
            </a:lvl8pPr>
            <a:lvl9pPr marL="3143341" indent="0">
              <a:buNone/>
              <a:defRPr sz="13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4" y="2435490"/>
            <a:ext cx="4454302" cy="3582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7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02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44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44500"/>
            <a:ext cx="3379266" cy="1555750"/>
          </a:xfrm>
        </p:spPr>
        <p:txBody>
          <a:bodyPr anchor="b"/>
          <a:lstStyle>
            <a:lvl1pPr>
              <a:defRPr sz="2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959997"/>
            <a:ext cx="5304234" cy="4738247"/>
          </a:xfrm>
        </p:spPr>
        <p:txBody>
          <a:bodyPr/>
          <a:lstStyle>
            <a:lvl1pPr>
              <a:defRPr sz="2750"/>
            </a:lvl1pPr>
            <a:lvl2pPr>
              <a:defRPr sz="2406"/>
            </a:lvl2pPr>
            <a:lvl3pPr>
              <a:defRPr sz="2063"/>
            </a:lvl3pPr>
            <a:lvl4pPr>
              <a:defRPr sz="1719"/>
            </a:lvl4pPr>
            <a:lvl5pPr>
              <a:defRPr sz="1719"/>
            </a:lvl5pPr>
            <a:lvl6pPr>
              <a:defRPr sz="1719"/>
            </a:lvl6pPr>
            <a:lvl7pPr>
              <a:defRPr sz="1719"/>
            </a:lvl7pPr>
            <a:lvl8pPr>
              <a:defRPr sz="1719"/>
            </a:lvl8pPr>
            <a:lvl9pPr>
              <a:defRPr sz="171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000250"/>
            <a:ext cx="3379266" cy="3705711"/>
          </a:xfrm>
        </p:spPr>
        <p:txBody>
          <a:bodyPr/>
          <a:lstStyle>
            <a:lvl1pPr marL="0" indent="0">
              <a:buNone/>
              <a:defRPr sz="1375"/>
            </a:lvl1pPr>
            <a:lvl2pPr marL="392918" indent="0">
              <a:buNone/>
              <a:defRPr sz="1203"/>
            </a:lvl2pPr>
            <a:lvl3pPr marL="785835" indent="0">
              <a:buNone/>
              <a:defRPr sz="1031"/>
            </a:lvl3pPr>
            <a:lvl4pPr marL="1178753" indent="0">
              <a:buNone/>
              <a:defRPr sz="859"/>
            </a:lvl4pPr>
            <a:lvl5pPr marL="1571671" indent="0">
              <a:buNone/>
              <a:defRPr sz="859"/>
            </a:lvl5pPr>
            <a:lvl6pPr marL="1964588" indent="0">
              <a:buNone/>
              <a:defRPr sz="859"/>
            </a:lvl6pPr>
            <a:lvl7pPr marL="2357506" indent="0">
              <a:buNone/>
              <a:defRPr sz="859"/>
            </a:lvl7pPr>
            <a:lvl8pPr marL="2750424" indent="0">
              <a:buNone/>
              <a:defRPr sz="859"/>
            </a:lvl8pPr>
            <a:lvl9pPr marL="3143341" indent="0">
              <a:buNone/>
              <a:defRPr sz="8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80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44500"/>
            <a:ext cx="3379266" cy="1555750"/>
          </a:xfrm>
        </p:spPr>
        <p:txBody>
          <a:bodyPr anchor="b"/>
          <a:lstStyle>
            <a:lvl1pPr>
              <a:defRPr sz="27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959997"/>
            <a:ext cx="5304234" cy="4738247"/>
          </a:xfrm>
        </p:spPr>
        <p:txBody>
          <a:bodyPr anchor="t"/>
          <a:lstStyle>
            <a:lvl1pPr marL="0" indent="0">
              <a:buNone/>
              <a:defRPr sz="2750"/>
            </a:lvl1pPr>
            <a:lvl2pPr marL="392918" indent="0">
              <a:buNone/>
              <a:defRPr sz="2406"/>
            </a:lvl2pPr>
            <a:lvl3pPr marL="785835" indent="0">
              <a:buNone/>
              <a:defRPr sz="2063"/>
            </a:lvl3pPr>
            <a:lvl4pPr marL="1178753" indent="0">
              <a:buNone/>
              <a:defRPr sz="1719"/>
            </a:lvl4pPr>
            <a:lvl5pPr marL="1571671" indent="0">
              <a:buNone/>
              <a:defRPr sz="1719"/>
            </a:lvl5pPr>
            <a:lvl6pPr marL="1964588" indent="0">
              <a:buNone/>
              <a:defRPr sz="1719"/>
            </a:lvl6pPr>
            <a:lvl7pPr marL="2357506" indent="0">
              <a:buNone/>
              <a:defRPr sz="1719"/>
            </a:lvl7pPr>
            <a:lvl8pPr marL="2750424" indent="0">
              <a:buNone/>
              <a:defRPr sz="1719"/>
            </a:lvl8pPr>
            <a:lvl9pPr marL="3143341" indent="0">
              <a:buNone/>
              <a:defRPr sz="171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000250"/>
            <a:ext cx="3379266" cy="3705711"/>
          </a:xfrm>
        </p:spPr>
        <p:txBody>
          <a:bodyPr/>
          <a:lstStyle>
            <a:lvl1pPr marL="0" indent="0">
              <a:buNone/>
              <a:defRPr sz="1375"/>
            </a:lvl1pPr>
            <a:lvl2pPr marL="392918" indent="0">
              <a:buNone/>
              <a:defRPr sz="1203"/>
            </a:lvl2pPr>
            <a:lvl3pPr marL="785835" indent="0">
              <a:buNone/>
              <a:defRPr sz="1031"/>
            </a:lvl3pPr>
            <a:lvl4pPr marL="1178753" indent="0">
              <a:buNone/>
              <a:defRPr sz="859"/>
            </a:lvl4pPr>
            <a:lvl5pPr marL="1571671" indent="0">
              <a:buNone/>
              <a:defRPr sz="859"/>
            </a:lvl5pPr>
            <a:lvl6pPr marL="1964588" indent="0">
              <a:buNone/>
              <a:defRPr sz="859"/>
            </a:lvl6pPr>
            <a:lvl7pPr marL="2357506" indent="0">
              <a:buNone/>
              <a:defRPr sz="859"/>
            </a:lvl7pPr>
            <a:lvl8pPr marL="2750424" indent="0">
              <a:buNone/>
              <a:defRPr sz="859"/>
            </a:lvl8pPr>
            <a:lvl9pPr marL="3143341" indent="0">
              <a:buNone/>
              <a:defRPr sz="8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69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54983"/>
            <a:ext cx="9036844" cy="1288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774913"/>
            <a:ext cx="9036844" cy="423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179785"/>
            <a:ext cx="2357438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9DAA-42BE-4AF4-B079-95426A629DCD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179785"/>
            <a:ext cx="3536156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179785"/>
            <a:ext cx="2357438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A7AC-46AD-4974-9A88-C0845FA34B06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6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85835" rtl="0" eaLnBrk="1" latinLnBrk="0" hangingPunct="1">
        <a:lnSpc>
          <a:spcPct val="90000"/>
        </a:lnSpc>
        <a:spcBef>
          <a:spcPct val="0"/>
        </a:spcBef>
        <a:buNone/>
        <a:defRPr sz="3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459" indent="-196459" algn="l" defTabSz="785835" rtl="0" eaLnBrk="1" latinLnBrk="0" hangingPunct="1">
        <a:lnSpc>
          <a:spcPct val="90000"/>
        </a:lnSpc>
        <a:spcBef>
          <a:spcPts val="859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589377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2pPr>
      <a:lvl3pPr marL="982294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719" kern="1200">
          <a:solidFill>
            <a:schemeClr val="tx1"/>
          </a:solidFill>
          <a:latin typeface="+mn-lt"/>
          <a:ea typeface="+mn-ea"/>
          <a:cs typeface="+mn-cs"/>
        </a:defRPr>
      </a:lvl3pPr>
      <a:lvl4pPr marL="1375212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768130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2161047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553965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946883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339800" indent="-196459" algn="l" defTabSz="785835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1pPr>
      <a:lvl2pPr marL="392918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2pPr>
      <a:lvl3pPr marL="785835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3pPr>
      <a:lvl4pPr marL="1178753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571671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1964588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357506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750424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143341" algn="l" defTabSz="785835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0.png"/><Relationship Id="rId5" Type="http://schemas.openxmlformats.org/officeDocument/2006/relationships/image" Target="../media/image34.png"/><Relationship Id="rId10" Type="http://schemas.openxmlformats.org/officeDocument/2006/relationships/image" Target="../media/image2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chr@rotaria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E320-i3\Dropbox\Imagens dissertação\VISTA UASB Varzea Paul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95848" cy="6667500"/>
          </a:xfrm>
          <a:prstGeom prst="rect">
            <a:avLst/>
          </a:prstGeom>
          <a:noFill/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68014" y="2423649"/>
            <a:ext cx="10078946" cy="1517730"/>
          </a:xfrm>
          <a:prstGeom prst="roundRect">
            <a:avLst>
              <a:gd name="adj" fmla="val 16667"/>
            </a:avLst>
          </a:prstGeom>
          <a:solidFill>
            <a:srgbClr val="254061">
              <a:alpha val="83137"/>
            </a:srgbClr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75262" y="5211170"/>
            <a:ext cx="3382507" cy="559009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pt-BR" sz="2800" b="1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</a:t>
            </a:r>
            <a:r>
              <a:rPr lang="pt-BR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Platzer</a:t>
            </a:r>
            <a:endParaRPr lang="pt-BR" sz="2800" b="1" dirty="0" smtClean="0"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2580200"/>
            <a:ext cx="106018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AVALIAÇÃO DO </a:t>
            </a:r>
            <a:r>
              <a:rPr lang="de-DE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POTENCIAL ENERGÉTICO 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BIOGÁS 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PRODUZIDO EM REATORES UASB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Resultados Preliminares do Projeto de Medições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8" name="Picture 4" descr="ROTARIA DO BRASIL LTDA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0248" y="5978849"/>
            <a:ext cx="3236712" cy="645267"/>
          </a:xfrm>
          <a:prstGeom prst="rect">
            <a:avLst/>
          </a:prstGeom>
          <a:noFill/>
        </p:spPr>
      </p:pic>
      <p:pic>
        <p:nvPicPr>
          <p:cNvPr id="11" name="Imagem 10" descr="ETE ONÇA (8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933047" y="4717144"/>
            <a:ext cx="10477500" cy="6667500"/>
          </a:xfrm>
          <a:prstGeom prst="rect">
            <a:avLst/>
          </a:prstGeom>
        </p:spPr>
      </p:pic>
      <p:pic>
        <p:nvPicPr>
          <p:cNvPr id="12" name="Imagem 11" descr="ETE ONÇA (9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756974" y="2703680"/>
            <a:ext cx="10477500" cy="6667500"/>
          </a:xfrm>
          <a:prstGeom prst="rect">
            <a:avLst/>
          </a:prstGeom>
        </p:spPr>
      </p:pic>
      <p:pic>
        <p:nvPicPr>
          <p:cNvPr id="13" name="Imagem 12" descr="IMG_187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324648" y="-1846826"/>
            <a:ext cx="10477500" cy="5926667"/>
          </a:xfrm>
          <a:prstGeom prst="rect">
            <a:avLst/>
          </a:prstGeom>
        </p:spPr>
      </p:pic>
      <p:pic>
        <p:nvPicPr>
          <p:cNvPr id="2050" name="Imagem 7" descr="Logo46Assemble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5848" y="0"/>
            <a:ext cx="1760253" cy="113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8008883" y="0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53506" y="457477"/>
            <a:ext cx="4480509" cy="415636"/>
          </a:xfrm>
          <a:prstGeom prst="rect">
            <a:avLst/>
          </a:prstGeom>
          <a:solidFill>
            <a:srgbClr val="0096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Medidor de composição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6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8017210" y="5831264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6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567448" y="187209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6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882758" y="5641860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6750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12014" y="1614540"/>
            <a:ext cx="8459788" cy="150810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 anchor="ctr">
            <a:spAutoFit/>
          </a:bodyPr>
          <a:lstStyle/>
          <a:p>
            <a:pPr indent="228600" algn="just" eaLnBrk="0" hangingPunct="0">
              <a:buFontTx/>
              <a:buChar char="•"/>
              <a:defRPr/>
            </a:pP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aseline="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 </a:t>
            </a:r>
            <a:r>
              <a:rPr lang="pt-BR" sz="23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biogás/kg DQO removida</a:t>
            </a:r>
            <a:endParaRPr lang="de-DE" sz="2300" dirty="0">
              <a:solidFill>
                <a:srgbClr val="10253F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aseline="300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3 </a:t>
            </a:r>
            <a:r>
              <a:rPr lang="pt-BR" sz="23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biogás/m</a:t>
            </a:r>
            <a:r>
              <a:rPr lang="pt-BR" sz="2300" baseline="300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>
                <a:solidFill>
                  <a:srgbClr val="10253F"/>
                </a:solidFill>
                <a:latin typeface="+mn-lt"/>
                <a:cs typeface="Times New Roman" pitchFamily="18" charset="0"/>
              </a:rPr>
              <a:t> esgoto tratado</a:t>
            </a:r>
            <a:endParaRPr lang="de-DE" sz="2300" dirty="0">
              <a:solidFill>
                <a:srgbClr val="10253F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aseline="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 biogás/hab.d 	</a:t>
            </a:r>
            <a:endParaRPr lang="de-DE" sz="2300" dirty="0" smtClean="0">
              <a:solidFill>
                <a:srgbClr val="10253F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endParaRPr lang="pt-BR" sz="2300" b="1" dirty="0" smtClean="0">
              <a:solidFill>
                <a:srgbClr val="0090FE"/>
              </a:solidFill>
              <a:latin typeface="+mn-lt"/>
              <a:cs typeface="Times New Roman" pitchFamily="18" charset="0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="1" baseline="30000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 CH</a:t>
            </a:r>
            <a:r>
              <a:rPr lang="pt-BR" sz="2300" b="1" baseline="-30000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4</a:t>
            </a: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/kg DQO removida</a:t>
            </a:r>
            <a:endParaRPr lang="de-DE" sz="2300" b="1" dirty="0" smtClean="0">
              <a:solidFill>
                <a:srgbClr val="0090FE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aseline="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 CH</a:t>
            </a:r>
            <a:r>
              <a:rPr lang="pt-BR" sz="2300" baseline="-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4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/m</a:t>
            </a:r>
            <a:r>
              <a:rPr lang="pt-BR" sz="2300" baseline="300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dirty="0" smtClean="0">
                <a:solidFill>
                  <a:srgbClr val="10253F"/>
                </a:solidFill>
                <a:latin typeface="+mn-lt"/>
                <a:cs typeface="Times New Roman" pitchFamily="18" charset="0"/>
              </a:rPr>
              <a:t> esgoto tratado</a:t>
            </a:r>
            <a:endParaRPr lang="de-DE" sz="2300" dirty="0" smtClean="0">
              <a:solidFill>
                <a:srgbClr val="10253F"/>
              </a:solidFill>
              <a:latin typeface="+mn-lt"/>
            </a:endParaRPr>
          </a:p>
          <a:p>
            <a:pPr indent="228600" algn="just" eaLnBrk="0" hangingPunct="0">
              <a:buFontTx/>
              <a:buChar char="•"/>
              <a:defRPr/>
            </a:pP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Nm</a:t>
            </a:r>
            <a:r>
              <a:rPr lang="pt-BR" sz="2300" b="1" baseline="30000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3</a:t>
            </a: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 CH</a:t>
            </a:r>
            <a:r>
              <a:rPr lang="pt-BR" sz="2300" b="1" baseline="-30000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4</a:t>
            </a:r>
            <a:r>
              <a:rPr lang="pt-BR" sz="2300" b="1" dirty="0" smtClean="0">
                <a:solidFill>
                  <a:srgbClr val="0090FE"/>
                </a:solidFill>
                <a:latin typeface="+mn-lt"/>
                <a:cs typeface="Times New Roman" pitchFamily="18" charset="0"/>
              </a:rPr>
              <a:t>/hab.d</a:t>
            </a:r>
          </a:p>
        </p:txBody>
      </p:sp>
      <p:sp>
        <p:nvSpPr>
          <p:cNvPr id="3" name="Rechteck 2"/>
          <p:cNvSpPr/>
          <p:nvPr/>
        </p:nvSpPr>
        <p:spPr>
          <a:xfrm>
            <a:off x="1212014" y="4414345"/>
            <a:ext cx="8459788" cy="13400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97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9" cy="666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930552"/>
            <a:ext cx="7841673" cy="422214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71599" y="5161945"/>
            <a:ext cx="8190089" cy="1298429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1" name="CaixaDeTexto 21"/>
          <p:cNvSpPr txBox="1"/>
          <p:nvPr/>
        </p:nvSpPr>
        <p:spPr>
          <a:xfrm>
            <a:off x="1741224" y="5209599"/>
            <a:ext cx="4038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Médias horárias</a:t>
            </a: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Conjunto de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dados elevado</a:t>
            </a: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Variações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ao longo do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de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estação para estação</a:t>
            </a:r>
            <a:endParaRPr lang="pt-BR" sz="1600" b="1" dirty="0" smtClean="0">
              <a:solidFill>
                <a:srgbClr val="0090F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2732" y="5291756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692732" y="5625981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692732" y="5992363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21"/>
          <p:cNvSpPr txBox="1"/>
          <p:nvPr/>
        </p:nvSpPr>
        <p:spPr>
          <a:xfrm>
            <a:off x="6149536" y="5208631"/>
            <a:ext cx="3855964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Trechos em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branco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períodos que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foram excluídos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 análise</a:t>
            </a: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Picos horários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produção de gás</a:t>
            </a:r>
            <a:endParaRPr lang="pt-B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1045" y="5372219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6101045" y="6061631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/>
          <a:stretch>
            <a:fillRect/>
          </a:stretch>
        </p:blipFill>
        <p:spPr>
          <a:xfrm>
            <a:off x="0" y="997527"/>
            <a:ext cx="10477499" cy="5669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71" y="968319"/>
            <a:ext cx="7928139" cy="426869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71599" y="5145320"/>
            <a:ext cx="8385573" cy="1298429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2" name="CaixaDeTexto 21"/>
          <p:cNvSpPr txBox="1"/>
          <p:nvPr/>
        </p:nvSpPr>
        <p:spPr>
          <a:xfrm>
            <a:off x="1741224" y="5292724"/>
            <a:ext cx="4038688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Médias horárias</a:t>
            </a: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pt-BR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</a:t>
            </a:r>
            <a:r>
              <a:rPr lang="pt-BR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CH</a:t>
            </a:r>
            <a:r>
              <a:rPr lang="pt-BR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pouca variação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t-B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pt-BR" sz="1600" b="1" baseline="-25000" dirty="0" smtClean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t-BR" sz="1600" b="1" dirty="0" smtClean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 = </a:t>
            </a:r>
            <a:r>
              <a:rPr lang="pt-BR" sz="1600" b="1" dirty="0">
                <a:solidFill>
                  <a:srgbClr val="0090F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maior variação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pt-B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2732" y="5325006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692732" y="5675856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692732" y="5992363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21"/>
          <p:cNvSpPr txBox="1"/>
          <p:nvPr/>
        </p:nvSpPr>
        <p:spPr>
          <a:xfrm>
            <a:off x="6149536" y="5225256"/>
            <a:ext cx="3855964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Períodos em branco = entrada de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1045" y="5372219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5"/>
          <p:cNvSpPr/>
          <p:nvPr/>
        </p:nvSpPr>
        <p:spPr>
          <a:xfrm>
            <a:off x="1332412" y="315879"/>
            <a:ext cx="7578832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319345" y="320004"/>
            <a:ext cx="8621485" cy="577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Séries históricas – Composição do Biogás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ectangle 3"/>
          <p:cNvSpPr/>
          <p:nvPr/>
        </p:nvSpPr>
        <p:spPr>
          <a:xfrm>
            <a:off x="1149531" y="315879"/>
            <a:ext cx="104503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0"/>
          <a:stretch>
            <a:fillRect/>
          </a:stretch>
        </p:blipFill>
        <p:spPr>
          <a:xfrm>
            <a:off x="2775" y="2774"/>
            <a:ext cx="928255" cy="6667501"/>
          </a:xfrm>
          <a:prstGeom prst="rect">
            <a:avLst/>
          </a:prstGeom>
        </p:spPr>
      </p:pic>
      <p:cxnSp>
        <p:nvCxnSpPr>
          <p:cNvPr id="3" name="Gerade Verbindung mit Pfeil 2"/>
          <p:cNvCxnSpPr/>
          <p:nvPr/>
        </p:nvCxnSpPr>
        <p:spPr>
          <a:xfrm flipH="1">
            <a:off x="8513379" y="1198179"/>
            <a:ext cx="879531" cy="7567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9392910" y="766694"/>
            <a:ext cx="90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80%</a:t>
            </a:r>
            <a:endParaRPr lang="es-P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23"/>
            <a:ext cx="10516863" cy="669602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81831" y="420770"/>
            <a:ext cx="4153200" cy="448593"/>
          </a:xfrm>
          <a:prstGeom prst="rect">
            <a:avLst/>
          </a:prstGeom>
          <a:solidFill>
            <a:srgbClr val="0090F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Composição do biogás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35033" y="6139567"/>
            <a:ext cx="1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40524" y="236482"/>
            <a:ext cx="2121626" cy="835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27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1"/>
            <a:ext cx="10477500" cy="667096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62150" y="456562"/>
            <a:ext cx="4153200" cy="448593"/>
          </a:xfrm>
          <a:prstGeom prst="rect">
            <a:avLst/>
          </a:prstGeom>
          <a:solidFill>
            <a:srgbClr val="0090F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Composição do biogás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9" name="Rounded Rectangle 10"/>
          <p:cNvSpPr/>
          <p:nvPr/>
        </p:nvSpPr>
        <p:spPr>
          <a:xfrm>
            <a:off x="4513812" y="1596044"/>
            <a:ext cx="576072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pt-BR" sz="2400" b="1" dirty="0" smtClean="0"/>
              <a:t>H</a:t>
            </a:r>
            <a:r>
              <a:rPr lang="pt-BR" sz="1800" b="1" baseline="-25000" dirty="0" smtClean="0"/>
              <a:t>2</a:t>
            </a:r>
            <a:r>
              <a:rPr lang="pt-BR" sz="2400" b="1" dirty="0" smtClean="0"/>
              <a:t>S</a:t>
            </a:r>
            <a:r>
              <a:rPr lang="pt-BR" sz="2400" dirty="0" smtClean="0"/>
              <a:t>: maior variação de </a:t>
            </a:r>
            <a:r>
              <a:rPr lang="pt-BR" sz="2400" b="1" dirty="0" smtClean="0">
                <a:solidFill>
                  <a:srgbClr val="0090FE"/>
                </a:solidFill>
              </a:rPr>
              <a:t>225 a 4500 </a:t>
            </a:r>
            <a:r>
              <a:rPr lang="pt-BR" sz="2400" b="1" dirty="0" err="1" smtClean="0">
                <a:solidFill>
                  <a:srgbClr val="0090FE"/>
                </a:solidFill>
              </a:rPr>
              <a:t>ppm</a:t>
            </a:r>
            <a:r>
              <a:rPr lang="pt-BR" sz="2400" dirty="0" smtClean="0"/>
              <a:t>, com </a:t>
            </a:r>
            <a:r>
              <a:rPr lang="pt-BR" sz="2400" b="1" dirty="0" smtClean="0">
                <a:solidFill>
                  <a:srgbClr val="0090FE"/>
                </a:solidFill>
              </a:rPr>
              <a:t>médias</a:t>
            </a:r>
            <a:r>
              <a:rPr lang="pt-BR" sz="2400" dirty="0" smtClean="0"/>
              <a:t> </a:t>
            </a:r>
            <a:r>
              <a:rPr lang="pt-BR" sz="2400" b="1" dirty="0" smtClean="0">
                <a:solidFill>
                  <a:srgbClr val="0090FE"/>
                </a:solidFill>
              </a:rPr>
              <a:t>entre 1500 a 2000 </a:t>
            </a:r>
            <a:r>
              <a:rPr lang="pt-BR" sz="2400" b="1" dirty="0" err="1" smtClean="0">
                <a:solidFill>
                  <a:srgbClr val="0090FE"/>
                </a:solidFill>
              </a:rPr>
              <a:t>ppm</a:t>
            </a:r>
            <a:endParaRPr lang="pt-BR" sz="2400" b="1" dirty="0" smtClean="0">
              <a:solidFill>
                <a:srgbClr val="0090FE"/>
              </a:solidFill>
            </a:endParaRPr>
          </a:p>
          <a:p>
            <a:pPr>
              <a:defRPr/>
            </a:pPr>
            <a:r>
              <a:rPr lang="pt-BR" sz="2400" dirty="0" smtClean="0">
                <a:sym typeface="Wingdings" pitchFamily="2" charset="2"/>
              </a:rPr>
              <a:t> necessidade de </a:t>
            </a:r>
            <a:r>
              <a:rPr lang="pt-BR" sz="2400" b="1" dirty="0" smtClean="0">
                <a:solidFill>
                  <a:srgbClr val="0090FE"/>
                </a:solidFill>
                <a:sym typeface="Wingdings" pitchFamily="2" charset="2"/>
              </a:rPr>
              <a:t>tratamento</a:t>
            </a:r>
          </a:p>
          <a:p>
            <a:pPr>
              <a:defRPr/>
            </a:pPr>
            <a:r>
              <a:rPr lang="pt-BR" sz="2400" dirty="0" smtClean="0">
                <a:sym typeface="Wingdings" pitchFamily="2" charset="2"/>
              </a:rPr>
              <a:t>75% abaixo de 2400 </a:t>
            </a:r>
            <a:r>
              <a:rPr lang="pt-BR" sz="2400" dirty="0" err="1" smtClean="0">
                <a:sym typeface="Wingdings" pitchFamily="2" charset="2"/>
              </a:rPr>
              <a:t>ppm</a:t>
            </a:r>
            <a:endParaRPr lang="pt-BR" sz="2400" dirty="0" smtClean="0">
              <a:sym typeface="Wingdings" pitchFamily="2" charset="2"/>
            </a:endParaRPr>
          </a:p>
          <a:p>
            <a:pPr>
              <a:defRPr/>
            </a:pPr>
            <a:r>
              <a:rPr lang="pt-BR" sz="2400" b="1" dirty="0" smtClean="0">
                <a:solidFill>
                  <a:srgbClr val="0090FE"/>
                </a:solidFill>
                <a:sym typeface="Wingdings" pitchFamily="2" charset="2"/>
              </a:rPr>
              <a:t>2500 </a:t>
            </a:r>
            <a:r>
              <a:rPr lang="pt-BR" sz="2400" b="1" dirty="0" err="1" smtClean="0">
                <a:solidFill>
                  <a:srgbClr val="0090FE"/>
                </a:solidFill>
                <a:sym typeface="Wingdings" pitchFamily="2" charset="2"/>
              </a:rPr>
              <a:t>ppm</a:t>
            </a:r>
            <a:r>
              <a:rPr lang="pt-BR" sz="2400" b="1" dirty="0" smtClean="0">
                <a:solidFill>
                  <a:srgbClr val="0090FE"/>
                </a:solidFill>
                <a:sym typeface="Wingdings" pitchFamily="2" charset="2"/>
              </a:rPr>
              <a:t> </a:t>
            </a:r>
            <a:r>
              <a:rPr lang="pt-BR" sz="2400" dirty="0" smtClean="0">
                <a:sym typeface="Wingdings" pitchFamily="2" charset="2"/>
              </a:rPr>
              <a:t>Tratamento principal</a:t>
            </a:r>
            <a:endParaRPr lang="de-DE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35033" y="6139567"/>
            <a:ext cx="1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40524" y="268014"/>
            <a:ext cx="2121626" cy="835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830867" y="130667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14961" r="45732" b="11730"/>
          <a:stretch>
            <a:fillRect/>
          </a:stretch>
        </p:blipFill>
        <p:spPr>
          <a:xfrm>
            <a:off x="1030778" y="648385"/>
            <a:ext cx="4588625" cy="4887884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7" t="19948" r="9078" b="4748"/>
          <a:stretch>
            <a:fillRect/>
          </a:stretch>
        </p:blipFill>
        <p:spPr>
          <a:xfrm>
            <a:off x="5785655" y="216138"/>
            <a:ext cx="3823854" cy="502088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r="46684" b="84790"/>
          <a:stretch>
            <a:fillRect/>
          </a:stretch>
        </p:blipFill>
        <p:spPr>
          <a:xfrm>
            <a:off x="997527" y="0"/>
            <a:ext cx="4588626" cy="101415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62"/>
          <a:stretch>
            <a:fillRect/>
          </a:stretch>
        </p:blipFill>
        <p:spPr>
          <a:xfrm>
            <a:off x="0" y="0"/>
            <a:ext cx="1030778" cy="6667501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5" t="92509"/>
          <a:stretch>
            <a:fillRect/>
          </a:stretch>
        </p:blipFill>
        <p:spPr>
          <a:xfrm>
            <a:off x="9875520" y="6168044"/>
            <a:ext cx="601980" cy="499457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885410" y="6185640"/>
            <a:ext cx="3741256" cy="3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(CHERNICHARO,</a:t>
            </a: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et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2015)</a:t>
            </a:r>
            <a:endParaRPr kumimoji="0" lang="pt-BR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77500" cy="6670961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35033" y="6139567"/>
            <a:ext cx="1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567448" y="187209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2064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93144" y="6186864"/>
            <a:ext cx="1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567448" y="187209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/>
          <p:nvPr/>
        </p:nvSpPr>
        <p:spPr>
          <a:xfrm>
            <a:off x="2735434" y="182879"/>
            <a:ext cx="104503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5"/>
          <p:cNvSpPr/>
          <p:nvPr/>
        </p:nvSpPr>
        <p:spPr>
          <a:xfrm>
            <a:off x="1332412" y="182879"/>
            <a:ext cx="8661820" cy="612000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51434"/>
            <a:ext cx="18473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68969" name="Imagem 83" descr="Box Plot of Vazão de Biogás grouped by  Mês ETE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120" y="1102493"/>
            <a:ext cx="3132000" cy="26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68" name="Imagem 84" descr="Box Plot of Carga removida ( kg DQO remov ete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7075" y="1097279"/>
            <a:ext cx="3060000" cy="2596363"/>
          </a:xfrm>
          <a:prstGeom prst="rect">
            <a:avLst/>
          </a:prstGeom>
          <a:solidFill>
            <a:srgbClr val="EFE8E7"/>
          </a:solidFill>
          <a:ln>
            <a:noFill/>
          </a:ln>
        </p:spPr>
      </p:pic>
      <p:pic>
        <p:nvPicPr>
          <p:cNvPr id="168967" name="Imagem 758" descr="Box Plot of DQO afluente grouped by  Mês n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788" y="3895699"/>
            <a:ext cx="3060000" cy="259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66" name="Imagem 85" descr="box plot Qesg ete 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3978" y="1110634"/>
            <a:ext cx="3060000" cy="2596363"/>
          </a:xfrm>
          <a:prstGeom prst="rect">
            <a:avLst/>
          </a:prstGeom>
          <a:solidFill>
            <a:srgbClr val="EFE8E7"/>
          </a:solidFill>
          <a:ln>
            <a:noFill/>
          </a:ln>
        </p:spPr>
      </p:pic>
      <p:pic>
        <p:nvPicPr>
          <p:cNvPr id="168965" name="Imagem 86" descr="box plot temperatura ETE 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6924" y="3892731"/>
            <a:ext cx="3060000" cy="25963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22"/>
          <p:cNvGrpSpPr/>
          <p:nvPr/>
        </p:nvGrpSpPr>
        <p:grpSpPr>
          <a:xfrm>
            <a:off x="7419703" y="3840480"/>
            <a:ext cx="3060000" cy="2813957"/>
            <a:chOff x="6740653" y="4046984"/>
            <a:chExt cx="2848570" cy="2484448"/>
          </a:xfrm>
        </p:grpSpPr>
        <p:grpSp>
          <p:nvGrpSpPr>
            <p:cNvPr id="3" name="Grupo 20"/>
            <p:cNvGrpSpPr/>
            <p:nvPr/>
          </p:nvGrpSpPr>
          <p:grpSpPr>
            <a:xfrm>
              <a:off x="6740653" y="4046984"/>
              <a:ext cx="2848570" cy="2484448"/>
              <a:chOff x="6949661" y="3811850"/>
              <a:chExt cx="2848570" cy="2484448"/>
            </a:xfrm>
          </p:grpSpPr>
          <p:pic>
            <p:nvPicPr>
              <p:cNvPr id="168961" name="Imagem 764" descr="grafico precipitacao novo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949661" y="3811850"/>
                <a:ext cx="2848570" cy="23984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962" name="Imagem 1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3672" t="-2117" r="-1606"/>
              <a:stretch>
                <a:fillRect/>
              </a:stretch>
            </p:blipFill>
            <p:spPr bwMode="auto">
              <a:xfrm>
                <a:off x="7564483" y="5930538"/>
                <a:ext cx="2154282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964" name="Imagem 18"/>
            <p:cNvPicPr>
              <a:picLocks noChangeAspect="1" noChangeArrowheads="1"/>
            </p:cNvPicPr>
            <p:nvPr/>
          </p:nvPicPr>
          <p:blipFill>
            <a:blip r:embed="rId9" cstate="print"/>
            <a:srcRect r="85938"/>
            <a:stretch>
              <a:fillRect/>
            </a:stretch>
          </p:blipFill>
          <p:spPr bwMode="auto">
            <a:xfrm>
              <a:off x="6777146" y="6226400"/>
              <a:ext cx="589359" cy="296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315" y="205143"/>
            <a:ext cx="8875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Análise de fatores de influência – ETE A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ctangle 28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</a:t>
            </a:r>
            <a:endParaRPr lang="pt-BR" sz="1600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62"/>
          <a:stretch>
            <a:fillRect/>
          </a:stretch>
        </p:blipFill>
        <p:spPr>
          <a:xfrm>
            <a:off x="0" y="0"/>
            <a:ext cx="1030778" cy="6667500"/>
          </a:xfrm>
          <a:prstGeom prst="rect">
            <a:avLst/>
          </a:prstGeom>
        </p:spPr>
      </p:pic>
      <p:pic>
        <p:nvPicPr>
          <p:cNvPr id="25" name="Content Placeholder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234545"/>
            <a:ext cx="565265" cy="383079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923158" y="834044"/>
            <a:ext cx="1729054" cy="341632"/>
          </a:xfrm>
          <a:prstGeom prst="rect">
            <a:avLst/>
          </a:prstGeom>
          <a:solidFill>
            <a:srgbClr val="EFE8E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Vazão de biogás</a:t>
            </a:r>
            <a:endParaRPr lang="de-DE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956484" y="834044"/>
            <a:ext cx="1729054" cy="341632"/>
          </a:xfrm>
          <a:prstGeom prst="rect">
            <a:avLst/>
          </a:prstGeom>
          <a:solidFill>
            <a:srgbClr val="EFE8E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Vazão de esgoto</a:t>
            </a:r>
            <a:endParaRPr lang="de-DE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8266334" y="834044"/>
            <a:ext cx="1729054" cy="341632"/>
          </a:xfrm>
          <a:prstGeom prst="rect">
            <a:avLst/>
          </a:prstGeom>
          <a:solidFill>
            <a:srgbClr val="EFE8E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Carga removida</a:t>
            </a:r>
            <a:endParaRPr lang="de-DE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923158" y="3618807"/>
            <a:ext cx="1729054" cy="341632"/>
          </a:xfrm>
          <a:prstGeom prst="rect">
            <a:avLst/>
          </a:prstGeom>
          <a:solidFill>
            <a:srgbClr val="EFE8E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DQO</a:t>
            </a:r>
            <a:endParaRPr lang="de-DE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4956484" y="3618807"/>
            <a:ext cx="1729054" cy="341632"/>
          </a:xfrm>
          <a:prstGeom prst="rect">
            <a:avLst/>
          </a:prstGeom>
          <a:solidFill>
            <a:srgbClr val="EFE8E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Temperatura</a:t>
            </a:r>
            <a:endParaRPr lang="de-DE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266334" y="3618807"/>
            <a:ext cx="1729054" cy="341632"/>
          </a:xfrm>
          <a:prstGeom prst="rect">
            <a:avLst/>
          </a:prstGeom>
          <a:solidFill>
            <a:srgbClr val="EFE8E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Precipitação</a:t>
            </a:r>
            <a:endParaRPr lang="de-DE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5"/>
          <p:cNvSpPr/>
          <p:nvPr/>
        </p:nvSpPr>
        <p:spPr>
          <a:xfrm>
            <a:off x="1332412" y="182879"/>
            <a:ext cx="8661820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355942"/>
              </p:ext>
            </p:extLst>
          </p:nvPr>
        </p:nvGraphicFramePr>
        <p:xfrm>
          <a:off x="2979683" y="1357070"/>
          <a:ext cx="5312980" cy="2190644"/>
        </p:xfrm>
        <a:graphic>
          <a:graphicData uri="http://schemas.openxmlformats.org/drawingml/2006/table">
            <a:tbl>
              <a:tblPr/>
              <a:tblGrid>
                <a:gridCol w="2132086"/>
                <a:gridCol w="3180894"/>
              </a:tblGrid>
              <a:tr h="54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PARÂMETRO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Vazão de Biogás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9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+mn-lt"/>
                          <a:ea typeface="Times New Roman"/>
                          <a:cs typeface="Arial" pitchFamily="34" charset="0"/>
                        </a:rPr>
                        <a:t>Vazão de esgoto</a:t>
                      </a:r>
                      <a:endParaRPr lang="de-DE" sz="1800" b="1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569">
                <a:tc>
                  <a:txBody>
                    <a:bodyPr/>
                    <a:lstStyle/>
                    <a:p>
                      <a:pPr marL="0" marR="0" indent="0" algn="l" defTabSz="7858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Precipitação</a:t>
                      </a:r>
                      <a:endParaRPr lang="de-DE" sz="18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676">
                <a:tc>
                  <a:txBody>
                    <a:bodyPr/>
                    <a:lstStyle/>
                    <a:p>
                      <a:pPr marL="0" marR="0" indent="0" algn="l" defTabSz="7858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DQO afluente</a:t>
                      </a:r>
                      <a:endParaRPr lang="de-DE" sz="18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676">
                <a:tc>
                  <a:txBody>
                    <a:bodyPr/>
                    <a:lstStyle/>
                    <a:p>
                      <a:pPr marL="0" marR="0" indent="0" algn="l" defTabSz="78583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Carga removida </a:t>
                      </a:r>
                      <a:endParaRPr lang="de-DE" sz="1800" b="1" dirty="0" smtClean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Temperatura</a:t>
                      </a:r>
                      <a:endParaRPr lang="de-DE" sz="18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50932" marR="509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372747" y="182879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Matriz de correlações entre as variáveis - ETE A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29309" y="3717839"/>
            <a:ext cx="578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 smtClean="0"/>
              <a:t>Método de </a:t>
            </a:r>
            <a:r>
              <a:rPr lang="pt-BR" sz="1800" dirty="0" err="1" smtClean="0"/>
              <a:t>Spearman</a:t>
            </a:r>
            <a:r>
              <a:rPr lang="pt-BR" sz="1800" dirty="0" smtClean="0"/>
              <a:t>, significância ao nível p &lt;,05000 (5%).</a:t>
            </a:r>
          </a:p>
          <a:p>
            <a:endParaRPr lang="pt-BR" sz="1800" dirty="0" smtClean="0"/>
          </a:p>
          <a:p>
            <a:endParaRPr lang="pt-BR" sz="1800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6200000">
            <a:off x="-1908006" y="1745360"/>
            <a:ext cx="4821385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</a:t>
            </a:r>
            <a:endParaRPr lang="pt-BR" sz="1600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79"/>
          <a:stretch>
            <a:fillRect/>
          </a:stretch>
        </p:blipFill>
        <p:spPr>
          <a:xfrm>
            <a:off x="0" y="0"/>
            <a:ext cx="997527" cy="6667500"/>
          </a:xfrm>
          <a:prstGeom prst="rect">
            <a:avLst/>
          </a:prstGeom>
        </p:spPr>
      </p:pic>
      <p:pic>
        <p:nvPicPr>
          <p:cNvPr id="17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201782" y="6203598"/>
            <a:ext cx="1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6653147" y="1939152"/>
            <a:ext cx="220717" cy="2522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eta para baixo 21"/>
          <p:cNvSpPr/>
          <p:nvPr/>
        </p:nvSpPr>
        <p:spPr>
          <a:xfrm rot="10800000">
            <a:off x="6649001" y="2612065"/>
            <a:ext cx="219600" cy="25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eta para baixo 22"/>
          <p:cNvSpPr/>
          <p:nvPr/>
        </p:nvSpPr>
        <p:spPr>
          <a:xfrm>
            <a:off x="6658398" y="2306990"/>
            <a:ext cx="220717" cy="2522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eta para baixo 23"/>
          <p:cNvSpPr/>
          <p:nvPr/>
        </p:nvSpPr>
        <p:spPr>
          <a:xfrm rot="10800000">
            <a:off x="6654261" y="2932625"/>
            <a:ext cx="219600" cy="25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tângulo 24"/>
          <p:cNvSpPr/>
          <p:nvPr/>
        </p:nvSpPr>
        <p:spPr>
          <a:xfrm>
            <a:off x="6542788" y="3326517"/>
            <a:ext cx="425669" cy="141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734577" y="5536815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5"/>
          <p:cNvSpPr/>
          <p:nvPr/>
        </p:nvSpPr>
        <p:spPr>
          <a:xfrm>
            <a:off x="1332412" y="182879"/>
            <a:ext cx="8661820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630" y="1209499"/>
            <a:ext cx="55292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077" y="3616466"/>
            <a:ext cx="6984000" cy="291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Gráfico 16"/>
          <p:cNvGraphicFramePr/>
          <p:nvPr/>
        </p:nvGraphicFramePr>
        <p:xfrm>
          <a:off x="1156992" y="1252089"/>
          <a:ext cx="3613877" cy="225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</a:t>
            </a:r>
            <a:endParaRPr lang="pt-BR" sz="1600" dirty="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62"/>
          <a:stretch>
            <a:fillRect/>
          </a:stretch>
        </p:blipFill>
        <p:spPr>
          <a:xfrm>
            <a:off x="0" y="0"/>
            <a:ext cx="1030778" cy="6667500"/>
          </a:xfrm>
          <a:prstGeom prst="rect">
            <a:avLst/>
          </a:prstGeom>
        </p:spPr>
      </p:pic>
      <p:pic>
        <p:nvPicPr>
          <p:cNvPr id="18" name="Content Placeholder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19" name="Rectangle 4"/>
          <p:cNvSpPr/>
          <p:nvPr/>
        </p:nvSpPr>
        <p:spPr>
          <a:xfrm>
            <a:off x="1392315" y="205143"/>
            <a:ext cx="8875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Análise de fatores de influência – ETE C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Rectangle 4"/>
          <p:cNvSpPr/>
          <p:nvPr/>
        </p:nvSpPr>
        <p:spPr>
          <a:xfrm>
            <a:off x="1080691" y="876159"/>
            <a:ext cx="8875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dirty="0" smtClean="0"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Período de estiagem</a:t>
            </a:r>
            <a:endParaRPr lang="pt-BR" sz="1800" b="1" dirty="0"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998088" y="6108036"/>
            <a:ext cx="1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5"/>
          <p:cNvSpPr/>
          <p:nvPr/>
        </p:nvSpPr>
        <p:spPr>
          <a:xfrm>
            <a:off x="1332412" y="182879"/>
            <a:ext cx="8661820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018" y="1377575"/>
            <a:ext cx="4495257" cy="199537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959" y="1364313"/>
            <a:ext cx="5042271" cy="200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4846" y="3568895"/>
            <a:ext cx="7392034" cy="293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ctangle 16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</a:t>
            </a:r>
            <a:endParaRPr lang="pt-BR" sz="1600" dirty="0"/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21"/>
          <a:stretch>
            <a:fillRect/>
          </a:stretch>
        </p:blipFill>
        <p:spPr>
          <a:xfrm>
            <a:off x="0" y="0"/>
            <a:ext cx="1014153" cy="6667500"/>
          </a:xfrm>
          <a:prstGeom prst="rect">
            <a:avLst/>
          </a:prstGeom>
        </p:spPr>
      </p:pic>
      <p:pic>
        <p:nvPicPr>
          <p:cNvPr id="19" name="Content Placeholder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21" name="Rectangle 4"/>
          <p:cNvSpPr/>
          <p:nvPr/>
        </p:nvSpPr>
        <p:spPr>
          <a:xfrm>
            <a:off x="1392315" y="246087"/>
            <a:ext cx="8875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Análise de fatores de influência – ETE C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1080691" y="917103"/>
            <a:ext cx="8875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1" dirty="0" smtClean="0"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Período com chuvas</a:t>
            </a:r>
            <a:endParaRPr lang="pt-BR" sz="1800" b="1" dirty="0"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9234578" y="6108036"/>
            <a:ext cx="12429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2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5"/>
          <p:cNvSpPr/>
          <p:nvPr/>
        </p:nvSpPr>
        <p:spPr>
          <a:xfrm>
            <a:off x="1332413" y="182879"/>
            <a:ext cx="3871354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6" y="1525370"/>
            <a:ext cx="9413211" cy="23151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</a:t>
            </a:r>
            <a:endParaRPr lang="pt-BR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19345" y="187004"/>
            <a:ext cx="52975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Relações unitárias</a:t>
            </a:r>
            <a:endParaRPr lang="pt-BR" sz="32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21"/>
          <a:stretch>
            <a:fillRect/>
          </a:stretch>
        </p:blipFill>
        <p:spPr>
          <a:xfrm>
            <a:off x="0" y="0"/>
            <a:ext cx="1014153" cy="6667500"/>
          </a:xfrm>
          <a:prstGeom prst="rect">
            <a:avLst/>
          </a:prstGeom>
        </p:spPr>
      </p:pic>
      <p:pic>
        <p:nvPicPr>
          <p:cNvPr id="13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1263534" y="2344189"/>
            <a:ext cx="8329353" cy="2826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75811" y="3865316"/>
            <a:ext cx="73899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pt-B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Classificação: ST = Situação típica, PS = Pior Situação, APS = Abaixo da pior situação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288649" y="5988133"/>
            <a:ext cx="1715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567448" y="187209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195750"/>
              </p:ext>
            </p:extLst>
          </p:nvPr>
        </p:nvGraphicFramePr>
        <p:xfrm>
          <a:off x="1149532" y="1029401"/>
          <a:ext cx="9327968" cy="563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1932" y="6089277"/>
            <a:ext cx="565265" cy="5825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6200000">
            <a:off x="-1504188" y="1885116"/>
            <a:ext cx="4139741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30016" y="29788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Objetivo 3 – Potencial de geração de energia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5"/>
          <p:cNvSpPr/>
          <p:nvPr/>
        </p:nvSpPr>
        <p:spPr>
          <a:xfrm>
            <a:off x="1332412" y="182879"/>
            <a:ext cx="8934994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19345" y="235130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77616" y="14548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Viabilidade econômica de sistema de aproveitamento de biogás em </a:t>
            </a:r>
            <a:r>
              <a:rPr lang="pt-BR" sz="24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UASB</a:t>
            </a:r>
            <a:endParaRPr lang="pt-BR" sz="24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32386" y="1216304"/>
            <a:ext cx="4177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/>
              <a:t>Unidade de </a:t>
            </a:r>
            <a:r>
              <a:rPr lang="pt-BR" sz="2000" dirty="0" err="1"/>
              <a:t>co-geração</a:t>
            </a:r>
            <a:r>
              <a:rPr lang="pt-BR" sz="2000" dirty="0"/>
              <a:t> </a:t>
            </a:r>
            <a:r>
              <a:rPr lang="pt-BR" sz="2000" b="1" dirty="0"/>
              <a:t>200 </a:t>
            </a:r>
            <a:r>
              <a:rPr lang="pt-BR" sz="2000" b="1" dirty="0" err="1"/>
              <a:t>kWel</a:t>
            </a:r>
            <a:r>
              <a:rPr lang="pt-BR" sz="2000" b="1" dirty="0"/>
              <a:t>.</a:t>
            </a:r>
            <a:endParaRPr lang="pt-BR" sz="2000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Cambio de R$ 4,00 por EURO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pt-BR" sz="2000" dirty="0" smtClean="0"/>
              <a:t>TIR real de aprox. 7 % </a:t>
            </a:r>
            <a:br>
              <a:rPr lang="pt-BR" sz="2000" dirty="0" smtClean="0"/>
            </a:br>
            <a:r>
              <a:rPr lang="pt-BR" sz="2000" dirty="0" smtClean="0"/>
              <a:t>(livre de inflação)</a:t>
            </a: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/>
          <p:nvPr/>
        </p:nvSpPr>
        <p:spPr>
          <a:xfrm>
            <a:off x="1332412" y="182879"/>
            <a:ext cx="8661820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19345" y="18700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3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Potencial de geração de energia e potência do motogerador</a:t>
            </a:r>
            <a:endParaRPr lang="pt-BR" sz="23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 rot="16200000">
            <a:off x="-1908006" y="1745360"/>
            <a:ext cx="4821385" cy="735268"/>
          </a:xfrm>
        </p:spPr>
        <p:txBody>
          <a:bodyPr>
            <a:no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Resultados e Discussão</a:t>
            </a:r>
            <a:endParaRPr lang="pt-BR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19345" y="18700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</a:t>
            </a:r>
            <a:endParaRPr lang="pt-BR" sz="1600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21"/>
          <a:stretch>
            <a:fillRect/>
          </a:stretch>
        </p:blipFill>
        <p:spPr>
          <a:xfrm>
            <a:off x="0" y="0"/>
            <a:ext cx="1014153" cy="6667500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graphicFrame>
        <p:nvGraphicFramePr>
          <p:cNvPr id="1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886689" y="1585573"/>
          <a:ext cx="7323328" cy="2760136"/>
        </p:xfrm>
        <a:graphic>
          <a:graphicData uri="http://schemas.openxmlformats.org/drawingml/2006/table">
            <a:tbl>
              <a:tblPr/>
              <a:tblGrid>
                <a:gridCol w="816442"/>
                <a:gridCol w="1997924"/>
                <a:gridCol w="2128630"/>
                <a:gridCol w="1395373"/>
                <a:gridCol w="984959"/>
              </a:tblGrid>
              <a:tr h="3860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ETE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Potência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 instalada (</a:t>
                      </a:r>
                      <a:r>
                        <a:rPr lang="pt-BR" sz="1800" b="1" baseline="0" dirty="0" err="1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kWel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)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Diferença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</a:tr>
              <a:tr h="3860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Situação atual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Situação típica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A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134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96FF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302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168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96FF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125%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C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57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88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31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54%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D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122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-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-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0%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F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0096FF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397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-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-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latin typeface="Lato"/>
                          <a:ea typeface="Times New Roman"/>
                          <a:cs typeface="Times New Roman"/>
                        </a:rPr>
                        <a:t>0%</a:t>
                      </a:r>
                      <a:endParaRPr lang="de-DE" sz="18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J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33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latin typeface="Lato"/>
                          <a:ea typeface="Times New Roman"/>
                          <a:cs typeface="Times New Roman"/>
                        </a:rPr>
                        <a:t>52</a:t>
                      </a:r>
                      <a:endParaRPr lang="de-DE" sz="1800" b="1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latin typeface="Lato"/>
                          <a:ea typeface="Times New Roman"/>
                          <a:cs typeface="Times New Roman"/>
                        </a:rPr>
                        <a:t>19</a:t>
                      </a:r>
                      <a:endParaRPr lang="de-DE" sz="1800" b="1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latin typeface="Lato"/>
                          <a:ea typeface="Times New Roman"/>
                          <a:cs typeface="Times New Roman"/>
                        </a:rPr>
                        <a:t>58%</a:t>
                      </a:r>
                      <a:endParaRPr lang="de-DE" sz="1800" b="1" dirty="0">
                        <a:latin typeface="Lato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332412" y="6076250"/>
            <a:ext cx="17158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Cabral (2016)</a:t>
            </a:r>
            <a:endParaRPr kumimoji="0" lang="pt-BR" sz="16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734577" y="5536080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 rot="16200000">
            <a:off x="-795084" y="1001458"/>
            <a:ext cx="2571094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Conclusões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1728926" y="1498068"/>
            <a:ext cx="8408301" cy="2376264"/>
            <a:chOff x="1728927" y="1498068"/>
            <a:chExt cx="8006744" cy="2376264"/>
          </a:xfrm>
        </p:grpSpPr>
        <p:sp>
          <p:nvSpPr>
            <p:cNvPr id="20" name="Rounded Rectangle 9"/>
            <p:cNvSpPr/>
            <p:nvPr/>
          </p:nvSpPr>
          <p:spPr>
            <a:xfrm>
              <a:off x="3127736" y="1802836"/>
              <a:ext cx="6607935" cy="1895109"/>
            </a:xfrm>
            <a:prstGeom prst="roundRect">
              <a:avLst>
                <a:gd name="adj" fmla="val 7849"/>
              </a:avLst>
            </a:prstGeom>
            <a:solidFill>
              <a:schemeClr val="bg1">
                <a:lumMod val="95000"/>
              </a:schemeClr>
            </a:solidFill>
            <a:ln w="2857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1" name="Oval 10"/>
            <p:cNvSpPr/>
            <p:nvPr/>
          </p:nvSpPr>
          <p:spPr>
            <a:xfrm>
              <a:off x="1728927" y="1498068"/>
              <a:ext cx="2564483" cy="2376264"/>
            </a:xfrm>
            <a:prstGeom prst="ellipse">
              <a:avLst/>
            </a:prstGeom>
            <a:solidFill>
              <a:srgbClr val="002060"/>
            </a:solidFill>
            <a:ln w="57150" cmpd="sng">
              <a:solidFill>
                <a:srgbClr val="FFFFFF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Produção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biogás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energia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4581923" y="1873201"/>
            <a:ext cx="5585193" cy="13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ea typeface="Times New Roman" pitchFamily="18" charset="0"/>
                <a:cs typeface="Times New Roman" pitchFamily="18" charset="0"/>
              </a:rPr>
              <a:t>Atingir</a:t>
            </a:r>
            <a:r>
              <a:rPr lang="pt-BR" sz="2000" dirty="0" smtClean="0">
                <a:solidFill>
                  <a:srgbClr val="0091FF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17 l/hab.d</a:t>
            </a:r>
            <a:r>
              <a:rPr lang="pt-BR" sz="2000" dirty="0" smtClean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pt-BR" sz="20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89 l/m</a:t>
            </a:r>
            <a:r>
              <a:rPr lang="pt-BR" sz="2000" b="1" baseline="30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3</a:t>
            </a:r>
            <a:r>
              <a:rPr lang="pt-BR" sz="20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de </a:t>
            </a:r>
            <a:r>
              <a:rPr lang="pt-BR" sz="20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esg</a:t>
            </a:r>
            <a:r>
              <a:rPr lang="pt-BR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e </a:t>
            </a:r>
            <a:r>
              <a:rPr lang="pt-BR" sz="20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179 l/kg </a:t>
            </a:r>
            <a:r>
              <a:rPr lang="pt-BR" sz="20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DQOremovida</a:t>
            </a:r>
            <a:r>
              <a:rPr lang="pt-BR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ea typeface="Times New Roman" pitchFamily="18" charset="0"/>
                <a:cs typeface="Times New Roman" pitchFamily="18" charset="0"/>
              </a:rPr>
              <a:t>Geração de energia elétrica específica de </a:t>
            </a:r>
            <a:r>
              <a:rPr lang="pt-BR" sz="20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17,8 kWh/</a:t>
            </a:r>
            <a:r>
              <a:rPr lang="pt-BR" sz="20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hab.a</a:t>
            </a:r>
            <a:r>
              <a:rPr lang="pt-BR" sz="2000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pt-BR" sz="20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de-DE" sz="2000" dirty="0" smtClean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377616" y="14548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Objetivo 3 – Potencial de geração de energia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ounded Rectangle 9"/>
          <p:cNvSpPr/>
          <p:nvPr/>
        </p:nvSpPr>
        <p:spPr>
          <a:xfrm>
            <a:off x="1775012" y="4652683"/>
            <a:ext cx="7987551" cy="941294"/>
          </a:xfrm>
          <a:prstGeom prst="roundRect">
            <a:avLst>
              <a:gd name="adj" fmla="val 7849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54921" y="4701560"/>
            <a:ext cx="7684767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solidFill>
                  <a:srgbClr val="0090F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ea typeface="Times New Roman" pitchFamily="18" charset="0"/>
                <a:cs typeface="Times New Roman" pitchFamily="18" charset="0"/>
              </a:rPr>
              <a:t>Potência instalada de </a:t>
            </a:r>
            <a:r>
              <a:rPr lang="pt-BR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20,4 kW </a:t>
            </a:r>
            <a:r>
              <a:rPr lang="pt-BR" sz="2400" dirty="0" smtClean="0">
                <a:ea typeface="Times New Roman" pitchFamily="18" charset="0"/>
                <a:cs typeface="Times New Roman" pitchFamily="18" charset="0"/>
              </a:rPr>
              <a:t>a cada </a:t>
            </a:r>
            <a:r>
              <a:rPr lang="pt-BR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10 mil</a:t>
            </a:r>
            <a:r>
              <a:rPr lang="pt-BR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habitantes </a:t>
            </a:r>
            <a:r>
              <a:rPr lang="pt-BR" sz="2400" dirty="0" smtClean="0">
                <a:ea typeface="Times New Roman" pitchFamily="18" charset="0"/>
                <a:cs typeface="Times New Roman" pitchFamily="18" charset="0"/>
              </a:rPr>
              <a:t>equivalentes.</a:t>
            </a:r>
            <a:endParaRPr lang="pt-BR" sz="22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eta para a direita listrada 25"/>
          <p:cNvSpPr/>
          <p:nvPr/>
        </p:nvSpPr>
        <p:spPr>
          <a:xfrm rot="5400000">
            <a:off x="5604062" y="3909734"/>
            <a:ext cx="632012" cy="558053"/>
          </a:xfrm>
          <a:prstGeom prst="stripedRightArrow">
            <a:avLst/>
          </a:prstGeom>
          <a:solidFill>
            <a:srgbClr val="009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3"/>
          <p:cNvSpPr/>
          <p:nvPr/>
        </p:nvSpPr>
        <p:spPr>
          <a:xfrm>
            <a:off x="1301931" y="3352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5"/>
          <p:cNvSpPr/>
          <p:nvPr/>
        </p:nvSpPr>
        <p:spPr>
          <a:xfrm>
            <a:off x="1484812" y="335279"/>
            <a:ext cx="8934994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30016" y="297884"/>
            <a:ext cx="8621485" cy="73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Potencial de geração de energia</a:t>
            </a:r>
            <a:endParaRPr lang="pt-BR" sz="2800" b="1" dirty="0">
              <a:solidFill>
                <a:schemeClr val="bg1"/>
              </a:solidFill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42371" y="2044231"/>
            <a:ext cx="96982" cy="969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4542371" y="2675196"/>
            <a:ext cx="96982" cy="969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ctangle 33"/>
          <p:cNvSpPr/>
          <p:nvPr/>
        </p:nvSpPr>
        <p:spPr>
          <a:xfrm>
            <a:off x="1948213" y="4875302"/>
            <a:ext cx="96982" cy="96982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ctangle 34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ctangle 35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</a:t>
            </a:r>
            <a:endParaRPr lang="pt-BR" sz="1600" dirty="0"/>
          </a:p>
        </p:txBody>
      </p:sp>
      <p:pic>
        <p:nvPicPr>
          <p:cNvPr id="2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4729657" y="4682359"/>
            <a:ext cx="4272455" cy="409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2064" cy="6667500"/>
          </a:xfrm>
        </p:spPr>
      </p:pic>
      <p:sp>
        <p:nvSpPr>
          <p:cNvPr id="16" name="Retângulo 15"/>
          <p:cNvSpPr/>
          <p:nvPr/>
        </p:nvSpPr>
        <p:spPr>
          <a:xfrm>
            <a:off x="1213658" y="4023360"/>
            <a:ext cx="3840480" cy="234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171508" y="4256118"/>
            <a:ext cx="39600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0FE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  <a:latin typeface="Lato"/>
              </a:rPr>
              <a:t>Vazamentos e dissolvido no efluente</a:t>
            </a:r>
            <a:endParaRPr lang="de-DE" sz="1800" dirty="0">
              <a:solidFill>
                <a:schemeClr val="bg1">
                  <a:lumMod val="50000"/>
                </a:schemeClr>
              </a:solidFill>
              <a:latin typeface="Lato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00497" y="4821375"/>
            <a:ext cx="8977745" cy="1000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800" dirty="0" smtClean="0">
                <a:solidFill>
                  <a:srgbClr val="10253F"/>
                </a:solidFill>
                <a:latin typeface="Lato"/>
              </a:rPr>
              <a:t>Para avaliar a </a:t>
            </a:r>
            <a:r>
              <a:rPr lang="pt-BR" sz="1800" b="1" dirty="0" smtClean="0">
                <a:solidFill>
                  <a:srgbClr val="0090FE"/>
                </a:solidFill>
                <a:latin typeface="Lato"/>
              </a:rPr>
              <a:t>viabilidade</a:t>
            </a:r>
            <a:r>
              <a:rPr lang="pt-BR" sz="1800" dirty="0" smtClean="0">
                <a:solidFill>
                  <a:srgbClr val="0090FE"/>
                </a:solidFill>
                <a:latin typeface="Lato"/>
              </a:rPr>
              <a:t> </a:t>
            </a:r>
            <a:r>
              <a:rPr lang="pt-BR" sz="1800" dirty="0" smtClean="0">
                <a:solidFill>
                  <a:srgbClr val="10253F"/>
                </a:solidFill>
                <a:latin typeface="Lato"/>
              </a:rPr>
              <a:t>do aproveitamento do biogás gerado: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1800" dirty="0" smtClean="0">
                <a:latin typeface="Lato"/>
              </a:rPr>
              <a:t>aprofundar </a:t>
            </a:r>
            <a:r>
              <a:rPr lang="pt-BR" sz="1800" b="1" dirty="0" smtClean="0">
                <a:solidFill>
                  <a:srgbClr val="0090FE"/>
                </a:solidFill>
                <a:latin typeface="Lato"/>
              </a:rPr>
              <a:t>o entendimento </a:t>
            </a:r>
            <a:r>
              <a:rPr lang="pt-BR" sz="1800" dirty="0" smtClean="0">
                <a:solidFill>
                  <a:srgbClr val="10253F"/>
                </a:solidFill>
                <a:latin typeface="Lato"/>
              </a:rPr>
              <a:t>sobre a </a:t>
            </a:r>
            <a:r>
              <a:rPr lang="pt-BR" sz="1800" b="1" dirty="0" smtClean="0">
                <a:solidFill>
                  <a:srgbClr val="0090FE"/>
                </a:solidFill>
                <a:latin typeface="Lato"/>
              </a:rPr>
              <a:t>quantidade de biogás </a:t>
            </a:r>
            <a:r>
              <a:rPr lang="pt-BR" sz="1800" dirty="0" smtClean="0">
                <a:solidFill>
                  <a:srgbClr val="10253F"/>
                </a:solidFill>
                <a:latin typeface="Lato"/>
              </a:rPr>
              <a:t>efetivamente</a:t>
            </a:r>
            <a:r>
              <a:rPr lang="pt-BR" sz="1800" b="1" dirty="0" smtClean="0">
                <a:solidFill>
                  <a:srgbClr val="10253F"/>
                </a:solidFill>
                <a:latin typeface="Lato"/>
              </a:rPr>
              <a:t> </a:t>
            </a:r>
            <a:r>
              <a:rPr lang="pt-BR" sz="1800" b="1" dirty="0" smtClean="0">
                <a:solidFill>
                  <a:srgbClr val="0090FE"/>
                </a:solidFill>
                <a:latin typeface="Lato"/>
              </a:rPr>
              <a:t>disponível </a:t>
            </a:r>
            <a:r>
              <a:rPr lang="pt-BR" sz="1800" dirty="0" smtClean="0">
                <a:latin typeface="Lato"/>
              </a:rPr>
              <a:t>para aproveitamento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82325" y="4753456"/>
            <a:ext cx="9142329" cy="1172289"/>
          </a:xfrm>
          <a:prstGeom prst="roundRect">
            <a:avLst>
              <a:gd name="adj" fmla="val 994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indent="0" algn="just" eaLnBrk="1" hangingPunct="1">
              <a:spcAft>
                <a:spcPts val="600"/>
              </a:spcAft>
              <a:buNone/>
            </a:pP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Projeto de medições em andamento do 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PROBIOGÁS</a:t>
            </a: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 (fruto de uma cooperação técnica entre a 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SNSA</a:t>
            </a:r>
            <a:r>
              <a:rPr lang="pt-BR" sz="2200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do 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Ministério das Cidades </a:t>
            </a: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e a 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Deutsche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Gesellschaft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für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Internationale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Zusammenarbeit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b="1" dirty="0" err="1" smtClean="0">
                <a:solidFill>
                  <a:srgbClr val="0090FE"/>
                </a:solidFill>
                <a:latin typeface="+mn-lt"/>
              </a:rPr>
              <a:t>GmbH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 </a:t>
            </a:r>
            <a:r>
              <a:rPr lang="pt-BR" sz="2200" dirty="0" smtClean="0">
                <a:solidFill>
                  <a:srgbClr val="0090FE"/>
                </a:solidFill>
                <a:latin typeface="+mn-lt"/>
              </a:rPr>
              <a:t>-</a:t>
            </a:r>
            <a:r>
              <a:rPr lang="pt-BR" sz="2200" b="1" dirty="0" smtClean="0">
                <a:solidFill>
                  <a:srgbClr val="0090FE"/>
                </a:solidFill>
                <a:latin typeface="+mn-lt"/>
              </a:rPr>
              <a:t>GIZ</a:t>
            </a:r>
            <a:r>
              <a:rPr lang="pt-BR" sz="2200" dirty="0" smtClean="0">
                <a:solidFill>
                  <a:srgbClr val="10253F"/>
                </a:solidFill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93083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 rot="16200000">
            <a:off x="-1614550" y="1885116"/>
            <a:ext cx="4139741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Agradecimentos</a:t>
            </a:r>
            <a:endParaRPr kumimoji="0" lang="pt-BR" sz="3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1301931" y="3352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5"/>
          <p:cNvSpPr/>
          <p:nvPr/>
        </p:nvSpPr>
        <p:spPr>
          <a:xfrm>
            <a:off x="1484812" y="335279"/>
            <a:ext cx="8357457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latin typeface="Lato"/>
              </a:rPr>
              <a:t>Agradecimentos</a:t>
            </a:r>
            <a:endParaRPr lang="pt-BR" sz="3200" b="1" dirty="0">
              <a:latin typeface="Lat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  <a:endParaRPr lang="pt-BR" sz="1600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505469" y="1206380"/>
            <a:ext cx="7006764" cy="41549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err="1" smtClean="0">
                <a:solidFill>
                  <a:srgbClr val="002060"/>
                </a:solidFill>
              </a:rPr>
              <a:t>Probiogás</a:t>
            </a:r>
            <a:endParaRPr lang="pt-BR" sz="22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Ministério das Cidades;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GIZ;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Águas do Brasil;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CAESB;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COPASA;</a:t>
            </a:r>
          </a:p>
          <a:p>
            <a:pPr algn="just">
              <a:lnSpc>
                <a:spcPct val="150000"/>
              </a:lnSpc>
            </a:pPr>
            <a:endParaRPr lang="pt-BR" sz="22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22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SAAE Itabira;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SABESP;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SANASA;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SANEPAR;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solidFill>
                  <a:srgbClr val="002060"/>
                </a:solidFill>
              </a:rPr>
              <a:t>SANESUL; e </a:t>
            </a:r>
          </a:p>
          <a:p>
            <a:pPr algn="just">
              <a:lnSpc>
                <a:spcPct val="150000"/>
              </a:lnSpc>
            </a:pPr>
            <a:r>
              <a:rPr lang="pt-BR" sz="2200" b="1" dirty="0" err="1" smtClean="0">
                <a:solidFill>
                  <a:srgbClr val="002060"/>
                </a:solidFill>
              </a:rPr>
              <a:t>SeMAE</a:t>
            </a:r>
            <a:r>
              <a:rPr lang="pt-BR" sz="2200" b="1" dirty="0" smtClean="0">
                <a:solidFill>
                  <a:srgbClr val="002060"/>
                </a:solidFill>
              </a:rPr>
              <a:t> Rio Preto. </a:t>
            </a:r>
            <a:endParaRPr lang="de-DE" sz="2200" b="1" dirty="0" smtClean="0">
              <a:solidFill>
                <a:srgbClr val="002060"/>
              </a:solidFill>
            </a:endParaRPr>
          </a:p>
        </p:txBody>
      </p:sp>
      <p:pic>
        <p:nvPicPr>
          <p:cNvPr id="12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567448" y="5421763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1301931" y="3352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5"/>
          <p:cNvSpPr/>
          <p:nvPr/>
        </p:nvSpPr>
        <p:spPr>
          <a:xfrm>
            <a:off x="1484812" y="335279"/>
            <a:ext cx="8164155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latin typeface="Lato"/>
              </a:rPr>
              <a:t>Obrigado pela atenção!</a:t>
            </a:r>
            <a:endParaRPr lang="pt-BR" sz="3200" b="1" dirty="0">
              <a:latin typeface="Lat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  <a:endParaRPr lang="pt-BR" sz="1600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8193" name="Picture 1" descr="C:\Users\E320-i3\Documents\ENS\Fotos equipamentos\Manutenção e Calibração Union\IMG_1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215" y="1132764"/>
            <a:ext cx="7902054" cy="5268036"/>
          </a:xfrm>
          <a:prstGeom prst="rect">
            <a:avLst/>
          </a:prstGeom>
          <a:noFill/>
        </p:spPr>
      </p:pic>
      <p:pic>
        <p:nvPicPr>
          <p:cNvPr id="8" name="Imagem 7" descr="foto queimadores.JPG"/>
          <p:cNvPicPr>
            <a:picLocks noChangeAspect="1"/>
          </p:cNvPicPr>
          <p:nvPr/>
        </p:nvPicPr>
        <p:blipFill rotWithShape="1">
          <a:blip r:embed="rId4" cstate="email"/>
          <a:srcRect l="33408" t="7937" r="1" b="31858"/>
          <a:stretch/>
        </p:blipFill>
        <p:spPr>
          <a:xfrm>
            <a:off x="1608083" y="1132764"/>
            <a:ext cx="7976689" cy="54299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69882" y="6234997"/>
            <a:ext cx="360218" cy="318654"/>
          </a:xfrm>
          <a:prstGeom prst="rect">
            <a:avLst/>
          </a:prstGeom>
          <a:solidFill>
            <a:srgbClr val="1C9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9914833" y="6208124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</a:t>
            </a:r>
            <a:endParaRPr lang="pt-BR" sz="1600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8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92" y="3683044"/>
            <a:ext cx="7251422" cy="27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153208" y="217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Christoph Platzer</a:t>
            </a:r>
          </a:p>
          <a:p>
            <a:pPr algn="ctr" eaLnBrk="1" hangingPunct="1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hlinkClick r:id="rId4"/>
              </a:rPr>
              <a:t>chr@rotaria.net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</a:endParaRPr>
          </a:p>
          <a:p>
            <a:pPr algn="ctr" eaLnBrk="1" hangingPunct="1"/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(48) 3234 3164</a:t>
            </a:r>
          </a:p>
        </p:txBody>
      </p:sp>
      <p:pic>
        <p:nvPicPr>
          <p:cNvPr id="14" name="Picture 4" descr="ROTARIA DO BRASIL LTDA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0345" y="224435"/>
            <a:ext cx="3583552" cy="714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email"/>
          <a:srcRect l="34876" t="27838" r="26777" b="10588"/>
          <a:stretch>
            <a:fillRect/>
          </a:stretch>
        </p:blipFill>
        <p:spPr bwMode="auto">
          <a:xfrm>
            <a:off x="2081048" y="1135118"/>
            <a:ext cx="6321973" cy="5060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991223" y="4663898"/>
            <a:ext cx="7013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002060"/>
                </a:solidFill>
              </a:rPr>
              <a:t>Região Sul : 4 </a:t>
            </a:r>
            <a:r>
              <a:rPr lang="pt-BR" sz="1800" b="1" dirty="0" err="1" smtClean="0">
                <a:solidFill>
                  <a:srgbClr val="002060"/>
                </a:solidFill>
              </a:rPr>
              <a:t>ETEs</a:t>
            </a:r>
            <a:endParaRPr lang="pt-BR" sz="1800" b="1" dirty="0" smtClean="0">
              <a:solidFill>
                <a:srgbClr val="002060"/>
              </a:solidFill>
            </a:endParaRPr>
          </a:p>
          <a:p>
            <a:r>
              <a:rPr lang="pt-BR" sz="1800" b="1" dirty="0" smtClean="0">
                <a:solidFill>
                  <a:srgbClr val="002060"/>
                </a:solidFill>
              </a:rPr>
              <a:t>Região Centro-Oeste: 4 </a:t>
            </a:r>
            <a:r>
              <a:rPr lang="pt-BR" sz="1800" b="1" dirty="0" err="1" smtClean="0">
                <a:solidFill>
                  <a:srgbClr val="002060"/>
                </a:solidFill>
              </a:rPr>
              <a:t>ETEs</a:t>
            </a:r>
            <a:endParaRPr lang="pt-BR" sz="1800" b="1" dirty="0" smtClean="0">
              <a:solidFill>
                <a:srgbClr val="002060"/>
              </a:solidFill>
            </a:endParaRPr>
          </a:p>
          <a:p>
            <a:r>
              <a:rPr lang="pt-BR" sz="1800" b="1" dirty="0" smtClean="0">
                <a:solidFill>
                  <a:srgbClr val="002060"/>
                </a:solidFill>
              </a:rPr>
              <a:t>Região Sudeste: 11 </a:t>
            </a:r>
            <a:r>
              <a:rPr lang="pt-BR" sz="1800" b="1" dirty="0" err="1" smtClean="0">
                <a:solidFill>
                  <a:srgbClr val="002060"/>
                </a:solidFill>
              </a:rPr>
              <a:t>ETEs</a:t>
            </a:r>
            <a:endParaRPr lang="de-DE" sz="1800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1149531" y="182879"/>
            <a:ext cx="104503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5"/>
          <p:cNvSpPr/>
          <p:nvPr/>
        </p:nvSpPr>
        <p:spPr>
          <a:xfrm>
            <a:off x="1332413" y="182879"/>
            <a:ext cx="3871354" cy="718458"/>
          </a:xfrm>
          <a:prstGeom prst="rect">
            <a:avLst/>
          </a:prstGeom>
          <a:solidFill>
            <a:srgbClr val="00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latin typeface="Lato"/>
              </a:rPr>
              <a:t>ETE visitadas</a:t>
            </a:r>
            <a:endParaRPr lang="pt-BR" sz="2800" b="1" dirty="0">
              <a:latin typeface="Lato"/>
            </a:endParaRP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 rot="16200000">
            <a:off x="-1537629" y="1537631"/>
            <a:ext cx="4157379" cy="735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78583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Roboto" panose="02000000000000000000" pitchFamily="2" charset="0"/>
                <a:cs typeface="Roboto" panose="02000000000000000000" pitchFamily="2" charset="0"/>
              </a:rPr>
              <a:t>Materiais e Métodos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5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567448" y="187209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  <a:prstGeom prst="rect">
            <a:avLst/>
          </a:prstGeom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75512" r="20688"/>
          <a:stretch>
            <a:fillRect/>
          </a:stretch>
        </p:blipFill>
        <p:spPr>
          <a:xfrm>
            <a:off x="1230284" y="1579418"/>
            <a:ext cx="9010996" cy="3241964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97282" y="1866069"/>
          <a:ext cx="9060871" cy="2523744"/>
        </p:xfrm>
        <a:graphic>
          <a:graphicData uri="http://schemas.openxmlformats.org/drawingml/2006/table">
            <a:tbl>
              <a:tblPr/>
              <a:tblGrid>
                <a:gridCol w="627225"/>
                <a:gridCol w="806894"/>
                <a:gridCol w="1858006"/>
                <a:gridCol w="1735358"/>
                <a:gridCol w="1129649"/>
                <a:gridCol w="1530944"/>
                <a:gridCol w="1372795"/>
              </a:tblGrid>
              <a:tr h="74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ETE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Reator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DQO 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afluente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600" dirty="0" err="1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/L)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Vazão 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de esgoto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(l/s)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População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de projeto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(hab.)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Temp. média anual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600" baseline="30000" dirty="0" err="1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pt-BR" sz="1600" dirty="0" err="1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Pluviometria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(mm/a)</a:t>
                      </a:r>
                      <a:endParaRPr lang="de-DE" sz="1600" dirty="0">
                        <a:solidFill>
                          <a:schemeClr val="bg1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E"/>
                    </a:solidFill>
                  </a:tcPr>
                </a:tc>
              </a:tr>
              <a:tr h="27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Lato"/>
                          <a:ea typeface="Times New Roman"/>
                          <a:cs typeface="Times New Roman"/>
                        </a:rPr>
                        <a:t>A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Lato"/>
                          <a:ea typeface="Times New Roman"/>
                          <a:cs typeface="Times New Roman"/>
                        </a:rPr>
                        <a:t>UASB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Lato"/>
                          <a:ea typeface="Times New Roman"/>
                          <a:cs typeface="Times New Roman"/>
                        </a:rPr>
                        <a:t>517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Lato"/>
                          <a:ea typeface="Times New Roman"/>
                          <a:cs typeface="Times New Roman"/>
                        </a:rPr>
                        <a:t>371,85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Lato"/>
                          <a:ea typeface="Times New Roman"/>
                          <a:cs typeface="Times New Roman"/>
                        </a:rPr>
                        <a:t>198.000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Lato"/>
                          <a:ea typeface="Times New Roman"/>
                          <a:cs typeface="Times New Roman"/>
                        </a:rPr>
                        <a:t>16,80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Lato"/>
                          <a:ea typeface="Times New Roman"/>
                          <a:cs typeface="Times New Roman"/>
                        </a:rPr>
                        <a:t>1500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Lato"/>
                          <a:ea typeface="Times New Roman"/>
                          <a:cs typeface="Times New Roman"/>
                        </a:rPr>
                        <a:t>C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Lato"/>
                          <a:ea typeface="Times New Roman"/>
                          <a:cs typeface="Times New Roman"/>
                        </a:rPr>
                        <a:t>RALF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Lato"/>
                          <a:ea typeface="Times New Roman"/>
                          <a:cs typeface="Times New Roman"/>
                        </a:rPr>
                        <a:t>472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ato"/>
                          <a:ea typeface="Times New Roman"/>
                          <a:cs typeface="Times New Roman"/>
                        </a:rPr>
                        <a:t>87,86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64.800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ato"/>
                          <a:ea typeface="Times New Roman"/>
                          <a:cs typeface="Times New Roman"/>
                        </a:rPr>
                        <a:t>20,00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ato"/>
                          <a:ea typeface="Times New Roman"/>
                          <a:cs typeface="Times New Roman"/>
                        </a:rPr>
                        <a:t>1400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D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UASB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0090FE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1099</a:t>
                      </a:r>
                      <a:endParaRPr lang="de-DE" sz="1600" b="1" dirty="0">
                        <a:solidFill>
                          <a:srgbClr val="0090FE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91,49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100.000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18,00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1540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E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UASB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Lato"/>
                          <a:ea typeface="Times New Roman"/>
                          <a:cs typeface="Times New Roman"/>
                        </a:rPr>
                        <a:t>752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300,00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200.000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20,00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1350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F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UASB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latin typeface="Lato"/>
                          <a:ea typeface="Times New Roman"/>
                          <a:cs typeface="Times New Roman"/>
                        </a:rPr>
                        <a:t>470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90FE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433,57</a:t>
                      </a:r>
                      <a:endParaRPr lang="de-DE" sz="1600" b="1" dirty="0">
                        <a:solidFill>
                          <a:srgbClr val="0090FE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250.000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20,00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1350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J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UASB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rgbClr val="0090FE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398</a:t>
                      </a:r>
                      <a:endParaRPr lang="de-DE" sz="1600" b="1" dirty="0">
                        <a:solidFill>
                          <a:srgbClr val="0090FE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90FE"/>
                          </a:solidFill>
                          <a:latin typeface="Lato"/>
                          <a:ea typeface="Times New Roman"/>
                          <a:cs typeface="Times New Roman"/>
                        </a:rPr>
                        <a:t>76,44</a:t>
                      </a:r>
                      <a:endParaRPr lang="de-DE" sz="1600" b="1" dirty="0">
                        <a:solidFill>
                          <a:srgbClr val="0090FE"/>
                        </a:solidFill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latin typeface="Lato"/>
                          <a:ea typeface="Times New Roman"/>
                          <a:cs typeface="Times New Roman"/>
                        </a:rPr>
                        <a:t>48.600</a:t>
                      </a:r>
                      <a:endParaRPr lang="de-DE" sz="160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ato"/>
                          <a:ea typeface="Times New Roman"/>
                          <a:cs typeface="Times New Roman"/>
                        </a:rPr>
                        <a:t>23,00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ato"/>
                          <a:ea typeface="Times New Roman"/>
                          <a:cs typeface="Times New Roman"/>
                        </a:rPr>
                        <a:t>1000</a:t>
                      </a:r>
                      <a:endParaRPr lang="de-DE" sz="1600" dirty="0">
                        <a:latin typeface="Lato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8" cy="6667500"/>
          </a:xfrm>
        </p:spPr>
      </p:pic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5610" y="6035041"/>
            <a:ext cx="565265" cy="582584"/>
          </a:xfrm>
          <a:prstGeom prst="rect">
            <a:avLst/>
          </a:prstGeom>
        </p:spPr>
      </p:pic>
      <p:pic>
        <p:nvPicPr>
          <p:cNvPr id="6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0702" b="38138"/>
          <a:stretch>
            <a:fillRect/>
          </a:stretch>
        </p:blipFill>
        <p:spPr bwMode="auto">
          <a:xfrm>
            <a:off x="7734577" y="5831264"/>
            <a:ext cx="2443665" cy="7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780</Words>
  <Application>Microsoft Office PowerPoint</Application>
  <PresentationFormat>Benutzerdefiniert</PresentationFormat>
  <Paragraphs>233</Paragraphs>
  <Slides>32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Resultados e Discussão</vt:lpstr>
      <vt:lpstr>PowerPoint-Präsentation</vt:lpstr>
      <vt:lpstr>Resultados e Discussão</vt:lpstr>
      <vt:lpstr>Resultados e Discussão</vt:lpstr>
      <vt:lpstr>Resultados e Discussão</vt:lpstr>
      <vt:lpstr>PowerPoint-Präsentation</vt:lpstr>
      <vt:lpstr>Resultados e Discussão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x</dc:title>
  <dc:creator>Felix Huang</dc:creator>
  <cp:lastModifiedBy>Customer</cp:lastModifiedBy>
  <cp:revision>63</cp:revision>
  <dcterms:created xsi:type="dcterms:W3CDTF">2016-05-09T15:33:19Z</dcterms:created>
  <dcterms:modified xsi:type="dcterms:W3CDTF">2016-05-20T17:19:30Z</dcterms:modified>
</cp:coreProperties>
</file>