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60" r:id="rId3"/>
    <p:sldId id="361" r:id="rId4"/>
    <p:sldId id="362" r:id="rId5"/>
    <p:sldId id="363" r:id="rId6"/>
    <p:sldId id="364" r:id="rId7"/>
    <p:sldId id="365" r:id="rId8"/>
    <p:sldId id="366" r:id="rId9"/>
    <p:sldId id="367" r:id="rId10"/>
    <p:sldId id="375" r:id="rId11"/>
    <p:sldId id="374" r:id="rId12"/>
    <p:sldId id="376" r:id="rId13"/>
    <p:sldId id="377" r:id="rId14"/>
    <p:sldId id="378" r:id="rId15"/>
    <p:sldId id="379" r:id="rId16"/>
    <p:sldId id="380" r:id="rId17"/>
    <p:sldId id="381" r:id="rId18"/>
    <p:sldId id="384" r:id="rId19"/>
    <p:sldId id="383" r:id="rId20"/>
    <p:sldId id="382" r:id="rId21"/>
    <p:sldId id="386" r:id="rId22"/>
    <p:sldId id="388" r:id="rId23"/>
    <p:sldId id="389" r:id="rId24"/>
    <p:sldId id="387" r:id="rId25"/>
    <p:sldId id="390" r:id="rId26"/>
    <p:sldId id="391" r:id="rId27"/>
    <p:sldId id="392" r:id="rId28"/>
    <p:sldId id="393" r:id="rId29"/>
    <p:sldId id="394" r:id="rId30"/>
    <p:sldId id="395" r:id="rId31"/>
    <p:sldId id="401" r:id="rId32"/>
    <p:sldId id="400" r:id="rId33"/>
    <p:sldId id="399" r:id="rId34"/>
    <p:sldId id="398" r:id="rId35"/>
    <p:sldId id="397" r:id="rId36"/>
    <p:sldId id="402" r:id="rId37"/>
    <p:sldId id="403" r:id="rId38"/>
    <p:sldId id="404" r:id="rId39"/>
    <p:sldId id="405" r:id="rId40"/>
    <p:sldId id="412" r:id="rId41"/>
    <p:sldId id="406" r:id="rId42"/>
    <p:sldId id="413" r:id="rId43"/>
    <p:sldId id="408" r:id="rId44"/>
    <p:sldId id="407" r:id="rId45"/>
    <p:sldId id="410"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8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Volume de ÁguaTratada (Sede) - 1000 m³</a:t>
            </a:r>
          </a:p>
        </c:rich>
      </c:tx>
      <c:layout/>
      <c:overlay val="0"/>
    </c:title>
    <c:autoTitleDeleted val="0"/>
    <c:plotArea>
      <c:layout/>
      <c:barChart>
        <c:barDir val="col"/>
        <c:grouping val="clustered"/>
        <c:varyColors val="0"/>
        <c:ser>
          <c:idx val="0"/>
          <c:order val="0"/>
          <c:spPr>
            <a:gradFill>
              <a:gsLst>
                <a:gs pos="0">
                  <a:srgbClr val="03D4A8"/>
                </a:gs>
                <a:gs pos="25000">
                  <a:srgbClr val="21D6E0"/>
                </a:gs>
                <a:gs pos="75000">
                  <a:srgbClr val="0087E6"/>
                </a:gs>
                <a:gs pos="100000">
                  <a:srgbClr val="005CBF"/>
                </a:gs>
              </a:gsLst>
              <a:lin ang="5400000" scaled="0"/>
            </a:gradFill>
            <a:ln>
              <a:solidFill>
                <a:schemeClr val="accent1"/>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Lbls>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DADOS!$AU$30:$AU$44</c:f>
              <c:strCache>
                <c:ptCount val="15"/>
                <c:pt idx="0">
                  <c:v>VM/15</c:v>
                </c:pt>
                <c:pt idx="2">
                  <c:v>jan/16</c:v>
                </c:pt>
                <c:pt idx="3">
                  <c:v>fev/16</c:v>
                </c:pt>
                <c:pt idx="4">
                  <c:v>mar/16</c:v>
                </c:pt>
                <c:pt idx="5">
                  <c:v>abr/16</c:v>
                </c:pt>
                <c:pt idx="6">
                  <c:v>mai/16</c:v>
                </c:pt>
                <c:pt idx="7">
                  <c:v>jun/16</c:v>
                </c:pt>
                <c:pt idx="8">
                  <c:v>jul/16</c:v>
                </c:pt>
                <c:pt idx="9">
                  <c:v>ago/16</c:v>
                </c:pt>
                <c:pt idx="10">
                  <c:v>set/16</c:v>
                </c:pt>
                <c:pt idx="11">
                  <c:v>out/16</c:v>
                </c:pt>
                <c:pt idx="12">
                  <c:v>nov/16</c:v>
                </c:pt>
                <c:pt idx="13">
                  <c:v>dez/16</c:v>
                </c:pt>
                <c:pt idx="14">
                  <c:v>VM</c:v>
                </c:pt>
              </c:strCache>
            </c:strRef>
          </c:cat>
          <c:val>
            <c:numRef>
              <c:f>DADOS!$AV$30:$AV$44</c:f>
              <c:numCache>
                <c:formatCode>General</c:formatCode>
                <c:ptCount val="15"/>
                <c:pt idx="0" formatCode="0">
                  <c:v>546.05283333333341</c:v>
                </c:pt>
                <c:pt idx="2" formatCode="0">
                  <c:v>563.61199999999997</c:v>
                </c:pt>
                <c:pt idx="3" formatCode="0">
                  <c:v>535.87800000000004</c:v>
                </c:pt>
                <c:pt idx="4" formatCode="0">
                  <c:v>579.947</c:v>
                </c:pt>
                <c:pt idx="5" formatCode="0">
                  <c:v>580.86300000000006</c:v>
                </c:pt>
                <c:pt idx="6" formatCode="0">
                  <c:v>569.82100000000003</c:v>
                </c:pt>
                <c:pt idx="7" formatCode="0">
                  <c:v>543.68899999999996</c:v>
                </c:pt>
                <c:pt idx="8" formatCode="0">
                  <c:v>580.37300000000005</c:v>
                </c:pt>
                <c:pt idx="9" formatCode="0">
                  <c:v>588.16099999999994</c:v>
                </c:pt>
                <c:pt idx="10" formatCode="0">
                  <c:v>574.06700000000001</c:v>
                </c:pt>
                <c:pt idx="11" formatCode="0">
                  <c:v>592.22400000000005</c:v>
                </c:pt>
                <c:pt idx="12" formatCode="0">
                  <c:v>570.84</c:v>
                </c:pt>
                <c:pt idx="13" formatCode="0">
                  <c:v>603.06799999999998</c:v>
                </c:pt>
                <c:pt idx="14" formatCode="0">
                  <c:v>573.54525000000001</c:v>
                </c:pt>
              </c:numCache>
            </c:numRef>
          </c:val>
        </c:ser>
        <c:dLbls>
          <c:showLegendKey val="0"/>
          <c:showVal val="0"/>
          <c:showCatName val="0"/>
          <c:showSerName val="0"/>
          <c:showPercent val="0"/>
          <c:showBubbleSize val="0"/>
        </c:dLbls>
        <c:gapWidth val="150"/>
        <c:axId val="37661184"/>
        <c:axId val="85753856"/>
      </c:barChart>
      <c:catAx>
        <c:axId val="3766118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5753856"/>
        <c:crosses val="autoZero"/>
        <c:auto val="1"/>
        <c:lblAlgn val="ctr"/>
        <c:lblOffset val="100"/>
        <c:noMultiLvlLbl val="0"/>
      </c:catAx>
      <c:valAx>
        <c:axId val="85753856"/>
        <c:scaling>
          <c:orientation val="minMax"/>
          <c:max val="700"/>
          <c:min val="400"/>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7661184"/>
        <c:crosses val="autoZero"/>
        <c:crossBetween val="between"/>
      </c:valAx>
      <c:spPr>
        <a:ln>
          <a:solidFill>
            <a:schemeClr val="tx1"/>
          </a:solidFill>
        </a:ln>
      </c:spPr>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Volume de Água Tratada Distribuida (Sede) - 1000 m³</a:t>
            </a:r>
          </a:p>
        </c:rich>
      </c:tx>
      <c:layout/>
      <c:overlay val="0"/>
    </c:title>
    <c:autoTitleDeleted val="0"/>
    <c:plotArea>
      <c:layout/>
      <c:barChart>
        <c:barDir val="col"/>
        <c:grouping val="clustered"/>
        <c:varyColors val="0"/>
        <c:ser>
          <c:idx val="0"/>
          <c:order val="0"/>
          <c:spPr>
            <a:gradFill>
              <a:gsLst>
                <a:gs pos="0">
                  <a:srgbClr val="03D4A8"/>
                </a:gs>
                <a:gs pos="25000">
                  <a:srgbClr val="21D6E0"/>
                </a:gs>
                <a:gs pos="75000">
                  <a:srgbClr val="0087E6"/>
                </a:gs>
                <a:gs pos="100000">
                  <a:srgbClr val="005CBF"/>
                </a:gs>
              </a:gsLst>
              <a:lin ang="5400000" scaled="0"/>
            </a:gradFill>
            <a:ln>
              <a:solidFill>
                <a:schemeClr val="accent1"/>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Lbls>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DADOS!$AX$30:$AX$44</c:f>
              <c:strCache>
                <c:ptCount val="15"/>
                <c:pt idx="0">
                  <c:v>VM/16</c:v>
                </c:pt>
                <c:pt idx="2">
                  <c:v>mai/16</c:v>
                </c:pt>
                <c:pt idx="3">
                  <c:v>jun/16</c:v>
                </c:pt>
                <c:pt idx="4">
                  <c:v>jul/16</c:v>
                </c:pt>
                <c:pt idx="5">
                  <c:v>ago/16</c:v>
                </c:pt>
                <c:pt idx="6">
                  <c:v>set/16</c:v>
                </c:pt>
                <c:pt idx="7">
                  <c:v>out/16</c:v>
                </c:pt>
                <c:pt idx="8">
                  <c:v>nov/16</c:v>
                </c:pt>
                <c:pt idx="9">
                  <c:v>dez/16</c:v>
                </c:pt>
                <c:pt idx="10">
                  <c:v>jan/17</c:v>
                </c:pt>
                <c:pt idx="11">
                  <c:v>fev/17</c:v>
                </c:pt>
                <c:pt idx="12">
                  <c:v>mar/17</c:v>
                </c:pt>
                <c:pt idx="13">
                  <c:v>abr/17</c:v>
                </c:pt>
                <c:pt idx="14">
                  <c:v>VM</c:v>
                </c:pt>
              </c:strCache>
            </c:strRef>
          </c:cat>
          <c:val>
            <c:numRef>
              <c:f>DADOS!$AY$30:$AY$44</c:f>
              <c:numCache>
                <c:formatCode>General</c:formatCode>
                <c:ptCount val="15"/>
                <c:pt idx="0" formatCode="0">
                  <c:v>566.64891666666665</c:v>
                </c:pt>
                <c:pt idx="2" formatCode="0">
                  <c:v>563.98900000000003</c:v>
                </c:pt>
                <c:pt idx="3" formatCode="0">
                  <c:v>536.06700000000001</c:v>
                </c:pt>
                <c:pt idx="4" formatCode="0">
                  <c:v>573.22900000000016</c:v>
                </c:pt>
                <c:pt idx="5" formatCode="0">
                  <c:v>580.70499999999993</c:v>
                </c:pt>
                <c:pt idx="6" formatCode="0">
                  <c:v>567.95600000000002</c:v>
                </c:pt>
                <c:pt idx="7" formatCode="0">
                  <c:v>584.88499999999999</c:v>
                </c:pt>
                <c:pt idx="8" formatCode="0">
                  <c:v>563.86900000000003</c:v>
                </c:pt>
                <c:pt idx="9" formatCode="0">
                  <c:v>595.87899999999991</c:v>
                </c:pt>
                <c:pt idx="10" formatCode="0">
                  <c:v>572.08899999999994</c:v>
                </c:pt>
                <c:pt idx="11" formatCode="0">
                  <c:v>539.94200000000012</c:v>
                </c:pt>
                <c:pt idx="12" formatCode="0">
                  <c:v>569.84199999999998</c:v>
                </c:pt>
                <c:pt idx="13" formatCode="0">
                  <c:v>556.83300000000008</c:v>
                </c:pt>
                <c:pt idx="14" formatCode="0">
                  <c:v>567.10708333333343</c:v>
                </c:pt>
              </c:numCache>
            </c:numRef>
          </c:val>
        </c:ser>
        <c:dLbls>
          <c:showLegendKey val="0"/>
          <c:showVal val="0"/>
          <c:showCatName val="0"/>
          <c:showSerName val="0"/>
          <c:showPercent val="0"/>
          <c:showBubbleSize val="0"/>
        </c:dLbls>
        <c:gapWidth val="150"/>
        <c:axId val="37660672"/>
        <c:axId val="85755584"/>
      </c:barChart>
      <c:catAx>
        <c:axId val="376606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5755584"/>
        <c:crosses val="autoZero"/>
        <c:auto val="1"/>
        <c:lblAlgn val="ctr"/>
        <c:lblOffset val="100"/>
        <c:noMultiLvlLbl val="0"/>
      </c:catAx>
      <c:valAx>
        <c:axId val="85755584"/>
        <c:scaling>
          <c:orientation val="minMax"/>
          <c:max val="700"/>
          <c:min val="450"/>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7660672"/>
        <c:crosses val="autoZero"/>
        <c:crossBetween val="between"/>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Volume de Água Tratada Consumida (Sede) - 1000 m³</a:t>
            </a:r>
          </a:p>
        </c:rich>
      </c:tx>
      <c:layout/>
      <c:overlay val="0"/>
    </c:title>
    <c:autoTitleDeleted val="0"/>
    <c:plotArea>
      <c:layout/>
      <c:barChart>
        <c:barDir val="col"/>
        <c:grouping val="clustered"/>
        <c:varyColors val="0"/>
        <c:ser>
          <c:idx val="0"/>
          <c:order val="0"/>
          <c:spPr>
            <a:gradFill>
              <a:gsLst>
                <a:gs pos="0">
                  <a:srgbClr val="03D4A8"/>
                </a:gs>
                <a:gs pos="25000">
                  <a:srgbClr val="21D6E0"/>
                </a:gs>
                <a:gs pos="75000">
                  <a:srgbClr val="0087E6"/>
                </a:gs>
                <a:gs pos="100000">
                  <a:srgbClr val="005CBF"/>
                </a:gs>
              </a:gsLst>
              <a:lin ang="5400000" scaled="0"/>
            </a:gradFill>
            <a:ln>
              <a:solidFill>
                <a:schemeClr val="accent1"/>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Lbls>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DADOS!$K$30:$K$44</c:f>
              <c:strCache>
                <c:ptCount val="15"/>
                <c:pt idx="0">
                  <c:v>VM/16</c:v>
                </c:pt>
                <c:pt idx="2">
                  <c:v>mai/16</c:v>
                </c:pt>
                <c:pt idx="3">
                  <c:v>jun/16</c:v>
                </c:pt>
                <c:pt idx="4">
                  <c:v>jul/16</c:v>
                </c:pt>
                <c:pt idx="5">
                  <c:v>ago/16</c:v>
                </c:pt>
                <c:pt idx="6">
                  <c:v>set/16</c:v>
                </c:pt>
                <c:pt idx="7">
                  <c:v>out/16</c:v>
                </c:pt>
                <c:pt idx="8">
                  <c:v>nov/16</c:v>
                </c:pt>
                <c:pt idx="9">
                  <c:v>dez/16</c:v>
                </c:pt>
                <c:pt idx="10">
                  <c:v>jan/17</c:v>
                </c:pt>
                <c:pt idx="11">
                  <c:v>fev/17</c:v>
                </c:pt>
                <c:pt idx="12">
                  <c:v>mar/17</c:v>
                </c:pt>
                <c:pt idx="13">
                  <c:v>abr/17</c:v>
                </c:pt>
                <c:pt idx="14">
                  <c:v>VM </c:v>
                </c:pt>
              </c:strCache>
            </c:strRef>
          </c:cat>
          <c:val>
            <c:numRef>
              <c:f>DADOS!$L$30:$L$44</c:f>
              <c:numCache>
                <c:formatCode>General</c:formatCode>
                <c:ptCount val="15"/>
                <c:pt idx="0" formatCode="0">
                  <c:v>339.20125000000002</c:v>
                </c:pt>
                <c:pt idx="2" formatCode="0">
                  <c:v>332.78500000000003</c:v>
                </c:pt>
                <c:pt idx="3" formatCode="0">
                  <c:v>317.82499999999999</c:v>
                </c:pt>
                <c:pt idx="4" formatCode="0">
                  <c:v>318.928</c:v>
                </c:pt>
                <c:pt idx="5" formatCode="0">
                  <c:v>342.81099999999998</c:v>
                </c:pt>
                <c:pt idx="6" formatCode="0">
                  <c:v>344.78899999999999</c:v>
                </c:pt>
                <c:pt idx="7" formatCode="0">
                  <c:v>363.16300000000001</c:v>
                </c:pt>
                <c:pt idx="8" formatCode="0">
                  <c:v>345.36200000000002</c:v>
                </c:pt>
                <c:pt idx="9" formatCode="0">
                  <c:v>351.01100000000002</c:v>
                </c:pt>
                <c:pt idx="10" formatCode="0">
                  <c:v>363.60700000000003</c:v>
                </c:pt>
                <c:pt idx="11" formatCode="0">
                  <c:v>359.97199999999998</c:v>
                </c:pt>
                <c:pt idx="12" formatCode="0">
                  <c:v>357.00799999999998</c:v>
                </c:pt>
                <c:pt idx="13" formatCode="0">
                  <c:v>369.17200000000003</c:v>
                </c:pt>
                <c:pt idx="14" formatCode="0">
                  <c:v>347.20274999999998</c:v>
                </c:pt>
              </c:numCache>
            </c:numRef>
          </c:val>
        </c:ser>
        <c:dLbls>
          <c:showLegendKey val="0"/>
          <c:showVal val="0"/>
          <c:showCatName val="0"/>
          <c:showSerName val="0"/>
          <c:showPercent val="0"/>
          <c:showBubbleSize val="0"/>
        </c:dLbls>
        <c:gapWidth val="150"/>
        <c:axId val="37662208"/>
        <c:axId val="85758464"/>
      </c:barChart>
      <c:catAx>
        <c:axId val="3766220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5758464"/>
        <c:crosses val="autoZero"/>
        <c:auto val="1"/>
        <c:lblAlgn val="ctr"/>
        <c:lblOffset val="100"/>
        <c:noMultiLvlLbl val="0"/>
      </c:catAx>
      <c:valAx>
        <c:axId val="85758464"/>
        <c:scaling>
          <c:orientation val="minMax"/>
          <c:max val="400"/>
          <c:min val="260"/>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7662208"/>
        <c:crosses val="autoZero"/>
        <c:crossBetween val="between"/>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Perdas Físicas de Água (Sede) - %</a:t>
            </a:r>
          </a:p>
        </c:rich>
      </c:tx>
      <c:layout/>
      <c:overlay val="0"/>
    </c:title>
    <c:autoTitleDeleted val="0"/>
    <c:plotArea>
      <c:layout/>
      <c:barChart>
        <c:barDir val="col"/>
        <c:grouping val="clustered"/>
        <c:varyColors val="0"/>
        <c:ser>
          <c:idx val="0"/>
          <c:order val="0"/>
          <c:spPr>
            <a:gradFill>
              <a:gsLst>
                <a:gs pos="0">
                  <a:srgbClr val="03D4A8"/>
                </a:gs>
                <a:gs pos="25000">
                  <a:srgbClr val="21D6E0"/>
                </a:gs>
                <a:gs pos="75000">
                  <a:srgbClr val="0087E6"/>
                </a:gs>
                <a:gs pos="100000">
                  <a:srgbClr val="005CBF"/>
                </a:gs>
              </a:gsLst>
              <a:lin ang="5400000" scaled="0"/>
            </a:gradFill>
            <a:ln>
              <a:solidFill>
                <a:schemeClr val="accent1"/>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chemeClr val="accent1"/>
                </a:solidFill>
              </a:ln>
            </c:spPr>
          </c:dPt>
          <c:dLbls>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DADOS!$BD$30:$BD$44</c:f>
              <c:strCache>
                <c:ptCount val="15"/>
                <c:pt idx="0">
                  <c:v>VM/16</c:v>
                </c:pt>
                <c:pt idx="2">
                  <c:v>mai/16</c:v>
                </c:pt>
                <c:pt idx="3">
                  <c:v>jun/16</c:v>
                </c:pt>
                <c:pt idx="4">
                  <c:v>jul/16</c:v>
                </c:pt>
                <c:pt idx="5">
                  <c:v>ago/16</c:v>
                </c:pt>
                <c:pt idx="6">
                  <c:v>set/16</c:v>
                </c:pt>
                <c:pt idx="7">
                  <c:v>out/16</c:v>
                </c:pt>
                <c:pt idx="8">
                  <c:v>nov/16</c:v>
                </c:pt>
                <c:pt idx="9">
                  <c:v>dez/16</c:v>
                </c:pt>
                <c:pt idx="10">
                  <c:v>jan/17</c:v>
                </c:pt>
                <c:pt idx="11">
                  <c:v>fev/17</c:v>
                </c:pt>
                <c:pt idx="12">
                  <c:v>mar/17</c:v>
                </c:pt>
                <c:pt idx="13">
                  <c:v>abr/17</c:v>
                </c:pt>
                <c:pt idx="14">
                  <c:v>VM</c:v>
                </c:pt>
              </c:strCache>
            </c:strRef>
          </c:cat>
          <c:val>
            <c:numRef>
              <c:f>DADOS!$BE$30:$BE$44</c:f>
              <c:numCache>
                <c:formatCode>General</c:formatCode>
                <c:ptCount val="15"/>
                <c:pt idx="0" formatCode="0.0">
                  <c:v>40.139080827090609</c:v>
                </c:pt>
                <c:pt idx="2" formatCode="0.0">
                  <c:v>40.994416557769746</c:v>
                </c:pt>
                <c:pt idx="3" formatCode="0.0">
                  <c:v>40.711702082015869</c:v>
                </c:pt>
                <c:pt idx="4" formatCode="0.0">
                  <c:v>44.362898597244751</c:v>
                </c:pt>
                <c:pt idx="5" formatCode="0.0">
                  <c:v>40.966411517035326</c:v>
                </c:pt>
                <c:pt idx="6" formatCode="0.0">
                  <c:v>39.293008613343297</c:v>
                </c:pt>
                <c:pt idx="7" formatCode="0.0">
                  <c:v>37.908648708720513</c:v>
                </c:pt>
                <c:pt idx="8" formatCode="0.0">
                  <c:v>38.751376649540937</c:v>
                </c:pt>
                <c:pt idx="9" formatCode="0.0">
                  <c:v>41.093577722994084</c:v>
                </c:pt>
                <c:pt idx="10" formatCode="0.0">
                  <c:v>36.44223189049255</c:v>
                </c:pt>
                <c:pt idx="11" formatCode="0.0">
                  <c:v>33.331357812505807</c:v>
                </c:pt>
                <c:pt idx="12" formatCode="0.0">
                  <c:v>37.349651306853481</c:v>
                </c:pt>
                <c:pt idx="13" formatCode="0.0">
                  <c:v>33.70148680124921</c:v>
                </c:pt>
                <c:pt idx="14" formatCode="0.0">
                  <c:v>38.776509727366317</c:v>
                </c:pt>
              </c:numCache>
            </c:numRef>
          </c:val>
        </c:ser>
        <c:dLbls>
          <c:showLegendKey val="0"/>
          <c:showVal val="0"/>
          <c:showCatName val="0"/>
          <c:showSerName val="0"/>
          <c:showPercent val="0"/>
          <c:showBubbleSize val="0"/>
        </c:dLbls>
        <c:gapWidth val="150"/>
        <c:axId val="103911936"/>
        <c:axId val="85760192"/>
      </c:barChart>
      <c:catAx>
        <c:axId val="10391193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5760192"/>
        <c:crosses val="autoZero"/>
        <c:auto val="1"/>
        <c:lblAlgn val="ctr"/>
        <c:lblOffset val="100"/>
        <c:noMultiLvlLbl val="0"/>
      </c:catAx>
      <c:valAx>
        <c:axId val="85760192"/>
        <c:scaling>
          <c:orientation val="minMax"/>
          <c:max val="60"/>
          <c:min val="20"/>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103911936"/>
        <c:crosses val="autoZero"/>
        <c:crossBetween val="between"/>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Consumo Médio Diário da Energia Elétrica na Sede - Kwh / dia</a:t>
            </a:r>
          </a:p>
        </c:rich>
      </c:tx>
      <c:layout/>
      <c:overlay val="0"/>
    </c:title>
    <c:autoTitleDeleted val="0"/>
    <c:plotArea>
      <c:layout/>
      <c:barChart>
        <c:barDir val="col"/>
        <c:grouping val="clustered"/>
        <c:varyColors val="0"/>
        <c:ser>
          <c:idx val="0"/>
          <c:order val="0"/>
          <c:spPr>
            <a:gradFill>
              <a:gsLst>
                <a:gs pos="0">
                  <a:srgbClr val="DDEBCF"/>
                </a:gs>
                <a:gs pos="50000">
                  <a:srgbClr val="9CB86E"/>
                </a:gs>
                <a:gs pos="100000">
                  <a:srgbClr val="156B13"/>
                </a:gs>
              </a:gsLst>
              <a:lin ang="5400000" scaled="0"/>
            </a:gradFill>
            <a:ln>
              <a:solidFill>
                <a:srgbClr val="4F81BD"/>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Lbls>
            <c:numFmt formatCode="#,##0" sourceLinked="0"/>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DADOS!$CH$57:$CH$71</c:f>
              <c:strCache>
                <c:ptCount val="15"/>
                <c:pt idx="0">
                  <c:v>VM/16</c:v>
                </c:pt>
                <c:pt idx="2">
                  <c:v>fev/16</c:v>
                </c:pt>
                <c:pt idx="3">
                  <c:v>mar/16</c:v>
                </c:pt>
                <c:pt idx="4">
                  <c:v>abr/16</c:v>
                </c:pt>
                <c:pt idx="5">
                  <c:v>mai/16</c:v>
                </c:pt>
                <c:pt idx="6">
                  <c:v>jun/16</c:v>
                </c:pt>
                <c:pt idx="7">
                  <c:v>jul/16</c:v>
                </c:pt>
                <c:pt idx="8">
                  <c:v>ago/16</c:v>
                </c:pt>
                <c:pt idx="9">
                  <c:v>set/16</c:v>
                </c:pt>
                <c:pt idx="10">
                  <c:v>out/16</c:v>
                </c:pt>
                <c:pt idx="11">
                  <c:v>nov/16</c:v>
                </c:pt>
                <c:pt idx="12">
                  <c:v>dez/16</c:v>
                </c:pt>
                <c:pt idx="13">
                  <c:v>jan/17</c:v>
                </c:pt>
                <c:pt idx="14">
                  <c:v>VM</c:v>
                </c:pt>
              </c:strCache>
            </c:strRef>
          </c:cat>
          <c:val>
            <c:numRef>
              <c:f>DADOS!$CI$57:$CI$71</c:f>
              <c:numCache>
                <c:formatCode>General</c:formatCode>
                <c:ptCount val="15"/>
                <c:pt idx="0" formatCode="0.00">
                  <c:v>15700.691134887658</c:v>
                </c:pt>
                <c:pt idx="2" formatCode="0.00">
                  <c:v>15364.610938079346</c:v>
                </c:pt>
                <c:pt idx="3" formatCode="0.00">
                  <c:v>14985.091044372295</c:v>
                </c:pt>
                <c:pt idx="4" formatCode="0.00">
                  <c:v>16384.827906006674</c:v>
                </c:pt>
                <c:pt idx="5" formatCode="0.00">
                  <c:v>15758.152024736479</c:v>
                </c:pt>
                <c:pt idx="6" formatCode="0.00">
                  <c:v>15360.4971285435</c:v>
                </c:pt>
                <c:pt idx="7" formatCode="0.00">
                  <c:v>16088.416093639398</c:v>
                </c:pt>
                <c:pt idx="8" formatCode="0.00">
                  <c:v>16092.645833333332</c:v>
                </c:pt>
                <c:pt idx="9" formatCode="0.00">
                  <c:v>15986.42624022483</c:v>
                </c:pt>
                <c:pt idx="10" formatCode="0.00">
                  <c:v>16158.341798757881</c:v>
                </c:pt>
                <c:pt idx="11" formatCode="0.00">
                  <c:v>15999.165463520072</c:v>
                </c:pt>
                <c:pt idx="12" formatCode="0.00">
                  <c:v>15971.959151371895</c:v>
                </c:pt>
                <c:pt idx="13" formatCode="0.00">
                  <c:v>16278.889305246568</c:v>
                </c:pt>
                <c:pt idx="14" formatCode="0.00">
                  <c:v>15840.09532311526</c:v>
                </c:pt>
              </c:numCache>
            </c:numRef>
          </c:val>
        </c:ser>
        <c:dLbls>
          <c:showLegendKey val="0"/>
          <c:showVal val="0"/>
          <c:showCatName val="0"/>
          <c:showSerName val="0"/>
          <c:showPercent val="0"/>
          <c:showBubbleSize val="0"/>
        </c:dLbls>
        <c:gapWidth val="150"/>
        <c:axId val="103913472"/>
        <c:axId val="36840576"/>
      </c:barChart>
      <c:catAx>
        <c:axId val="1039134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6840576"/>
        <c:crosses val="autoZero"/>
        <c:auto val="1"/>
        <c:lblAlgn val="ctr"/>
        <c:lblOffset val="100"/>
        <c:noMultiLvlLbl val="0"/>
      </c:catAx>
      <c:valAx>
        <c:axId val="36840576"/>
        <c:scaling>
          <c:orientation val="minMax"/>
          <c:max val="19000"/>
          <c:min val="12000"/>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103913472"/>
        <c:crosses val="autoZero"/>
        <c:crossBetween val="between"/>
        <c:majorUnit val="1000"/>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Custo Médio Diário da Energia Elétrica na Sede - R$ / dia</a:t>
            </a:r>
          </a:p>
        </c:rich>
      </c:tx>
      <c:layout/>
      <c:overlay val="0"/>
    </c:title>
    <c:autoTitleDeleted val="0"/>
    <c:plotArea>
      <c:layout/>
      <c:barChart>
        <c:barDir val="col"/>
        <c:grouping val="clustered"/>
        <c:varyColors val="0"/>
        <c:ser>
          <c:idx val="0"/>
          <c:order val="0"/>
          <c:spPr>
            <a:gradFill>
              <a:gsLst>
                <a:gs pos="0">
                  <a:srgbClr val="DDEBCF"/>
                </a:gs>
                <a:gs pos="50000">
                  <a:srgbClr val="9CB86E"/>
                </a:gs>
                <a:gs pos="100000">
                  <a:srgbClr val="156B13"/>
                </a:gs>
              </a:gsLst>
              <a:lin ang="5400000" scaled="0"/>
            </a:gradFill>
            <a:ln>
              <a:solidFill>
                <a:srgbClr val="4F81BD"/>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Lbls>
            <c:numFmt formatCode="#,##0" sourceLinked="0"/>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DADOS!$CH$57:$CH$71</c:f>
              <c:strCache>
                <c:ptCount val="15"/>
                <c:pt idx="0">
                  <c:v>VM/16</c:v>
                </c:pt>
                <c:pt idx="2">
                  <c:v>jun/16</c:v>
                </c:pt>
                <c:pt idx="3">
                  <c:v>jul/16</c:v>
                </c:pt>
                <c:pt idx="4">
                  <c:v>ago/16</c:v>
                </c:pt>
                <c:pt idx="5">
                  <c:v>set/16</c:v>
                </c:pt>
                <c:pt idx="6">
                  <c:v>out/16</c:v>
                </c:pt>
                <c:pt idx="7">
                  <c:v>nov/16</c:v>
                </c:pt>
                <c:pt idx="8">
                  <c:v>dez/16</c:v>
                </c:pt>
                <c:pt idx="9">
                  <c:v>jan/17</c:v>
                </c:pt>
                <c:pt idx="10">
                  <c:v>fev/17</c:v>
                </c:pt>
                <c:pt idx="11">
                  <c:v>mar/17</c:v>
                </c:pt>
                <c:pt idx="12">
                  <c:v>abr/17</c:v>
                </c:pt>
                <c:pt idx="13">
                  <c:v>mai/17</c:v>
                </c:pt>
                <c:pt idx="14">
                  <c:v>VM</c:v>
                </c:pt>
              </c:strCache>
            </c:strRef>
          </c:cat>
          <c:val>
            <c:numRef>
              <c:f>DADOS!$CI$57:$CI$71</c:f>
              <c:numCache>
                <c:formatCode>General</c:formatCode>
                <c:ptCount val="15"/>
                <c:pt idx="0" formatCode="0.00">
                  <c:v>7446.7563462052913</c:v>
                </c:pt>
                <c:pt idx="2" formatCode="0.00">
                  <c:v>7344.9837319770295</c:v>
                </c:pt>
                <c:pt idx="3" formatCode="0.00">
                  <c:v>7523.619313249992</c:v>
                </c:pt>
                <c:pt idx="4" formatCode="0.00">
                  <c:v>7451.8381458333324</c:v>
                </c:pt>
                <c:pt idx="5" formatCode="0.00">
                  <c:v>7486.9232944032919</c:v>
                </c:pt>
                <c:pt idx="6" formatCode="0.00">
                  <c:v>7589.3107241379312</c:v>
                </c:pt>
                <c:pt idx="7" formatCode="0.00">
                  <c:v>7685.0888336114194</c:v>
                </c:pt>
                <c:pt idx="8" formatCode="0.00">
                  <c:v>7591.9173156579709</c:v>
                </c:pt>
                <c:pt idx="9" formatCode="0.00">
                  <c:v>7767.9090860446795</c:v>
                </c:pt>
                <c:pt idx="10" formatCode="0.00">
                  <c:v>7656.0909195402301</c:v>
                </c:pt>
                <c:pt idx="11" formatCode="0.00">
                  <c:v>8017.5493271985706</c:v>
                </c:pt>
                <c:pt idx="12" formatCode="0.00">
                  <c:v>6914.2089624814607</c:v>
                </c:pt>
                <c:pt idx="13" formatCode="0.00">
                  <c:v>6852.8639955400777</c:v>
                </c:pt>
                <c:pt idx="14" formatCode="0.00">
                  <c:v>7481.0890130274465</c:v>
                </c:pt>
              </c:numCache>
            </c:numRef>
          </c:val>
        </c:ser>
        <c:dLbls>
          <c:showLegendKey val="0"/>
          <c:showVal val="0"/>
          <c:showCatName val="0"/>
          <c:showSerName val="0"/>
          <c:showPercent val="0"/>
          <c:showBubbleSize val="0"/>
        </c:dLbls>
        <c:gapWidth val="150"/>
        <c:axId val="103913984"/>
        <c:axId val="36842304"/>
      </c:barChart>
      <c:catAx>
        <c:axId val="10391398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6842304"/>
        <c:crosses val="autoZero"/>
        <c:auto val="1"/>
        <c:lblAlgn val="ctr"/>
        <c:lblOffset val="100"/>
        <c:noMultiLvlLbl val="0"/>
      </c:catAx>
      <c:valAx>
        <c:axId val="36842304"/>
        <c:scaling>
          <c:orientation val="minMax"/>
          <c:max val="9500"/>
          <c:min val="5000"/>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103913984"/>
        <c:crosses val="autoZero"/>
        <c:crossBetween val="between"/>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Consumo Médio Diário da Energia Elétrica na Sede - Kwh / dia</a:t>
            </a:r>
          </a:p>
        </c:rich>
      </c:tx>
      <c:layout/>
      <c:overlay val="0"/>
    </c:title>
    <c:autoTitleDeleted val="0"/>
    <c:plotArea>
      <c:layout/>
      <c:barChart>
        <c:barDir val="col"/>
        <c:grouping val="clustered"/>
        <c:varyColors val="0"/>
        <c:ser>
          <c:idx val="0"/>
          <c:order val="0"/>
          <c:spPr>
            <a:gradFill>
              <a:gsLst>
                <a:gs pos="0">
                  <a:srgbClr val="DDEBCF"/>
                </a:gs>
                <a:gs pos="50000">
                  <a:srgbClr val="9CB86E"/>
                </a:gs>
                <a:gs pos="100000">
                  <a:srgbClr val="156B13"/>
                </a:gs>
              </a:gsLst>
              <a:lin ang="5400000" scaled="0"/>
            </a:gradFill>
            <a:ln>
              <a:solidFill>
                <a:srgbClr val="4F81BD"/>
              </a:solidFill>
            </a:ln>
          </c:spPr>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Pt>
            <c:idx val="14"/>
            <c:invertIfNegative val="0"/>
            <c:bubble3D val="0"/>
            <c:spPr>
              <a:gradFill>
                <a:gsLst>
                  <a:gs pos="0">
                    <a:srgbClr val="D6B19C"/>
                  </a:gs>
                  <a:gs pos="30000">
                    <a:srgbClr val="D49E6C"/>
                  </a:gs>
                  <a:gs pos="70000">
                    <a:srgbClr val="A65528"/>
                  </a:gs>
                  <a:gs pos="100000">
                    <a:srgbClr val="663012"/>
                  </a:gs>
                </a:gsLst>
                <a:lin ang="5400000" scaled="0"/>
              </a:gradFill>
              <a:ln>
                <a:solidFill>
                  <a:srgbClr val="4F81BD"/>
                </a:solidFill>
              </a:ln>
            </c:spPr>
          </c:dPt>
          <c:dLbls>
            <c:numFmt formatCode="#,##0" sourceLinked="0"/>
            <c:txPr>
              <a:bodyPr/>
              <a:lstStyle/>
              <a:p>
                <a:pPr>
                  <a:defRPr sz="1000" b="0" i="0" u="none" strike="noStrike" baseline="0">
                    <a:solidFill>
                      <a:srgbClr val="000000"/>
                    </a:solidFill>
                    <a:latin typeface="Calibri"/>
                    <a:ea typeface="Calibri"/>
                    <a:cs typeface="Calibri"/>
                  </a:defRPr>
                </a:pPr>
                <a:endParaRPr lang="pt-BR"/>
              </a:p>
            </c:txPr>
            <c:dLblPos val="outEnd"/>
            <c:showLegendKey val="0"/>
            <c:showVal val="1"/>
            <c:showCatName val="0"/>
            <c:showSerName val="0"/>
            <c:showPercent val="0"/>
            <c:showBubbleSize val="0"/>
            <c:showLeaderLines val="0"/>
          </c:dLbls>
          <c:cat>
            <c:strRef>
              <c:f>DADOS!$CH$57:$CH$71</c:f>
              <c:strCache>
                <c:ptCount val="15"/>
                <c:pt idx="0">
                  <c:v>VM/16</c:v>
                </c:pt>
                <c:pt idx="2">
                  <c:v>jun/16</c:v>
                </c:pt>
                <c:pt idx="3">
                  <c:v>jul/16</c:v>
                </c:pt>
                <c:pt idx="4">
                  <c:v>ago/16</c:v>
                </c:pt>
                <c:pt idx="5">
                  <c:v>set/16</c:v>
                </c:pt>
                <c:pt idx="6">
                  <c:v>out/16</c:v>
                </c:pt>
                <c:pt idx="7">
                  <c:v>nov/16</c:v>
                </c:pt>
                <c:pt idx="8">
                  <c:v>dez/16</c:v>
                </c:pt>
                <c:pt idx="9">
                  <c:v>jan/17</c:v>
                </c:pt>
                <c:pt idx="10">
                  <c:v>fev/17</c:v>
                </c:pt>
                <c:pt idx="11">
                  <c:v>mar/17</c:v>
                </c:pt>
                <c:pt idx="12">
                  <c:v>abr/17</c:v>
                </c:pt>
                <c:pt idx="13">
                  <c:v>mai/17</c:v>
                </c:pt>
                <c:pt idx="14">
                  <c:v>VM</c:v>
                </c:pt>
              </c:strCache>
            </c:strRef>
          </c:cat>
          <c:val>
            <c:numRef>
              <c:f>DADOS!$CI$57:$CI$71</c:f>
              <c:numCache>
                <c:formatCode>General</c:formatCode>
                <c:ptCount val="15"/>
                <c:pt idx="0" formatCode="0.00">
                  <c:v>15700.691134887658</c:v>
                </c:pt>
                <c:pt idx="2" formatCode="0.00">
                  <c:v>15360.4971285435</c:v>
                </c:pt>
                <c:pt idx="3" formatCode="0.00">
                  <c:v>16088.416093639398</c:v>
                </c:pt>
                <c:pt idx="4" formatCode="0.00">
                  <c:v>16092.645833333332</c:v>
                </c:pt>
                <c:pt idx="5" formatCode="0.00">
                  <c:v>15986.42624022483</c:v>
                </c:pt>
                <c:pt idx="6" formatCode="0.00">
                  <c:v>16158.341798757881</c:v>
                </c:pt>
                <c:pt idx="7" formatCode="0.00">
                  <c:v>15999.165463520072</c:v>
                </c:pt>
                <c:pt idx="8" formatCode="0.00">
                  <c:v>15971.959151371895</c:v>
                </c:pt>
                <c:pt idx="9" formatCode="0.00">
                  <c:v>16262.013443177602</c:v>
                </c:pt>
                <c:pt idx="10" formatCode="0.00">
                  <c:v>16280.74840357599</c:v>
                </c:pt>
                <c:pt idx="11" formatCode="0.00">
                  <c:v>16499.117875080054</c:v>
                </c:pt>
                <c:pt idx="12" formatCode="0.00">
                  <c:v>16311.019185669264</c:v>
                </c:pt>
                <c:pt idx="13" formatCode="0.00">
                  <c:v>16121.689846041058</c:v>
                </c:pt>
                <c:pt idx="14" formatCode="0.00">
                  <c:v>16083.155966972225</c:v>
                </c:pt>
              </c:numCache>
            </c:numRef>
          </c:val>
        </c:ser>
        <c:dLbls>
          <c:showLegendKey val="0"/>
          <c:showVal val="0"/>
          <c:showCatName val="0"/>
          <c:showSerName val="0"/>
          <c:showPercent val="0"/>
          <c:showBubbleSize val="0"/>
        </c:dLbls>
        <c:gapWidth val="150"/>
        <c:axId val="104031232"/>
        <c:axId val="36845184"/>
      </c:barChart>
      <c:catAx>
        <c:axId val="10403123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36845184"/>
        <c:crosses val="autoZero"/>
        <c:auto val="1"/>
        <c:lblAlgn val="ctr"/>
        <c:lblOffset val="100"/>
        <c:noMultiLvlLbl val="0"/>
      </c:catAx>
      <c:valAx>
        <c:axId val="36845184"/>
        <c:scaling>
          <c:orientation val="minMax"/>
          <c:max val="19000"/>
          <c:min val="12000"/>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104031232"/>
        <c:crosses val="autoZero"/>
        <c:crossBetween val="between"/>
        <c:majorUnit val="1000"/>
      </c:valAx>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200">
                <a:latin typeface="Arial" pitchFamily="34" charset="0"/>
                <a:cs typeface="Arial" pitchFamily="34" charset="0"/>
              </a:rPr>
              <a:t>Consumo Médio de Energia</a:t>
            </a:r>
            <a:r>
              <a:rPr lang="pt-BR" sz="1200" baseline="0">
                <a:latin typeface="Arial" pitchFamily="34" charset="0"/>
                <a:cs typeface="Arial" pitchFamily="34" charset="0"/>
              </a:rPr>
              <a:t> Elétrica por Setor - %</a:t>
            </a:r>
            <a:endParaRPr lang="pt-BR" sz="1200">
              <a:latin typeface="Arial" pitchFamily="34" charset="0"/>
              <a:cs typeface="Arial" pitchFamily="34" charset="0"/>
            </a:endParaRPr>
          </a:p>
        </c:rich>
      </c:tx>
      <c:layout/>
      <c:overlay val="0"/>
    </c:title>
    <c:autoTitleDeleted val="0"/>
    <c:plotArea>
      <c:layout/>
      <c:barChart>
        <c:barDir val="col"/>
        <c:grouping val="clustered"/>
        <c:varyColors val="0"/>
        <c:ser>
          <c:idx val="0"/>
          <c:order val="0"/>
          <c:spPr>
            <a:gradFill>
              <a:gsLst>
                <a:gs pos="0">
                  <a:srgbClr val="03D4A8"/>
                </a:gs>
                <a:gs pos="25000">
                  <a:srgbClr val="21D6E0"/>
                </a:gs>
                <a:gs pos="75000">
                  <a:srgbClr val="0087E6"/>
                </a:gs>
                <a:gs pos="100000">
                  <a:srgbClr val="005CBF"/>
                </a:gs>
              </a:gsLst>
              <a:lin ang="5400000" scaled="0"/>
            </a:gradFill>
            <a:ln>
              <a:solidFill>
                <a:schemeClr val="accent1"/>
              </a:solidFill>
            </a:ln>
          </c:spPr>
          <c:invertIfNegative val="0"/>
          <c:dLbls>
            <c:numFmt formatCode="#,##0.0" sourceLinked="0"/>
            <c:dLblPos val="outEnd"/>
            <c:showLegendKey val="0"/>
            <c:showVal val="1"/>
            <c:showCatName val="0"/>
            <c:showSerName val="0"/>
            <c:showPercent val="0"/>
            <c:showBubbleSize val="0"/>
            <c:showLeaderLines val="0"/>
          </c:dLbls>
          <c:cat>
            <c:strRef>
              <c:f>DADOS!$DM$6:$DM$16</c:f>
              <c:strCache>
                <c:ptCount val="11"/>
                <c:pt idx="0">
                  <c:v>Escritório</c:v>
                </c:pt>
                <c:pt idx="2">
                  <c:v>ETA - Est. Trat. Água</c:v>
                </c:pt>
                <c:pt idx="3">
                  <c:v>Sist. Distr. Água</c:v>
                </c:pt>
                <c:pt idx="4">
                  <c:v>EEE - Sist Esgotam.</c:v>
                </c:pt>
                <c:pt idx="5">
                  <c:v>ETE - Est. Trat. Esgoto</c:v>
                </c:pt>
                <c:pt idx="6">
                  <c:v>Barão</c:v>
                </c:pt>
                <c:pt idx="7">
                  <c:v>Eleutério</c:v>
                </c:pt>
                <c:pt idx="8">
                  <c:v>Ponte Nova</c:v>
                </c:pt>
                <c:pt idx="9">
                  <c:v>Rio Manso</c:v>
                </c:pt>
                <c:pt idx="10">
                  <c:v>Lot. Casimiro Rodr.</c:v>
                </c:pt>
              </c:strCache>
            </c:strRef>
          </c:cat>
          <c:val>
            <c:numRef>
              <c:f>DADOS!$DN$6:$DN$16</c:f>
              <c:numCache>
                <c:formatCode>General</c:formatCode>
                <c:ptCount val="11"/>
                <c:pt idx="0" formatCode="0.00">
                  <c:v>0.83702659364212439</c:v>
                </c:pt>
                <c:pt idx="2" formatCode="0.00">
                  <c:v>30.781665627278553</c:v>
                </c:pt>
                <c:pt idx="3" formatCode="0.00">
                  <c:v>5.4287614468186174</c:v>
                </c:pt>
                <c:pt idx="4" formatCode="0.00">
                  <c:v>5.5710961943460653</c:v>
                </c:pt>
                <c:pt idx="5" formatCode="0.00">
                  <c:v>51.368632061666666</c:v>
                </c:pt>
                <c:pt idx="6" formatCode="0.00">
                  <c:v>3.9590208891718399</c:v>
                </c:pt>
                <c:pt idx="7" formatCode="0.00">
                  <c:v>1.1409181446332044</c:v>
                </c:pt>
                <c:pt idx="8" formatCode="0.00">
                  <c:v>0.3166339915803541</c:v>
                </c:pt>
                <c:pt idx="9" formatCode="0.00">
                  <c:v>0.36900084572228559</c:v>
                </c:pt>
                <c:pt idx="10" formatCode="0.00">
                  <c:v>0.22724420514028607</c:v>
                </c:pt>
              </c:numCache>
            </c:numRef>
          </c:val>
        </c:ser>
        <c:dLbls>
          <c:showLegendKey val="0"/>
          <c:showVal val="0"/>
          <c:showCatName val="0"/>
          <c:showSerName val="0"/>
          <c:showPercent val="0"/>
          <c:showBubbleSize val="0"/>
        </c:dLbls>
        <c:gapWidth val="150"/>
        <c:axId val="137978368"/>
        <c:axId val="36846912"/>
      </c:barChart>
      <c:catAx>
        <c:axId val="137978368"/>
        <c:scaling>
          <c:orientation val="minMax"/>
        </c:scaling>
        <c:delete val="0"/>
        <c:axPos val="b"/>
        <c:numFmt formatCode="General" sourceLinked="1"/>
        <c:majorTickMark val="out"/>
        <c:minorTickMark val="none"/>
        <c:tickLblPos val="nextTo"/>
        <c:crossAx val="36846912"/>
        <c:crosses val="autoZero"/>
        <c:auto val="1"/>
        <c:lblAlgn val="ctr"/>
        <c:lblOffset val="100"/>
        <c:noMultiLvlLbl val="0"/>
      </c:catAx>
      <c:valAx>
        <c:axId val="36846912"/>
        <c:scaling>
          <c:orientation val="minMax"/>
        </c:scaling>
        <c:delete val="0"/>
        <c:axPos val="l"/>
        <c:majorGridlines/>
        <c:numFmt formatCode="0" sourceLinked="0"/>
        <c:majorTickMark val="out"/>
        <c:minorTickMark val="none"/>
        <c:tickLblPos val="nextTo"/>
        <c:crossAx val="137978368"/>
        <c:crosses val="autoZero"/>
        <c:crossBetween val="between"/>
      </c:valAx>
    </c:plotArea>
    <c:plotVisOnly val="1"/>
    <c:dispBlanksAs val="gap"/>
    <c:showDLblsOverMax val="0"/>
  </c:chart>
  <c:spPr>
    <a:ln>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0.07239</cdr:x>
      <cdr:y>0.47249</cdr:y>
    </cdr:from>
    <cdr:to>
      <cdr:x>0.9358</cdr:x>
      <cdr:y>0.47249</cdr:y>
    </cdr:to>
    <cdr:cxnSp macro="">
      <cdr:nvCxnSpPr>
        <cdr:cNvPr id="2" name="Conector reto 1"/>
        <cdr:cNvCxnSpPr/>
      </cdr:nvCxnSpPr>
      <cdr:spPr>
        <a:xfrm xmlns:a="http://schemas.openxmlformats.org/drawingml/2006/main" flipH="1" flipV="1">
          <a:off x="576063" y="1080120"/>
          <a:ext cx="6870404" cy="2"/>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0.0614</cdr:x>
      <cdr:y>0.5544</cdr:y>
    </cdr:from>
    <cdr:to>
      <cdr:x>0.95976</cdr:x>
      <cdr:y>0.5544</cdr:y>
    </cdr:to>
    <cdr:cxnSp macro="">
      <cdr:nvCxnSpPr>
        <cdr:cNvPr id="2" name="Conector reto 1"/>
        <cdr:cNvCxnSpPr/>
      </cdr:nvCxnSpPr>
      <cdr:spPr>
        <a:xfrm xmlns:a="http://schemas.openxmlformats.org/drawingml/2006/main" flipH="1">
          <a:off x="504056" y="1512168"/>
          <a:ext cx="7374496" cy="0"/>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0.0614</cdr:x>
      <cdr:y>0.42105</cdr:y>
    </cdr:from>
    <cdr:to>
      <cdr:x>0.95976</cdr:x>
      <cdr:y>0.42105</cdr:y>
    </cdr:to>
    <cdr:cxnSp macro="">
      <cdr:nvCxnSpPr>
        <cdr:cNvPr id="2" name="Conector reto 1"/>
        <cdr:cNvCxnSpPr/>
      </cdr:nvCxnSpPr>
      <cdr:spPr>
        <a:xfrm xmlns:a="http://schemas.openxmlformats.org/drawingml/2006/main" flipH="1">
          <a:off x="504056" y="1152128"/>
          <a:ext cx="7374496" cy="0"/>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0.06034</cdr:x>
      <cdr:y>0.55263</cdr:y>
    </cdr:from>
    <cdr:to>
      <cdr:x>0.96045</cdr:x>
      <cdr:y>0.55263</cdr:y>
    </cdr:to>
    <cdr:cxnSp macro="">
      <cdr:nvCxnSpPr>
        <cdr:cNvPr id="2" name="Conector reto 1"/>
        <cdr:cNvCxnSpPr/>
      </cdr:nvCxnSpPr>
      <cdr:spPr>
        <a:xfrm xmlns:a="http://schemas.openxmlformats.org/drawingml/2006/main" flipH="1">
          <a:off x="504056" y="1512168"/>
          <a:ext cx="7518512" cy="0"/>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0.09091</cdr:x>
      <cdr:y>0.4943</cdr:y>
    </cdr:from>
    <cdr:to>
      <cdr:x>0.96192</cdr:x>
      <cdr:y>0.4943</cdr:y>
    </cdr:to>
    <cdr:cxnSp macro="">
      <cdr:nvCxnSpPr>
        <cdr:cNvPr id="2" name="Conector reto 1"/>
        <cdr:cNvCxnSpPr/>
      </cdr:nvCxnSpPr>
      <cdr:spPr>
        <a:xfrm xmlns:a="http://schemas.openxmlformats.org/drawingml/2006/main" flipH="1" flipV="1">
          <a:off x="720080" y="1224136"/>
          <a:ext cx="6899152" cy="2"/>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0.09933</cdr:x>
      <cdr:y>0.48387</cdr:y>
    </cdr:from>
    <cdr:to>
      <cdr:x>0.96447</cdr:x>
      <cdr:y>0.48387</cdr:y>
    </cdr:to>
    <cdr:cxnSp macro="">
      <cdr:nvCxnSpPr>
        <cdr:cNvPr id="2" name="Conector reto 1"/>
        <cdr:cNvCxnSpPr/>
      </cdr:nvCxnSpPr>
      <cdr:spPr>
        <a:xfrm xmlns:a="http://schemas.openxmlformats.org/drawingml/2006/main" flipH="1" flipV="1">
          <a:off x="792088" y="1080120"/>
          <a:ext cx="6899166" cy="0"/>
        </a:xfrm>
        <a:prstGeom xmlns:a="http://schemas.openxmlformats.org/drawingml/2006/main" prst="line">
          <a:avLst/>
        </a:prstGeom>
        <a:ln xmlns:a="http://schemas.openxmlformats.org/drawingml/2006/main" w="1905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62278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32406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98351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33082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4662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A2D0647-BE23-4D72-9CFD-994F0D6D6670}"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95478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A2D0647-BE23-4D72-9CFD-994F0D6D6670}" type="datetimeFigureOut">
              <a:rPr lang="pt-BR" smtClean="0"/>
              <a:t>20/06/2017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52049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A2D0647-BE23-4D72-9CFD-994F0D6D6670}" type="datetimeFigureOut">
              <a:rPr lang="pt-BR" smtClean="0"/>
              <a:t>20/06/2017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301290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A2D0647-BE23-4D72-9CFD-994F0D6D6670}" type="datetimeFigureOut">
              <a:rPr lang="pt-BR" smtClean="0"/>
              <a:t>20/06/2017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60670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A2D0647-BE23-4D72-9CFD-994F0D6D6670}"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177283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A2D0647-BE23-4D72-9CFD-994F0D6D6670}"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237F5-F889-49CE-AB43-8635E4E7A605}" type="slidenum">
              <a:rPr lang="pt-BR" smtClean="0"/>
              <a:t>‹nº›</a:t>
            </a:fld>
            <a:endParaRPr lang="pt-BR"/>
          </a:p>
        </p:txBody>
      </p:sp>
    </p:spTree>
    <p:extLst>
      <p:ext uri="{BB962C8B-B14F-4D97-AF65-F5344CB8AC3E}">
        <p14:creationId xmlns:p14="http://schemas.microsoft.com/office/powerpoint/2010/main" val="95408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D0647-BE23-4D72-9CFD-994F0D6D6670}" type="datetimeFigureOut">
              <a:rPr lang="pt-BR" smtClean="0"/>
              <a:t>20/06/2017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237F5-F889-49CE-AB43-8635E4E7A605}" type="slidenum">
              <a:rPr lang="pt-BR" smtClean="0"/>
              <a:t>‹nº›</a:t>
            </a:fld>
            <a:endParaRPr lang="pt-BR"/>
          </a:p>
        </p:txBody>
      </p:sp>
    </p:spTree>
    <p:extLst>
      <p:ext uri="{BB962C8B-B14F-4D97-AF65-F5344CB8AC3E}">
        <p14:creationId xmlns:p14="http://schemas.microsoft.com/office/powerpoint/2010/main" val="384836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br/url?sa=i&amp;rct=j&amp;q=&amp;esrc=s&amp;frm=1&amp;source=images&amp;cd=&amp;cad=rja&amp;uact=8&amp;ved=0ahUKEwjHu7OEubrSAhUGOiYKHf05DEcQjRwIBw&amp;url=http://www.cidade-brasil.com.br/foto-itapira.html&amp;psig=AFQjCNGPK_Gdt2FxWkWb6nbLa6McJ3caXQ&amp;ust=1488634162849395"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a 8"/>
          <p:cNvGraphicFramePr>
            <a:graphicFrameLocks noGrp="1"/>
          </p:cNvGraphicFramePr>
          <p:nvPr>
            <p:extLst>
              <p:ext uri="{D42A27DB-BD31-4B8C-83A1-F6EECF244321}">
                <p14:modId xmlns:p14="http://schemas.microsoft.com/office/powerpoint/2010/main" val="1669557181"/>
              </p:ext>
            </p:extLst>
          </p:nvPr>
        </p:nvGraphicFramePr>
        <p:xfrm>
          <a:off x="1115616" y="1700808"/>
          <a:ext cx="6624736" cy="1600200"/>
        </p:xfrm>
        <a:graphic>
          <a:graphicData uri="http://schemas.openxmlformats.org/drawingml/2006/table">
            <a:tbl>
              <a:tblPr firstRow="1" firstCol="1" bandRow="1">
                <a:tableStyleId>{5C22544A-7EE6-4342-B048-85BDC9FD1C3A}</a:tableStyleId>
              </a:tblPr>
              <a:tblGrid>
                <a:gridCol w="6624736"/>
              </a:tblGrid>
              <a:tr h="1584176">
                <a:tc>
                  <a:txBody>
                    <a:bodyPr/>
                    <a:lstStyle/>
                    <a:p>
                      <a:pPr algn="ctr">
                        <a:lnSpc>
                          <a:spcPct val="150000"/>
                        </a:lnSpc>
                        <a:spcAft>
                          <a:spcPts val="0"/>
                        </a:spcAft>
                      </a:pPr>
                      <a:r>
                        <a:rPr lang="pt-BR" sz="1400" dirty="0">
                          <a:effectLst/>
                          <a:latin typeface="Arial Black" pitchFamily="34" charset="0"/>
                          <a:cs typeface="Arial" pitchFamily="34" charset="0"/>
                        </a:rPr>
                        <a:t> </a:t>
                      </a:r>
                    </a:p>
                    <a:p>
                      <a:pPr algn="ctr">
                        <a:lnSpc>
                          <a:spcPct val="150000"/>
                        </a:lnSpc>
                        <a:spcAft>
                          <a:spcPts val="0"/>
                        </a:spcAft>
                      </a:pPr>
                      <a:r>
                        <a:rPr lang="pt-BR" sz="1400" dirty="0">
                          <a:effectLst/>
                          <a:latin typeface="Arial Black" pitchFamily="34" charset="0"/>
                          <a:cs typeface="Arial" pitchFamily="34" charset="0"/>
                        </a:rPr>
                        <a:t>IMPLANTAÇÃO DE UM SISTEMA DE GESTÃO DA QUALIDADE COM BASE NOS REQUISITOS DA NORMA NBR </a:t>
                      </a:r>
                      <a:r>
                        <a:rPr lang="pt-BR" sz="1400" dirty="0" smtClean="0">
                          <a:effectLst/>
                          <a:latin typeface="Arial Black" pitchFamily="34" charset="0"/>
                          <a:cs typeface="Arial" pitchFamily="34" charset="0"/>
                        </a:rPr>
                        <a:t>ISO </a:t>
                      </a:r>
                      <a:r>
                        <a:rPr lang="pt-BR" sz="1400" dirty="0">
                          <a:effectLst/>
                          <a:latin typeface="Arial Black" pitchFamily="34" charset="0"/>
                          <a:cs typeface="Arial" pitchFamily="34" charset="0"/>
                        </a:rPr>
                        <a:t>9001:2008 NO SAAE – SERVIÇO AUTÔNOMO </a:t>
                      </a:r>
                      <a:r>
                        <a:rPr lang="pt-BR" sz="1400" dirty="0" smtClean="0">
                          <a:effectLst/>
                          <a:latin typeface="Arial Black" pitchFamily="34" charset="0"/>
                          <a:cs typeface="Arial" pitchFamily="34" charset="0"/>
                        </a:rPr>
                        <a:t>DE </a:t>
                      </a:r>
                      <a:r>
                        <a:rPr lang="pt-BR" sz="1400" dirty="0">
                          <a:effectLst/>
                          <a:latin typeface="Arial Black" pitchFamily="34" charset="0"/>
                          <a:cs typeface="Arial" pitchFamily="34" charset="0"/>
                        </a:rPr>
                        <a:t>ÁGUA E ESGOTOS DE ITAPIRA </a:t>
                      </a:r>
                      <a:r>
                        <a:rPr lang="pt-BR" sz="1400" dirty="0" smtClean="0">
                          <a:effectLst/>
                          <a:latin typeface="Arial Black" pitchFamily="34" charset="0"/>
                          <a:cs typeface="Arial" pitchFamily="34" charset="0"/>
                        </a:rPr>
                        <a:t>– SP</a:t>
                      </a:r>
                    </a:p>
                    <a:p>
                      <a:pPr algn="ctr">
                        <a:lnSpc>
                          <a:spcPct val="150000"/>
                        </a:lnSpc>
                        <a:spcAft>
                          <a:spcPts val="0"/>
                        </a:spcAft>
                      </a:pPr>
                      <a:endParaRPr lang="pt-BR" sz="1400" dirty="0">
                        <a:effectLst/>
                        <a:latin typeface="Arial Black" pitchFamily="34" charset="0"/>
                        <a:ea typeface="Calibri"/>
                        <a:cs typeface="Arial" pitchFamily="34" charset="0"/>
                      </a:endParaRPr>
                    </a:p>
                  </a:txBody>
                  <a:tcPr marL="68580" marR="68580" marT="0" marB="0"/>
                </a:tc>
              </a:tr>
            </a:tbl>
          </a:graphicData>
        </a:graphic>
      </p:graphicFrame>
      <p:sp>
        <p:nvSpPr>
          <p:cNvPr id="10" name="Retângulo 9"/>
          <p:cNvSpPr/>
          <p:nvPr/>
        </p:nvSpPr>
        <p:spPr>
          <a:xfrm>
            <a:off x="626382" y="3645024"/>
            <a:ext cx="8061468" cy="2554545"/>
          </a:xfrm>
          <a:prstGeom prst="rect">
            <a:avLst/>
          </a:prstGeom>
        </p:spPr>
        <p:txBody>
          <a:bodyPr wrap="square">
            <a:spAutoFit/>
          </a:bodyPr>
          <a:lstStyle/>
          <a:p>
            <a:pPr algn="ctr"/>
            <a:r>
              <a:rPr lang="pt-BR" sz="1600" b="1" dirty="0" smtClean="0">
                <a:latin typeface="Arial" pitchFamily="34" charset="0"/>
                <a:cs typeface="Arial" pitchFamily="34" charset="0"/>
              </a:rPr>
              <a:t>Manoel </a:t>
            </a:r>
            <a:r>
              <a:rPr lang="pt-BR" sz="1600" b="1" dirty="0">
                <a:latin typeface="Arial" pitchFamily="34" charset="0"/>
                <a:cs typeface="Arial" pitchFamily="34" charset="0"/>
              </a:rPr>
              <a:t>Carlos </a:t>
            </a:r>
            <a:r>
              <a:rPr lang="pt-BR" sz="1600" b="1" dirty="0" err="1">
                <a:latin typeface="Arial" pitchFamily="34" charset="0"/>
                <a:cs typeface="Arial" pitchFamily="34" charset="0"/>
              </a:rPr>
              <a:t>Boreti</a:t>
            </a:r>
            <a:r>
              <a:rPr lang="pt-BR" sz="1600" b="1" dirty="0">
                <a:latin typeface="Arial" pitchFamily="34" charset="0"/>
                <a:cs typeface="Arial" pitchFamily="34" charset="0"/>
              </a:rPr>
              <a:t> de </a:t>
            </a:r>
            <a:r>
              <a:rPr lang="pt-BR" sz="1600" b="1" dirty="0" err="1" smtClean="0">
                <a:latin typeface="Arial" pitchFamily="34" charset="0"/>
                <a:cs typeface="Arial" pitchFamily="34" charset="0"/>
              </a:rPr>
              <a:t>Ornellas</a:t>
            </a:r>
            <a:r>
              <a:rPr lang="pt-BR" sz="1600" b="1" dirty="0">
                <a:latin typeface="Arial" pitchFamily="34" charset="0"/>
                <a:cs typeface="Arial" pitchFamily="34" charset="0"/>
              </a:rPr>
              <a:t> </a:t>
            </a:r>
            <a:r>
              <a:rPr lang="pt-BR" sz="1600" b="1" dirty="0" smtClean="0">
                <a:latin typeface="Arial" pitchFamily="34" charset="0"/>
                <a:cs typeface="Arial" pitchFamily="34" charset="0"/>
              </a:rPr>
              <a:t> - (Engenheiro Químico.)</a:t>
            </a:r>
          </a:p>
          <a:p>
            <a:pPr algn="ctr"/>
            <a:endParaRPr lang="pt-BR" sz="1600" b="1" dirty="0" smtClean="0">
              <a:latin typeface="Arial" pitchFamily="34" charset="0"/>
              <a:cs typeface="Arial" pitchFamily="34" charset="0"/>
            </a:endParaRPr>
          </a:p>
          <a:p>
            <a:r>
              <a:rPr lang="pt-BR" sz="1600" b="1" dirty="0" smtClean="0">
                <a:latin typeface="Arial" pitchFamily="34" charset="0"/>
                <a:cs typeface="Arial" pitchFamily="34" charset="0"/>
              </a:rPr>
              <a:t>Escola </a:t>
            </a:r>
            <a:r>
              <a:rPr lang="pt-BR" sz="1600" b="1" dirty="0">
                <a:latin typeface="Arial" pitchFamily="34" charset="0"/>
                <a:cs typeface="Arial" pitchFamily="34" charset="0"/>
              </a:rPr>
              <a:t>de </a:t>
            </a:r>
            <a:r>
              <a:rPr lang="pt-BR" sz="1600" b="1" dirty="0" smtClean="0">
                <a:latin typeface="Arial" pitchFamily="34" charset="0"/>
                <a:cs typeface="Arial" pitchFamily="34" charset="0"/>
              </a:rPr>
              <a:t>Engenharia Mauá -  Instituto Mauá  </a:t>
            </a:r>
            <a:r>
              <a:rPr lang="pt-BR" sz="1600" b="1" dirty="0">
                <a:latin typeface="Arial" pitchFamily="34" charset="0"/>
                <a:cs typeface="Arial" pitchFamily="34" charset="0"/>
              </a:rPr>
              <a:t>de </a:t>
            </a:r>
            <a:r>
              <a:rPr lang="pt-BR" sz="1600" b="1" dirty="0" smtClean="0">
                <a:latin typeface="Arial" pitchFamily="34" charset="0"/>
                <a:cs typeface="Arial" pitchFamily="34" charset="0"/>
              </a:rPr>
              <a:t>Tecnologia – </a:t>
            </a:r>
            <a:r>
              <a:rPr lang="pt-BR" sz="1600" b="1" dirty="0">
                <a:latin typeface="Arial" pitchFamily="34" charset="0"/>
                <a:cs typeface="Arial" pitchFamily="34" charset="0"/>
              </a:rPr>
              <a:t>SP</a:t>
            </a:r>
            <a:r>
              <a:rPr lang="pt-BR" sz="1600" b="1" dirty="0" smtClean="0">
                <a:latin typeface="Arial" pitchFamily="34" charset="0"/>
                <a:cs typeface="Arial" pitchFamily="34" charset="0"/>
              </a:rPr>
              <a:t>.</a:t>
            </a:r>
          </a:p>
          <a:p>
            <a:r>
              <a:rPr lang="pt-BR" sz="1600" b="1" dirty="0" smtClean="0">
                <a:latin typeface="Arial" pitchFamily="34" charset="0"/>
                <a:cs typeface="Arial" pitchFamily="34" charset="0"/>
              </a:rPr>
              <a:t>Chefe da Divisão de Operação de Sistemas – Gestão da Qualidade</a:t>
            </a:r>
          </a:p>
          <a:p>
            <a:endParaRPr lang="pt-BR" sz="1600" b="1" dirty="0" smtClean="0">
              <a:latin typeface="Arial" pitchFamily="34" charset="0"/>
              <a:cs typeface="Arial" pitchFamily="34" charset="0"/>
            </a:endParaRPr>
          </a:p>
          <a:p>
            <a:pPr algn="ctr"/>
            <a:endParaRPr lang="pt-BR" sz="1600" b="1" dirty="0">
              <a:latin typeface="Arial" pitchFamily="34" charset="0"/>
              <a:cs typeface="Arial" pitchFamily="34" charset="0"/>
            </a:endParaRPr>
          </a:p>
          <a:p>
            <a:pPr algn="ctr"/>
            <a:r>
              <a:rPr lang="pt-BR" sz="1600" b="1" dirty="0">
                <a:latin typeface="Arial" pitchFamily="34" charset="0"/>
                <a:cs typeface="Arial" pitchFamily="34" charset="0"/>
              </a:rPr>
              <a:t>Lucas Pereira </a:t>
            </a:r>
            <a:r>
              <a:rPr lang="pt-BR" sz="1600" b="1" dirty="0" smtClean="0">
                <a:latin typeface="Arial" pitchFamily="34" charset="0"/>
                <a:cs typeface="Arial" pitchFamily="34" charset="0"/>
              </a:rPr>
              <a:t>Gardinali  - (Engenheiro Ambiental)</a:t>
            </a:r>
          </a:p>
          <a:p>
            <a:endParaRPr lang="pt-BR" sz="1600" b="1" dirty="0" smtClean="0">
              <a:latin typeface="Arial" pitchFamily="34" charset="0"/>
              <a:cs typeface="Arial" pitchFamily="34" charset="0"/>
            </a:endParaRPr>
          </a:p>
          <a:p>
            <a:r>
              <a:rPr lang="pt-BR" sz="1600" b="1" dirty="0" smtClean="0">
                <a:latin typeface="Arial" pitchFamily="34" charset="0"/>
                <a:cs typeface="Arial" pitchFamily="34" charset="0"/>
              </a:rPr>
              <a:t>Pós-graduado </a:t>
            </a:r>
            <a:r>
              <a:rPr lang="pt-BR" sz="1600" b="1" dirty="0">
                <a:latin typeface="Arial" pitchFamily="34" charset="0"/>
                <a:cs typeface="Arial" pitchFamily="34" charset="0"/>
              </a:rPr>
              <a:t>em Infraestrutura de Saneamento Básico pela </a:t>
            </a:r>
            <a:r>
              <a:rPr lang="pt-BR" sz="1600" b="1" dirty="0" smtClean="0">
                <a:latin typeface="Arial" pitchFamily="34" charset="0"/>
                <a:cs typeface="Arial" pitchFamily="34" charset="0"/>
              </a:rPr>
              <a:t>FUMEP.</a:t>
            </a:r>
          </a:p>
          <a:p>
            <a:r>
              <a:rPr lang="pt-BR" sz="1600" b="1" dirty="0" smtClean="0">
                <a:latin typeface="Arial" pitchFamily="34" charset="0"/>
                <a:cs typeface="Arial" pitchFamily="34" charset="0"/>
              </a:rPr>
              <a:t>Presidente do SAAE </a:t>
            </a:r>
            <a:r>
              <a:rPr lang="pt-BR" sz="1600" b="1" dirty="0">
                <a:latin typeface="Arial" pitchFamily="34" charset="0"/>
                <a:cs typeface="Arial" pitchFamily="34" charset="0"/>
              </a:rPr>
              <a:t>– Serviço Autônomo de Água e Esgotos de Itapira – </a:t>
            </a:r>
            <a:r>
              <a:rPr lang="pt-BR" sz="1600" b="1" dirty="0" smtClean="0">
                <a:latin typeface="Arial" pitchFamily="34" charset="0"/>
                <a:cs typeface="Arial" pitchFamily="34" charset="0"/>
              </a:rPr>
              <a:t>SP</a:t>
            </a:r>
            <a:endParaRPr lang="pt-BR" sz="1600" b="1" dirty="0">
              <a:latin typeface="Arial" pitchFamily="34" charset="0"/>
              <a:cs typeface="Arial" pitchFamily="34" charset="0"/>
            </a:endParaRPr>
          </a:p>
        </p:txBody>
      </p:sp>
    </p:spTree>
    <p:extLst>
      <p:ext uri="{BB962C8B-B14F-4D97-AF65-F5344CB8AC3E}">
        <p14:creationId xmlns:p14="http://schemas.microsoft.com/office/powerpoint/2010/main" val="423601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60768" y="1484784"/>
            <a:ext cx="7899664" cy="707886"/>
          </a:xfrm>
          <a:prstGeom prst="rect">
            <a:avLst/>
          </a:prstGeom>
        </p:spPr>
        <p:txBody>
          <a:bodyPr wrap="square">
            <a:spAutoFit/>
          </a:bodyPr>
          <a:lstStyle/>
          <a:p>
            <a:r>
              <a:rPr lang="pt-BR" sz="2000" b="1" dirty="0">
                <a:latin typeface="Arial" pitchFamily="34" charset="0"/>
                <a:cs typeface="Arial" pitchFamily="34" charset="0"/>
              </a:rPr>
              <a:t>Algumas das principais razões que levam á sua implementação são:</a:t>
            </a:r>
          </a:p>
        </p:txBody>
      </p:sp>
      <p:sp>
        <p:nvSpPr>
          <p:cNvPr id="5" name="Retângulo 4"/>
          <p:cNvSpPr/>
          <p:nvPr/>
        </p:nvSpPr>
        <p:spPr>
          <a:xfrm>
            <a:off x="560768" y="2708920"/>
            <a:ext cx="8064896" cy="3477875"/>
          </a:xfrm>
          <a:prstGeom prst="rect">
            <a:avLst/>
          </a:prstGeom>
        </p:spPr>
        <p:txBody>
          <a:bodyPr wrap="square">
            <a:spAutoFit/>
          </a:bodyPr>
          <a:lstStyle/>
          <a:p>
            <a:pPr marL="342900" lvl="0" indent="-342900">
              <a:buFontTx/>
              <a:buChar char="-"/>
            </a:pPr>
            <a:r>
              <a:rPr lang="pt-BR" sz="2200" dirty="0" smtClean="0">
                <a:latin typeface="Arial" pitchFamily="34" charset="0"/>
                <a:cs typeface="Arial" pitchFamily="34" charset="0"/>
              </a:rPr>
              <a:t>Padronização </a:t>
            </a:r>
            <a:r>
              <a:rPr lang="pt-BR" sz="2200" dirty="0">
                <a:latin typeface="Arial" pitchFamily="34" charset="0"/>
                <a:cs typeface="Arial" pitchFamily="34" charset="0"/>
              </a:rPr>
              <a:t>das atividades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Melhor </a:t>
            </a:r>
            <a:r>
              <a:rPr lang="pt-BR" sz="2200" dirty="0">
                <a:latin typeface="Arial" pitchFamily="34" charset="0"/>
                <a:cs typeface="Arial" pitchFamily="34" charset="0"/>
              </a:rPr>
              <a:t>qualidade na prestação de </a:t>
            </a:r>
            <a:r>
              <a:rPr lang="pt-BR" sz="2200" dirty="0" smtClean="0">
                <a:latin typeface="Arial" pitchFamily="34" charset="0"/>
                <a:cs typeface="Arial" pitchFamily="34" charset="0"/>
              </a:rPr>
              <a:t>serviços</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Otimização </a:t>
            </a:r>
            <a:r>
              <a:rPr lang="pt-BR" sz="2200" dirty="0">
                <a:latin typeface="Arial" pitchFamily="34" charset="0"/>
                <a:cs typeface="Arial" pitchFamily="34" charset="0"/>
              </a:rPr>
              <a:t>dos processos </a:t>
            </a:r>
            <a:r>
              <a:rPr lang="pt-BR" sz="2200" dirty="0" smtClean="0">
                <a:latin typeface="Arial" pitchFamily="34" charset="0"/>
                <a:cs typeface="Arial" pitchFamily="34" charset="0"/>
              </a:rPr>
              <a:t>internos</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Maior </a:t>
            </a:r>
            <a:r>
              <a:rPr lang="pt-BR" sz="2200" dirty="0">
                <a:latin typeface="Arial" pitchFamily="34" charset="0"/>
                <a:cs typeface="Arial" pitchFamily="34" charset="0"/>
              </a:rPr>
              <a:t>facilidade para treinamento de </a:t>
            </a:r>
            <a:r>
              <a:rPr lang="pt-BR" sz="2200" dirty="0" smtClean="0">
                <a:latin typeface="Arial" pitchFamily="34" charset="0"/>
                <a:cs typeface="Arial" pitchFamily="34" charset="0"/>
              </a:rPr>
              <a:t>funcionários</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Maior </a:t>
            </a:r>
            <a:r>
              <a:rPr lang="pt-BR" sz="2200" dirty="0">
                <a:latin typeface="Arial" pitchFamily="34" charset="0"/>
                <a:cs typeface="Arial" pitchFamily="34" charset="0"/>
              </a:rPr>
              <a:t>satisfação dos clientes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Melhoria </a:t>
            </a:r>
            <a:r>
              <a:rPr lang="pt-BR" sz="2200" dirty="0">
                <a:latin typeface="Arial" pitchFamily="34" charset="0"/>
                <a:cs typeface="Arial" pitchFamily="34" charset="0"/>
              </a:rPr>
              <a:t>da imagem, cultura e desempenho da organização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Aumento </a:t>
            </a:r>
            <a:r>
              <a:rPr lang="pt-BR" sz="2200" dirty="0">
                <a:latin typeface="Arial" pitchFamily="34" charset="0"/>
                <a:cs typeface="Arial" pitchFamily="34" charset="0"/>
              </a:rPr>
              <a:t>da produtividade e redução de custos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Melhoria </a:t>
            </a:r>
            <a:r>
              <a:rPr lang="pt-BR" sz="2200" dirty="0">
                <a:latin typeface="Arial" pitchFamily="34" charset="0"/>
                <a:cs typeface="Arial" pitchFamily="34" charset="0"/>
              </a:rPr>
              <a:t>da comunicação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marL="342900" lvl="0" indent="-342900">
              <a:buFontTx/>
              <a:buChar char="-"/>
            </a:pPr>
            <a:r>
              <a:rPr lang="pt-BR" sz="2200" dirty="0" smtClean="0">
                <a:latin typeface="Arial" pitchFamily="34" charset="0"/>
                <a:cs typeface="Arial" pitchFamily="34" charset="0"/>
              </a:rPr>
              <a:t>Envolvimento </a:t>
            </a:r>
            <a:r>
              <a:rPr lang="pt-BR" sz="2200" dirty="0">
                <a:latin typeface="Arial" pitchFamily="34" charset="0"/>
                <a:cs typeface="Arial" pitchFamily="34" charset="0"/>
              </a:rPr>
              <a:t>da equipe na busca e definição </a:t>
            </a:r>
            <a:r>
              <a:rPr lang="pt-BR" sz="2200" dirty="0" smtClean="0">
                <a:latin typeface="Arial" pitchFamily="34" charset="0"/>
                <a:cs typeface="Arial" pitchFamily="34" charset="0"/>
              </a:rPr>
              <a:t>de</a:t>
            </a:r>
          </a:p>
          <a:p>
            <a:pPr lvl="0"/>
            <a:r>
              <a:rPr lang="pt-BR" sz="2200" dirty="0" smtClean="0">
                <a:latin typeface="Arial" pitchFamily="34" charset="0"/>
                <a:cs typeface="Arial" pitchFamily="34" charset="0"/>
              </a:rPr>
              <a:t>    procedimentos e/ou  </a:t>
            </a:r>
            <a:r>
              <a:rPr lang="pt-BR" sz="2200" dirty="0">
                <a:latin typeface="Arial" pitchFamily="34" charset="0"/>
                <a:cs typeface="Arial" pitchFamily="34" charset="0"/>
              </a:rPr>
              <a:t>processos</a:t>
            </a:r>
          </a:p>
        </p:txBody>
      </p:sp>
    </p:spTree>
    <p:extLst>
      <p:ext uri="{BB962C8B-B14F-4D97-AF65-F5344CB8AC3E}">
        <p14:creationId xmlns:p14="http://schemas.microsoft.com/office/powerpoint/2010/main" val="180156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13503" y="2276872"/>
            <a:ext cx="8208912" cy="2800767"/>
          </a:xfrm>
          <a:prstGeom prst="rect">
            <a:avLst/>
          </a:prstGeom>
        </p:spPr>
        <p:txBody>
          <a:bodyPr wrap="square">
            <a:spAutoFit/>
          </a:bodyPr>
          <a:lstStyle/>
          <a:p>
            <a:pPr algn="just"/>
            <a:r>
              <a:rPr lang="pt-BR" sz="2200" dirty="0">
                <a:latin typeface="Arial" pitchFamily="34" charset="0"/>
                <a:cs typeface="Arial" pitchFamily="34" charset="0"/>
              </a:rPr>
              <a:t>A ABNT NBR ISO 9001 possui uma característica prática, apresentando objetivamente os requisitos imprescindíveis á aplicação de um Sistema de Gestão da Qualidade eficaz e eficiente.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a:latin typeface="Arial" pitchFamily="34" charset="0"/>
                <a:cs typeface="Arial" pitchFamily="34" charset="0"/>
              </a:rPr>
              <a:t>Uma vez cumprido esses requisitos, a organização poderá solicitar  a certificação do Sistema de Gestão da Qualidade , segundo os padrões normativos</a:t>
            </a:r>
            <a:r>
              <a:rPr lang="pt-BR" sz="2200" dirty="0" smtClean="0">
                <a:latin typeface="Arial" pitchFamily="34" charset="0"/>
                <a:cs typeface="Arial" pitchFamily="34" charset="0"/>
              </a:rPr>
              <a:t>.</a:t>
            </a:r>
            <a:r>
              <a:rPr lang="pt-BR" sz="2200" dirty="0">
                <a:latin typeface="Arial" pitchFamily="34" charset="0"/>
                <a:cs typeface="Arial" pitchFamily="34" charset="0"/>
              </a:rPr>
              <a:t> </a:t>
            </a:r>
          </a:p>
        </p:txBody>
      </p:sp>
    </p:spTree>
    <p:extLst>
      <p:ext uri="{BB962C8B-B14F-4D97-AF65-F5344CB8AC3E}">
        <p14:creationId xmlns:p14="http://schemas.microsoft.com/office/powerpoint/2010/main" val="180156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1619672" y="3251591"/>
            <a:ext cx="5976664" cy="584775"/>
          </a:xfrm>
          <a:prstGeom prst="rect">
            <a:avLst/>
          </a:prstGeom>
          <a:noFill/>
        </p:spPr>
        <p:txBody>
          <a:bodyPr wrap="square" rtlCol="0">
            <a:spAutoFit/>
          </a:bodyPr>
          <a:lstStyle/>
          <a:p>
            <a:pPr algn="ctr"/>
            <a:r>
              <a:rPr lang="pt-BR" sz="3200" dirty="0" smtClean="0">
                <a:latin typeface="Arial Black" pitchFamily="34" charset="0"/>
              </a:rPr>
              <a:t>DESENVOLVIMENTO</a:t>
            </a:r>
            <a:endParaRPr lang="pt-BR" sz="3200" dirty="0">
              <a:latin typeface="Arial Black" pitchFamily="34" charset="0"/>
            </a:endParaRPr>
          </a:p>
        </p:txBody>
      </p:sp>
    </p:spTree>
    <p:extLst>
      <p:ext uri="{BB962C8B-B14F-4D97-AF65-F5344CB8AC3E}">
        <p14:creationId xmlns:p14="http://schemas.microsoft.com/office/powerpoint/2010/main" val="333515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83737" y="1844824"/>
            <a:ext cx="7920880" cy="4154984"/>
          </a:xfrm>
          <a:prstGeom prst="rect">
            <a:avLst/>
          </a:prstGeom>
        </p:spPr>
        <p:txBody>
          <a:bodyPr wrap="square">
            <a:spAutoFit/>
          </a:bodyPr>
          <a:lstStyle/>
          <a:p>
            <a:pPr algn="just"/>
            <a:r>
              <a:rPr lang="pt-BR" sz="2200" dirty="0">
                <a:latin typeface="Arial" pitchFamily="34" charset="0"/>
                <a:cs typeface="Arial" pitchFamily="34" charset="0"/>
              </a:rPr>
              <a:t>Resultados de estudos apontaram como principais fatores de impacto na </a:t>
            </a:r>
            <a:r>
              <a:rPr lang="pt-BR" sz="2200" dirty="0" smtClean="0">
                <a:latin typeface="Arial" pitchFamily="34" charset="0"/>
                <a:cs typeface="Arial" pitchFamily="34" charset="0"/>
              </a:rPr>
              <a:t>implantação e manutenção </a:t>
            </a:r>
            <a:r>
              <a:rPr lang="pt-BR" sz="2200" dirty="0">
                <a:latin typeface="Arial" pitchFamily="34" charset="0"/>
                <a:cs typeface="Arial" pitchFamily="34" charset="0"/>
              </a:rPr>
              <a:t>do sistema de gestão: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motivação da Alta Direção para o processo decisório </a:t>
            </a:r>
            <a:r>
              <a:rPr lang="pt-BR" sz="2200" dirty="0" smtClean="0">
                <a:latin typeface="Arial" pitchFamily="34" charset="0"/>
                <a:cs typeface="Arial" pitchFamily="34" charset="0"/>
              </a:rPr>
              <a:t>de</a:t>
            </a:r>
          </a:p>
          <a:p>
            <a:pPr algn="just"/>
            <a:r>
              <a:rPr lang="pt-BR" sz="2200" dirty="0" smtClean="0">
                <a:latin typeface="Arial" pitchFamily="34" charset="0"/>
                <a:cs typeface="Arial" pitchFamily="34" charset="0"/>
              </a:rPr>
              <a:t>certificação </a:t>
            </a:r>
            <a:r>
              <a:rPr lang="pt-BR" sz="2200" dirty="0">
                <a:latin typeface="Arial" pitchFamily="34" charset="0"/>
                <a:cs typeface="Arial" pitchFamily="34" charset="0"/>
              </a:rPr>
              <a:t>do sistema de qualidade</a:t>
            </a:r>
            <a:r>
              <a:rPr lang="pt-BR" sz="2200" dirty="0" smtClean="0">
                <a:latin typeface="Arial" pitchFamily="34" charset="0"/>
                <a:cs typeface="Arial" pitchFamily="34" charset="0"/>
              </a:rPr>
              <a:t>;</a:t>
            </a:r>
          </a:p>
          <a:p>
            <a:pPr algn="just"/>
            <a:r>
              <a:rPr lang="pt-BR" sz="2200" dirty="0" smtClean="0">
                <a:latin typeface="Arial" pitchFamily="34" charset="0"/>
                <a:cs typeface="Arial" pitchFamily="34" charset="0"/>
              </a:rPr>
              <a:t> </a:t>
            </a: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deficiência do processo de comunicação para a </a:t>
            </a:r>
            <a:r>
              <a:rPr lang="pt-BR" sz="2200" dirty="0" smtClean="0">
                <a:latin typeface="Arial" pitchFamily="34" charset="0"/>
                <a:cs typeface="Arial" pitchFamily="34" charset="0"/>
              </a:rPr>
              <a:t>equipe; </a:t>
            </a: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atuação insatisfatória das lideranças na formação de </a:t>
            </a:r>
            <a:r>
              <a:rPr lang="pt-BR" sz="2200" dirty="0" smtClean="0">
                <a:latin typeface="Arial" pitchFamily="34" charset="0"/>
                <a:cs typeface="Arial" pitchFamily="34" charset="0"/>
              </a:rPr>
              <a:t>uma</a:t>
            </a:r>
          </a:p>
          <a:p>
            <a:pPr algn="just"/>
            <a:r>
              <a:rPr lang="pt-BR" sz="2200" dirty="0" smtClean="0">
                <a:latin typeface="Arial" pitchFamily="34" charset="0"/>
                <a:cs typeface="Arial" pitchFamily="34" charset="0"/>
              </a:rPr>
              <a:t>cultura </a:t>
            </a:r>
            <a:r>
              <a:rPr lang="pt-BR" sz="2200" dirty="0">
                <a:latin typeface="Arial" pitchFamily="34" charset="0"/>
                <a:cs typeface="Arial" pitchFamily="34" charset="0"/>
              </a:rPr>
              <a:t>de </a:t>
            </a:r>
            <a:r>
              <a:rPr lang="pt-BR" sz="2200" dirty="0" smtClean="0">
                <a:latin typeface="Arial" pitchFamily="34" charset="0"/>
                <a:cs typeface="Arial" pitchFamily="34" charset="0"/>
              </a:rPr>
              <a:t>qualidade;</a:t>
            </a:r>
          </a:p>
          <a:p>
            <a:pPr algn="just"/>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 resistência á mudanças como regra geral.</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335156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9551" y="2276872"/>
            <a:ext cx="8223641" cy="2800767"/>
          </a:xfrm>
          <a:prstGeom prst="rect">
            <a:avLst/>
          </a:prstGeom>
        </p:spPr>
        <p:txBody>
          <a:bodyPr wrap="square">
            <a:spAutoFit/>
          </a:bodyPr>
          <a:lstStyle/>
          <a:p>
            <a:pPr algn="just"/>
            <a:r>
              <a:rPr lang="pt-BR" sz="2200" dirty="0">
                <a:latin typeface="Arial" pitchFamily="34" charset="0"/>
                <a:cs typeface="Arial" pitchFamily="34" charset="0"/>
              </a:rPr>
              <a:t>A decisão de implementar um Sistema de Gestão da Qualidade no SAAE Itapira foi da Alta Direção, assim, o pensamento inicial foi de implementar um Sistema de Gestão da Qualidade com base nas normas diretamente relacionadas aos serviços de água e esgotos</a:t>
            </a:r>
            <a:r>
              <a:rPr lang="pt-BR" sz="2200" dirty="0" smtClean="0">
                <a:latin typeface="Arial" pitchFamily="34" charset="0"/>
                <a:cs typeface="Arial" pitchFamily="34" charset="0"/>
              </a:rPr>
              <a:t>.</a:t>
            </a: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 </a:t>
            </a:r>
            <a:r>
              <a:rPr lang="pt-BR" sz="2200" dirty="0">
                <a:latin typeface="Arial" pitchFamily="34" charset="0"/>
                <a:cs typeface="Arial" pitchFamily="34" charset="0"/>
              </a:rPr>
              <a:t>Nestas condições, iniciamos um estudo com base no conjunto de normas NBR ISO  24510 – 24511 e </a:t>
            </a:r>
            <a:r>
              <a:rPr lang="pt-BR" sz="2200" dirty="0" smtClean="0">
                <a:latin typeface="Arial" pitchFamily="34" charset="0"/>
                <a:cs typeface="Arial" pitchFamily="34" charset="0"/>
              </a:rPr>
              <a:t>24512.  </a:t>
            </a:r>
          </a:p>
        </p:txBody>
      </p:sp>
    </p:spTree>
    <p:extLst>
      <p:ext uri="{BB962C8B-B14F-4D97-AF65-F5344CB8AC3E}">
        <p14:creationId xmlns:p14="http://schemas.microsoft.com/office/powerpoint/2010/main" val="3335156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25585" y="1628800"/>
            <a:ext cx="8280920" cy="1384995"/>
          </a:xfrm>
          <a:prstGeom prst="rect">
            <a:avLst/>
          </a:prstGeom>
        </p:spPr>
        <p:txBody>
          <a:bodyPr wrap="square">
            <a:spAutoFit/>
          </a:bodyPr>
          <a:lstStyle/>
          <a:p>
            <a:pPr algn="just"/>
            <a:r>
              <a:rPr lang="pt-BR" sz="2100" dirty="0" smtClean="0">
                <a:latin typeface="Arial" pitchFamily="34" charset="0"/>
                <a:cs typeface="Arial" pitchFamily="34" charset="0"/>
              </a:rPr>
              <a:t>As normas da série NBR ISO 24500, lançadas pela ABNT em janeiro de 2013, que </a:t>
            </a:r>
            <a:r>
              <a:rPr lang="pt-BR" sz="2100" dirty="0">
                <a:latin typeface="Arial" pitchFamily="34" charset="0"/>
                <a:cs typeface="Arial" pitchFamily="34" charset="0"/>
              </a:rPr>
              <a:t>tratam das atividades relacionadas aos serviços de água potável e de esgoto. </a:t>
            </a:r>
          </a:p>
          <a:p>
            <a:pPr algn="just"/>
            <a:r>
              <a:rPr lang="pt-BR" sz="2100" dirty="0">
                <a:latin typeface="Arial" pitchFamily="34" charset="0"/>
                <a:cs typeface="Arial" pitchFamily="34" charset="0"/>
              </a:rPr>
              <a:t>Este conjunto é composto de 3 </a:t>
            </a:r>
            <a:r>
              <a:rPr lang="pt-BR" sz="2100" dirty="0" smtClean="0">
                <a:latin typeface="Arial" pitchFamily="34" charset="0"/>
                <a:cs typeface="Arial" pitchFamily="34" charset="0"/>
              </a:rPr>
              <a:t>Normas</a:t>
            </a:r>
            <a:r>
              <a:rPr lang="pt-BR" sz="2100" dirty="0">
                <a:latin typeface="Arial" pitchFamily="34" charset="0"/>
                <a:cs typeface="Arial" pitchFamily="34" charset="0"/>
              </a:rPr>
              <a:t>:</a:t>
            </a:r>
          </a:p>
        </p:txBody>
      </p:sp>
      <p:sp>
        <p:nvSpPr>
          <p:cNvPr id="5" name="Retângulo 4"/>
          <p:cNvSpPr/>
          <p:nvPr/>
        </p:nvSpPr>
        <p:spPr>
          <a:xfrm>
            <a:off x="549895" y="3429000"/>
            <a:ext cx="8136905" cy="2468368"/>
          </a:xfrm>
          <a:prstGeom prst="rect">
            <a:avLst/>
          </a:prstGeom>
        </p:spPr>
        <p:txBody>
          <a:bodyPr wrap="square">
            <a:spAutoFit/>
          </a:bodyPr>
          <a:lstStyle/>
          <a:p>
            <a:pPr algn="just">
              <a:spcBef>
                <a:spcPct val="20000"/>
              </a:spcBef>
              <a:spcAft>
                <a:spcPts val="1200"/>
              </a:spcAft>
            </a:pPr>
            <a:r>
              <a:rPr lang="pt-BR" sz="2100" dirty="0" smtClean="0">
                <a:latin typeface="Arial" pitchFamily="34" charset="0"/>
                <a:cs typeface="Arial" pitchFamily="34" charset="0"/>
              </a:rPr>
              <a:t>NBR </a:t>
            </a:r>
            <a:r>
              <a:rPr lang="pt-BR" sz="2100" dirty="0">
                <a:latin typeface="Arial" pitchFamily="34" charset="0"/>
                <a:cs typeface="Arial" pitchFamily="34" charset="0"/>
              </a:rPr>
              <a:t>ISO </a:t>
            </a:r>
            <a:r>
              <a:rPr lang="pt-BR" sz="2100" dirty="0" smtClean="0">
                <a:latin typeface="Arial" pitchFamily="34" charset="0"/>
                <a:cs typeface="Arial" pitchFamily="34" charset="0"/>
              </a:rPr>
              <a:t>24510 - Diretrizes </a:t>
            </a:r>
            <a:r>
              <a:rPr lang="pt-BR" sz="2100" dirty="0">
                <a:latin typeface="Arial" pitchFamily="34" charset="0"/>
                <a:cs typeface="Arial" pitchFamily="34" charset="0"/>
              </a:rPr>
              <a:t>para a avaliação e para a melhoria dos serviços prestados aos usuários (abastecimento e esgotamento</a:t>
            </a:r>
            <a:r>
              <a:rPr lang="pt-BR" sz="2100" dirty="0" smtClean="0">
                <a:latin typeface="Arial" pitchFamily="34" charset="0"/>
                <a:cs typeface="Arial" pitchFamily="34" charset="0"/>
              </a:rPr>
              <a:t>). </a:t>
            </a:r>
          </a:p>
          <a:p>
            <a:pPr algn="just">
              <a:spcBef>
                <a:spcPct val="20000"/>
              </a:spcBef>
              <a:spcAft>
                <a:spcPts val="1200"/>
              </a:spcAft>
            </a:pPr>
            <a:r>
              <a:rPr lang="pt-BR" sz="2100" dirty="0" smtClean="0">
                <a:latin typeface="Arial" pitchFamily="34" charset="0"/>
                <a:cs typeface="Arial" pitchFamily="34" charset="0"/>
              </a:rPr>
              <a:t>NBR ISO 24511 - </a:t>
            </a:r>
            <a:r>
              <a:rPr lang="pt-BR" sz="2100" dirty="0">
                <a:latin typeface="Arial" pitchFamily="34" charset="0"/>
                <a:cs typeface="Arial" pitchFamily="34" charset="0"/>
              </a:rPr>
              <a:t>Diretrizes para a gestão e avaliação dos prestadores de serviços de esgotamento </a:t>
            </a:r>
            <a:r>
              <a:rPr lang="pt-BR" sz="2100" dirty="0" smtClean="0">
                <a:latin typeface="Arial" pitchFamily="34" charset="0"/>
                <a:cs typeface="Arial" pitchFamily="34" charset="0"/>
              </a:rPr>
              <a:t>sanitário. </a:t>
            </a:r>
          </a:p>
          <a:p>
            <a:pPr algn="just">
              <a:spcBef>
                <a:spcPct val="20000"/>
              </a:spcBef>
              <a:spcAft>
                <a:spcPts val="1200"/>
              </a:spcAft>
            </a:pPr>
            <a:r>
              <a:rPr lang="pt-BR" sz="2100" dirty="0" smtClean="0">
                <a:latin typeface="Arial" pitchFamily="34" charset="0"/>
                <a:cs typeface="Arial" pitchFamily="34" charset="0"/>
              </a:rPr>
              <a:t>NBR ISO 24513 - Diretrizes </a:t>
            </a:r>
            <a:r>
              <a:rPr lang="pt-BR" sz="2100" dirty="0">
                <a:latin typeface="Arial" pitchFamily="34" charset="0"/>
                <a:cs typeface="Arial" pitchFamily="34" charset="0"/>
              </a:rPr>
              <a:t>para a gestão e avaliação dos prestadores de serviço de abastecimento de água </a:t>
            </a:r>
            <a:r>
              <a:rPr lang="pt-BR" sz="2100" dirty="0" smtClean="0">
                <a:latin typeface="Arial" pitchFamily="34" charset="0"/>
                <a:cs typeface="Arial" pitchFamily="34" charset="0"/>
              </a:rPr>
              <a:t>potável</a:t>
            </a:r>
            <a:endParaRPr lang="pt-BR" sz="2100" dirty="0">
              <a:latin typeface="Arial" pitchFamily="34" charset="0"/>
              <a:cs typeface="Arial" pitchFamily="34" charset="0"/>
            </a:endParaRPr>
          </a:p>
        </p:txBody>
      </p:sp>
    </p:spTree>
    <p:extLst>
      <p:ext uri="{BB962C8B-B14F-4D97-AF65-F5344CB8AC3E}">
        <p14:creationId xmlns:p14="http://schemas.microsoft.com/office/powerpoint/2010/main" val="3335156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611560" y="2276872"/>
            <a:ext cx="7992888" cy="2800767"/>
          </a:xfrm>
          <a:prstGeom prst="rect">
            <a:avLst/>
          </a:prstGeom>
        </p:spPr>
        <p:txBody>
          <a:bodyPr wrap="square">
            <a:spAutoFit/>
          </a:bodyPr>
          <a:lstStyle/>
          <a:p>
            <a:pPr algn="ctr"/>
            <a:r>
              <a:rPr lang="pt-BR" sz="2200" b="1" dirty="0">
                <a:latin typeface="Arial" pitchFamily="34" charset="0"/>
                <a:cs typeface="Arial" pitchFamily="34" charset="0"/>
              </a:rPr>
              <a:t>O grande inconveniente </a:t>
            </a:r>
            <a:r>
              <a:rPr lang="pt-BR" sz="2200" b="1" dirty="0" smtClean="0">
                <a:latin typeface="Arial" pitchFamily="34" charset="0"/>
                <a:cs typeface="Arial" pitchFamily="34" charset="0"/>
              </a:rPr>
              <a:t>desta série normativa é </a:t>
            </a:r>
            <a:r>
              <a:rPr lang="pt-BR" sz="2200" b="1" dirty="0">
                <a:latin typeface="Arial" pitchFamily="34" charset="0"/>
                <a:cs typeface="Arial" pitchFamily="34" charset="0"/>
              </a:rPr>
              <a:t>que elas não </a:t>
            </a:r>
            <a:r>
              <a:rPr lang="pt-BR" sz="2200" b="1" dirty="0" smtClean="0">
                <a:latin typeface="Arial" pitchFamily="34" charset="0"/>
                <a:cs typeface="Arial" pitchFamily="34" charset="0"/>
              </a:rPr>
              <a:t>eram </a:t>
            </a:r>
            <a:r>
              <a:rPr lang="pt-BR" sz="2200" b="1" dirty="0">
                <a:latin typeface="Arial" pitchFamily="34" charset="0"/>
                <a:cs typeface="Arial" pitchFamily="34" charset="0"/>
              </a:rPr>
              <a:t>“certificáveis”. </a:t>
            </a:r>
            <a:endParaRPr lang="pt-BR" sz="2200" b="1" dirty="0" smtClean="0">
              <a:latin typeface="Arial" pitchFamily="34" charset="0"/>
              <a:cs typeface="Arial" pitchFamily="34" charset="0"/>
            </a:endParaRPr>
          </a:p>
          <a:p>
            <a:pPr algn="ctr"/>
            <a:endParaRPr lang="pt-BR" sz="2200" b="1" dirty="0">
              <a:latin typeface="Arial" pitchFamily="34" charset="0"/>
              <a:cs typeface="Arial" pitchFamily="34" charset="0"/>
            </a:endParaRPr>
          </a:p>
          <a:p>
            <a:pPr algn="ctr"/>
            <a:r>
              <a:rPr lang="pt-BR" sz="2200" b="1" dirty="0">
                <a:latin typeface="Arial" pitchFamily="34" charset="0"/>
                <a:cs typeface="Arial" pitchFamily="34" charset="0"/>
              </a:rPr>
              <a:t> </a:t>
            </a:r>
            <a:endParaRPr lang="pt-BR" sz="2200" b="1" dirty="0" smtClean="0">
              <a:latin typeface="Arial" pitchFamily="34" charset="0"/>
              <a:cs typeface="Arial" pitchFamily="34" charset="0"/>
            </a:endParaRPr>
          </a:p>
          <a:p>
            <a:pPr algn="ctr"/>
            <a:endParaRPr lang="pt-BR" sz="2200" b="1" dirty="0">
              <a:latin typeface="Arial" pitchFamily="34" charset="0"/>
              <a:cs typeface="Arial" pitchFamily="34" charset="0"/>
            </a:endParaRPr>
          </a:p>
          <a:p>
            <a:pPr algn="ctr"/>
            <a:r>
              <a:rPr lang="pt-BR" sz="2200" b="1" dirty="0">
                <a:latin typeface="Arial" pitchFamily="34" charset="0"/>
                <a:cs typeface="Arial" pitchFamily="34" charset="0"/>
              </a:rPr>
              <a:t>Nestas condições, voltamos nossa atenção para a Norma </a:t>
            </a:r>
            <a:endParaRPr lang="pt-BR" sz="2200" b="1" dirty="0" smtClean="0">
              <a:latin typeface="Arial" pitchFamily="34" charset="0"/>
              <a:cs typeface="Arial" pitchFamily="34" charset="0"/>
            </a:endParaRPr>
          </a:p>
          <a:p>
            <a:pPr algn="ctr"/>
            <a:endParaRPr lang="pt-BR" sz="2200" b="1" dirty="0">
              <a:latin typeface="Arial" pitchFamily="34" charset="0"/>
              <a:cs typeface="Arial" pitchFamily="34" charset="0"/>
            </a:endParaRPr>
          </a:p>
          <a:p>
            <a:pPr algn="ctr"/>
            <a:r>
              <a:rPr lang="pt-BR" sz="2200" b="1" dirty="0" smtClean="0">
                <a:latin typeface="Arial" pitchFamily="34" charset="0"/>
                <a:cs typeface="Arial" pitchFamily="34" charset="0"/>
              </a:rPr>
              <a:t>NBR </a:t>
            </a:r>
            <a:r>
              <a:rPr lang="pt-BR" sz="2200" b="1" dirty="0">
                <a:latin typeface="Arial" pitchFamily="34" charset="0"/>
                <a:cs typeface="Arial" pitchFamily="34" charset="0"/>
              </a:rPr>
              <a:t>ISO 9001:2008. </a:t>
            </a:r>
          </a:p>
        </p:txBody>
      </p:sp>
    </p:spTree>
    <p:extLst>
      <p:ext uri="{BB962C8B-B14F-4D97-AF65-F5344CB8AC3E}">
        <p14:creationId xmlns:p14="http://schemas.microsoft.com/office/powerpoint/2010/main" val="333515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518665" y="2492896"/>
            <a:ext cx="8136904" cy="2677656"/>
          </a:xfrm>
          <a:prstGeom prst="rect">
            <a:avLst/>
          </a:prstGeom>
        </p:spPr>
        <p:txBody>
          <a:bodyPr wrap="square">
            <a:spAutoFit/>
          </a:bodyPr>
          <a:lstStyle/>
          <a:p>
            <a:pPr algn="just"/>
            <a:r>
              <a:rPr lang="pt-BR" sz="2400" dirty="0">
                <a:latin typeface="Arial" pitchFamily="34" charset="0"/>
                <a:cs typeface="Arial" pitchFamily="34" charset="0"/>
              </a:rPr>
              <a:t>Partindo de uma decisão da Presidência do SAAE, o primeiro fator de impacto na aceitação/motivação do processo foi superado, pois, desde o princípio, houve um apoio total e uma cobrança efetiva da Alta Administração, tendo como objetivo a busca pelos benefícios que um sistema da </a:t>
            </a:r>
            <a:r>
              <a:rPr lang="pt-BR" sz="2400" dirty="0" smtClean="0">
                <a:latin typeface="Arial" pitchFamily="34" charset="0"/>
                <a:cs typeface="Arial" pitchFamily="34" charset="0"/>
              </a:rPr>
              <a:t>qualidade, tal </a:t>
            </a:r>
            <a:r>
              <a:rPr lang="pt-BR" sz="2400" dirty="0">
                <a:latin typeface="Arial" pitchFamily="34" charset="0"/>
                <a:cs typeface="Arial" pitchFamily="34" charset="0"/>
              </a:rPr>
              <a:t>como</a:t>
            </a:r>
            <a:r>
              <a:rPr lang="pt-BR" sz="2400" dirty="0" smtClean="0">
                <a:latin typeface="Arial" pitchFamily="34" charset="0"/>
                <a:cs typeface="Arial" pitchFamily="34" charset="0"/>
              </a:rPr>
              <a:t>, </a:t>
            </a:r>
            <a:r>
              <a:rPr lang="pt-BR" sz="2400" dirty="0">
                <a:latin typeface="Arial" pitchFamily="34" charset="0"/>
                <a:cs typeface="Arial" pitchFamily="34" charset="0"/>
              </a:rPr>
              <a:t>mencionado anteriormente: </a:t>
            </a:r>
          </a:p>
        </p:txBody>
      </p:sp>
    </p:spTree>
    <p:extLst>
      <p:ext uri="{BB962C8B-B14F-4D97-AF65-F5344CB8AC3E}">
        <p14:creationId xmlns:p14="http://schemas.microsoft.com/office/powerpoint/2010/main" val="368035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86348" y="1844824"/>
            <a:ext cx="8064896" cy="4154984"/>
          </a:xfrm>
          <a:prstGeom prst="rect">
            <a:avLst/>
          </a:prstGeom>
        </p:spPr>
        <p:txBody>
          <a:bodyPr wrap="square">
            <a:spAutoFit/>
          </a:bodyPr>
          <a:lstStyle/>
          <a:p>
            <a:pPr marL="342900" lvl="0" indent="-342900">
              <a:buFontTx/>
              <a:buChar char="-"/>
            </a:pPr>
            <a:r>
              <a:rPr lang="pt-BR" sz="2400" dirty="0" smtClean="0">
                <a:latin typeface="Arial" pitchFamily="34" charset="0"/>
                <a:cs typeface="Arial" pitchFamily="34" charset="0"/>
              </a:rPr>
              <a:t>Padronização </a:t>
            </a:r>
            <a:r>
              <a:rPr lang="pt-BR" sz="2400" dirty="0">
                <a:latin typeface="Arial" pitchFamily="34" charset="0"/>
                <a:cs typeface="Arial" pitchFamily="34" charset="0"/>
              </a:rPr>
              <a:t>das atividades</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Melhor </a:t>
            </a:r>
            <a:r>
              <a:rPr lang="pt-BR" sz="2400" dirty="0">
                <a:latin typeface="Arial" pitchFamily="34" charset="0"/>
                <a:cs typeface="Arial" pitchFamily="34" charset="0"/>
              </a:rPr>
              <a:t>qualidade na prestação de </a:t>
            </a:r>
            <a:r>
              <a:rPr lang="pt-BR" sz="2400" dirty="0" smtClean="0">
                <a:latin typeface="Arial" pitchFamily="34" charset="0"/>
                <a:cs typeface="Arial" pitchFamily="34" charset="0"/>
              </a:rPr>
              <a:t>serviços;</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Otimização </a:t>
            </a:r>
            <a:r>
              <a:rPr lang="pt-BR" sz="2400" dirty="0">
                <a:latin typeface="Arial" pitchFamily="34" charset="0"/>
                <a:cs typeface="Arial" pitchFamily="34" charset="0"/>
              </a:rPr>
              <a:t>dos processos </a:t>
            </a:r>
            <a:r>
              <a:rPr lang="pt-BR" sz="2400" dirty="0" smtClean="0">
                <a:latin typeface="Arial" pitchFamily="34" charset="0"/>
                <a:cs typeface="Arial" pitchFamily="34" charset="0"/>
              </a:rPr>
              <a:t>internos;</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Maior </a:t>
            </a:r>
            <a:r>
              <a:rPr lang="pt-BR" sz="2400" dirty="0">
                <a:latin typeface="Arial" pitchFamily="34" charset="0"/>
                <a:cs typeface="Arial" pitchFamily="34" charset="0"/>
              </a:rPr>
              <a:t>facilidade para treinamento de </a:t>
            </a:r>
            <a:r>
              <a:rPr lang="pt-BR" sz="2400" dirty="0" smtClean="0">
                <a:latin typeface="Arial" pitchFamily="34" charset="0"/>
                <a:cs typeface="Arial" pitchFamily="34" charset="0"/>
              </a:rPr>
              <a:t>funcionários;</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Maior </a:t>
            </a:r>
            <a:r>
              <a:rPr lang="pt-BR" sz="2400" dirty="0">
                <a:latin typeface="Arial" pitchFamily="34" charset="0"/>
                <a:cs typeface="Arial" pitchFamily="34" charset="0"/>
              </a:rPr>
              <a:t>satisfação dos clientes</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Melhoria </a:t>
            </a:r>
            <a:r>
              <a:rPr lang="pt-BR" sz="2400" dirty="0">
                <a:latin typeface="Arial" pitchFamily="34" charset="0"/>
                <a:cs typeface="Arial" pitchFamily="34" charset="0"/>
              </a:rPr>
              <a:t>da imagem, cultura e desempenho da organização</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Aumento </a:t>
            </a:r>
            <a:r>
              <a:rPr lang="pt-BR" sz="2400" dirty="0">
                <a:latin typeface="Arial" pitchFamily="34" charset="0"/>
                <a:cs typeface="Arial" pitchFamily="34" charset="0"/>
              </a:rPr>
              <a:t>da produtividade e redução de custos</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Melhoria </a:t>
            </a:r>
            <a:r>
              <a:rPr lang="pt-BR" sz="2400" dirty="0">
                <a:latin typeface="Arial" pitchFamily="34" charset="0"/>
                <a:cs typeface="Arial" pitchFamily="34" charset="0"/>
              </a:rPr>
              <a:t>da comunicação</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marL="342900" lvl="0" indent="-342900">
              <a:buFontTx/>
              <a:buChar char="-"/>
            </a:pPr>
            <a:r>
              <a:rPr lang="pt-BR" sz="2400" dirty="0" smtClean="0">
                <a:latin typeface="Arial" pitchFamily="34" charset="0"/>
                <a:cs typeface="Arial" pitchFamily="34" charset="0"/>
              </a:rPr>
              <a:t>Envolvimento </a:t>
            </a:r>
            <a:r>
              <a:rPr lang="pt-BR" sz="2400" dirty="0">
                <a:latin typeface="Arial" pitchFamily="34" charset="0"/>
                <a:cs typeface="Arial" pitchFamily="34" charset="0"/>
              </a:rPr>
              <a:t>da equipe na busca e definição </a:t>
            </a:r>
            <a:r>
              <a:rPr lang="pt-BR" sz="2400" dirty="0" smtClean="0">
                <a:latin typeface="Arial" pitchFamily="34" charset="0"/>
                <a:cs typeface="Arial" pitchFamily="34" charset="0"/>
              </a:rPr>
              <a:t>de</a:t>
            </a:r>
          </a:p>
          <a:p>
            <a:pPr lvl="0"/>
            <a:r>
              <a:rPr lang="pt-BR" sz="2400" dirty="0">
                <a:latin typeface="Arial" pitchFamily="34" charset="0"/>
                <a:cs typeface="Arial" pitchFamily="34" charset="0"/>
              </a:rPr>
              <a:t> </a:t>
            </a:r>
            <a:r>
              <a:rPr lang="pt-BR" sz="2400" dirty="0" smtClean="0">
                <a:latin typeface="Arial" pitchFamily="34" charset="0"/>
                <a:cs typeface="Arial" pitchFamily="34" charset="0"/>
              </a:rPr>
              <a:t>   procedimentos</a:t>
            </a:r>
            <a:r>
              <a:rPr lang="pt-BR" sz="2400" dirty="0">
                <a:latin typeface="Arial" pitchFamily="34" charset="0"/>
                <a:cs typeface="Arial" pitchFamily="34" charset="0"/>
              </a:rPr>
              <a:t> </a:t>
            </a:r>
            <a:r>
              <a:rPr lang="pt-BR" sz="2400" dirty="0" smtClean="0">
                <a:latin typeface="Arial" pitchFamily="34" charset="0"/>
                <a:cs typeface="Arial" pitchFamily="34" charset="0"/>
              </a:rPr>
              <a:t>e/ou  </a:t>
            </a:r>
            <a:r>
              <a:rPr lang="pt-BR" sz="2400" dirty="0">
                <a:latin typeface="Arial" pitchFamily="34" charset="0"/>
                <a:cs typeface="Arial" pitchFamily="34" charset="0"/>
              </a:rPr>
              <a:t>processos</a:t>
            </a:r>
          </a:p>
        </p:txBody>
      </p:sp>
    </p:spTree>
    <p:extLst>
      <p:ext uri="{BB962C8B-B14F-4D97-AF65-F5344CB8AC3E}">
        <p14:creationId xmlns:p14="http://schemas.microsoft.com/office/powerpoint/2010/main" val="362572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58835" y="1484784"/>
            <a:ext cx="8280920" cy="2462213"/>
          </a:xfrm>
          <a:prstGeom prst="rect">
            <a:avLst/>
          </a:prstGeom>
        </p:spPr>
        <p:txBody>
          <a:bodyPr wrap="square">
            <a:spAutoFit/>
          </a:bodyPr>
          <a:lstStyle/>
          <a:p>
            <a:pPr algn="just"/>
            <a:r>
              <a:rPr lang="pt-BR" sz="2200" dirty="0">
                <a:latin typeface="Arial" pitchFamily="34" charset="0"/>
                <a:cs typeface="Arial" pitchFamily="34" charset="0"/>
              </a:rPr>
              <a:t>A partir da decisão de implantação de um Sistema da Qualidade com base na Norma NBR ISO 9001:2008, foram realizadas diversas reuniões com, praticamente, todos os funcionários da Autarquia, comunicando a decisão tomada, solicitando o comprometimento de todos, bem como apresentando, em linhas gerais, o seu significado e os benefícios esperados, reuniões estas, sempre coordenadas pelo presidente da Autarquia.</a:t>
            </a:r>
          </a:p>
        </p:txBody>
      </p:sp>
      <p:pic>
        <p:nvPicPr>
          <p:cNvPr id="5" name="Picture 2" descr="Descrição: http://www.saaeitapira.com.br/arquivos/galerias/ISO_9001/DSCF39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4149080"/>
            <a:ext cx="384716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7" descr="Descrição: D:\DANIELE\ISO 9001 -14\FOTOS_ANUNCIO.IMPLANTAÇÃO.ISO-9001\DSCF39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377" y="4149080"/>
            <a:ext cx="384133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2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467544" y="3068960"/>
            <a:ext cx="8190656" cy="2862322"/>
          </a:xfrm>
          <a:prstGeom prst="rect">
            <a:avLst/>
          </a:prstGeom>
        </p:spPr>
        <p:txBody>
          <a:bodyPr wrap="square">
            <a:spAutoFit/>
          </a:bodyPr>
          <a:lstStyle/>
          <a:p>
            <a:pPr algn="just"/>
            <a:r>
              <a:rPr lang="pt-PT" sz="2000" b="1" dirty="0">
                <a:latin typeface="Arial" pitchFamily="34" charset="0"/>
                <a:cs typeface="Arial" pitchFamily="34" charset="0"/>
              </a:rPr>
              <a:t>Itapira é um município do estado de São Paulo, com população estimada em 72.514 hab</a:t>
            </a:r>
            <a:r>
              <a:rPr lang="pt-PT" sz="2000" b="1" dirty="0" smtClean="0">
                <a:latin typeface="Arial" pitchFamily="34" charset="0"/>
                <a:cs typeface="Arial" pitchFamily="34" charset="0"/>
              </a:rPr>
              <a:t>. (IBGE/2014). </a:t>
            </a:r>
            <a:r>
              <a:rPr lang="pt-BR" sz="2000" b="1" dirty="0" smtClean="0">
                <a:latin typeface="Arial" pitchFamily="34" charset="0"/>
                <a:cs typeface="Arial" pitchFamily="34" charset="0"/>
              </a:rPr>
              <a:t>Está </a:t>
            </a:r>
            <a:r>
              <a:rPr lang="pt-BR" sz="2000" b="1" dirty="0">
                <a:latin typeface="Arial" pitchFamily="34" charset="0"/>
                <a:cs typeface="Arial" pitchFamily="34" charset="0"/>
              </a:rPr>
              <a:t>localizada ao lado do Circuito das Águas </a:t>
            </a:r>
            <a:r>
              <a:rPr lang="pt-BR" sz="2000" b="1" dirty="0" smtClean="0">
                <a:latin typeface="Arial" pitchFamily="34" charset="0"/>
                <a:cs typeface="Arial" pitchFamily="34" charset="0"/>
              </a:rPr>
              <a:t>paulista. </a:t>
            </a:r>
            <a:r>
              <a:rPr lang="pt-BR" sz="2000" b="1" dirty="0">
                <a:latin typeface="Arial" pitchFamily="34" charset="0"/>
                <a:cs typeface="Arial" pitchFamily="34" charset="0"/>
              </a:rPr>
              <a:t>Dista apenas 159 km da cidade de São Paulo, </a:t>
            </a:r>
            <a:r>
              <a:rPr lang="pt-BR" sz="2000" b="1" dirty="0" smtClean="0">
                <a:latin typeface="Arial" pitchFamily="34" charset="0"/>
                <a:cs typeface="Arial" pitchFamily="34" charset="0"/>
              </a:rPr>
              <a:t>e aproximadamente 75 Km de Campinas.</a:t>
            </a:r>
          </a:p>
          <a:p>
            <a:pPr algn="just"/>
            <a:r>
              <a:rPr lang="pt-BR" sz="2000" b="1" dirty="0" smtClean="0">
                <a:latin typeface="Arial" pitchFamily="34" charset="0"/>
                <a:cs typeface="Arial" pitchFamily="34" charset="0"/>
              </a:rPr>
              <a:t>No que </a:t>
            </a:r>
            <a:r>
              <a:rPr lang="pt-BR" sz="2000" b="1" dirty="0">
                <a:latin typeface="Arial" pitchFamily="34" charset="0"/>
                <a:cs typeface="Arial" pitchFamily="34" charset="0"/>
              </a:rPr>
              <a:t>diz respeito a Saneamento Básico, Itapira apresenta um sistema de tratamento e distribuição de água composto de uma Estação de Tratamento de Água e Poços Artesianos garantindo o fornecimento de Água potável a 100 % da população, bem </a:t>
            </a:r>
            <a:r>
              <a:rPr lang="pt-BR" sz="2000" b="1" dirty="0" smtClean="0">
                <a:latin typeface="Arial" pitchFamily="34" charset="0"/>
                <a:cs typeface="Arial" pitchFamily="34" charset="0"/>
              </a:rPr>
              <a:t>como, coleta </a:t>
            </a:r>
            <a:r>
              <a:rPr lang="pt-BR" sz="2000" b="1" dirty="0">
                <a:latin typeface="Arial" pitchFamily="34" charset="0"/>
                <a:cs typeface="Arial" pitchFamily="34" charset="0"/>
              </a:rPr>
              <a:t>e trata 100% dos esgotos residenciais.</a:t>
            </a:r>
          </a:p>
        </p:txBody>
      </p:sp>
      <p:pic>
        <p:nvPicPr>
          <p:cNvPr id="11" name="Picture 4" descr="Resultado de image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9" y="1302712"/>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2164654" y="1762343"/>
            <a:ext cx="1111202" cy="430887"/>
          </a:xfrm>
          <a:prstGeom prst="rect">
            <a:avLst/>
          </a:prstGeom>
        </p:spPr>
        <p:txBody>
          <a:bodyPr wrap="none">
            <a:spAutoFit/>
          </a:bodyPr>
          <a:lstStyle/>
          <a:p>
            <a:r>
              <a:rPr lang="pt-PT" sz="2200" b="1" dirty="0" smtClean="0">
                <a:latin typeface="Arial" pitchFamily="34" charset="0"/>
                <a:cs typeface="Arial" pitchFamily="34" charset="0"/>
              </a:rPr>
              <a:t>Itapira </a:t>
            </a:r>
            <a:endParaRPr lang="pt-BR" sz="2200" b="1" dirty="0">
              <a:latin typeface="Arial" pitchFamily="34" charset="0"/>
              <a:cs typeface="Arial" pitchFamily="34" charset="0"/>
            </a:endParaRPr>
          </a:p>
        </p:txBody>
      </p:sp>
    </p:spTree>
    <p:extLst>
      <p:ext uri="{BB962C8B-B14F-4D97-AF65-F5344CB8AC3E}">
        <p14:creationId xmlns:p14="http://schemas.microsoft.com/office/powerpoint/2010/main" val="2008170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331956" y="1684839"/>
            <a:ext cx="6336704" cy="400110"/>
          </a:xfrm>
          <a:prstGeom prst="rect">
            <a:avLst/>
          </a:prstGeom>
        </p:spPr>
        <p:txBody>
          <a:bodyPr wrap="square">
            <a:spAutoFit/>
          </a:bodyPr>
          <a:lstStyle/>
          <a:p>
            <a:pPr fontAlgn="base"/>
            <a:r>
              <a:rPr lang="pt-BR" sz="2000" b="1" dirty="0">
                <a:latin typeface="Arial" pitchFamily="34" charset="0"/>
                <a:cs typeface="Arial" pitchFamily="34" charset="0"/>
              </a:rPr>
              <a:t>PROCESO DE IMPLANTAÇÃO - PLANEJAMENTO</a:t>
            </a:r>
            <a:endParaRPr lang="pt-BR" sz="2000" dirty="0">
              <a:latin typeface="Arial" pitchFamily="34" charset="0"/>
              <a:cs typeface="Arial" pitchFamily="34" charset="0"/>
            </a:endParaRPr>
          </a:p>
        </p:txBody>
      </p:sp>
      <p:sp>
        <p:nvSpPr>
          <p:cNvPr id="5" name="Retângulo 4"/>
          <p:cNvSpPr/>
          <p:nvPr/>
        </p:nvSpPr>
        <p:spPr>
          <a:xfrm>
            <a:off x="467544" y="2492896"/>
            <a:ext cx="8208912" cy="3477875"/>
          </a:xfrm>
          <a:prstGeom prst="rect">
            <a:avLst/>
          </a:prstGeom>
        </p:spPr>
        <p:txBody>
          <a:bodyPr wrap="square">
            <a:spAutoFit/>
          </a:bodyPr>
          <a:lstStyle/>
          <a:p>
            <a:pPr fontAlgn="base"/>
            <a:r>
              <a:rPr lang="pt-BR" sz="2200" dirty="0">
                <a:latin typeface="Arial" pitchFamily="34" charset="0"/>
                <a:cs typeface="Arial" pitchFamily="34" charset="0"/>
              </a:rPr>
              <a:t># Decisão de implantação. Compromisso da Alta Administração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Designação de responsabilidade pela Coordenação geral</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Composição de Grupos de Trabalho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Nivelação de conhecimentos do grupo de trabalho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Revisão da situação </a:t>
            </a:r>
            <a:r>
              <a:rPr lang="pt-BR" sz="2200" dirty="0" err="1">
                <a:latin typeface="Arial" pitchFamily="34" charset="0"/>
                <a:cs typeface="Arial" pitchFamily="34" charset="0"/>
              </a:rPr>
              <a:t>vs</a:t>
            </a:r>
            <a:r>
              <a:rPr lang="pt-BR" sz="2200" dirty="0">
                <a:latin typeface="Arial" pitchFamily="34" charset="0"/>
                <a:cs typeface="Arial" pitchFamily="34" charset="0"/>
              </a:rPr>
              <a:t> diretrizes da Norma. </a:t>
            </a:r>
          </a:p>
          <a:p>
            <a:pPr fontAlgn="base"/>
            <a:r>
              <a:rPr lang="pt-BR" sz="2200" dirty="0">
                <a:latin typeface="Arial" pitchFamily="34" charset="0"/>
                <a:cs typeface="Arial" pitchFamily="34" charset="0"/>
              </a:rPr>
              <a:t># Definição da abrangência da Norma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Comunicação a todo pessoal da decisão de implementar o sistema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Capacitação sobre a Norma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Identificação dos componentes dos serviços de Águas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625727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21296" y="1556792"/>
            <a:ext cx="8136904" cy="4832092"/>
          </a:xfrm>
          <a:prstGeom prst="rect">
            <a:avLst/>
          </a:prstGeom>
        </p:spPr>
        <p:txBody>
          <a:bodyPr wrap="square">
            <a:spAutoFit/>
          </a:bodyPr>
          <a:lstStyle/>
          <a:p>
            <a:pPr fontAlgn="base"/>
            <a:r>
              <a:rPr lang="pt-BR" sz="2200" dirty="0" smtClean="0">
                <a:latin typeface="Arial" pitchFamily="34" charset="0"/>
                <a:cs typeface="Arial" pitchFamily="34" charset="0"/>
              </a:rPr>
              <a:t># </a:t>
            </a:r>
            <a:r>
              <a:rPr lang="pt-BR" sz="2200" dirty="0">
                <a:latin typeface="Arial" pitchFamily="34" charset="0"/>
                <a:cs typeface="Arial" pitchFamily="34" charset="0"/>
              </a:rPr>
              <a:t>Identificar os requisitos legais do sistema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Identificar os componentes dos serviços de água e esgoto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Identificar as diretrizes para definição da Política e Objetivos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Identificar as diretrizes para definição da Missão, Visão </a:t>
            </a:r>
            <a:r>
              <a:rPr lang="pt-BR" sz="2200" dirty="0" smtClean="0">
                <a:latin typeface="Arial" pitchFamily="34" charset="0"/>
                <a:cs typeface="Arial" pitchFamily="34" charset="0"/>
              </a:rPr>
              <a:t>e</a:t>
            </a:r>
          </a:p>
          <a:p>
            <a:pPr fontAlgn="base"/>
            <a:r>
              <a:rPr lang="pt-BR" sz="2200" dirty="0">
                <a:latin typeface="Arial" pitchFamily="34" charset="0"/>
                <a:cs typeface="Arial" pitchFamily="34" charset="0"/>
              </a:rPr>
              <a:t> </a:t>
            </a:r>
            <a:r>
              <a:rPr lang="pt-BR" sz="2200" dirty="0" smtClean="0">
                <a:latin typeface="Arial" pitchFamily="34" charset="0"/>
                <a:cs typeface="Arial" pitchFamily="34" charset="0"/>
              </a:rPr>
              <a:t>  </a:t>
            </a:r>
            <a:r>
              <a:rPr lang="pt-BR" sz="2200" dirty="0">
                <a:latin typeface="Arial" pitchFamily="34" charset="0"/>
                <a:cs typeface="Arial" pitchFamily="34" charset="0"/>
              </a:rPr>
              <a:t>Valores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Redigir e aprovar a Política e Objetivos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Elaborar/Revisar os organogramas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Elaborar um fluxo de trabalho geral</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Elaborar um fluxo de trabalho para o sistema de água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#Elaborar um fluxo de trabalho para o sistema de esgoto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Elaborar fluxo de trabalho para a área </a:t>
            </a:r>
            <a:r>
              <a:rPr lang="pt-BR" sz="2200" dirty="0" smtClean="0">
                <a:latin typeface="Arial" pitchFamily="34" charset="0"/>
                <a:cs typeface="Arial" pitchFamily="34" charset="0"/>
              </a:rPr>
              <a:t>Comercial</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Elaborar fluxo de trabalho para a área de Recursos Humanos</a:t>
            </a:r>
            <a:r>
              <a:rPr lang="pt-BR" sz="2200" dirty="0" smtClean="0">
                <a:latin typeface="Arial" pitchFamily="34" charset="0"/>
                <a:cs typeface="Arial" pitchFamily="34" charset="0"/>
              </a:rPr>
              <a:t>.</a:t>
            </a:r>
          </a:p>
          <a:p>
            <a:pPr fontAlgn="base"/>
            <a:r>
              <a:rPr lang="pt-BR" sz="2200" dirty="0">
                <a:latin typeface="Arial" pitchFamily="34" charset="0"/>
                <a:cs typeface="Arial" pitchFamily="34" charset="0"/>
              </a:rPr>
              <a:t># Elaborar fluxo de trabalho específico de cada </a:t>
            </a:r>
            <a:r>
              <a:rPr lang="pt-BR" sz="2200" dirty="0" smtClean="0">
                <a:latin typeface="Arial" pitchFamily="34" charset="0"/>
                <a:cs typeface="Arial" pitchFamily="34" charset="0"/>
              </a:rPr>
              <a:t>área</a:t>
            </a:r>
          </a:p>
          <a:p>
            <a:pPr fontAlgn="base"/>
            <a:r>
              <a:rPr lang="pt-BR" sz="2200" dirty="0" smtClean="0">
                <a:latin typeface="Arial" pitchFamily="34" charset="0"/>
                <a:cs typeface="Arial" pitchFamily="34" charset="0"/>
              </a:rPr>
              <a:t># </a:t>
            </a:r>
            <a:r>
              <a:rPr lang="pt-BR" sz="2200" dirty="0">
                <a:latin typeface="Arial" pitchFamily="34" charset="0"/>
                <a:cs typeface="Arial" pitchFamily="34" charset="0"/>
              </a:rPr>
              <a:t>Revisão, controle e manutenção de registros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903499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18744" y="1268760"/>
            <a:ext cx="8139455" cy="4832092"/>
          </a:xfrm>
          <a:prstGeom prst="rect">
            <a:avLst/>
          </a:prstGeom>
        </p:spPr>
        <p:txBody>
          <a:bodyPr wrap="square">
            <a:spAutoFit/>
          </a:bodyPr>
          <a:lstStyle/>
          <a:p>
            <a:pPr fontAlgn="base"/>
            <a:r>
              <a:rPr lang="pt-BR" sz="2200" dirty="0" smtClean="0">
                <a:latin typeface="Arial" pitchFamily="34" charset="0"/>
                <a:cs typeface="Arial" pitchFamily="34" charset="0"/>
              </a:rPr>
              <a:t># </a:t>
            </a:r>
            <a:r>
              <a:rPr lang="pt-BR" sz="2200" dirty="0">
                <a:latin typeface="Arial" pitchFamily="34" charset="0"/>
                <a:cs typeface="Arial" pitchFamily="34" charset="0"/>
              </a:rPr>
              <a:t>Definir manual de elaboração de normas e documentos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Elaboração do Manual Descritivo dos Sistemas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Elaboração e redação das normas e procedimentos gerais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Elaboração e redação das normas e </a:t>
            </a:r>
            <a:r>
              <a:rPr lang="pt-BR" sz="2200" dirty="0" smtClean="0">
                <a:latin typeface="Arial" pitchFamily="34" charset="0"/>
                <a:cs typeface="Arial" pitchFamily="34" charset="0"/>
              </a:rPr>
              <a:t>procedimentos</a:t>
            </a:r>
          </a:p>
          <a:p>
            <a:pPr fontAlgn="base"/>
            <a:r>
              <a:rPr lang="pt-BR" sz="2200" dirty="0">
                <a:latin typeface="Arial" pitchFamily="34" charset="0"/>
                <a:cs typeface="Arial" pitchFamily="34" charset="0"/>
              </a:rPr>
              <a:t> </a:t>
            </a:r>
            <a:r>
              <a:rPr lang="pt-BR" sz="2200" dirty="0" smtClean="0">
                <a:latin typeface="Arial" pitchFamily="34" charset="0"/>
                <a:cs typeface="Arial" pitchFamily="34" charset="0"/>
              </a:rPr>
              <a:t>  </a:t>
            </a:r>
            <a:r>
              <a:rPr lang="pt-BR" sz="2200" dirty="0">
                <a:latin typeface="Arial" pitchFamily="34" charset="0"/>
                <a:cs typeface="Arial" pitchFamily="34" charset="0"/>
              </a:rPr>
              <a:t>específicos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Revisão das instruções operacionais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Capacitação do pessoal das áreas envolvidas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smtClean="0">
                <a:latin typeface="Arial" pitchFamily="34" charset="0"/>
                <a:cs typeface="Arial" pitchFamily="34" charset="0"/>
              </a:rPr>
              <a:t># </a:t>
            </a:r>
            <a:r>
              <a:rPr lang="pt-BR" sz="2200" dirty="0">
                <a:latin typeface="Arial" pitchFamily="34" charset="0"/>
                <a:cs typeface="Arial" pitchFamily="34" charset="0"/>
              </a:rPr>
              <a:t>Definir critérios de avaliação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fontAlgn="base"/>
            <a:r>
              <a:rPr lang="pt-BR" sz="2200" dirty="0">
                <a:latin typeface="Arial" pitchFamily="34" charset="0"/>
                <a:cs typeface="Arial" pitchFamily="34" charset="0"/>
              </a:rPr>
              <a:t># Definir Indicadores de Desempenho</a:t>
            </a:r>
            <a:r>
              <a:rPr lang="pt-BR" sz="2200" dirty="0" smtClean="0">
                <a:latin typeface="Arial" pitchFamily="34" charset="0"/>
                <a:cs typeface="Arial" pitchFamily="34" charset="0"/>
              </a:rPr>
              <a:t>.</a:t>
            </a:r>
          </a:p>
          <a:p>
            <a:pPr fontAlgn="base"/>
            <a:r>
              <a:rPr lang="pt-BR" sz="2200" dirty="0">
                <a:latin typeface="Arial" pitchFamily="34" charset="0"/>
                <a:cs typeface="Arial" pitchFamily="34" charset="0"/>
              </a:rPr>
              <a:t># Definir valores de referencia.</a:t>
            </a:r>
          </a:p>
          <a:p>
            <a:pPr fontAlgn="base"/>
            <a:r>
              <a:rPr lang="pt-BR" sz="2200" dirty="0">
                <a:latin typeface="Arial" pitchFamily="34" charset="0"/>
                <a:cs typeface="Arial" pitchFamily="34" charset="0"/>
              </a:rPr>
              <a:t># Planejamento de medições e acompanhamento dos</a:t>
            </a:r>
          </a:p>
          <a:p>
            <a:pPr fontAlgn="base"/>
            <a:r>
              <a:rPr lang="pt-BR" sz="2200" dirty="0">
                <a:latin typeface="Arial" pitchFamily="34" charset="0"/>
                <a:cs typeface="Arial" pitchFamily="34" charset="0"/>
              </a:rPr>
              <a:t>   indicadores.</a:t>
            </a:r>
          </a:p>
          <a:p>
            <a:pPr fontAlgn="base"/>
            <a:r>
              <a:rPr lang="pt-BR" sz="2200" dirty="0">
                <a:latin typeface="Arial" pitchFamily="34" charset="0"/>
                <a:cs typeface="Arial" pitchFamily="34" charset="0"/>
              </a:rPr>
              <a:t># Avaliação de desempenho </a:t>
            </a:r>
            <a:r>
              <a:rPr lang="pt-BR" sz="2200" dirty="0" err="1">
                <a:latin typeface="Arial" pitchFamily="34" charset="0"/>
                <a:cs typeface="Arial" pitchFamily="34" charset="0"/>
              </a:rPr>
              <a:t>vs</a:t>
            </a:r>
            <a:r>
              <a:rPr lang="pt-BR" sz="2200" dirty="0">
                <a:latin typeface="Arial" pitchFamily="34" charset="0"/>
                <a:cs typeface="Arial" pitchFamily="34" charset="0"/>
              </a:rPr>
              <a:t> objetivos.</a:t>
            </a:r>
          </a:p>
          <a:p>
            <a:pPr fontAlgn="base"/>
            <a:r>
              <a:rPr lang="pt-BR" sz="2200" dirty="0">
                <a:latin typeface="Arial" pitchFamily="34" charset="0"/>
                <a:cs typeface="Arial" pitchFamily="34" charset="0"/>
              </a:rPr>
              <a:t># Planejamento de melhorias</a:t>
            </a:r>
            <a:r>
              <a:rPr lang="pt-BR" sz="2200" dirty="0" smtClean="0">
                <a:latin typeface="Arial" pitchFamily="34" charset="0"/>
                <a:cs typeface="Arial" pitchFamily="34" charset="0"/>
              </a:rPr>
              <a:t>.</a:t>
            </a:r>
            <a:endParaRPr lang="pt-BR" sz="2200" dirty="0"/>
          </a:p>
        </p:txBody>
      </p:sp>
    </p:spTree>
    <p:extLst>
      <p:ext uri="{BB962C8B-B14F-4D97-AF65-F5344CB8AC3E}">
        <p14:creationId xmlns:p14="http://schemas.microsoft.com/office/powerpoint/2010/main" val="3903499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395536" y="1556792"/>
            <a:ext cx="8352928" cy="4708981"/>
          </a:xfrm>
          <a:prstGeom prst="rect">
            <a:avLst/>
          </a:prstGeom>
        </p:spPr>
        <p:txBody>
          <a:bodyPr wrap="square">
            <a:spAutoFit/>
          </a:bodyPr>
          <a:lstStyle/>
          <a:p>
            <a:pPr algn="just"/>
            <a:r>
              <a:rPr lang="pt-BR" sz="2000" dirty="0">
                <a:latin typeface="Arial" pitchFamily="34" charset="0"/>
                <a:cs typeface="Arial" pitchFamily="34" charset="0"/>
              </a:rPr>
              <a:t>De conformidade com o planejamento, após a decisão de implantação, o passo seguinte foi a formação e posterior a oficialização do “</a:t>
            </a:r>
            <a:r>
              <a:rPr lang="pt-BR" sz="2000" b="1" dirty="0">
                <a:latin typeface="Arial" pitchFamily="34" charset="0"/>
                <a:cs typeface="Arial" pitchFamily="34" charset="0"/>
              </a:rPr>
              <a:t>GI - Grupo de Implantação”, </a:t>
            </a:r>
            <a:r>
              <a:rPr lang="pt-BR" sz="2000" dirty="0">
                <a:latin typeface="Arial" pitchFamily="34" charset="0"/>
                <a:cs typeface="Arial" pitchFamily="34" charset="0"/>
              </a:rPr>
              <a:t>constituído um representante de cada setor, definindo-se um coordenador do projeto. Juntamente com a formação deste grupo, foi indicado um “</a:t>
            </a:r>
            <a:r>
              <a:rPr lang="pt-BR" sz="2000" b="1" dirty="0">
                <a:latin typeface="Arial" pitchFamily="34" charset="0"/>
                <a:cs typeface="Arial" pitchFamily="34" charset="0"/>
              </a:rPr>
              <a:t>Representante da Direção”, </a:t>
            </a:r>
            <a:r>
              <a:rPr lang="pt-BR" sz="2000" dirty="0">
                <a:latin typeface="Arial" pitchFamily="34" charset="0"/>
                <a:cs typeface="Arial" pitchFamily="34" charset="0"/>
              </a:rPr>
              <a:t>o qual é uma exigência da norma que, independente de outras funções, irá desempenhar a função de Representante da Direção (RD) no Sistema de </a:t>
            </a:r>
            <a:r>
              <a:rPr lang="pt-BR" sz="2000" dirty="0" smtClean="0">
                <a:latin typeface="Arial" pitchFamily="34" charset="0"/>
                <a:cs typeface="Arial" pitchFamily="34" charset="0"/>
              </a:rPr>
              <a:t>Gestão </a:t>
            </a:r>
            <a:r>
              <a:rPr lang="pt-BR" sz="2000" dirty="0">
                <a:latin typeface="Arial" pitchFamily="34" charset="0"/>
                <a:cs typeface="Arial" pitchFamily="34" charset="0"/>
              </a:rPr>
              <a:t>da Qualidade, tendo como </a:t>
            </a:r>
            <a:r>
              <a:rPr lang="pt-BR" sz="2000" dirty="0" smtClean="0">
                <a:latin typeface="Arial" pitchFamily="34" charset="0"/>
                <a:cs typeface="Arial" pitchFamily="34" charset="0"/>
              </a:rPr>
              <a:t>função:</a:t>
            </a:r>
          </a:p>
          <a:p>
            <a:pPr algn="just"/>
            <a:endParaRPr lang="pt-BR" sz="2000" dirty="0" smtClean="0">
              <a:latin typeface="Arial" pitchFamily="34" charset="0"/>
              <a:cs typeface="Arial" pitchFamily="34" charset="0"/>
            </a:endParaRPr>
          </a:p>
          <a:p>
            <a:pPr marL="342900" indent="-342900" algn="just">
              <a:buFontTx/>
              <a:buChar char="-"/>
            </a:pPr>
            <a:r>
              <a:rPr lang="pt-BR" sz="2000" dirty="0" smtClean="0">
                <a:latin typeface="Arial" pitchFamily="34" charset="0"/>
                <a:cs typeface="Arial" pitchFamily="34" charset="0"/>
              </a:rPr>
              <a:t>assegurar </a:t>
            </a:r>
            <a:r>
              <a:rPr lang="pt-BR" sz="2000" dirty="0">
                <a:latin typeface="Arial" pitchFamily="34" charset="0"/>
                <a:cs typeface="Arial" pitchFamily="34" charset="0"/>
              </a:rPr>
              <a:t>que os processos do Sistema de Gestão da Qualidade sejam estabelecidos, implementados e mantidos; </a:t>
            </a:r>
            <a:endParaRPr lang="pt-BR" sz="2000" dirty="0" smtClean="0">
              <a:latin typeface="Arial" pitchFamily="34" charset="0"/>
              <a:cs typeface="Arial" pitchFamily="34" charset="0"/>
            </a:endParaRPr>
          </a:p>
          <a:p>
            <a:pPr marL="342900" indent="-342900" algn="just">
              <a:buFontTx/>
              <a:buChar char="-"/>
            </a:pPr>
            <a:r>
              <a:rPr lang="pt-BR" sz="2000" dirty="0" smtClean="0">
                <a:latin typeface="Arial" pitchFamily="34" charset="0"/>
                <a:cs typeface="Arial" pitchFamily="34" charset="0"/>
              </a:rPr>
              <a:t>relatar </a:t>
            </a:r>
            <a:r>
              <a:rPr lang="pt-BR" sz="2000" dirty="0">
                <a:latin typeface="Arial" pitchFamily="34" charset="0"/>
                <a:cs typeface="Arial" pitchFamily="34" charset="0"/>
              </a:rPr>
              <a:t>à Alta Direção o desempenho do SGQ e qualquer necessidade de melhoria; </a:t>
            </a:r>
            <a:endParaRPr lang="pt-BR" sz="2000" dirty="0" smtClean="0">
              <a:latin typeface="Arial" pitchFamily="34" charset="0"/>
              <a:cs typeface="Arial" pitchFamily="34" charset="0"/>
            </a:endParaRPr>
          </a:p>
          <a:p>
            <a:pPr marL="342900" indent="-342900" algn="just">
              <a:buFontTx/>
              <a:buChar char="-"/>
            </a:pPr>
            <a:r>
              <a:rPr lang="pt-BR" sz="2000" dirty="0" smtClean="0">
                <a:latin typeface="Arial" pitchFamily="34" charset="0"/>
                <a:cs typeface="Arial" pitchFamily="34" charset="0"/>
              </a:rPr>
              <a:t>assegurar </a:t>
            </a:r>
            <a:r>
              <a:rPr lang="pt-BR" sz="2000" dirty="0">
                <a:latin typeface="Arial" pitchFamily="34" charset="0"/>
                <a:cs typeface="Arial" pitchFamily="34" charset="0"/>
              </a:rPr>
              <a:t>a promoção da conscientização sobre os requisitos do cliente em toda a organização. </a:t>
            </a:r>
            <a:endParaRPr lang="pt-BR" sz="2000" dirty="0" smtClean="0">
              <a:latin typeface="Arial" pitchFamily="34" charset="0"/>
              <a:cs typeface="Arial" pitchFamily="34" charset="0"/>
            </a:endParaRPr>
          </a:p>
        </p:txBody>
      </p:sp>
    </p:spTree>
    <p:extLst>
      <p:ext uri="{BB962C8B-B14F-4D97-AF65-F5344CB8AC3E}">
        <p14:creationId xmlns:p14="http://schemas.microsoft.com/office/powerpoint/2010/main" val="3903499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9552" y="1556792"/>
            <a:ext cx="7848872" cy="1785104"/>
          </a:xfrm>
          <a:prstGeom prst="rect">
            <a:avLst/>
          </a:prstGeom>
        </p:spPr>
        <p:txBody>
          <a:bodyPr wrap="square">
            <a:spAutoFit/>
          </a:bodyPr>
          <a:lstStyle/>
          <a:p>
            <a:pPr algn="just"/>
            <a:r>
              <a:rPr lang="pt-BR" sz="2200" dirty="0">
                <a:latin typeface="Arial" pitchFamily="34" charset="0"/>
                <a:cs typeface="Arial" pitchFamily="34" charset="0"/>
              </a:rPr>
              <a:t>Após a aquisição da Norma NBR ISO 9001:2008, na ABNT, o passo seguinte seria a contratação de uma consultoria que nos orientasse neste projeto, na interpretação dos requisitos na norma, enfim, nos auxiliasse na elaboração de um planejamento de trabalho e condução do processo. </a:t>
            </a:r>
            <a:endParaRPr lang="pt-BR" sz="2200" dirty="0" smtClean="0">
              <a:latin typeface="Arial" pitchFamily="34" charset="0"/>
              <a:cs typeface="Arial" pitchFamily="34" charset="0"/>
            </a:endParaRPr>
          </a:p>
        </p:txBody>
      </p:sp>
      <p:sp>
        <p:nvSpPr>
          <p:cNvPr id="5" name="Retângulo 4"/>
          <p:cNvSpPr/>
          <p:nvPr/>
        </p:nvSpPr>
        <p:spPr>
          <a:xfrm>
            <a:off x="545611" y="4077072"/>
            <a:ext cx="7848872" cy="1446550"/>
          </a:xfrm>
          <a:prstGeom prst="rect">
            <a:avLst/>
          </a:prstGeom>
        </p:spPr>
        <p:txBody>
          <a:bodyPr wrap="square">
            <a:spAutoFit/>
          </a:bodyPr>
          <a:lstStyle/>
          <a:p>
            <a:pPr algn="just"/>
            <a:r>
              <a:rPr lang="pt-BR" sz="2200" b="1" dirty="0">
                <a:latin typeface="Arial" pitchFamily="34" charset="0"/>
                <a:cs typeface="Arial" pitchFamily="34" charset="0"/>
              </a:rPr>
              <a:t>Contando com nosso bom relacionamento com a </a:t>
            </a:r>
            <a:r>
              <a:rPr lang="pt-BR" sz="2200" b="1" dirty="0" err="1">
                <a:latin typeface="Arial" pitchFamily="34" charset="0"/>
                <a:cs typeface="Arial" pitchFamily="34" charset="0"/>
              </a:rPr>
              <a:t>Sanasa</a:t>
            </a:r>
            <a:r>
              <a:rPr lang="pt-BR" sz="2200" b="1" dirty="0">
                <a:latin typeface="Arial" pitchFamily="34" charset="0"/>
                <a:cs typeface="Arial" pitchFamily="34" charset="0"/>
              </a:rPr>
              <a:t> Campinas, e a pré-disposição da mesma em auxiliar as empresas nesta direção, assinamos um acordo de cooperação técnica. </a:t>
            </a:r>
          </a:p>
        </p:txBody>
      </p:sp>
    </p:spTree>
    <p:extLst>
      <p:ext uri="{BB962C8B-B14F-4D97-AF65-F5344CB8AC3E}">
        <p14:creationId xmlns:p14="http://schemas.microsoft.com/office/powerpoint/2010/main" val="390349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9552" y="2060848"/>
            <a:ext cx="7992888" cy="3477875"/>
          </a:xfrm>
          <a:prstGeom prst="rect">
            <a:avLst/>
          </a:prstGeom>
        </p:spPr>
        <p:txBody>
          <a:bodyPr wrap="square">
            <a:spAutoFit/>
          </a:bodyPr>
          <a:lstStyle/>
          <a:p>
            <a:pPr algn="just"/>
            <a:r>
              <a:rPr lang="pt-BR" sz="2200" dirty="0" smtClean="0">
                <a:latin typeface="Arial" pitchFamily="34" charset="0"/>
                <a:cs typeface="Arial" pitchFamily="34" charset="0"/>
              </a:rPr>
              <a:t>A </a:t>
            </a:r>
            <a:r>
              <a:rPr lang="pt-BR" sz="2200" dirty="0" err="1">
                <a:latin typeface="Arial" pitchFamily="34" charset="0"/>
                <a:cs typeface="Arial" pitchFamily="34" charset="0"/>
              </a:rPr>
              <a:t>Sanasa</a:t>
            </a:r>
            <a:r>
              <a:rPr lang="pt-BR" sz="2200" dirty="0">
                <a:latin typeface="Arial" pitchFamily="34" charset="0"/>
                <a:cs typeface="Arial" pitchFamily="34" charset="0"/>
              </a:rPr>
              <a:t> obteve sua certificação em 2004, tendo uma larga experiência na implementação e manutenção do sistema, assim, pudemos contar com toda e experiência do Setor da Qualidade daquela Autarquia, cujo gerente, o </a:t>
            </a:r>
            <a:r>
              <a:rPr lang="pt-BR" sz="2200" dirty="0" err="1">
                <a:latin typeface="Arial" pitchFamily="34" charset="0"/>
                <a:cs typeface="Arial" pitchFamily="34" charset="0"/>
              </a:rPr>
              <a:t>engº</a:t>
            </a:r>
            <a:r>
              <a:rPr lang="pt-BR" sz="2200" dirty="0">
                <a:latin typeface="Arial" pitchFamily="34" charset="0"/>
                <a:cs typeface="Arial" pitchFamily="34" charset="0"/>
              </a:rPr>
              <a:t> Alessandro Siqueira </a:t>
            </a:r>
            <a:r>
              <a:rPr lang="pt-BR" sz="2200" dirty="0" err="1">
                <a:latin typeface="Arial" pitchFamily="34" charset="0"/>
                <a:cs typeface="Arial" pitchFamily="34" charset="0"/>
              </a:rPr>
              <a:t>Tetzner</a:t>
            </a:r>
            <a:r>
              <a:rPr lang="pt-BR" sz="2200" dirty="0">
                <a:latin typeface="Arial" pitchFamily="34" charset="0"/>
                <a:cs typeface="Arial" pitchFamily="34" charset="0"/>
              </a:rPr>
              <a:t>, </a:t>
            </a:r>
            <a:r>
              <a:rPr lang="pt-BR" sz="2200" dirty="0" smtClean="0">
                <a:latin typeface="Arial" pitchFamily="34" charset="0"/>
                <a:cs typeface="Arial" pitchFamily="34" charset="0"/>
              </a:rPr>
              <a:t>que por sinal é    da diretoria da </a:t>
            </a:r>
            <a:r>
              <a:rPr lang="pt-BR" sz="2200" dirty="0" err="1" smtClean="0">
                <a:latin typeface="Arial" pitchFamily="34" charset="0"/>
                <a:cs typeface="Arial" pitchFamily="34" charset="0"/>
              </a:rPr>
              <a:t>Assemae</a:t>
            </a:r>
            <a:r>
              <a:rPr lang="pt-BR" sz="2200" dirty="0" smtClean="0">
                <a:latin typeface="Arial" pitchFamily="34" charset="0"/>
                <a:cs typeface="Arial" pitchFamily="34" charset="0"/>
              </a:rPr>
              <a:t> (</a:t>
            </a:r>
            <a:r>
              <a:rPr lang="pt-BR" sz="2200" dirty="0">
                <a:latin typeface="Arial" pitchFamily="34" charset="0"/>
                <a:cs typeface="Arial" pitchFamily="34" charset="0"/>
              </a:rPr>
              <a:t>1° Diretor de Assistência aos </a:t>
            </a:r>
            <a:r>
              <a:rPr lang="pt-BR" sz="2200" dirty="0" smtClean="0">
                <a:latin typeface="Arial" pitchFamily="34" charset="0"/>
                <a:cs typeface="Arial" pitchFamily="34" charset="0"/>
              </a:rPr>
              <a:t>Municípios), disponibilizou </a:t>
            </a:r>
            <a:r>
              <a:rPr lang="pt-BR" sz="2200" dirty="0">
                <a:latin typeface="Arial" pitchFamily="34" charset="0"/>
                <a:cs typeface="Arial" pitchFamily="34" charset="0"/>
              </a:rPr>
              <a:t>toda a sua equipe, dando total apoio para que tivéssemos êxito em nosso projeto, iniciando com reuniões com nossos </a:t>
            </a:r>
            <a:r>
              <a:rPr lang="pt-BR" sz="2200" dirty="0" err="1">
                <a:latin typeface="Arial" pitchFamily="34" charset="0"/>
                <a:cs typeface="Arial" pitchFamily="34" charset="0"/>
              </a:rPr>
              <a:t>GI´s</a:t>
            </a:r>
            <a:r>
              <a:rPr lang="pt-BR" sz="2200" dirty="0">
                <a:latin typeface="Arial" pitchFamily="34" charset="0"/>
                <a:cs typeface="Arial" pitchFamily="34" charset="0"/>
              </a:rPr>
              <a:t> para interpretação dos requisitos da Norma e elaboração de um planejamento de </a:t>
            </a:r>
            <a:r>
              <a:rPr lang="pt-BR" sz="2200" dirty="0" smtClean="0">
                <a:latin typeface="Arial" pitchFamily="34" charset="0"/>
                <a:cs typeface="Arial" pitchFamily="34" charset="0"/>
              </a:rPr>
              <a:t>trabalho, e condução do processo.</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903499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43229" y="4077072"/>
            <a:ext cx="8208912" cy="1785104"/>
          </a:xfrm>
          <a:prstGeom prst="rect">
            <a:avLst/>
          </a:prstGeom>
        </p:spPr>
        <p:txBody>
          <a:bodyPr wrap="square">
            <a:spAutoFit/>
          </a:bodyPr>
          <a:lstStyle/>
          <a:p>
            <a:pPr algn="just"/>
            <a:r>
              <a:rPr lang="pt-BR" sz="2200" dirty="0">
                <a:latin typeface="Arial" pitchFamily="34" charset="0"/>
                <a:cs typeface="Arial" pitchFamily="34" charset="0"/>
              </a:rPr>
              <a:t>Foram definidas normas com as diretrizes para elaboração e o controle de documento, controle de registros, controle de formulários, controle de produtos não conformes, treinamentos, calibração de instrumentos, indicadores de desempenho, enfim, para todo o sistema</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pic>
        <p:nvPicPr>
          <p:cNvPr id="5" name="Imagem 11" descr="Descrição: D:\DANIELE\ISO 9001 -14\email\P04-02-14_09.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264" y="1484784"/>
            <a:ext cx="3189843" cy="239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4" descr="Descrição: D:\DANIELE\ISO 9001 -14\email\P13-02-14_09.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484784"/>
            <a:ext cx="3189844" cy="239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65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611560" y="1772816"/>
            <a:ext cx="7992888" cy="769441"/>
          </a:xfrm>
          <a:prstGeom prst="rect">
            <a:avLst/>
          </a:prstGeom>
        </p:spPr>
        <p:txBody>
          <a:bodyPr wrap="square">
            <a:spAutoFit/>
          </a:bodyPr>
          <a:lstStyle/>
          <a:p>
            <a:pPr algn="just"/>
            <a:r>
              <a:rPr lang="pt-BR" sz="2200" dirty="0">
                <a:latin typeface="Arial" pitchFamily="34" charset="0"/>
                <a:cs typeface="Arial" pitchFamily="34" charset="0"/>
              </a:rPr>
              <a:t>A hierarquia de documentos definida foi de acordo com a figura abaixo:</a:t>
            </a:r>
          </a:p>
        </p:txBody>
      </p:sp>
      <p:pic>
        <p:nvPicPr>
          <p:cNvPr id="5" name="Imagem 1"/>
          <p:cNvPicPr>
            <a:picLocks noChangeAspect="1" noChangeArrowheads="1"/>
          </p:cNvPicPr>
          <p:nvPr/>
        </p:nvPicPr>
        <p:blipFill>
          <a:blip r:embed="rId3">
            <a:extLst>
              <a:ext uri="{28A0092B-C50C-407E-A947-70E740481C1C}">
                <a14:useLocalDpi xmlns:a14="http://schemas.microsoft.com/office/drawing/2010/main" val="0"/>
              </a:ext>
            </a:extLst>
          </a:blip>
          <a:srcRect l="13705" t="26187" r="12585" b="24292"/>
          <a:stretch>
            <a:fillRect/>
          </a:stretch>
        </p:blipFill>
        <p:spPr bwMode="auto">
          <a:xfrm>
            <a:off x="467543" y="2852936"/>
            <a:ext cx="8190657"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65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611560" y="1556792"/>
            <a:ext cx="7992888" cy="4493538"/>
          </a:xfrm>
          <a:prstGeom prst="rect">
            <a:avLst/>
          </a:prstGeom>
        </p:spPr>
        <p:txBody>
          <a:bodyPr wrap="square">
            <a:spAutoFit/>
          </a:bodyPr>
          <a:lstStyle/>
          <a:p>
            <a:pPr algn="just"/>
            <a:r>
              <a:rPr lang="pt-BR" sz="2200" dirty="0">
                <a:latin typeface="Arial" pitchFamily="34" charset="0"/>
                <a:cs typeface="Arial" pitchFamily="34" charset="0"/>
              </a:rPr>
              <a:t>Atualmente contamos com 249 documentos do Sistema da Qualidade, sendo 7 manuais, 77 normas de procedimentos, 30 instruções de trabalho, 119 formulários e 16 documentos complementares</a:t>
            </a:r>
            <a:r>
              <a:rPr lang="pt-BR" sz="2200" dirty="0" smtClean="0">
                <a:latin typeface="Arial" pitchFamily="34" charset="0"/>
                <a:cs typeface="Arial" pitchFamily="34" charset="0"/>
              </a:rPr>
              <a:t>.</a:t>
            </a:r>
          </a:p>
          <a:p>
            <a:pPr algn="just"/>
            <a:r>
              <a:rPr lang="pt-BR" sz="2200" dirty="0" smtClean="0">
                <a:latin typeface="Arial" pitchFamily="34" charset="0"/>
                <a:cs typeface="Arial" pitchFamily="34" charset="0"/>
              </a:rPr>
              <a:t> </a:t>
            </a:r>
            <a:endParaRPr lang="pt-BR" sz="2200" dirty="0">
              <a:latin typeface="Arial" pitchFamily="34" charset="0"/>
              <a:cs typeface="Arial" pitchFamily="34" charset="0"/>
            </a:endParaRPr>
          </a:p>
          <a:p>
            <a:pPr algn="just"/>
            <a:r>
              <a:rPr lang="pt-BR" sz="2200" dirty="0">
                <a:latin typeface="Arial" pitchFamily="34" charset="0"/>
                <a:cs typeface="Arial" pitchFamily="34" charset="0"/>
              </a:rPr>
              <a:t>De uma maneira geral, os Manuais descrevem as atividades e responsabilidades de cada setor; os procedimentos definem as atividades, descrevendo “quem” faz “o que”, “quando” e “onde”, e as instruções descrevem “como” fazer. Os Documentos Complementares, como o próprio nome diz, complementam as normas anteriores, tais como: organograma geral da Autarquia, Interação entre os processos, modelos de documentos, etc.</a:t>
            </a:r>
          </a:p>
        </p:txBody>
      </p:sp>
    </p:spTree>
    <p:extLst>
      <p:ext uri="{BB962C8B-B14F-4D97-AF65-F5344CB8AC3E}">
        <p14:creationId xmlns:p14="http://schemas.microsoft.com/office/powerpoint/2010/main" val="159265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21296" y="1700808"/>
            <a:ext cx="8136904" cy="1107996"/>
          </a:xfrm>
          <a:prstGeom prst="rect">
            <a:avLst/>
          </a:prstGeom>
        </p:spPr>
        <p:txBody>
          <a:bodyPr wrap="square">
            <a:spAutoFit/>
          </a:bodyPr>
          <a:lstStyle/>
          <a:p>
            <a:pPr algn="just"/>
            <a:r>
              <a:rPr lang="pt-BR" sz="2200" dirty="0">
                <a:latin typeface="Arial" pitchFamily="34" charset="0"/>
                <a:cs typeface="Arial" pitchFamily="34" charset="0"/>
              </a:rPr>
              <a:t>Foi realizado um curso para formação de Auditores Internos, dirigido pelos Auditores Líderes da SANASA, sendo formados 14 auditores internos no SAAE.</a:t>
            </a:r>
          </a:p>
        </p:txBody>
      </p:sp>
      <p:pic>
        <p:nvPicPr>
          <p:cNvPr id="5" name="Imagem 9" descr="Descrição: D:\DANIELE\ISO 9001 -14\email\P20-01-14_10.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212976"/>
            <a:ext cx="3384378" cy="253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1" descr="Descrição: D:\DANIELE\ISO 9001 -14\email\P04-02-14_09.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516" y="3212976"/>
            <a:ext cx="3380894" cy="253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6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606653" y="2564904"/>
            <a:ext cx="8060197" cy="3785652"/>
          </a:xfrm>
          <a:prstGeom prst="rect">
            <a:avLst/>
          </a:prstGeom>
        </p:spPr>
        <p:txBody>
          <a:bodyPr wrap="square">
            <a:spAutoFit/>
          </a:bodyPr>
          <a:lstStyle/>
          <a:p>
            <a:r>
              <a:rPr lang="pt-BR" sz="2000" b="1" dirty="0" smtClean="0">
                <a:latin typeface="Arial" pitchFamily="34" charset="0"/>
                <a:cs typeface="Arial" pitchFamily="34" charset="0"/>
              </a:rPr>
              <a:t>- 106 </a:t>
            </a:r>
            <a:r>
              <a:rPr lang="pt-BR" sz="2000" b="1" dirty="0">
                <a:latin typeface="Arial" pitchFamily="34" charset="0"/>
                <a:cs typeface="Arial" pitchFamily="34" charset="0"/>
              </a:rPr>
              <a:t>funcionários  - Saneamento básico : 100 % do </a:t>
            </a:r>
            <a:r>
              <a:rPr lang="pt-BR" sz="2000" b="1" dirty="0" smtClean="0">
                <a:latin typeface="Arial" pitchFamily="34" charset="0"/>
                <a:cs typeface="Arial" pitchFamily="34" charset="0"/>
              </a:rPr>
              <a:t>município</a:t>
            </a:r>
          </a:p>
          <a:p>
            <a:pPr marL="342900" indent="-342900">
              <a:buFontTx/>
              <a:buChar char="-"/>
            </a:pPr>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 Unidade </a:t>
            </a:r>
            <a:r>
              <a:rPr lang="pt-BR" sz="2000" b="1" dirty="0">
                <a:latin typeface="Arial" pitchFamily="34" charset="0"/>
                <a:cs typeface="Arial" pitchFamily="34" charset="0"/>
              </a:rPr>
              <a:t>Central – </a:t>
            </a:r>
            <a:r>
              <a:rPr lang="pt-BR" sz="2000" b="1" dirty="0" smtClean="0">
                <a:latin typeface="Arial" pitchFamily="34" charset="0"/>
                <a:cs typeface="Arial" pitchFamily="34" charset="0"/>
              </a:rPr>
              <a:t>Escritório Central (Presidência e Diretoria)</a:t>
            </a:r>
          </a:p>
          <a:p>
            <a:r>
              <a:rPr lang="pt-BR" sz="2000" b="1" dirty="0" smtClean="0">
                <a:latin typeface="Arial" pitchFamily="34" charset="0"/>
                <a:cs typeface="Arial" pitchFamily="34" charset="0"/>
              </a:rPr>
              <a:t>                                     ETA – OPE – ALM- MAN – COM – ENG </a:t>
            </a:r>
          </a:p>
          <a:p>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 Captação - Sede (ETA) </a:t>
            </a:r>
            <a:r>
              <a:rPr lang="pt-BR" sz="2000" b="1" dirty="0">
                <a:latin typeface="Arial" pitchFamily="34" charset="0"/>
                <a:cs typeface="Arial" pitchFamily="34" charset="0"/>
              </a:rPr>
              <a:t>: 540.000 </a:t>
            </a:r>
            <a:r>
              <a:rPr lang="pt-BR" sz="2000" b="1" dirty="0" smtClean="0">
                <a:latin typeface="Arial" pitchFamily="34" charset="0"/>
                <a:cs typeface="Arial" pitchFamily="34" charset="0"/>
              </a:rPr>
              <a:t>m³/mês - (aprox. 60 % cap.)</a:t>
            </a:r>
          </a:p>
          <a:p>
            <a:pPr marL="342900" indent="-342900">
              <a:buFontTx/>
              <a:buChar char="-"/>
            </a:pPr>
            <a:endParaRPr lang="pt-BR" sz="2000" b="1" dirty="0">
              <a:latin typeface="Arial" pitchFamily="34" charset="0"/>
              <a:cs typeface="Arial" pitchFamily="34" charset="0"/>
            </a:endParaRPr>
          </a:p>
          <a:p>
            <a:r>
              <a:rPr lang="pt-BR" sz="2000" b="1" dirty="0" smtClean="0">
                <a:latin typeface="Arial" pitchFamily="34" charset="0"/>
                <a:cs typeface="Arial" pitchFamily="34" charset="0"/>
              </a:rPr>
              <a:t>- ETE Município</a:t>
            </a:r>
          </a:p>
          <a:p>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 Distritos (3) - Poços </a:t>
            </a:r>
            <a:r>
              <a:rPr lang="pt-BR" sz="2000" b="1" dirty="0">
                <a:latin typeface="Arial" pitchFamily="34" charset="0"/>
                <a:cs typeface="Arial" pitchFamily="34" charset="0"/>
              </a:rPr>
              <a:t>artesianos </a:t>
            </a:r>
            <a:r>
              <a:rPr lang="pt-BR" sz="2000" b="1" dirty="0" smtClean="0">
                <a:latin typeface="Arial" pitchFamily="34" charset="0"/>
                <a:cs typeface="Arial" pitchFamily="34" charset="0"/>
              </a:rPr>
              <a:t>:   </a:t>
            </a:r>
            <a:r>
              <a:rPr lang="pt-BR" sz="2000" b="1" dirty="0">
                <a:latin typeface="Arial" pitchFamily="34" charset="0"/>
                <a:cs typeface="Arial" pitchFamily="34" charset="0"/>
              </a:rPr>
              <a:t>20.000 </a:t>
            </a:r>
            <a:r>
              <a:rPr lang="pt-BR" sz="2000" b="1" dirty="0" smtClean="0">
                <a:latin typeface="Arial" pitchFamily="34" charset="0"/>
                <a:cs typeface="Arial" pitchFamily="34" charset="0"/>
              </a:rPr>
              <a:t>m³/mês</a:t>
            </a:r>
          </a:p>
          <a:p>
            <a:pPr marL="342900" indent="-342900">
              <a:buFontTx/>
              <a:buChar char="-"/>
            </a:pPr>
            <a:endParaRPr lang="pt-BR" sz="2000" b="1" dirty="0">
              <a:latin typeface="Arial" pitchFamily="34" charset="0"/>
              <a:cs typeface="Arial" pitchFamily="34" charset="0"/>
            </a:endParaRPr>
          </a:p>
          <a:p>
            <a:r>
              <a:rPr lang="pt-BR" sz="2000" b="1" dirty="0" smtClean="0">
                <a:latin typeface="Arial" pitchFamily="34" charset="0"/>
                <a:cs typeface="Arial" pitchFamily="34" charset="0"/>
              </a:rPr>
              <a:t>- ETE´s - Distritos</a:t>
            </a:r>
            <a:endParaRPr lang="pt-BR" sz="2000" b="1" dirty="0">
              <a:latin typeface="Arial" pitchFamily="34" charset="0"/>
              <a:cs typeface="Arial" pitchFamily="34" charset="0"/>
            </a:endParaRPr>
          </a:p>
        </p:txBody>
      </p:sp>
      <p:sp>
        <p:nvSpPr>
          <p:cNvPr id="6" name="Retângulo 5"/>
          <p:cNvSpPr/>
          <p:nvPr/>
        </p:nvSpPr>
        <p:spPr>
          <a:xfrm>
            <a:off x="408716" y="1556792"/>
            <a:ext cx="8388425" cy="707886"/>
          </a:xfrm>
          <a:prstGeom prst="rect">
            <a:avLst/>
          </a:prstGeom>
        </p:spPr>
        <p:txBody>
          <a:bodyPr wrap="square">
            <a:spAutoFit/>
          </a:bodyPr>
          <a:lstStyle/>
          <a:p>
            <a:pPr algn="ctr"/>
            <a:r>
              <a:rPr lang="pt-BR" sz="2000" b="1" dirty="0">
                <a:latin typeface="Arial" pitchFamily="34" charset="0"/>
                <a:cs typeface="Arial" pitchFamily="34" charset="0"/>
              </a:rPr>
              <a:t>O </a:t>
            </a:r>
            <a:r>
              <a:rPr lang="pt-BR" sz="2000" b="1" dirty="0" smtClean="0">
                <a:latin typeface="Arial" pitchFamily="34" charset="0"/>
                <a:cs typeface="Arial" pitchFamily="34" charset="0"/>
              </a:rPr>
              <a:t>SAAE - Serviço </a:t>
            </a:r>
            <a:r>
              <a:rPr lang="pt-BR" sz="2000" b="1" dirty="0">
                <a:latin typeface="Arial" pitchFamily="34" charset="0"/>
                <a:cs typeface="Arial" pitchFamily="34" charset="0"/>
              </a:rPr>
              <a:t>Autônomo de Água e Esgotos de </a:t>
            </a:r>
            <a:r>
              <a:rPr lang="pt-BR" sz="2000" b="1" dirty="0" smtClean="0">
                <a:latin typeface="Arial" pitchFamily="34" charset="0"/>
                <a:cs typeface="Arial" pitchFamily="34" charset="0"/>
              </a:rPr>
              <a:t>Itapira </a:t>
            </a:r>
          </a:p>
          <a:p>
            <a:pPr algn="ctr"/>
            <a:r>
              <a:rPr lang="pt-BR" sz="2000" b="1" dirty="0" smtClean="0">
                <a:latin typeface="Arial" pitchFamily="34" charset="0"/>
                <a:cs typeface="Arial" pitchFamily="34" charset="0"/>
              </a:rPr>
              <a:t>é </a:t>
            </a:r>
            <a:r>
              <a:rPr lang="pt-BR" sz="2000" b="1" dirty="0">
                <a:latin typeface="Arial" pitchFamily="34" charset="0"/>
                <a:cs typeface="Arial" pitchFamily="34" charset="0"/>
              </a:rPr>
              <a:t>uma Autarquia, criada </a:t>
            </a:r>
            <a:r>
              <a:rPr lang="pt-BR" sz="2000" b="1" dirty="0" smtClean="0">
                <a:latin typeface="Arial" pitchFamily="34" charset="0"/>
                <a:cs typeface="Arial" pitchFamily="34" charset="0"/>
              </a:rPr>
              <a:t>1970.</a:t>
            </a:r>
            <a:endParaRPr lang="pt-BR" sz="2000" b="1" dirty="0">
              <a:latin typeface="Arial" pitchFamily="34" charset="0"/>
              <a:cs typeface="Arial" pitchFamily="34" charset="0"/>
            </a:endParaRPr>
          </a:p>
        </p:txBody>
      </p:sp>
      <p:pic>
        <p:nvPicPr>
          <p:cNvPr id="10" name="Picture 2" descr="D:\Manoel Documentos\03. APRESENTAÇÃO ASSEMAE 2016\01. APRESENTAÇÃO MONTAGEM\Fotos\100_7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7440" y="5352827"/>
            <a:ext cx="1548307" cy="106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18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9552" y="1582341"/>
            <a:ext cx="8064896" cy="4493538"/>
          </a:xfrm>
          <a:prstGeom prst="rect">
            <a:avLst/>
          </a:prstGeom>
        </p:spPr>
        <p:txBody>
          <a:bodyPr wrap="square">
            <a:spAutoFit/>
          </a:bodyPr>
          <a:lstStyle/>
          <a:p>
            <a:pPr algn="just"/>
            <a:r>
              <a:rPr lang="pt-BR" sz="2200" dirty="0">
                <a:latin typeface="Arial" pitchFamily="34" charset="0"/>
                <a:cs typeface="Arial" pitchFamily="34" charset="0"/>
              </a:rPr>
              <a:t>Iniciamos o processo de implantação da NBR ISO 9001:2008 em fevereiro de 2014, que foi quando foi tomada a decisão, tendo sido concluído com as auditorias de Certificação em junho de 2016.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A </a:t>
            </a:r>
            <a:r>
              <a:rPr lang="pt-BR" sz="2200" dirty="0">
                <a:latin typeface="Arial" pitchFamily="34" charset="0"/>
                <a:cs typeface="Arial" pitchFamily="34" charset="0"/>
              </a:rPr>
              <a:t>duração deste projeto foi de aproximadamente 2 anos e meio para que houvesse a garantia da assimilação da nova cultura por todos os funcionários, bem como o total comprometimento de todos.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Não </a:t>
            </a:r>
            <a:r>
              <a:rPr lang="pt-BR" sz="2200" dirty="0">
                <a:latin typeface="Arial" pitchFamily="34" charset="0"/>
                <a:cs typeface="Arial" pitchFamily="34" charset="0"/>
              </a:rPr>
              <a:t>houve a preocupação de apressar a conclusão, partindo-se para a finalização quando estivéssemos plenamente convictos da plena aceitação do novo status.</a:t>
            </a:r>
          </a:p>
        </p:txBody>
      </p:sp>
    </p:spTree>
    <p:extLst>
      <p:ext uri="{BB962C8B-B14F-4D97-AF65-F5344CB8AC3E}">
        <p14:creationId xmlns:p14="http://schemas.microsoft.com/office/powerpoint/2010/main" val="159265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75048" y="2060848"/>
            <a:ext cx="8064896" cy="3477875"/>
          </a:xfrm>
          <a:prstGeom prst="rect">
            <a:avLst/>
          </a:prstGeom>
        </p:spPr>
        <p:txBody>
          <a:bodyPr wrap="square">
            <a:spAutoFit/>
          </a:bodyPr>
          <a:lstStyle/>
          <a:p>
            <a:pPr algn="just"/>
            <a:r>
              <a:rPr lang="pt-BR" sz="2200" dirty="0">
                <a:latin typeface="Arial" pitchFamily="34" charset="0"/>
                <a:cs typeface="Arial" pitchFamily="34" charset="0"/>
              </a:rPr>
              <a:t>Durante o processo de implantação, </a:t>
            </a:r>
            <a:r>
              <a:rPr lang="pt-BR" sz="2200" dirty="0" smtClean="0">
                <a:latin typeface="Arial" pitchFamily="34" charset="0"/>
                <a:cs typeface="Arial" pitchFamily="34" charset="0"/>
              </a:rPr>
              <a:t>foram realizadas diversas auditorias pelos auditores da </a:t>
            </a:r>
            <a:r>
              <a:rPr lang="pt-BR" sz="2200" dirty="0" err="1" smtClean="0">
                <a:latin typeface="Arial" pitchFamily="34" charset="0"/>
                <a:cs typeface="Arial" pitchFamily="34" charset="0"/>
              </a:rPr>
              <a:t>Sanasa</a:t>
            </a:r>
            <a:r>
              <a:rPr lang="pt-BR" sz="2200" dirty="0" smtClean="0">
                <a:latin typeface="Arial" pitchFamily="34" charset="0"/>
                <a:cs typeface="Arial" pitchFamily="34" charset="0"/>
              </a:rPr>
              <a:t>, pelos auditores internos do </a:t>
            </a:r>
            <a:r>
              <a:rPr lang="pt-BR" sz="2200" dirty="0" err="1" smtClean="0">
                <a:latin typeface="Arial" pitchFamily="34" charset="0"/>
                <a:cs typeface="Arial" pitchFamily="34" charset="0"/>
              </a:rPr>
              <a:t>Saae</a:t>
            </a:r>
            <a:r>
              <a:rPr lang="pt-BR" sz="2200" dirty="0" smtClean="0">
                <a:latin typeface="Arial" pitchFamily="34" charset="0"/>
                <a:cs typeface="Arial" pitchFamily="34" charset="0"/>
              </a:rPr>
              <a:t> ou em conjunto com auditores das duas autarquias, identificando as necessidades,, bem como as oportunidades de melhorias.</a:t>
            </a:r>
          </a:p>
          <a:p>
            <a:pPr algn="just"/>
            <a:r>
              <a:rPr lang="pt-BR" sz="2200" dirty="0">
                <a:latin typeface="Arial" pitchFamily="34" charset="0"/>
                <a:cs typeface="Arial" pitchFamily="34" charset="0"/>
              </a:rPr>
              <a:t> </a:t>
            </a:r>
          </a:p>
          <a:p>
            <a:pPr algn="just"/>
            <a:r>
              <a:rPr lang="pt-BR" sz="2200" dirty="0" smtClean="0">
                <a:latin typeface="Arial" pitchFamily="34" charset="0"/>
                <a:cs typeface="Arial" pitchFamily="34" charset="0"/>
              </a:rPr>
              <a:t>Após a conclusão do processo de implantação, foi realizada uma </a:t>
            </a:r>
            <a:r>
              <a:rPr lang="pt-BR" sz="2200" dirty="0" err="1" smtClean="0">
                <a:latin typeface="Arial" pitchFamily="34" charset="0"/>
                <a:cs typeface="Arial" pitchFamily="34" charset="0"/>
              </a:rPr>
              <a:t>P</a:t>
            </a:r>
            <a:r>
              <a:rPr lang="pt-BR" sz="2200" dirty="0" err="1" smtClean="0">
                <a:latin typeface="Arial" pitchFamily="34" charset="0"/>
                <a:cs typeface="Arial" pitchFamily="34" charset="0"/>
              </a:rPr>
              <a:t>ré</a:t>
            </a:r>
            <a:r>
              <a:rPr lang="pt-BR" sz="2200" dirty="0" smtClean="0">
                <a:latin typeface="Arial" pitchFamily="34" charset="0"/>
                <a:cs typeface="Arial" pitchFamily="34" charset="0"/>
              </a:rPr>
              <a:t>-Auditoria de </a:t>
            </a:r>
            <a:r>
              <a:rPr lang="pt-BR" sz="2200" dirty="0">
                <a:latin typeface="Arial" pitchFamily="34" charset="0"/>
                <a:cs typeface="Arial" pitchFamily="34" charset="0"/>
              </a:rPr>
              <a:t>Certificação </a:t>
            </a:r>
            <a:r>
              <a:rPr lang="pt-BR" sz="2200" dirty="0" smtClean="0">
                <a:latin typeface="Arial" pitchFamily="34" charset="0"/>
                <a:cs typeface="Arial" pitchFamily="34" charset="0"/>
              </a:rPr>
              <a:t>realizada pela empresa vencedora da licitação e, finalmente, as Auditorias finais de Certificação.</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80952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3414" y="1412776"/>
            <a:ext cx="8208912" cy="4832092"/>
          </a:xfrm>
          <a:prstGeom prst="rect">
            <a:avLst/>
          </a:prstGeom>
        </p:spPr>
        <p:txBody>
          <a:bodyPr wrap="square">
            <a:spAutoFit/>
          </a:bodyPr>
          <a:lstStyle/>
          <a:p>
            <a:pPr algn="just"/>
            <a:r>
              <a:rPr lang="pt-BR" sz="2200" dirty="0" smtClean="0">
                <a:latin typeface="Arial" pitchFamily="34" charset="0"/>
                <a:cs typeface="Arial" pitchFamily="34" charset="0"/>
              </a:rPr>
              <a:t>Foram definidos </a:t>
            </a:r>
            <a:r>
              <a:rPr lang="pt-BR" sz="2200" dirty="0">
                <a:latin typeface="Arial" pitchFamily="34" charset="0"/>
                <a:cs typeface="Arial" pitchFamily="34" charset="0"/>
              </a:rPr>
              <a:t>Indicadores de Desempenho para diversas áreas de trabalho, procurando seguir os indicadores considerados no SNIS (Sistema Nacional de Informações sobre Saneamento), sendo que as principais são: </a:t>
            </a:r>
            <a:endParaRPr lang="pt-BR" sz="2200" dirty="0" smtClean="0">
              <a:latin typeface="Arial" pitchFamily="34" charset="0"/>
              <a:cs typeface="Arial" pitchFamily="34" charset="0"/>
            </a:endParaRPr>
          </a:p>
          <a:p>
            <a:pPr algn="just"/>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Tempo </a:t>
            </a:r>
            <a:r>
              <a:rPr lang="pt-BR" sz="2200" dirty="0">
                <a:latin typeface="Arial" pitchFamily="34" charset="0"/>
                <a:cs typeface="Arial" pitchFamily="34" charset="0"/>
              </a:rPr>
              <a:t>médio de atendimento para todos os serviços disponibilizados ( ligações prediais de água, ligações de esgoto, ligações provisórias de água, conserto em rede de esgoto, regularização de cavalete, separação de ligação, troca de registro no cavalete, arrumar </a:t>
            </a:r>
            <a:r>
              <a:rPr lang="pt-BR" sz="2200" dirty="0" smtClean="0">
                <a:latin typeface="Arial" pitchFamily="34" charset="0"/>
                <a:cs typeface="Arial" pitchFamily="34" charset="0"/>
              </a:rPr>
              <a:t>calçada, etc. </a:t>
            </a:r>
            <a:endParaRPr lang="pt-BR" sz="2200" dirty="0" smtClean="0">
              <a:latin typeface="Arial" pitchFamily="34" charset="0"/>
              <a:cs typeface="Arial" pitchFamily="34" charset="0"/>
            </a:endParaRPr>
          </a:p>
          <a:p>
            <a:pPr marL="342900" indent="-342900" algn="just">
              <a:buFontTx/>
              <a:buChar char="-"/>
            </a:pP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Reclamações </a:t>
            </a:r>
            <a:r>
              <a:rPr lang="pt-BR" sz="2200" dirty="0">
                <a:latin typeface="Arial" pitchFamily="34" charset="0"/>
                <a:cs typeface="Arial" pitchFamily="34" charset="0"/>
              </a:rPr>
              <a:t>de </a:t>
            </a:r>
            <a:r>
              <a:rPr lang="pt-BR" sz="2200" dirty="0" smtClean="0">
                <a:latin typeface="Arial" pitchFamily="34" charset="0"/>
                <a:cs typeface="Arial" pitchFamily="34" charset="0"/>
              </a:rPr>
              <a:t>clientes; Tempo </a:t>
            </a:r>
            <a:r>
              <a:rPr lang="pt-BR" sz="2200" dirty="0">
                <a:latin typeface="Arial" pitchFamily="34" charset="0"/>
                <a:cs typeface="Arial" pitchFamily="34" charset="0"/>
              </a:rPr>
              <a:t>de </a:t>
            </a:r>
            <a:r>
              <a:rPr lang="pt-BR" sz="2200" dirty="0" smtClean="0">
                <a:latin typeface="Arial" pitchFamily="34" charset="0"/>
                <a:cs typeface="Arial" pitchFamily="34" charset="0"/>
              </a:rPr>
              <a:t>atendimento. </a:t>
            </a:r>
            <a:r>
              <a:rPr lang="pt-BR" sz="2200" dirty="0">
                <a:latin typeface="Arial" pitchFamily="34" charset="0"/>
                <a:cs typeface="Arial" pitchFamily="34" charset="0"/>
              </a:rPr>
              <a:t>Índice de eficiência no tratamento de esgoto. Perdas físicas de </a:t>
            </a:r>
            <a:r>
              <a:rPr lang="pt-BR" sz="2200" dirty="0" smtClean="0">
                <a:latin typeface="Arial" pitchFamily="34" charset="0"/>
                <a:cs typeface="Arial" pitchFamily="34" charset="0"/>
              </a:rPr>
              <a:t>água e outros.</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80952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65750" y="1772816"/>
            <a:ext cx="8208912" cy="4154984"/>
          </a:xfrm>
          <a:prstGeom prst="rect">
            <a:avLst/>
          </a:prstGeom>
        </p:spPr>
        <p:txBody>
          <a:bodyPr wrap="square">
            <a:spAutoFit/>
          </a:bodyPr>
          <a:lstStyle/>
          <a:p>
            <a:pPr algn="just"/>
            <a:r>
              <a:rPr lang="pt-BR" sz="2200" dirty="0">
                <a:latin typeface="Arial" pitchFamily="34" charset="0"/>
                <a:cs typeface="Arial" pitchFamily="34" charset="0"/>
              </a:rPr>
              <a:t>Também definimos indicadores de desempenho </a:t>
            </a:r>
            <a:r>
              <a:rPr lang="pt-BR" sz="2200" dirty="0" smtClean="0">
                <a:latin typeface="Arial" pitchFamily="34" charset="0"/>
                <a:cs typeface="Arial" pitchFamily="34" charset="0"/>
              </a:rPr>
              <a:t>na área financeira, tais como</a:t>
            </a:r>
            <a:r>
              <a:rPr lang="pt-BR" sz="2200" dirty="0" smtClean="0">
                <a:latin typeface="Arial" pitchFamily="34" charset="0"/>
                <a:cs typeface="Arial" pitchFamily="34" charset="0"/>
              </a:rPr>
              <a:t>:</a:t>
            </a:r>
          </a:p>
          <a:p>
            <a:pPr algn="just"/>
            <a:endParaRPr lang="pt-BR" sz="2200" dirty="0" smtClean="0">
              <a:latin typeface="Arial" pitchFamily="34" charset="0"/>
              <a:cs typeface="Arial" pitchFamily="34" charset="0"/>
            </a:endParaRPr>
          </a:p>
          <a:p>
            <a:pPr algn="just"/>
            <a:r>
              <a:rPr lang="pt-BR" sz="2200" dirty="0">
                <a:latin typeface="Arial" pitchFamily="34" charset="0"/>
                <a:cs typeface="Arial" pitchFamily="34" charset="0"/>
              </a:rPr>
              <a:t>-</a:t>
            </a:r>
            <a:r>
              <a:rPr lang="pt-BR" sz="2200" dirty="0" smtClean="0">
                <a:latin typeface="Arial" pitchFamily="34" charset="0"/>
                <a:cs typeface="Arial" pitchFamily="34" charset="0"/>
              </a:rPr>
              <a:t> </a:t>
            </a:r>
            <a:r>
              <a:rPr lang="pt-BR" sz="2200" dirty="0">
                <a:latin typeface="Arial" pitchFamily="34" charset="0"/>
                <a:cs typeface="Arial" pitchFamily="34" charset="0"/>
              </a:rPr>
              <a:t>Indicadores de desempenho financeiro (SNIS IN 012); Índice de perdas de faturamento (SNIS IN 013); Despesas de exploração por m³ de água faturada (SNIS IN 026); Despesas totais por m³ (água + esgoto) faturada; Participação das despesas com pessoal nas despesas de exploração (SNIS IN 035); Participação das despesas de energia elétrica nas despesas de exploração (SNIS IN 037); Participação das despesas com produtos químicos nas despesas de exploração ( IN 038).</a:t>
            </a:r>
          </a:p>
        </p:txBody>
      </p:sp>
    </p:spTree>
    <p:extLst>
      <p:ext uri="{BB962C8B-B14F-4D97-AF65-F5344CB8AC3E}">
        <p14:creationId xmlns:p14="http://schemas.microsoft.com/office/powerpoint/2010/main" val="38095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94470" y="1556792"/>
            <a:ext cx="8136904" cy="4832092"/>
          </a:xfrm>
          <a:prstGeom prst="rect">
            <a:avLst/>
          </a:prstGeom>
        </p:spPr>
        <p:txBody>
          <a:bodyPr wrap="square">
            <a:spAutoFit/>
          </a:bodyPr>
          <a:lstStyle/>
          <a:p>
            <a:pPr algn="just"/>
            <a:r>
              <a:rPr lang="pt-BR" sz="2200" dirty="0">
                <a:latin typeface="Arial" pitchFamily="34" charset="0"/>
                <a:cs typeface="Arial" pitchFamily="34" charset="0"/>
              </a:rPr>
              <a:t>Associado aos indicadores de desempenho, estabelecemos </a:t>
            </a:r>
            <a:r>
              <a:rPr lang="pt-BR" sz="2200" dirty="0" smtClean="0">
                <a:latin typeface="Arial" pitchFamily="34" charset="0"/>
                <a:cs typeface="Arial" pitchFamily="34" charset="0"/>
              </a:rPr>
              <a:t>sistema de um monitoramento, </a:t>
            </a:r>
            <a:r>
              <a:rPr lang="pt-BR" sz="2200" dirty="0">
                <a:latin typeface="Arial" pitchFamily="34" charset="0"/>
                <a:cs typeface="Arial" pitchFamily="34" charset="0"/>
              </a:rPr>
              <a:t>em forma de gráficos, mostrando sempre os valores dos últimos 12 meses, com atualizações mensais, dos seguintes </a:t>
            </a:r>
            <a:r>
              <a:rPr lang="pt-BR" sz="2200" dirty="0" smtClean="0">
                <a:latin typeface="Arial" pitchFamily="34" charset="0"/>
                <a:cs typeface="Arial" pitchFamily="34" charset="0"/>
              </a:rPr>
              <a:t>sistemas como: </a:t>
            </a:r>
          </a:p>
          <a:p>
            <a:pPr algn="just"/>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Adução</a:t>
            </a:r>
            <a:r>
              <a:rPr lang="pt-BR" sz="2200" dirty="0">
                <a:latin typeface="Arial" pitchFamily="34" charset="0"/>
                <a:cs typeface="Arial" pitchFamily="34" charset="0"/>
              </a:rPr>
              <a:t>, tratamento e distribuição da água;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Consumo </a:t>
            </a:r>
            <a:r>
              <a:rPr lang="pt-BR" sz="2200" dirty="0">
                <a:latin typeface="Arial" pitchFamily="34" charset="0"/>
                <a:cs typeface="Arial" pitchFamily="34" charset="0"/>
              </a:rPr>
              <a:t>e custo dos produtos químicos;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Resultados </a:t>
            </a:r>
            <a:r>
              <a:rPr lang="pt-BR" sz="2200" dirty="0">
                <a:latin typeface="Arial" pitchFamily="34" charset="0"/>
                <a:cs typeface="Arial" pitchFamily="34" charset="0"/>
              </a:rPr>
              <a:t>de análises da água tratada;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Consumo </a:t>
            </a:r>
            <a:r>
              <a:rPr lang="pt-BR" sz="2200" dirty="0">
                <a:latin typeface="Arial" pitchFamily="34" charset="0"/>
                <a:cs typeface="Arial" pitchFamily="34" charset="0"/>
              </a:rPr>
              <a:t>e custo da energia elétrica em todos os setores e por equipamento;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Consumo </a:t>
            </a:r>
            <a:r>
              <a:rPr lang="pt-BR" sz="2200" dirty="0">
                <a:latin typeface="Arial" pitchFamily="34" charset="0"/>
                <a:cs typeface="Arial" pitchFamily="34" charset="0"/>
              </a:rPr>
              <a:t>de água por categorias;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Planilhas </a:t>
            </a:r>
            <a:r>
              <a:rPr lang="pt-BR" sz="2200" dirty="0">
                <a:latin typeface="Arial" pitchFamily="34" charset="0"/>
                <a:cs typeface="Arial" pitchFamily="34" charset="0"/>
              </a:rPr>
              <a:t>(Em forma de gráficos) de  Receita e Despesas;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Comparativo </a:t>
            </a:r>
            <a:r>
              <a:rPr lang="pt-BR" sz="2200" dirty="0">
                <a:latin typeface="Arial" pitchFamily="34" charset="0"/>
                <a:cs typeface="Arial" pitchFamily="34" charset="0"/>
              </a:rPr>
              <a:t>de preços da água entre os municípios da região.</a:t>
            </a:r>
          </a:p>
        </p:txBody>
      </p:sp>
    </p:spTree>
    <p:extLst>
      <p:ext uri="{BB962C8B-B14F-4D97-AF65-F5344CB8AC3E}">
        <p14:creationId xmlns:p14="http://schemas.microsoft.com/office/powerpoint/2010/main" val="380952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áfico 3"/>
          <p:cNvGraphicFramePr>
            <a:graphicFrameLocks/>
          </p:cNvGraphicFramePr>
          <p:nvPr>
            <p:extLst>
              <p:ext uri="{D42A27DB-BD31-4B8C-83A1-F6EECF244321}">
                <p14:modId xmlns:p14="http://schemas.microsoft.com/office/powerpoint/2010/main" val="803191826"/>
              </p:ext>
            </p:extLst>
          </p:nvPr>
        </p:nvGraphicFramePr>
        <p:xfrm>
          <a:off x="507444" y="1412776"/>
          <a:ext cx="811864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3065773632"/>
              </p:ext>
            </p:extLst>
          </p:nvPr>
        </p:nvGraphicFramePr>
        <p:xfrm>
          <a:off x="503613" y="3933056"/>
          <a:ext cx="8154587" cy="25115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95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áfico 3"/>
          <p:cNvGraphicFramePr>
            <a:graphicFrameLocks/>
          </p:cNvGraphicFramePr>
          <p:nvPr>
            <p:extLst>
              <p:ext uri="{D42A27DB-BD31-4B8C-83A1-F6EECF244321}">
                <p14:modId xmlns:p14="http://schemas.microsoft.com/office/powerpoint/2010/main" val="4048749153"/>
              </p:ext>
            </p:extLst>
          </p:nvPr>
        </p:nvGraphicFramePr>
        <p:xfrm>
          <a:off x="827584" y="1340768"/>
          <a:ext cx="7776864"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3183869568"/>
              </p:ext>
            </p:extLst>
          </p:nvPr>
        </p:nvGraphicFramePr>
        <p:xfrm>
          <a:off x="842589" y="3933056"/>
          <a:ext cx="7815611"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5677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áfico 3"/>
          <p:cNvGraphicFramePr>
            <a:graphicFrameLocks/>
          </p:cNvGraphicFramePr>
          <p:nvPr>
            <p:extLst>
              <p:ext uri="{D42A27DB-BD31-4B8C-83A1-F6EECF244321}">
                <p14:modId xmlns:p14="http://schemas.microsoft.com/office/powerpoint/2010/main" val="3994661315"/>
              </p:ext>
            </p:extLst>
          </p:nvPr>
        </p:nvGraphicFramePr>
        <p:xfrm>
          <a:off x="714759" y="1484784"/>
          <a:ext cx="792088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620175959"/>
              </p:ext>
            </p:extLst>
          </p:nvPr>
        </p:nvGraphicFramePr>
        <p:xfrm>
          <a:off x="683568" y="4077072"/>
          <a:ext cx="7974632" cy="2232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5677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áfico 3"/>
          <p:cNvGraphicFramePr>
            <a:graphicFrameLocks/>
          </p:cNvGraphicFramePr>
          <p:nvPr>
            <p:extLst>
              <p:ext uri="{D42A27DB-BD31-4B8C-83A1-F6EECF244321}">
                <p14:modId xmlns:p14="http://schemas.microsoft.com/office/powerpoint/2010/main" val="2967992309"/>
              </p:ext>
            </p:extLst>
          </p:nvPr>
        </p:nvGraphicFramePr>
        <p:xfrm>
          <a:off x="539552" y="1556792"/>
          <a:ext cx="8118648"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25871308"/>
              </p:ext>
            </p:extLst>
          </p:nvPr>
        </p:nvGraphicFramePr>
        <p:xfrm>
          <a:off x="506900" y="4005065"/>
          <a:ext cx="8151300"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5677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1679" y="2059107"/>
            <a:ext cx="8064896" cy="1292662"/>
          </a:xfrm>
          <a:prstGeom prst="rect">
            <a:avLst/>
          </a:prstGeom>
        </p:spPr>
        <p:txBody>
          <a:bodyPr wrap="square">
            <a:spAutoFit/>
          </a:bodyPr>
          <a:lstStyle/>
          <a:p>
            <a:pPr algn="just"/>
            <a:r>
              <a:rPr lang="pt-BR" sz="2200" dirty="0">
                <a:latin typeface="Arial" pitchFamily="34" charset="0"/>
                <a:cs typeface="Arial" pitchFamily="34" charset="0"/>
              </a:rPr>
              <a:t>Resistência à mudança é uma reação natural de indivíduos e de grupos, principalmente diante de transformações estruturais e funcionais em ambiente de trabalho. </a:t>
            </a:r>
            <a:endParaRPr lang="pt-BR" sz="2200" dirty="0" smtClean="0">
              <a:latin typeface="Arial" pitchFamily="34" charset="0"/>
              <a:cs typeface="Arial" pitchFamily="34" charset="0"/>
            </a:endParaRPr>
          </a:p>
          <a:p>
            <a:pPr algn="just"/>
            <a:endParaRPr lang="pt-BR" sz="1200" dirty="0">
              <a:latin typeface="Arial" pitchFamily="34" charset="0"/>
              <a:cs typeface="Arial" pitchFamily="34" charset="0"/>
            </a:endParaRPr>
          </a:p>
        </p:txBody>
      </p:sp>
      <p:sp>
        <p:nvSpPr>
          <p:cNvPr id="5" name="Retângulo 4"/>
          <p:cNvSpPr/>
          <p:nvPr/>
        </p:nvSpPr>
        <p:spPr>
          <a:xfrm>
            <a:off x="519502" y="3789040"/>
            <a:ext cx="8208912" cy="1785104"/>
          </a:xfrm>
          <a:prstGeom prst="rect">
            <a:avLst/>
          </a:prstGeom>
        </p:spPr>
        <p:txBody>
          <a:bodyPr wrap="square">
            <a:spAutoFit/>
          </a:bodyPr>
          <a:lstStyle/>
          <a:p>
            <a:pPr algn="just"/>
            <a:r>
              <a:rPr lang="pt-BR" sz="2200" dirty="0">
                <a:latin typeface="Arial" pitchFamily="34" charset="0"/>
                <a:cs typeface="Arial" pitchFamily="34" charset="0"/>
              </a:rPr>
              <a:t>Realmente, apesar da decisão ter partido da Alta Administração, de início encontramos uma razoável resistência na implementação da norma por parte de alguns companheiros, pois representa uma fuga da zona de conforto, o que é natural ao ser humano. </a:t>
            </a:r>
          </a:p>
        </p:txBody>
      </p:sp>
    </p:spTree>
    <p:extLst>
      <p:ext uri="{BB962C8B-B14F-4D97-AF65-F5344CB8AC3E}">
        <p14:creationId xmlns:p14="http://schemas.microsoft.com/office/powerpoint/2010/main" val="425567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24606" y="2276872"/>
            <a:ext cx="8336831" cy="3816429"/>
          </a:xfrm>
          <a:prstGeom prst="rect">
            <a:avLst/>
          </a:prstGeom>
        </p:spPr>
        <p:txBody>
          <a:bodyPr wrap="square">
            <a:spAutoFit/>
          </a:bodyPr>
          <a:lstStyle/>
          <a:p>
            <a:pPr algn="just"/>
            <a:r>
              <a:rPr lang="pt-BR" sz="2200" dirty="0">
                <a:latin typeface="Arial" pitchFamily="34" charset="0"/>
                <a:cs typeface="Arial" pitchFamily="34" charset="0"/>
              </a:rPr>
              <a:t>O objetivo deste trabalho é apresentar a experiência vivida pelo SAAE </a:t>
            </a:r>
            <a:r>
              <a:rPr lang="pt-BR" sz="2200" dirty="0" smtClean="0">
                <a:latin typeface="Arial" pitchFamily="34" charset="0"/>
                <a:cs typeface="Arial" pitchFamily="34" charset="0"/>
              </a:rPr>
              <a:t>de </a:t>
            </a:r>
            <a:r>
              <a:rPr lang="pt-BR" sz="2200" dirty="0">
                <a:latin typeface="Arial" pitchFamily="34" charset="0"/>
                <a:cs typeface="Arial" pitchFamily="34" charset="0"/>
              </a:rPr>
              <a:t>Itapira no processo de implantação de um Sistema da </a:t>
            </a:r>
            <a:r>
              <a:rPr lang="pt-BR" sz="2200" dirty="0" smtClean="0">
                <a:latin typeface="Arial" pitchFamily="34" charset="0"/>
                <a:cs typeface="Arial" pitchFamily="34" charset="0"/>
              </a:rPr>
              <a:t>Qualidade com base na Norma NBR ISO 9001:2008, </a:t>
            </a:r>
            <a:r>
              <a:rPr lang="pt-BR" sz="2200" dirty="0">
                <a:latin typeface="Arial" pitchFamily="34" charset="0"/>
                <a:cs typeface="Arial" pitchFamily="34" charset="0"/>
              </a:rPr>
              <a:t>desde </a:t>
            </a:r>
            <a:r>
              <a:rPr lang="pt-BR" sz="2200" dirty="0" smtClean="0">
                <a:latin typeface="Arial" pitchFamily="34" charset="0"/>
                <a:cs typeface="Arial" pitchFamily="34" charset="0"/>
              </a:rPr>
              <a:t>as: </a:t>
            </a: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 ações </a:t>
            </a:r>
            <a:r>
              <a:rPr lang="pt-BR" sz="2200" dirty="0">
                <a:latin typeface="Arial" pitchFamily="34" charset="0"/>
                <a:cs typeface="Arial" pitchFamily="34" charset="0"/>
              </a:rPr>
              <a:t>iniciais até a definição do modelo a ser </a:t>
            </a:r>
            <a:r>
              <a:rPr lang="pt-BR" sz="2200" dirty="0" smtClean="0">
                <a:latin typeface="Arial" pitchFamily="34" charset="0"/>
                <a:cs typeface="Arial" pitchFamily="34" charset="0"/>
              </a:rPr>
              <a:t>adotado,</a:t>
            </a: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motivação que nos levou à tomada desta decisão</a:t>
            </a:r>
            <a:r>
              <a:rPr lang="pt-BR" sz="2200" dirty="0" smtClean="0">
                <a:latin typeface="Arial" pitchFamily="34" charset="0"/>
                <a:cs typeface="Arial" pitchFamily="34" charset="0"/>
              </a:rPr>
              <a:t>,</a:t>
            </a: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sistemática de trabalho adotada, </a:t>
            </a:r>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 as </a:t>
            </a:r>
            <a:r>
              <a:rPr lang="pt-BR" sz="2200" dirty="0">
                <a:latin typeface="Arial" pitchFamily="34" charset="0"/>
                <a:cs typeface="Arial" pitchFamily="34" charset="0"/>
              </a:rPr>
              <a:t>dificuldades encontradas durante o transcorrer do processo, </a:t>
            </a:r>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 a </a:t>
            </a:r>
            <a:r>
              <a:rPr lang="pt-BR" sz="2200" dirty="0">
                <a:latin typeface="Arial" pitchFamily="34" charset="0"/>
                <a:cs typeface="Arial" pitchFamily="34" charset="0"/>
              </a:rPr>
              <a:t>seleção dos indicadores de desempenho, </a:t>
            </a:r>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 o </a:t>
            </a:r>
            <a:r>
              <a:rPr lang="pt-BR" sz="2200" dirty="0">
                <a:latin typeface="Arial" pitchFamily="34" charset="0"/>
                <a:cs typeface="Arial" pitchFamily="34" charset="0"/>
              </a:rPr>
              <a:t>processo de Certificação do Sistema em si, </a:t>
            </a:r>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 finalmente</a:t>
            </a:r>
            <a:r>
              <a:rPr lang="pt-BR" sz="2200" dirty="0">
                <a:latin typeface="Arial" pitchFamily="34" charset="0"/>
                <a:cs typeface="Arial" pitchFamily="34" charset="0"/>
              </a:rPr>
              <a:t>, os benefícios observados</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sp>
        <p:nvSpPr>
          <p:cNvPr id="5" name="Retângulo 4"/>
          <p:cNvSpPr/>
          <p:nvPr/>
        </p:nvSpPr>
        <p:spPr>
          <a:xfrm>
            <a:off x="3540235" y="1556792"/>
            <a:ext cx="1611339" cy="430887"/>
          </a:xfrm>
          <a:prstGeom prst="rect">
            <a:avLst/>
          </a:prstGeom>
        </p:spPr>
        <p:txBody>
          <a:bodyPr wrap="none">
            <a:spAutoFit/>
          </a:bodyPr>
          <a:lstStyle/>
          <a:p>
            <a:r>
              <a:rPr lang="pt-BR" sz="2200" b="1" dirty="0">
                <a:latin typeface="Arial" pitchFamily="34" charset="0"/>
                <a:cs typeface="Arial" pitchFamily="34" charset="0"/>
              </a:rPr>
              <a:t>OBJETIVO</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3691818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00428" y="1628800"/>
            <a:ext cx="8064896" cy="4001095"/>
          </a:xfrm>
          <a:prstGeom prst="rect">
            <a:avLst/>
          </a:prstGeom>
        </p:spPr>
        <p:txBody>
          <a:bodyPr wrap="square">
            <a:spAutoFit/>
          </a:bodyPr>
          <a:lstStyle/>
          <a:p>
            <a:pPr algn="just"/>
            <a:r>
              <a:rPr lang="pt-BR" sz="2200" dirty="0" smtClean="0">
                <a:latin typeface="Arial" pitchFamily="34" charset="0"/>
                <a:cs typeface="Arial" pitchFamily="34" charset="0"/>
              </a:rPr>
              <a:t>Como </a:t>
            </a:r>
            <a:r>
              <a:rPr lang="pt-BR" sz="2200" dirty="0">
                <a:latin typeface="Arial" pitchFamily="34" charset="0"/>
                <a:cs typeface="Arial" pitchFamily="34" charset="0"/>
              </a:rPr>
              <a:t>esclarece </a:t>
            </a:r>
            <a:r>
              <a:rPr lang="pt-BR" sz="2200" i="1" dirty="0">
                <a:latin typeface="Arial" pitchFamily="34" charset="0"/>
                <a:cs typeface="Arial" pitchFamily="34" charset="0"/>
              </a:rPr>
              <a:t>Robbins </a:t>
            </a:r>
            <a:r>
              <a:rPr lang="pt-BR" sz="2200" dirty="0">
                <a:latin typeface="Arial" pitchFamily="34" charset="0"/>
                <a:cs typeface="Arial" pitchFamily="34" charset="0"/>
              </a:rPr>
              <a:t>“uma das mais bem documentadas descobertas dos estudos do comportamento individual e organizacional é que as organizações e seus membros resistem à mudança. Num sentido, isto é positivo, pois fornece um grau de estabilidade e previsibilidade ao comportamento</a:t>
            </a:r>
            <a:r>
              <a:rPr lang="pt-BR" sz="2200" dirty="0" smtClean="0">
                <a:latin typeface="Arial" pitchFamily="34" charset="0"/>
                <a:cs typeface="Arial" pitchFamily="34" charset="0"/>
              </a:rPr>
              <a:t>.</a:t>
            </a:r>
          </a:p>
          <a:p>
            <a:pPr algn="just"/>
            <a:endParaRPr lang="pt-BR" sz="2200" dirty="0" smtClean="0">
              <a:latin typeface="Arial" pitchFamily="34" charset="0"/>
              <a:cs typeface="Arial" pitchFamily="34" charset="0"/>
            </a:endParaRPr>
          </a:p>
          <a:p>
            <a:pPr algn="just"/>
            <a:endParaRPr lang="pt-BR" sz="1200" dirty="0">
              <a:latin typeface="Arial" pitchFamily="34" charset="0"/>
              <a:cs typeface="Arial" pitchFamily="34" charset="0"/>
            </a:endParaRPr>
          </a:p>
          <a:p>
            <a:pPr algn="just"/>
            <a:r>
              <a:rPr lang="pt-BR" sz="2200" dirty="0" smtClean="0">
                <a:latin typeface="Arial" pitchFamily="34" charset="0"/>
                <a:cs typeface="Arial" pitchFamily="34" charset="0"/>
              </a:rPr>
              <a:t> </a:t>
            </a:r>
            <a:r>
              <a:rPr lang="pt-BR" sz="2200" dirty="0">
                <a:latin typeface="Arial" pitchFamily="34" charset="0"/>
                <a:cs typeface="Arial" pitchFamily="34" charset="0"/>
              </a:rPr>
              <a:t>Se não houvesse alguma resistência, o comportamento organizacional assumiria características de aleatoriedade caóticas. Resistência à mudança também pode ser uma fonte de conflito funcional (Desafios á Implementação do SGQ - José Silvino Filho). </a:t>
            </a:r>
          </a:p>
        </p:txBody>
      </p:sp>
    </p:spTree>
    <p:extLst>
      <p:ext uri="{BB962C8B-B14F-4D97-AF65-F5344CB8AC3E}">
        <p14:creationId xmlns:p14="http://schemas.microsoft.com/office/powerpoint/2010/main" val="1258029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96124" y="2420888"/>
            <a:ext cx="8136904" cy="2462213"/>
          </a:xfrm>
          <a:prstGeom prst="rect">
            <a:avLst/>
          </a:prstGeom>
        </p:spPr>
        <p:txBody>
          <a:bodyPr wrap="square">
            <a:spAutoFit/>
          </a:bodyPr>
          <a:lstStyle/>
          <a:p>
            <a:pPr algn="just"/>
            <a:r>
              <a:rPr lang="pt-BR" sz="2200" dirty="0">
                <a:latin typeface="Arial" pitchFamily="34" charset="0"/>
                <a:cs typeface="Arial" pitchFamily="34" charset="0"/>
              </a:rPr>
              <a:t>Mas há uma séria desvantagem na resistência à mudança. Ela atrasa a adaptação e o progresso”.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A </a:t>
            </a:r>
            <a:r>
              <a:rPr lang="pt-BR" sz="2200" dirty="0">
                <a:latin typeface="Arial" pitchFamily="34" charset="0"/>
                <a:cs typeface="Arial" pitchFamily="34" charset="0"/>
              </a:rPr>
              <a:t>implementação de um Sistema da Qualidade com base na NBR ISO 9001 representa uma mudança na cultura da organização e, a impressão inicial da grande maioria das pessoas é de que engessa as atividades. </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4255677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21296" y="1916832"/>
            <a:ext cx="8136904" cy="3139321"/>
          </a:xfrm>
          <a:prstGeom prst="rect">
            <a:avLst/>
          </a:prstGeom>
        </p:spPr>
        <p:txBody>
          <a:bodyPr wrap="square">
            <a:spAutoFit/>
          </a:bodyPr>
          <a:lstStyle/>
          <a:p>
            <a:pPr algn="just"/>
            <a:r>
              <a:rPr lang="pt-BR" sz="2200" dirty="0" smtClean="0">
                <a:latin typeface="Arial" pitchFamily="34" charset="0"/>
                <a:cs typeface="Arial" pitchFamily="34" charset="0"/>
              </a:rPr>
              <a:t>Nesse </a:t>
            </a:r>
            <a:r>
              <a:rPr lang="pt-BR" sz="2200" dirty="0">
                <a:latin typeface="Arial" pitchFamily="34" charset="0"/>
                <a:cs typeface="Arial" pitchFamily="34" charset="0"/>
              </a:rPr>
              <a:t>ponto, deve-se tomar muito cuidado na elaboração dos procedimentos, não buscando um modelo ideal, mas sim, tratando as atividades exatamente como são realizadas, em sumo, o sistema consiste em “escrever o que se faz e fazer o que escreveu”. </a:t>
            </a:r>
            <a:endParaRPr lang="pt-BR" sz="2200" dirty="0" smtClean="0">
              <a:latin typeface="Arial" pitchFamily="34" charset="0"/>
              <a:cs typeface="Arial" pitchFamily="34" charset="0"/>
            </a:endParaRPr>
          </a:p>
          <a:p>
            <a:pPr algn="just"/>
            <a:endParaRPr lang="pt-BR" sz="2200" dirty="0">
              <a:latin typeface="Arial" pitchFamily="34" charset="0"/>
              <a:cs typeface="Arial" pitchFamily="34" charset="0"/>
            </a:endParaRPr>
          </a:p>
          <a:p>
            <a:pPr algn="just"/>
            <a:r>
              <a:rPr lang="pt-BR" sz="2200" dirty="0" smtClean="0">
                <a:latin typeface="Arial" pitchFamily="34" charset="0"/>
                <a:cs typeface="Arial" pitchFamily="34" charset="0"/>
              </a:rPr>
              <a:t>A </a:t>
            </a:r>
            <a:r>
              <a:rPr lang="pt-BR" sz="2200" dirty="0">
                <a:latin typeface="Arial" pitchFamily="34" charset="0"/>
                <a:cs typeface="Arial" pitchFamily="34" charset="0"/>
              </a:rPr>
              <a:t>busca pela perfeição, no caso, deve ser conduzida através de melhorias contínuas, acompanhadas com treinamentos e conscientização de todos</a:t>
            </a:r>
            <a:r>
              <a:rPr lang="pt-BR" sz="2200" dirty="0" smtClean="0">
                <a:latin typeface="Arial" pitchFamily="34" charset="0"/>
                <a:cs typeface="Arial" pitchFamily="34" charset="0"/>
              </a:rPr>
              <a:t>.</a:t>
            </a:r>
          </a:p>
        </p:txBody>
      </p:sp>
    </p:spTree>
    <p:extLst>
      <p:ext uri="{BB962C8B-B14F-4D97-AF65-F5344CB8AC3E}">
        <p14:creationId xmlns:p14="http://schemas.microsoft.com/office/powerpoint/2010/main" val="4222890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72517" y="1412776"/>
            <a:ext cx="8064896" cy="4862870"/>
          </a:xfrm>
          <a:prstGeom prst="rect">
            <a:avLst/>
          </a:prstGeom>
        </p:spPr>
        <p:txBody>
          <a:bodyPr wrap="square">
            <a:spAutoFit/>
          </a:bodyPr>
          <a:lstStyle/>
          <a:p>
            <a:pPr algn="ctr"/>
            <a:r>
              <a:rPr lang="pt-BR" sz="2200" b="1" dirty="0">
                <a:latin typeface="Arial" pitchFamily="34" charset="0"/>
                <a:cs typeface="Arial" pitchFamily="34" charset="0"/>
              </a:rPr>
              <a:t>RESULTADOS E/OU </a:t>
            </a:r>
            <a:r>
              <a:rPr lang="pt-BR" sz="2200" b="1" dirty="0" smtClean="0">
                <a:latin typeface="Arial" pitchFamily="34" charset="0"/>
                <a:cs typeface="Arial" pitchFamily="34" charset="0"/>
              </a:rPr>
              <a:t>CONCLSÕES</a:t>
            </a:r>
          </a:p>
          <a:p>
            <a:pPr algn="just"/>
            <a:endParaRPr lang="pt-BR" sz="1200" dirty="0">
              <a:latin typeface="Arial" pitchFamily="34" charset="0"/>
              <a:cs typeface="Arial" pitchFamily="34" charset="0"/>
            </a:endParaRPr>
          </a:p>
          <a:p>
            <a:pPr algn="just"/>
            <a:r>
              <a:rPr lang="pt-BR" sz="2200" dirty="0">
                <a:latin typeface="Arial" pitchFamily="34" charset="0"/>
                <a:cs typeface="Arial" pitchFamily="34" charset="0"/>
              </a:rPr>
              <a:t>Dentre os resultados obtidos, pudemos </a:t>
            </a:r>
            <a:r>
              <a:rPr lang="pt-BR" sz="2200" dirty="0" smtClean="0">
                <a:latin typeface="Arial" pitchFamily="34" charset="0"/>
                <a:cs typeface="Arial" pitchFamily="34" charset="0"/>
              </a:rPr>
              <a:t>constatar</a:t>
            </a:r>
            <a:r>
              <a:rPr lang="pt-BR" sz="2200" dirty="0" smtClean="0">
                <a:latin typeface="Arial" pitchFamily="34" charset="0"/>
                <a:cs typeface="Arial" pitchFamily="34" charset="0"/>
              </a:rPr>
              <a:t>:</a:t>
            </a:r>
          </a:p>
          <a:p>
            <a:pPr algn="just"/>
            <a:endParaRPr lang="pt-BR" sz="1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uma </a:t>
            </a:r>
            <a:r>
              <a:rPr lang="pt-BR" sz="2200" dirty="0">
                <a:latin typeface="Arial" pitchFamily="34" charset="0"/>
                <a:cs typeface="Arial" pitchFamily="34" charset="0"/>
              </a:rPr>
              <a:t>padronização das atividades,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o </a:t>
            </a:r>
            <a:r>
              <a:rPr lang="pt-BR" sz="2200" dirty="0">
                <a:latin typeface="Arial" pitchFamily="34" charset="0"/>
                <a:cs typeface="Arial" pitchFamily="34" charset="0"/>
              </a:rPr>
              <a:t>exercício de uma busca contínua na melhoria dos processos através da análise dos indicadores de </a:t>
            </a:r>
            <a:r>
              <a:rPr lang="pt-BR" sz="2200" dirty="0" smtClean="0">
                <a:latin typeface="Arial" pitchFamily="34" charset="0"/>
                <a:cs typeface="Arial" pitchFamily="34" charset="0"/>
              </a:rPr>
              <a:t>desempenho,</a:t>
            </a:r>
          </a:p>
          <a:p>
            <a:pPr marL="342900" indent="-342900" algn="just">
              <a:buFontTx/>
              <a:buChar char="-"/>
            </a:pPr>
            <a:r>
              <a:rPr lang="pt-BR" sz="2200" dirty="0" smtClean="0">
                <a:latin typeface="Arial" pitchFamily="34" charset="0"/>
                <a:cs typeface="Arial" pitchFamily="34" charset="0"/>
              </a:rPr>
              <a:t>proporcionou </a:t>
            </a:r>
            <a:r>
              <a:rPr lang="pt-BR" sz="2200" dirty="0">
                <a:latin typeface="Arial" pitchFamily="34" charset="0"/>
                <a:cs typeface="Arial" pitchFamily="34" charset="0"/>
              </a:rPr>
              <a:t>uma melhor qualidade na prestação de serviços;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otimização </a:t>
            </a:r>
            <a:r>
              <a:rPr lang="pt-BR" sz="2200" dirty="0">
                <a:latin typeface="Arial" pitchFamily="34" charset="0"/>
                <a:cs typeface="Arial" pitchFamily="34" charset="0"/>
              </a:rPr>
              <a:t>dos </a:t>
            </a:r>
            <a:r>
              <a:rPr lang="pt-BR" sz="2200" dirty="0" smtClean="0">
                <a:latin typeface="Arial" pitchFamily="34" charset="0"/>
                <a:cs typeface="Arial" pitchFamily="34" charset="0"/>
              </a:rPr>
              <a:t>processos  </a:t>
            </a:r>
            <a:r>
              <a:rPr lang="pt-BR" sz="2200" dirty="0">
                <a:latin typeface="Arial" pitchFamily="34" charset="0"/>
                <a:cs typeface="Arial" pitchFamily="34" charset="0"/>
              </a:rPr>
              <a:t>internos;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maior </a:t>
            </a:r>
            <a:r>
              <a:rPr lang="pt-BR" sz="2200" dirty="0">
                <a:latin typeface="Arial" pitchFamily="34" charset="0"/>
                <a:cs typeface="Arial" pitchFamily="34" charset="0"/>
              </a:rPr>
              <a:t>facilidade para treinamento de funcionários;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maior </a:t>
            </a:r>
            <a:r>
              <a:rPr lang="pt-BR" sz="2200" dirty="0">
                <a:latin typeface="Arial" pitchFamily="34" charset="0"/>
                <a:cs typeface="Arial" pitchFamily="34" charset="0"/>
              </a:rPr>
              <a:t>satisfação dos clientes; </a:t>
            </a:r>
            <a:endParaRPr lang="pt-BR" sz="2200" dirty="0" smtClean="0">
              <a:latin typeface="Arial" pitchFamily="34" charset="0"/>
              <a:cs typeface="Arial" pitchFamily="34" charset="0"/>
            </a:endParaRPr>
          </a:p>
          <a:p>
            <a:pPr marL="342900" indent="-342900" algn="just">
              <a:buFontTx/>
              <a:buChar char="-"/>
            </a:pPr>
            <a:r>
              <a:rPr lang="pt-BR" sz="2200" dirty="0" smtClean="0">
                <a:latin typeface="Arial" pitchFamily="34" charset="0"/>
                <a:cs typeface="Arial" pitchFamily="34" charset="0"/>
              </a:rPr>
              <a:t>melhoria </a:t>
            </a:r>
            <a:r>
              <a:rPr lang="pt-BR" sz="2200" dirty="0">
                <a:latin typeface="Arial" pitchFamily="34" charset="0"/>
                <a:cs typeface="Arial" pitchFamily="34" charset="0"/>
              </a:rPr>
              <a:t>da imagem, cultura e desempenho da </a:t>
            </a:r>
            <a:r>
              <a:rPr lang="pt-BR" sz="2200" dirty="0" smtClean="0">
                <a:latin typeface="Arial" pitchFamily="34" charset="0"/>
                <a:cs typeface="Arial" pitchFamily="34" charset="0"/>
              </a:rPr>
              <a:t>organização;</a:t>
            </a:r>
          </a:p>
          <a:p>
            <a:pPr marL="342900" indent="-342900" algn="just">
              <a:buFontTx/>
              <a:buChar char="-"/>
            </a:pPr>
            <a:r>
              <a:rPr lang="pt-BR" sz="2200" dirty="0" smtClean="0">
                <a:latin typeface="Arial" pitchFamily="34" charset="0"/>
                <a:cs typeface="Arial" pitchFamily="34" charset="0"/>
              </a:rPr>
              <a:t>Melhoria </a:t>
            </a:r>
            <a:r>
              <a:rPr lang="pt-BR" sz="2200" dirty="0">
                <a:latin typeface="Arial" pitchFamily="34" charset="0"/>
                <a:cs typeface="Arial" pitchFamily="34" charset="0"/>
              </a:rPr>
              <a:t>da comunicação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1750613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49975" y="2420888"/>
            <a:ext cx="8064896" cy="2123658"/>
          </a:xfrm>
          <a:prstGeom prst="rect">
            <a:avLst/>
          </a:prstGeom>
        </p:spPr>
        <p:txBody>
          <a:bodyPr wrap="square">
            <a:spAutoFit/>
          </a:bodyPr>
          <a:lstStyle/>
          <a:p>
            <a:pPr algn="just"/>
            <a:r>
              <a:rPr lang="pt-BR" sz="2200" dirty="0">
                <a:latin typeface="Arial" pitchFamily="34" charset="0"/>
                <a:cs typeface="Arial" pitchFamily="34" charset="0"/>
              </a:rPr>
              <a:t>Um item fundamental que se buscou neste projeto, tal como definido na “Política da Qualidade” foi um aumento na satisfação dos clientes, e para tal, estabeleceu-se uma pesquisa mensal a respeito da qualidade dos serviços prestados, bem como uma análise crítica para sua avaliação e planejamento de melhoria contínua.</a:t>
            </a:r>
          </a:p>
        </p:txBody>
      </p:sp>
    </p:spTree>
    <p:extLst>
      <p:ext uri="{BB962C8B-B14F-4D97-AF65-F5344CB8AC3E}">
        <p14:creationId xmlns:p14="http://schemas.microsoft.com/office/powerpoint/2010/main" val="1750613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1979712" y="2924944"/>
            <a:ext cx="5256584" cy="461665"/>
          </a:xfrm>
          <a:prstGeom prst="rect">
            <a:avLst/>
          </a:prstGeom>
          <a:noFill/>
        </p:spPr>
        <p:txBody>
          <a:bodyPr wrap="square" rtlCol="0">
            <a:spAutoFit/>
          </a:bodyPr>
          <a:lstStyle/>
          <a:p>
            <a:r>
              <a:rPr lang="pt-BR" sz="2400" dirty="0" smtClean="0">
                <a:latin typeface="Arial Black" pitchFamily="34" charset="0"/>
              </a:rPr>
              <a:t>Agradeço a atenção de todos.</a:t>
            </a:r>
            <a:endParaRPr lang="pt-BR" sz="2400" dirty="0">
              <a:latin typeface="Arial Black" pitchFamily="34" charset="0"/>
            </a:endParaRPr>
          </a:p>
        </p:txBody>
      </p:sp>
    </p:spTree>
    <p:extLst>
      <p:ext uri="{BB962C8B-B14F-4D97-AF65-F5344CB8AC3E}">
        <p14:creationId xmlns:p14="http://schemas.microsoft.com/office/powerpoint/2010/main" val="47259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683567" y="3140968"/>
            <a:ext cx="8064897" cy="830997"/>
          </a:xfrm>
          <a:prstGeom prst="rect">
            <a:avLst/>
          </a:prstGeom>
          <a:noFill/>
        </p:spPr>
        <p:txBody>
          <a:bodyPr wrap="square" rtlCol="0">
            <a:spAutoFit/>
          </a:bodyPr>
          <a:lstStyle/>
          <a:p>
            <a:pPr algn="ctr"/>
            <a:r>
              <a:rPr lang="pt-BR" sz="2400" dirty="0" smtClean="0">
                <a:latin typeface="Arial Black" pitchFamily="34" charset="0"/>
              </a:rPr>
              <a:t>Porque decidimos implantar um Sistema de </a:t>
            </a:r>
            <a:endParaRPr lang="pt-BR" sz="2400" dirty="0">
              <a:latin typeface="Arial Black" pitchFamily="34" charset="0"/>
            </a:endParaRPr>
          </a:p>
          <a:p>
            <a:pPr algn="ctr"/>
            <a:r>
              <a:rPr lang="pt-BR" sz="2400" dirty="0" smtClean="0">
                <a:latin typeface="Arial Black" pitchFamily="34" charset="0"/>
              </a:rPr>
              <a:t>Gestão da Qualidade no SAAE Itapira.</a:t>
            </a:r>
            <a:endParaRPr lang="pt-BR" sz="2400" dirty="0">
              <a:latin typeface="Arial Black" pitchFamily="34" charset="0"/>
            </a:endParaRPr>
          </a:p>
        </p:txBody>
      </p:sp>
    </p:spTree>
    <p:extLst>
      <p:ext uri="{BB962C8B-B14F-4D97-AF65-F5344CB8AC3E}">
        <p14:creationId xmlns:p14="http://schemas.microsoft.com/office/powerpoint/2010/main" val="369181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395537" y="1700808"/>
            <a:ext cx="8378970" cy="1323439"/>
          </a:xfrm>
          <a:prstGeom prst="rect">
            <a:avLst/>
          </a:prstGeom>
        </p:spPr>
        <p:txBody>
          <a:bodyPr wrap="square">
            <a:spAutoFit/>
          </a:bodyPr>
          <a:lstStyle/>
          <a:p>
            <a:pPr algn="just"/>
            <a:r>
              <a:rPr lang="pt-PT" sz="2000" b="1" dirty="0" smtClean="0">
                <a:latin typeface="Arial" pitchFamily="34" charset="0"/>
                <a:cs typeface="Arial" pitchFamily="34" charset="0"/>
              </a:rPr>
              <a:t>Implantar </a:t>
            </a:r>
            <a:r>
              <a:rPr lang="pt-PT" sz="2000" b="1" dirty="0">
                <a:latin typeface="Arial" pitchFamily="34" charset="0"/>
                <a:cs typeface="Arial" pitchFamily="34" charset="0"/>
              </a:rPr>
              <a:t>ou não um SGQ (Sistema de Gestão da Qualidade) </a:t>
            </a:r>
            <a:r>
              <a:rPr lang="pt-PT" sz="2000" b="1" dirty="0" smtClean="0">
                <a:latin typeface="Arial" pitchFamily="34" charset="0"/>
                <a:cs typeface="Arial" pitchFamily="34" charset="0"/>
              </a:rPr>
              <a:t>é </a:t>
            </a:r>
            <a:r>
              <a:rPr lang="pt-PT" sz="2000" b="1" dirty="0">
                <a:latin typeface="Arial" pitchFamily="34" charset="0"/>
                <a:cs typeface="Arial" pitchFamily="34" charset="0"/>
              </a:rPr>
              <a:t>uma decisão </a:t>
            </a:r>
            <a:r>
              <a:rPr lang="pt-PT" sz="2000" b="1" dirty="0" smtClean="0">
                <a:latin typeface="Arial" pitchFamily="34" charset="0"/>
                <a:cs typeface="Arial" pitchFamily="34" charset="0"/>
              </a:rPr>
              <a:t>estratégica. </a:t>
            </a:r>
            <a:r>
              <a:rPr lang="pt-PT" sz="2000" b="1" dirty="0">
                <a:latin typeface="Arial" pitchFamily="34" charset="0"/>
                <a:cs typeface="Arial" pitchFamily="34" charset="0"/>
              </a:rPr>
              <a:t>A primeira pregunta que deverá ser feita </a:t>
            </a:r>
            <a:r>
              <a:rPr lang="pt-PT" sz="2000" b="1" dirty="0" smtClean="0">
                <a:latin typeface="Arial" pitchFamily="34" charset="0"/>
                <a:cs typeface="Arial" pitchFamily="34" charset="0"/>
              </a:rPr>
              <a:t>é</a:t>
            </a:r>
            <a:r>
              <a:rPr lang="pt-PT" sz="2000" b="1" dirty="0">
                <a:latin typeface="Arial" pitchFamily="34" charset="0"/>
                <a:cs typeface="Arial" pitchFamily="34" charset="0"/>
              </a:rPr>
              <a:t>: </a:t>
            </a:r>
            <a:endParaRPr lang="pt-PT" sz="2000" b="1" dirty="0" smtClean="0">
              <a:latin typeface="Arial" pitchFamily="34" charset="0"/>
              <a:cs typeface="Arial" pitchFamily="34" charset="0"/>
            </a:endParaRPr>
          </a:p>
          <a:p>
            <a:pPr algn="just"/>
            <a:endParaRPr lang="pt-PT" sz="2000" b="1" dirty="0">
              <a:latin typeface="Arial" pitchFamily="34" charset="0"/>
              <a:cs typeface="Arial" pitchFamily="34" charset="0"/>
            </a:endParaRPr>
          </a:p>
          <a:p>
            <a:pPr algn="just"/>
            <a:r>
              <a:rPr lang="pt-PT" sz="2000" b="1" dirty="0" smtClean="0">
                <a:latin typeface="Arial" pitchFamily="34" charset="0"/>
                <a:cs typeface="Arial" pitchFamily="34" charset="0"/>
              </a:rPr>
              <a:t>“</a:t>
            </a:r>
            <a:r>
              <a:rPr lang="pt-PT" sz="2000" b="1" dirty="0">
                <a:latin typeface="Arial" pitchFamily="34" charset="0"/>
                <a:cs typeface="Arial" pitchFamily="34" charset="0"/>
              </a:rPr>
              <a:t>Por que eu quero implantar um Sistema de Gestão da Qualidade?”</a:t>
            </a:r>
            <a:endParaRPr lang="pt-BR" sz="2000" dirty="0">
              <a:latin typeface="Arial" pitchFamily="34" charset="0"/>
              <a:cs typeface="Arial" pitchFamily="34" charset="0"/>
            </a:endParaRPr>
          </a:p>
        </p:txBody>
      </p:sp>
      <p:sp>
        <p:nvSpPr>
          <p:cNvPr id="5" name="Retângulo 4"/>
          <p:cNvSpPr/>
          <p:nvPr/>
        </p:nvSpPr>
        <p:spPr>
          <a:xfrm>
            <a:off x="538597" y="3573016"/>
            <a:ext cx="8236088" cy="1938992"/>
          </a:xfrm>
          <a:prstGeom prst="rect">
            <a:avLst/>
          </a:prstGeom>
        </p:spPr>
        <p:txBody>
          <a:bodyPr wrap="square">
            <a:spAutoFit/>
          </a:bodyPr>
          <a:lstStyle/>
          <a:p>
            <a:r>
              <a:rPr lang="pt-PT" sz="2000" b="1" dirty="0">
                <a:latin typeface="Arial" pitchFamily="34" charset="0"/>
                <a:cs typeface="Arial" pitchFamily="34" charset="0"/>
              </a:rPr>
              <a:t>1.  Os clientes estão exigindo um SGQ </a:t>
            </a:r>
            <a:r>
              <a:rPr lang="pt-PT" sz="2000" b="1" dirty="0" smtClean="0">
                <a:latin typeface="Arial" pitchFamily="34" charset="0"/>
                <a:cs typeface="Arial" pitchFamily="34" charset="0"/>
              </a:rPr>
              <a:t>implantado</a:t>
            </a:r>
            <a:r>
              <a:rPr lang="pt-PT" sz="2000" b="1" dirty="0">
                <a:latin typeface="Arial" pitchFamily="34" charset="0"/>
                <a:cs typeface="Arial" pitchFamily="34" charset="0"/>
              </a:rPr>
              <a:t> </a:t>
            </a:r>
            <a:r>
              <a:rPr lang="pt-PT" sz="2000" b="1" dirty="0" smtClean="0">
                <a:latin typeface="Arial" pitchFamily="34" charset="0"/>
                <a:cs typeface="Arial" pitchFamily="34" charset="0"/>
              </a:rPr>
              <a:t>?</a:t>
            </a:r>
          </a:p>
          <a:p>
            <a:endParaRPr lang="pt-PT" sz="2000" b="1" dirty="0" smtClean="0">
              <a:latin typeface="Arial" pitchFamily="34" charset="0"/>
              <a:cs typeface="Arial" pitchFamily="34" charset="0"/>
            </a:endParaRPr>
          </a:p>
          <a:p>
            <a:r>
              <a:rPr lang="pt-PT" sz="2000" b="1" dirty="0" smtClean="0">
                <a:latin typeface="Arial" pitchFamily="34" charset="0"/>
                <a:cs typeface="Arial" pitchFamily="34" charset="0"/>
              </a:rPr>
              <a:t>2.</a:t>
            </a:r>
            <a:r>
              <a:rPr lang="pt-PT" sz="2000" b="1" dirty="0">
                <a:latin typeface="Arial" pitchFamily="34" charset="0"/>
                <a:cs typeface="Arial" pitchFamily="34" charset="0"/>
              </a:rPr>
              <a:t>  U</a:t>
            </a:r>
            <a:r>
              <a:rPr lang="pt-PT" sz="2000" b="1" dirty="0" smtClean="0">
                <a:latin typeface="Arial" pitchFamily="34" charset="0"/>
                <a:cs typeface="Arial" pitchFamily="34" charset="0"/>
              </a:rPr>
              <a:t>tilizar </a:t>
            </a:r>
            <a:r>
              <a:rPr lang="pt-PT" sz="2000" b="1" dirty="0">
                <a:latin typeface="Arial" pitchFamily="34" charset="0"/>
                <a:cs typeface="Arial" pitchFamily="34" charset="0"/>
              </a:rPr>
              <a:t>o SGQ para fins comerciais e de </a:t>
            </a:r>
            <a:r>
              <a:rPr lang="pt-PT" sz="2000" b="1" dirty="0" smtClean="0">
                <a:latin typeface="Arial" pitchFamily="34" charset="0"/>
                <a:cs typeface="Arial" pitchFamily="34" charset="0"/>
              </a:rPr>
              <a:t>marketing</a:t>
            </a:r>
            <a:r>
              <a:rPr lang="pt-PT" sz="2000" b="1" dirty="0">
                <a:latin typeface="Arial" pitchFamily="34" charset="0"/>
                <a:cs typeface="Arial" pitchFamily="34" charset="0"/>
              </a:rPr>
              <a:t> </a:t>
            </a:r>
            <a:r>
              <a:rPr lang="pt-PT" sz="2000" b="1" dirty="0" smtClean="0">
                <a:latin typeface="Arial" pitchFamily="34" charset="0"/>
                <a:cs typeface="Arial" pitchFamily="34" charset="0"/>
              </a:rPr>
              <a:t>?</a:t>
            </a:r>
          </a:p>
          <a:p>
            <a:endParaRPr lang="pt-BR" sz="2000" dirty="0">
              <a:latin typeface="Arial" pitchFamily="34" charset="0"/>
              <a:cs typeface="Arial" pitchFamily="34" charset="0"/>
            </a:endParaRPr>
          </a:p>
          <a:p>
            <a:r>
              <a:rPr lang="pt-PT" sz="2000" b="1" dirty="0">
                <a:latin typeface="Arial" pitchFamily="34" charset="0"/>
                <a:cs typeface="Arial" pitchFamily="34" charset="0"/>
              </a:rPr>
              <a:t>3</a:t>
            </a:r>
            <a:r>
              <a:rPr lang="pt-PT" sz="2000" b="1" dirty="0" smtClean="0">
                <a:latin typeface="Arial" pitchFamily="34" charset="0"/>
                <a:cs typeface="Arial" pitchFamily="34" charset="0"/>
              </a:rPr>
              <a:t>.</a:t>
            </a:r>
            <a:r>
              <a:rPr lang="pt-PT" sz="2000" b="1" dirty="0">
                <a:latin typeface="Arial" pitchFamily="34" charset="0"/>
                <a:cs typeface="Arial" pitchFamily="34" charset="0"/>
              </a:rPr>
              <a:t>  M</a:t>
            </a:r>
            <a:r>
              <a:rPr lang="pt-PT" sz="2000" b="1" dirty="0" smtClean="0">
                <a:latin typeface="Arial" pitchFamily="34" charset="0"/>
                <a:cs typeface="Arial" pitchFamily="34" charset="0"/>
              </a:rPr>
              <a:t>elhorar </a:t>
            </a:r>
            <a:r>
              <a:rPr lang="pt-PT" sz="2000" b="1" dirty="0">
                <a:latin typeface="Arial" pitchFamily="34" charset="0"/>
                <a:cs typeface="Arial" pitchFamily="34" charset="0"/>
              </a:rPr>
              <a:t>os processos e a qualidade de meus </a:t>
            </a:r>
            <a:r>
              <a:rPr lang="pt-PT" sz="2000" b="1" dirty="0" smtClean="0">
                <a:latin typeface="Arial" pitchFamily="34" charset="0"/>
                <a:cs typeface="Arial" pitchFamily="34" charset="0"/>
              </a:rPr>
              <a:t>produtos e/ou</a:t>
            </a:r>
          </a:p>
          <a:p>
            <a:r>
              <a:rPr lang="pt-PT" sz="2000" b="1" dirty="0">
                <a:latin typeface="Arial" pitchFamily="34" charset="0"/>
                <a:cs typeface="Arial" pitchFamily="34" charset="0"/>
              </a:rPr>
              <a:t> </a:t>
            </a:r>
            <a:r>
              <a:rPr lang="pt-PT" sz="2000" b="1" dirty="0" smtClean="0">
                <a:latin typeface="Arial" pitchFamily="34" charset="0"/>
                <a:cs typeface="Arial" pitchFamily="34" charset="0"/>
              </a:rPr>
              <a:t>    serviços ?</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4015101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683566" y="1700808"/>
            <a:ext cx="8049083" cy="4370427"/>
          </a:xfrm>
          <a:prstGeom prst="rect">
            <a:avLst/>
          </a:prstGeom>
        </p:spPr>
        <p:txBody>
          <a:bodyPr wrap="square">
            <a:spAutoFit/>
          </a:bodyPr>
          <a:lstStyle/>
          <a:p>
            <a:endParaRPr lang="pt-BR" b="1" dirty="0">
              <a:latin typeface="Arial" pitchFamily="34" charset="0"/>
              <a:cs typeface="Arial" pitchFamily="34" charset="0"/>
            </a:endParaRPr>
          </a:p>
          <a:p>
            <a:pPr algn="just"/>
            <a:r>
              <a:rPr lang="pt-BR" sz="2000" b="1" dirty="0" smtClean="0">
                <a:latin typeface="Arial" pitchFamily="34" charset="0"/>
                <a:cs typeface="Arial" pitchFamily="34" charset="0"/>
              </a:rPr>
              <a:t>Na época, o presidente </a:t>
            </a:r>
            <a:r>
              <a:rPr lang="pt-BR" sz="2000" b="1" dirty="0">
                <a:latin typeface="Arial" pitchFamily="34" charset="0"/>
                <a:cs typeface="Arial" pitchFamily="34" charset="0"/>
              </a:rPr>
              <a:t>do SAAE </a:t>
            </a:r>
            <a:r>
              <a:rPr lang="pt-BR" sz="2000" b="1" dirty="0" smtClean="0">
                <a:latin typeface="Arial" pitchFamily="34" charset="0"/>
                <a:cs typeface="Arial" pitchFamily="34" charset="0"/>
              </a:rPr>
              <a:t>Itapira era </a:t>
            </a:r>
            <a:r>
              <a:rPr lang="pt-BR" sz="2000" b="1" dirty="0">
                <a:latin typeface="Arial" pitchFamily="34" charset="0"/>
                <a:cs typeface="Arial" pitchFamily="34" charset="0"/>
              </a:rPr>
              <a:t>o </a:t>
            </a:r>
            <a:r>
              <a:rPr lang="pt-BR" sz="2000" b="1" dirty="0" err="1" smtClean="0">
                <a:latin typeface="Arial" pitchFamily="34" charset="0"/>
                <a:cs typeface="Arial" pitchFamily="34" charset="0"/>
              </a:rPr>
              <a:t>Engº</a:t>
            </a:r>
            <a:r>
              <a:rPr lang="pt-BR" sz="2000" b="1" dirty="0">
                <a:latin typeface="Arial" pitchFamily="34" charset="0"/>
                <a:cs typeface="Arial" pitchFamily="34" charset="0"/>
              </a:rPr>
              <a:t> </a:t>
            </a:r>
            <a:r>
              <a:rPr lang="pt-BR" sz="2000" b="1" dirty="0" smtClean="0">
                <a:latin typeface="Arial" pitchFamily="34" charset="0"/>
                <a:cs typeface="Arial" pitchFamily="34" charset="0"/>
              </a:rPr>
              <a:t>José </a:t>
            </a:r>
            <a:r>
              <a:rPr lang="pt-BR" sz="2000" b="1" dirty="0">
                <a:latin typeface="Arial" pitchFamily="34" charset="0"/>
                <a:cs typeface="Arial" pitchFamily="34" charset="0"/>
              </a:rPr>
              <a:t>Armando </a:t>
            </a:r>
            <a:r>
              <a:rPr lang="pt-BR" sz="2000" b="1" dirty="0" err="1">
                <a:latin typeface="Arial" pitchFamily="34" charset="0"/>
                <a:cs typeface="Arial" pitchFamily="34" charset="0"/>
              </a:rPr>
              <a:t>Mantuan</a:t>
            </a:r>
            <a:r>
              <a:rPr lang="pt-BR" sz="2000" b="1" dirty="0">
                <a:latin typeface="Arial" pitchFamily="34" charset="0"/>
                <a:cs typeface="Arial" pitchFamily="34" charset="0"/>
              </a:rPr>
              <a:t>, cuja formação é em engenharia civil, formado pela PUCC Campinas</a:t>
            </a:r>
            <a:r>
              <a:rPr lang="pt-BR" sz="2000" b="1" dirty="0" smtClean="0">
                <a:latin typeface="Arial" pitchFamily="34" charset="0"/>
                <a:cs typeface="Arial" pitchFamily="34" charset="0"/>
              </a:rPr>
              <a:t>.</a:t>
            </a:r>
          </a:p>
          <a:p>
            <a:pPr algn="just"/>
            <a:endParaRPr lang="pt-BR" sz="2000" b="1" dirty="0">
              <a:latin typeface="Arial" pitchFamily="34" charset="0"/>
              <a:cs typeface="Arial" pitchFamily="34" charset="0"/>
            </a:endParaRPr>
          </a:p>
          <a:p>
            <a:pPr algn="just"/>
            <a:r>
              <a:rPr lang="pt-BR" sz="2000" b="1" dirty="0">
                <a:latin typeface="Arial" pitchFamily="34" charset="0"/>
                <a:cs typeface="Arial" pitchFamily="34" charset="0"/>
              </a:rPr>
              <a:t>Logo que assumiu a presidência da Autarquia em 2013, tomou a decisão de implantar um sistema de garantia da qualidade </a:t>
            </a:r>
            <a:r>
              <a:rPr lang="pt-BR" sz="2000" b="1" dirty="0" smtClean="0">
                <a:latin typeface="Arial" pitchFamily="34" charset="0"/>
                <a:cs typeface="Arial" pitchFamily="34" charset="0"/>
              </a:rPr>
              <a:t>visando:</a:t>
            </a:r>
          </a:p>
          <a:p>
            <a:pPr algn="just"/>
            <a:endParaRPr lang="pt-BR" sz="2000" b="1" dirty="0" smtClean="0">
              <a:latin typeface="Arial" pitchFamily="34" charset="0"/>
              <a:cs typeface="Arial" pitchFamily="34" charset="0"/>
            </a:endParaRPr>
          </a:p>
          <a:p>
            <a:pPr marL="342900" indent="-342900" algn="just">
              <a:buFontTx/>
              <a:buChar char="-"/>
            </a:pPr>
            <a:r>
              <a:rPr lang="pt-BR" sz="2000" b="1" dirty="0" smtClean="0">
                <a:latin typeface="Arial" pitchFamily="34" charset="0"/>
                <a:cs typeface="Arial" pitchFamily="34" charset="0"/>
              </a:rPr>
              <a:t>um </a:t>
            </a:r>
            <a:r>
              <a:rPr lang="pt-BR" sz="2000" b="1" dirty="0">
                <a:latin typeface="Arial" pitchFamily="34" charset="0"/>
                <a:cs typeface="Arial" pitchFamily="34" charset="0"/>
              </a:rPr>
              <a:t>aumento no nível de organização interna</a:t>
            </a:r>
            <a:r>
              <a:rPr lang="pt-BR" sz="2000" b="1" dirty="0" smtClean="0">
                <a:latin typeface="Arial" pitchFamily="34" charset="0"/>
                <a:cs typeface="Arial" pitchFamily="34" charset="0"/>
              </a:rPr>
              <a:t>,</a:t>
            </a:r>
          </a:p>
          <a:p>
            <a:pPr marL="342900" indent="-342900" algn="just">
              <a:buFontTx/>
              <a:buChar char="-"/>
            </a:pPr>
            <a:r>
              <a:rPr lang="pt-BR" sz="2000" b="1" dirty="0" smtClean="0">
                <a:latin typeface="Arial" pitchFamily="34" charset="0"/>
                <a:cs typeface="Arial" pitchFamily="34" charset="0"/>
              </a:rPr>
              <a:t>um </a:t>
            </a:r>
            <a:r>
              <a:rPr lang="pt-BR" sz="2000" b="1" dirty="0">
                <a:latin typeface="Arial" pitchFamily="34" charset="0"/>
                <a:cs typeface="Arial" pitchFamily="34" charset="0"/>
              </a:rPr>
              <a:t>melhor controle da </a:t>
            </a:r>
            <a:r>
              <a:rPr lang="pt-BR" sz="2000" b="1" dirty="0" smtClean="0">
                <a:latin typeface="Arial" pitchFamily="34" charset="0"/>
                <a:cs typeface="Arial" pitchFamily="34" charset="0"/>
              </a:rPr>
              <a:t>administração, </a:t>
            </a:r>
          </a:p>
          <a:p>
            <a:pPr marL="342900" indent="-342900" algn="just">
              <a:buFontTx/>
              <a:buChar char="-"/>
            </a:pPr>
            <a:r>
              <a:rPr lang="pt-BR" sz="2000" b="1" dirty="0" smtClean="0">
                <a:latin typeface="Arial" pitchFamily="34" charset="0"/>
                <a:cs typeface="Arial" pitchFamily="34" charset="0"/>
              </a:rPr>
              <a:t>um </a:t>
            </a:r>
            <a:r>
              <a:rPr lang="pt-BR" sz="2000" b="1" dirty="0">
                <a:latin typeface="Arial" pitchFamily="34" charset="0"/>
                <a:cs typeface="Arial" pitchFamily="34" charset="0"/>
              </a:rPr>
              <a:t>aumento da produtividade e a consequente redução de custos (produção, perdas), </a:t>
            </a:r>
            <a:endParaRPr lang="pt-BR" sz="2000" b="1" dirty="0" smtClean="0">
              <a:latin typeface="Arial" pitchFamily="34" charset="0"/>
              <a:cs typeface="Arial" pitchFamily="34" charset="0"/>
            </a:endParaRPr>
          </a:p>
          <a:p>
            <a:pPr marL="342900" indent="-342900" algn="just">
              <a:buFontTx/>
              <a:buChar char="-"/>
            </a:pPr>
            <a:r>
              <a:rPr lang="pt-BR" sz="2000" b="1" dirty="0" smtClean="0">
                <a:latin typeface="Arial" pitchFamily="34" charset="0"/>
                <a:cs typeface="Arial" pitchFamily="34" charset="0"/>
              </a:rPr>
              <a:t>maior </a:t>
            </a:r>
            <a:r>
              <a:rPr lang="pt-BR" sz="2000" b="1" dirty="0">
                <a:latin typeface="Arial" pitchFamily="34" charset="0"/>
                <a:cs typeface="Arial" pitchFamily="34" charset="0"/>
              </a:rPr>
              <a:t>visibilidade e credibilidade junto aos clientes.</a:t>
            </a:r>
          </a:p>
        </p:txBody>
      </p:sp>
    </p:spTree>
    <p:extLst>
      <p:ext uri="{BB962C8B-B14F-4D97-AF65-F5344CB8AC3E}">
        <p14:creationId xmlns:p14="http://schemas.microsoft.com/office/powerpoint/2010/main" val="401510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21296" y="3068960"/>
            <a:ext cx="8272270" cy="2308324"/>
          </a:xfrm>
          <a:prstGeom prst="rect">
            <a:avLst/>
          </a:prstGeom>
        </p:spPr>
        <p:txBody>
          <a:bodyPr wrap="square">
            <a:spAutoFit/>
          </a:bodyPr>
          <a:lstStyle/>
          <a:p>
            <a:pPr algn="just"/>
            <a:r>
              <a:rPr lang="pt-BR" sz="2400" dirty="0">
                <a:latin typeface="Arial" pitchFamily="34" charset="0"/>
                <a:cs typeface="Arial" pitchFamily="34" charset="0"/>
              </a:rPr>
              <a:t>A noção de qualidade não é algo recente, pois desde cedo os consumidores manifestaram o seu interesse pela qualidade de produtos ou serviços, inspecionando e controlando os mesmos. Está, assim, relacionada com o grau de satisfação de requisitos dados por um conjunto de características intrínsecas‖ (IPQ, 2005:16</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
        <p:nvSpPr>
          <p:cNvPr id="5" name="CaixaDeTexto 4"/>
          <p:cNvSpPr txBox="1"/>
          <p:nvPr/>
        </p:nvSpPr>
        <p:spPr>
          <a:xfrm>
            <a:off x="3211212" y="1772816"/>
            <a:ext cx="2880320" cy="523220"/>
          </a:xfrm>
          <a:prstGeom prst="rect">
            <a:avLst/>
          </a:prstGeom>
          <a:noFill/>
        </p:spPr>
        <p:txBody>
          <a:bodyPr wrap="square" rtlCol="0">
            <a:spAutoFit/>
          </a:bodyPr>
          <a:lstStyle/>
          <a:p>
            <a:r>
              <a:rPr lang="pt-BR" sz="2800" b="1" dirty="0" smtClean="0">
                <a:latin typeface="Arial" pitchFamily="34" charset="0"/>
                <a:cs typeface="Arial" pitchFamily="34" charset="0"/>
              </a:rPr>
              <a:t>Introdução</a:t>
            </a:r>
            <a:endParaRPr lang="pt-BR" sz="2800" b="1" dirty="0">
              <a:latin typeface="Arial" pitchFamily="34" charset="0"/>
              <a:cs typeface="Arial" pitchFamily="34" charset="0"/>
            </a:endParaRPr>
          </a:p>
        </p:txBody>
      </p:sp>
    </p:spTree>
    <p:extLst>
      <p:ext uri="{BB962C8B-B14F-4D97-AF65-F5344CB8AC3E}">
        <p14:creationId xmlns:p14="http://schemas.microsoft.com/office/powerpoint/2010/main" val="159336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838880" y="547308"/>
            <a:ext cx="6819320" cy="584775"/>
          </a:xfrm>
          <a:prstGeom prst="rect">
            <a:avLst/>
          </a:prstGeom>
          <a:noFill/>
          <a:ln>
            <a:noFill/>
          </a:ln>
        </p:spPr>
        <p:txBody>
          <a:bodyPr wrap="square" rtlCol="0">
            <a:spAutoFit/>
          </a:bodyPr>
          <a:lstStyle/>
          <a:p>
            <a:pPr algn="r"/>
            <a:r>
              <a:rPr lang="pt-BR" sz="1600" dirty="0" smtClean="0">
                <a:latin typeface="Arial Black" pitchFamily="34" charset="0"/>
              </a:rPr>
              <a:t>21ª Exposição de Experiências Municipais em Saneamento</a:t>
            </a:r>
          </a:p>
          <a:p>
            <a:pPr algn="ctr"/>
            <a:r>
              <a:rPr lang="pt-BR" sz="1600" dirty="0" smtClean="0">
                <a:latin typeface="Arial Black" pitchFamily="34" charset="0"/>
              </a:rPr>
              <a:t>   19 a 22 de junho de 2017 – Campinas / SP</a:t>
            </a:r>
            <a:endParaRPr lang="pt-BR" sz="1600" dirty="0">
              <a:latin typeface="Arial Black" pitchFamily="34" charset="0"/>
            </a:endParaRPr>
          </a:p>
        </p:txBody>
      </p:sp>
      <p:pic>
        <p:nvPicPr>
          <p:cNvPr id="8"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827584" y="548680"/>
            <a:ext cx="1029552" cy="5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654908" y="4077072"/>
            <a:ext cx="7848872" cy="1569660"/>
          </a:xfrm>
          <a:prstGeom prst="rect">
            <a:avLst/>
          </a:prstGeom>
        </p:spPr>
        <p:txBody>
          <a:bodyPr wrap="square">
            <a:spAutoFit/>
          </a:bodyPr>
          <a:lstStyle/>
          <a:p>
            <a:pPr algn="just"/>
            <a:r>
              <a:rPr lang="pt-BR" sz="2400" dirty="0">
                <a:latin typeface="Arial" pitchFamily="34" charset="0"/>
                <a:cs typeface="Arial" pitchFamily="34" charset="0"/>
              </a:rPr>
              <a:t>A certificação contribui para a introdução de uma filosofia de qualidade nas empresas, embora também seja notório que alguns gestores certificam as suas organizações por imitação (António e Teixeira, 2009).</a:t>
            </a:r>
          </a:p>
        </p:txBody>
      </p:sp>
      <p:sp>
        <p:nvSpPr>
          <p:cNvPr id="6" name="Retângulo 5"/>
          <p:cNvSpPr/>
          <p:nvPr/>
        </p:nvSpPr>
        <p:spPr>
          <a:xfrm>
            <a:off x="640997" y="1844824"/>
            <a:ext cx="8017203" cy="1569660"/>
          </a:xfrm>
          <a:prstGeom prst="rect">
            <a:avLst/>
          </a:prstGeom>
        </p:spPr>
        <p:txBody>
          <a:bodyPr wrap="square">
            <a:spAutoFit/>
          </a:bodyPr>
          <a:lstStyle/>
          <a:p>
            <a:pPr algn="just"/>
            <a:r>
              <a:rPr lang="pt-BR" sz="2400" dirty="0" smtClean="0">
                <a:latin typeface="Arial" pitchFamily="34" charset="0"/>
                <a:cs typeface="Arial" pitchFamily="34" charset="0"/>
              </a:rPr>
              <a:t>O </a:t>
            </a:r>
            <a:r>
              <a:rPr lang="pt-BR" sz="2400" dirty="0">
                <a:latin typeface="Arial" pitchFamily="34" charset="0"/>
                <a:cs typeface="Arial" pitchFamily="34" charset="0"/>
              </a:rPr>
              <a:t>SGQ é uma forma de gestão definida pela alta direção que se fundamenta na identificação de requisitos dos clientes, padronização de processos e melhoria </a:t>
            </a:r>
            <a:r>
              <a:rPr lang="pt-BR" sz="2400" dirty="0" smtClean="0">
                <a:latin typeface="Arial" pitchFamily="34" charset="0"/>
                <a:cs typeface="Arial" pitchFamily="34" charset="0"/>
              </a:rPr>
              <a:t>contínua. </a:t>
            </a:r>
            <a:r>
              <a:rPr lang="pt-BR" sz="2400" dirty="0">
                <a:latin typeface="Arial" pitchFamily="34" charset="0"/>
                <a:cs typeface="Arial" pitchFamily="34" charset="0"/>
              </a:rPr>
              <a:t>(VALLS, 2005; UENO, 2008).</a:t>
            </a:r>
          </a:p>
        </p:txBody>
      </p:sp>
    </p:spTree>
    <p:extLst>
      <p:ext uri="{BB962C8B-B14F-4D97-AF65-F5344CB8AC3E}">
        <p14:creationId xmlns:p14="http://schemas.microsoft.com/office/powerpoint/2010/main" val="1593369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3793</Words>
  <Application>Microsoft Office PowerPoint</Application>
  <PresentationFormat>Apresentação na tela (4:3)</PresentationFormat>
  <Paragraphs>317</Paragraphs>
  <Slides>45</Slides>
  <Notes>0</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Manoel</dc:creator>
  <cp:lastModifiedBy>Manoel</cp:lastModifiedBy>
  <cp:revision>84</cp:revision>
  <dcterms:created xsi:type="dcterms:W3CDTF">2017-03-02T18:21:03Z</dcterms:created>
  <dcterms:modified xsi:type="dcterms:W3CDTF">2017-06-20T12:54:14Z</dcterms:modified>
</cp:coreProperties>
</file>