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6" r:id="rId2"/>
    <p:sldId id="258" r:id="rId3"/>
    <p:sldId id="260" r:id="rId4"/>
    <p:sldId id="259" r:id="rId5"/>
    <p:sldId id="262" r:id="rId6"/>
    <p:sldId id="261" r:id="rId7"/>
    <p:sldId id="263" r:id="rId8"/>
    <p:sldId id="264" r:id="rId9"/>
    <p:sldId id="265" r:id="rId10"/>
    <p:sldId id="266" r:id="rId11"/>
    <p:sldId id="271" r:id="rId12"/>
    <p:sldId id="267" r:id="rId13"/>
    <p:sldId id="268" r:id="rId14"/>
    <p:sldId id="269" r:id="rId15"/>
    <p:sldId id="270" r:id="rId16"/>
    <p:sldId id="272" r:id="rId17"/>
    <p:sldId id="273" r:id="rId18"/>
    <p:sldId id="274" r:id="rId19"/>
    <p:sldId id="276" r:id="rId20"/>
    <p:sldId id="275" r:id="rId21"/>
    <p:sldId id="277" r:id="rId22"/>
    <p:sldId id="279" r:id="rId23"/>
    <p:sldId id="278" r:id="rId24"/>
    <p:sldId id="281" r:id="rId25"/>
    <p:sldId id="283" r:id="rId26"/>
    <p:sldId id="284" r:id="rId27"/>
    <p:sldId id="282" r:id="rId28"/>
    <p:sldId id="285" r:id="rId29"/>
    <p:sldId id="286" r:id="rId30"/>
    <p:sldId id="287" r:id="rId31"/>
    <p:sldId id="288" r:id="rId32"/>
    <p:sldId id="295" r:id="rId33"/>
    <p:sldId id="291" r:id="rId34"/>
    <p:sldId id="290" r:id="rId35"/>
    <p:sldId id="296" r:id="rId36"/>
    <p:sldId id="293" r:id="rId37"/>
    <p:sldId id="294" r:id="rId38"/>
    <p:sldId id="297"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28/05/2018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28/05/2018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28/05/2018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28/05/2018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3789040"/>
            <a:ext cx="7776864" cy="1655762"/>
          </a:xfrm>
        </p:spPr>
        <p:txBody>
          <a:bodyPr>
            <a:normAutofit/>
          </a:bodyPr>
          <a:lstStyle/>
          <a:p>
            <a:pPr algn="l"/>
            <a:r>
              <a:rPr lang="pt-BR" sz="2800" b="1" dirty="0"/>
              <a:t>Jonas Gonçalves</a:t>
            </a:r>
          </a:p>
          <a:p>
            <a:pPr algn="l"/>
            <a:endParaRPr lang="pt-BR" sz="2800" dirty="0"/>
          </a:p>
        </p:txBody>
      </p:sp>
      <p:sp>
        <p:nvSpPr>
          <p:cNvPr id="5" name="Título 1"/>
          <p:cNvSpPr>
            <a:spLocks noGrp="1"/>
          </p:cNvSpPr>
          <p:nvPr>
            <p:ph type="ctrTitle" idx="4294967295"/>
          </p:nvPr>
        </p:nvSpPr>
        <p:spPr>
          <a:xfrm>
            <a:off x="683568" y="1124744"/>
            <a:ext cx="7956376" cy="2387600"/>
          </a:xfrm>
        </p:spPr>
        <p:txBody>
          <a:bodyPr anchor="ctr" anchorCtr="0">
            <a:normAutofit/>
          </a:bodyPr>
          <a:lstStyle/>
          <a:p>
            <a:r>
              <a:rPr lang="pt-BR" b="1" dirty="0"/>
              <a:t>Fundamentos para a Gestão de Faturas de Energia Elétrica</a:t>
            </a:r>
          </a:p>
        </p:txBody>
      </p:sp>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vre 13">
            <a:extLst>
              <a:ext uri="{FF2B5EF4-FFF2-40B4-BE49-F238E27FC236}">
                <a16:creationId xmlns:a16="http://schemas.microsoft.com/office/drawing/2014/main" id="{32BF18D7-D203-4669-A3ED-21CE2E649522}"/>
              </a:ext>
            </a:extLst>
          </p:cNvPr>
          <p:cNvSpPr/>
          <p:nvPr/>
        </p:nvSpPr>
        <p:spPr bwMode="auto">
          <a:xfrm>
            <a:off x="3103808" y="3387144"/>
            <a:ext cx="321972" cy="412124"/>
          </a:xfrm>
          <a:custGeom>
            <a:avLst/>
            <a:gdLst>
              <a:gd name="connsiteX0" fmla="*/ 0 w 321972"/>
              <a:gd name="connsiteY0" fmla="*/ 0 h 412124"/>
              <a:gd name="connsiteX1" fmla="*/ 244699 w 321972"/>
              <a:gd name="connsiteY1" fmla="*/ 128788 h 412124"/>
              <a:gd name="connsiteX2" fmla="*/ 321972 w 321972"/>
              <a:gd name="connsiteY2" fmla="*/ 412124 h 412124"/>
            </a:gdLst>
            <a:ahLst/>
            <a:cxnLst>
              <a:cxn ang="0">
                <a:pos x="connsiteX0" y="connsiteY0"/>
              </a:cxn>
              <a:cxn ang="0">
                <a:pos x="connsiteX1" y="connsiteY1"/>
              </a:cxn>
              <a:cxn ang="0">
                <a:pos x="connsiteX2" y="connsiteY2"/>
              </a:cxn>
            </a:cxnLst>
            <a:rect l="l" t="t" r="r" b="b"/>
            <a:pathLst>
              <a:path w="321972" h="412124">
                <a:moveTo>
                  <a:pt x="0" y="0"/>
                </a:moveTo>
                <a:cubicBezTo>
                  <a:pt x="95518" y="30050"/>
                  <a:pt x="191037" y="60101"/>
                  <a:pt x="244699" y="128788"/>
                </a:cubicBezTo>
                <a:cubicBezTo>
                  <a:pt x="298361" y="197475"/>
                  <a:pt x="310166" y="304799"/>
                  <a:pt x="321972" y="412124"/>
                </a:cubicBezTo>
              </a:path>
            </a:pathLst>
          </a:custGeom>
          <a:noFill/>
          <a:ln w="28575" cap="sq" cmpd="sng" algn="ctr">
            <a:solidFill>
              <a:srgbClr val="6E6452"/>
            </a:solidFill>
            <a:prstDash val="solid"/>
            <a:round/>
            <a:headEnd type="none" w="lg"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3" name="Line 13">
            <a:extLst>
              <a:ext uri="{FF2B5EF4-FFF2-40B4-BE49-F238E27FC236}">
                <a16:creationId xmlns:a16="http://schemas.microsoft.com/office/drawing/2014/main" id="{9D08467E-6550-415B-BA64-C5DC93C574BF}"/>
              </a:ext>
            </a:extLst>
          </p:cNvPr>
          <p:cNvSpPr>
            <a:spLocks noChangeShapeType="1"/>
          </p:cNvSpPr>
          <p:nvPr/>
        </p:nvSpPr>
        <p:spPr bwMode="auto">
          <a:xfrm flipV="1">
            <a:off x="2340537" y="2429662"/>
            <a:ext cx="2514600" cy="1371600"/>
          </a:xfrm>
          <a:prstGeom prst="line">
            <a:avLst/>
          </a:prstGeom>
          <a:noFill/>
          <a:ln w="76200">
            <a:solidFill>
              <a:srgbClr val="FFCC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4" name="Rectangle 2">
            <a:extLst>
              <a:ext uri="{FF2B5EF4-FFF2-40B4-BE49-F238E27FC236}">
                <a16:creationId xmlns:a16="http://schemas.microsoft.com/office/drawing/2014/main" id="{18567DE0-B14A-41EB-8093-8D833516BD93}"/>
              </a:ext>
            </a:extLst>
          </p:cNvPr>
          <p:cNvSpPr>
            <a:spLocks noChangeArrowheads="1"/>
          </p:cNvSpPr>
          <p:nvPr/>
        </p:nvSpPr>
        <p:spPr bwMode="auto">
          <a:xfrm>
            <a:off x="299459" y="905853"/>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sp>
        <p:nvSpPr>
          <p:cNvPr id="5" name="Line 4">
            <a:extLst>
              <a:ext uri="{FF2B5EF4-FFF2-40B4-BE49-F238E27FC236}">
                <a16:creationId xmlns:a16="http://schemas.microsoft.com/office/drawing/2014/main" id="{77A3F413-2CB3-46B1-91C0-87425E26C452}"/>
              </a:ext>
            </a:extLst>
          </p:cNvPr>
          <p:cNvSpPr>
            <a:spLocks noChangeShapeType="1"/>
          </p:cNvSpPr>
          <p:nvPr/>
        </p:nvSpPr>
        <p:spPr bwMode="auto">
          <a:xfrm>
            <a:off x="2340537" y="1515262"/>
            <a:ext cx="0" cy="449580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6" name="Line 5">
            <a:extLst>
              <a:ext uri="{FF2B5EF4-FFF2-40B4-BE49-F238E27FC236}">
                <a16:creationId xmlns:a16="http://schemas.microsoft.com/office/drawing/2014/main" id="{3BEEC7F4-5A9A-4449-A6D6-5A7ADA2FB3A7}"/>
              </a:ext>
            </a:extLst>
          </p:cNvPr>
          <p:cNvSpPr>
            <a:spLocks noChangeShapeType="1"/>
          </p:cNvSpPr>
          <p:nvPr/>
        </p:nvSpPr>
        <p:spPr bwMode="auto">
          <a:xfrm>
            <a:off x="1096553" y="3814141"/>
            <a:ext cx="74676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7" name="Rectangle 6">
            <a:extLst>
              <a:ext uri="{FF2B5EF4-FFF2-40B4-BE49-F238E27FC236}">
                <a16:creationId xmlns:a16="http://schemas.microsoft.com/office/drawing/2014/main" id="{2B42AF27-ECC9-471F-ADC8-E7AB8CA66A6E}"/>
              </a:ext>
            </a:extLst>
          </p:cNvPr>
          <p:cNvSpPr>
            <a:spLocks noChangeArrowheads="1"/>
          </p:cNvSpPr>
          <p:nvPr/>
        </p:nvSpPr>
        <p:spPr bwMode="auto">
          <a:xfrm>
            <a:off x="6583388" y="3846401"/>
            <a:ext cx="2503891"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Ativa (P)</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kW</a:t>
            </a:r>
          </a:p>
        </p:txBody>
      </p:sp>
      <p:sp>
        <p:nvSpPr>
          <p:cNvPr id="8" name="Rectangle 7">
            <a:extLst>
              <a:ext uri="{FF2B5EF4-FFF2-40B4-BE49-F238E27FC236}">
                <a16:creationId xmlns:a16="http://schemas.microsoft.com/office/drawing/2014/main" id="{84FD1D10-A71A-405D-AAB8-5DD6EC145A2F}"/>
              </a:ext>
            </a:extLst>
          </p:cNvPr>
          <p:cNvSpPr>
            <a:spLocks noChangeArrowheads="1"/>
          </p:cNvSpPr>
          <p:nvPr/>
        </p:nvSpPr>
        <p:spPr bwMode="auto">
          <a:xfrm>
            <a:off x="0" y="1467816"/>
            <a:ext cx="224741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
            </a:r>
            <a:r>
              <a:rPr lang="pt-BR" sz="2400" b="1" i="1" dirty="0">
                <a:solidFill>
                  <a:srgbClr val="999999"/>
                </a:solidFill>
                <a:latin typeface="Cambria Math" panose="02040503050406030204" pitchFamily="18" charset="0"/>
                <a:ea typeface="Cambria Math" panose="02040503050406030204" pitchFamily="18" charset="0"/>
              </a:rPr>
              <a:t>re</a:t>
            </a:r>
            <a:r>
              <a:rPr lang="pt-BR" sz="2400" b="1" dirty="0">
                <a:solidFill>
                  <a:srgbClr val="999999"/>
                </a:solidFill>
                <a:latin typeface="Cambria Math" panose="02040503050406030204" pitchFamily="18" charset="0"/>
                <a:ea typeface="Cambria Math" panose="02040503050406030204" pitchFamily="18" charset="0"/>
              </a:rPr>
              <a:t>ativa</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kVAr</a:t>
            </a:r>
          </a:p>
        </p:txBody>
      </p:sp>
      <p:sp>
        <p:nvSpPr>
          <p:cNvPr id="9" name="Line 9">
            <a:extLst>
              <a:ext uri="{FF2B5EF4-FFF2-40B4-BE49-F238E27FC236}">
                <a16:creationId xmlns:a16="http://schemas.microsoft.com/office/drawing/2014/main" id="{FEA734D5-0545-4949-A131-4C0A3674E490}"/>
              </a:ext>
            </a:extLst>
          </p:cNvPr>
          <p:cNvSpPr>
            <a:spLocks noChangeShapeType="1"/>
          </p:cNvSpPr>
          <p:nvPr/>
        </p:nvSpPr>
        <p:spPr bwMode="auto">
          <a:xfrm>
            <a:off x="2340537" y="2429661"/>
            <a:ext cx="0" cy="1384479"/>
          </a:xfrm>
          <a:prstGeom prst="line">
            <a:avLst/>
          </a:prstGeom>
          <a:noFill/>
          <a:ln w="76200">
            <a:solidFill>
              <a:srgbClr val="6E645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0" name="Line 10">
            <a:extLst>
              <a:ext uri="{FF2B5EF4-FFF2-40B4-BE49-F238E27FC236}">
                <a16:creationId xmlns:a16="http://schemas.microsoft.com/office/drawing/2014/main" id="{6D581702-C4CF-4FBB-8CA4-D5DDE939BA5C}"/>
              </a:ext>
            </a:extLst>
          </p:cNvPr>
          <p:cNvSpPr>
            <a:spLocks noChangeShapeType="1"/>
          </p:cNvSpPr>
          <p:nvPr/>
        </p:nvSpPr>
        <p:spPr bwMode="auto">
          <a:xfrm>
            <a:off x="2301900" y="3801262"/>
            <a:ext cx="2590800" cy="0"/>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1" name="Line 11">
            <a:extLst>
              <a:ext uri="{FF2B5EF4-FFF2-40B4-BE49-F238E27FC236}">
                <a16:creationId xmlns:a16="http://schemas.microsoft.com/office/drawing/2014/main" id="{3301FF60-2528-4B60-B56D-6E2D6BBBF8BE}"/>
              </a:ext>
            </a:extLst>
          </p:cNvPr>
          <p:cNvSpPr>
            <a:spLocks noChangeShapeType="1"/>
          </p:cNvSpPr>
          <p:nvPr/>
        </p:nvSpPr>
        <p:spPr bwMode="auto">
          <a:xfrm>
            <a:off x="2340537" y="2429662"/>
            <a:ext cx="2514600"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2" name="Line 12">
            <a:extLst>
              <a:ext uri="{FF2B5EF4-FFF2-40B4-BE49-F238E27FC236}">
                <a16:creationId xmlns:a16="http://schemas.microsoft.com/office/drawing/2014/main" id="{0D371A34-A0D1-4921-B6F2-54E9FF35A5DE}"/>
              </a:ext>
            </a:extLst>
          </p:cNvPr>
          <p:cNvSpPr>
            <a:spLocks noChangeShapeType="1"/>
          </p:cNvSpPr>
          <p:nvPr/>
        </p:nvSpPr>
        <p:spPr bwMode="auto">
          <a:xfrm flipV="1">
            <a:off x="4855137" y="2429662"/>
            <a:ext cx="0" cy="137160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3" name="CaixaDeTexto 12">
            <a:extLst>
              <a:ext uri="{FF2B5EF4-FFF2-40B4-BE49-F238E27FC236}">
                <a16:creationId xmlns:a16="http://schemas.microsoft.com/office/drawing/2014/main" id="{67B76121-17A5-44F3-9057-C21D52B6077F}"/>
              </a:ext>
            </a:extLst>
          </p:cNvPr>
          <p:cNvSpPr txBox="1"/>
          <p:nvPr/>
        </p:nvSpPr>
        <p:spPr>
          <a:xfrm>
            <a:off x="3311615" y="3260518"/>
            <a:ext cx="1300767" cy="492443"/>
          </a:xfrm>
          <a:prstGeom prst="rect">
            <a:avLst/>
          </a:prstGeom>
          <a:noFill/>
        </p:spPr>
        <p:txBody>
          <a:bodyPr wrap="square" rtlCol="0">
            <a:spAutoFit/>
          </a:bodyPr>
          <a:lstStyle/>
          <a:p>
            <a:pPr eaLnBrk="0" fontAlgn="base" hangingPunct="0">
              <a:spcBef>
                <a:spcPct val="0"/>
              </a:spcBef>
              <a:spcAft>
                <a:spcPct val="0"/>
              </a:spcAft>
            </a:pPr>
            <a:r>
              <a:rPr lang="el-GR" sz="2600" b="1" dirty="0">
                <a:solidFill>
                  <a:srgbClr val="999999"/>
                </a:solidFill>
                <a:latin typeface="Cambria Math" panose="02040503050406030204" pitchFamily="18" charset="0"/>
                <a:ea typeface="Cambria Math" panose="02040503050406030204" pitchFamily="18" charset="0"/>
              </a:rPr>
              <a:t>Φ</a:t>
            </a:r>
            <a:endParaRPr lang="pt-BR" sz="2600" b="1" dirty="0">
              <a:solidFill>
                <a:srgbClr val="999999"/>
              </a:solidFill>
              <a:latin typeface="Cambria Math" panose="02040503050406030204" pitchFamily="18" charset="0"/>
              <a:ea typeface="Cambria Math" panose="02040503050406030204" pitchFamily="18" charset="0"/>
            </a:endParaRPr>
          </a:p>
        </p:txBody>
      </p:sp>
      <p:sp>
        <p:nvSpPr>
          <p:cNvPr id="14" name="Rectangle 7">
            <a:extLst>
              <a:ext uri="{FF2B5EF4-FFF2-40B4-BE49-F238E27FC236}">
                <a16:creationId xmlns:a16="http://schemas.microsoft.com/office/drawing/2014/main" id="{8CAF0C41-4FA5-4DC1-A6FE-81168C9A42F6}"/>
              </a:ext>
            </a:extLst>
          </p:cNvPr>
          <p:cNvSpPr>
            <a:spLocks noChangeArrowheads="1"/>
          </p:cNvSpPr>
          <p:nvPr/>
        </p:nvSpPr>
        <p:spPr bwMode="auto">
          <a:xfrm>
            <a:off x="4920282" y="1765608"/>
            <a:ext cx="2546018"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Aparente</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a:t>
            </a:r>
          </a:p>
        </p:txBody>
      </p:sp>
      <p:sp>
        <p:nvSpPr>
          <p:cNvPr id="15" name="Rectangle 6">
            <a:extLst>
              <a:ext uri="{FF2B5EF4-FFF2-40B4-BE49-F238E27FC236}">
                <a16:creationId xmlns:a16="http://schemas.microsoft.com/office/drawing/2014/main" id="{9E6DC9A7-915D-40F0-AF4D-A2B9CF8F950F}"/>
              </a:ext>
            </a:extLst>
          </p:cNvPr>
          <p:cNvSpPr>
            <a:spLocks noChangeArrowheads="1"/>
          </p:cNvSpPr>
          <p:nvPr/>
        </p:nvSpPr>
        <p:spPr bwMode="auto">
          <a:xfrm>
            <a:off x="4562812" y="3944347"/>
            <a:ext cx="35747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a:t>
            </a:r>
          </a:p>
        </p:txBody>
      </p:sp>
      <p:sp>
        <p:nvSpPr>
          <p:cNvPr id="16" name="Rectangle 6">
            <a:extLst>
              <a:ext uri="{FF2B5EF4-FFF2-40B4-BE49-F238E27FC236}">
                <a16:creationId xmlns:a16="http://schemas.microsoft.com/office/drawing/2014/main" id="{98107D65-DF36-4370-987F-8A502584ACD8}"/>
              </a:ext>
            </a:extLst>
          </p:cNvPr>
          <p:cNvSpPr>
            <a:spLocks noChangeArrowheads="1"/>
          </p:cNvSpPr>
          <p:nvPr/>
        </p:nvSpPr>
        <p:spPr bwMode="auto">
          <a:xfrm>
            <a:off x="1835932" y="2302738"/>
            <a:ext cx="38311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p:txBody>
      </p:sp>
      <p:sp>
        <p:nvSpPr>
          <p:cNvPr id="17" name="Rectangle 6">
            <a:extLst>
              <a:ext uri="{FF2B5EF4-FFF2-40B4-BE49-F238E27FC236}">
                <a16:creationId xmlns:a16="http://schemas.microsoft.com/office/drawing/2014/main" id="{BB785BAE-EB89-4E82-B971-04DFDCB7AC2D}"/>
              </a:ext>
            </a:extLst>
          </p:cNvPr>
          <p:cNvSpPr>
            <a:spLocks noChangeArrowheads="1"/>
          </p:cNvSpPr>
          <p:nvPr/>
        </p:nvSpPr>
        <p:spPr bwMode="auto">
          <a:xfrm>
            <a:off x="3604254" y="2483942"/>
            <a:ext cx="33502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p:txBody>
      </p: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CB531B68-5201-42CE-8F51-B7C67623566B}"/>
                  </a:ext>
                </a:extLst>
              </p:cNvPr>
              <p:cNvSpPr txBox="1"/>
              <p:nvPr/>
            </p:nvSpPr>
            <p:spPr>
              <a:xfrm>
                <a:off x="2915816" y="4744550"/>
                <a:ext cx="5834739" cy="775982"/>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pt-BR" sz="2200" b="1" i="1" smtClean="0">
                          <a:solidFill>
                            <a:srgbClr val="000000">
                              <a:lumMod val="95000"/>
                              <a:lumOff val="5000"/>
                            </a:srgbClr>
                          </a:solidFill>
                          <a:latin typeface="Cambria Math" panose="02040503050406030204" pitchFamily="18" charset="0"/>
                        </a:rPr>
                        <m:t>𝑪𝒐𝒔</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𝑭𝒂𝒕𝒐𝒓</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𝒅𝒆</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𝑷𝒐𝒕</m:t>
                      </m:r>
                      <m:r>
                        <a:rPr lang="pt-BR" sz="2200" b="1" i="1" smtClean="0">
                          <a:solidFill>
                            <a:srgbClr val="000000">
                              <a:lumMod val="95000"/>
                              <a:lumOff val="5000"/>
                            </a:srgbClr>
                          </a:solidFill>
                          <a:latin typeface="Cambria Math" panose="02040503050406030204" pitchFamily="18" charset="0"/>
                        </a:rPr>
                        <m:t>ê</m:t>
                      </m:r>
                      <m:r>
                        <a:rPr lang="pt-BR" sz="2200" b="1" i="1" smtClean="0">
                          <a:solidFill>
                            <a:srgbClr val="000000">
                              <a:lumMod val="95000"/>
                              <a:lumOff val="5000"/>
                            </a:srgbClr>
                          </a:solidFill>
                          <a:latin typeface="Cambria Math" panose="02040503050406030204" pitchFamily="18" charset="0"/>
                        </a:rPr>
                        <m:t>𝒏𝒄𝒊𝒂</m:t>
                      </m:r>
                      <m:r>
                        <a:rPr lang="pt-BR" sz="2200" b="1" i="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
                            <a:rPr lang="pt-BR" sz="2200" b="1" i="1">
                              <a:solidFill>
                                <a:srgbClr val="000000">
                                  <a:lumMod val="95000"/>
                                  <a:lumOff val="5000"/>
                                </a:srgbClr>
                              </a:solidFill>
                              <a:latin typeface="Cambria Math" panose="02040503050406030204" pitchFamily="18" charset="0"/>
                            </a:rPr>
                            <m:t>𝑺</m:t>
                          </m:r>
                        </m:den>
                      </m:f>
                      <m:r>
                        <a:rPr lang="pt-BR" sz="2200" b="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ad>
                            <m:radPr>
                              <m:degHide m:val="on"/>
                              <m:ctrlPr>
                                <a:rPr lang="pt-BR" sz="2200" b="1" i="1" smtClean="0">
                                  <a:solidFill>
                                    <a:srgbClr val="000000">
                                      <a:lumMod val="95000"/>
                                      <a:lumOff val="5000"/>
                                    </a:srgbClr>
                                  </a:solidFill>
                                  <a:latin typeface="Cambria Math" panose="02040503050406030204" pitchFamily="18" charset="0"/>
                                </a:rPr>
                              </m:ctrlPr>
                            </m:radPr>
                            <m:deg/>
                            <m:e>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𝑷</m:t>
                                  </m:r>
                                </m:e>
                                <m:sup>
                                  <m:r>
                                    <a:rPr lang="pt-BR" sz="2200" b="1" i="1" smtClean="0">
                                      <a:solidFill>
                                        <a:srgbClr val="000000">
                                          <a:lumMod val="95000"/>
                                          <a:lumOff val="5000"/>
                                        </a:srgbClr>
                                      </a:solidFill>
                                      <a:latin typeface="Cambria Math" panose="02040503050406030204" pitchFamily="18" charset="0"/>
                                    </a:rPr>
                                    <m:t>𝟐</m:t>
                                  </m:r>
                                </m:sup>
                              </m:sSup>
                              <m:r>
                                <a:rPr lang="pt-BR" sz="2200" b="1" i="1" smtClean="0">
                                  <a:solidFill>
                                    <a:srgbClr val="000000">
                                      <a:lumMod val="95000"/>
                                      <a:lumOff val="5000"/>
                                    </a:srgbClr>
                                  </a:solidFill>
                                  <a:latin typeface="Cambria Math" panose="02040503050406030204" pitchFamily="18" charset="0"/>
                                </a:rPr>
                                <m:t>+ </m:t>
                              </m:r>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𝑸</m:t>
                                  </m:r>
                                </m:e>
                                <m:sup>
                                  <m:r>
                                    <a:rPr lang="pt-BR" sz="2200" b="1" i="1" smtClean="0">
                                      <a:solidFill>
                                        <a:srgbClr val="000000">
                                          <a:lumMod val="95000"/>
                                          <a:lumOff val="5000"/>
                                        </a:srgbClr>
                                      </a:solidFill>
                                      <a:latin typeface="Cambria Math" panose="02040503050406030204" pitchFamily="18" charset="0"/>
                                    </a:rPr>
                                    <m:t>𝟐</m:t>
                                  </m:r>
                                </m:sup>
                              </m:sSup>
                            </m:e>
                          </m:rad>
                        </m:den>
                      </m:f>
                    </m:oMath>
                  </m:oMathPara>
                </a14:m>
                <a:endParaRPr lang="pt-BR" sz="2200" b="1" dirty="0">
                  <a:solidFill>
                    <a:srgbClr val="999999"/>
                  </a:solidFill>
                  <a:latin typeface="Arial" charset="0"/>
                </a:endParaRPr>
              </a:p>
            </p:txBody>
          </p:sp>
        </mc:Choice>
        <mc:Fallback xmlns="">
          <p:sp>
            <p:nvSpPr>
              <p:cNvPr id="18" name="CaixaDeTexto 17">
                <a:extLst>
                  <a:ext uri="{FF2B5EF4-FFF2-40B4-BE49-F238E27FC236}">
                    <a16:creationId xmlns:a16="http://schemas.microsoft.com/office/drawing/2014/main" id="{CB531B68-5201-42CE-8F51-B7C67623566B}"/>
                  </a:ext>
                </a:extLst>
              </p:cNvPr>
              <p:cNvSpPr txBox="1">
                <a:spLocks noRot="1" noChangeAspect="1" noMove="1" noResize="1" noEditPoints="1" noAdjustHandles="1" noChangeArrowheads="1" noChangeShapeType="1" noTextEdit="1"/>
              </p:cNvSpPr>
              <p:nvPr/>
            </p:nvSpPr>
            <p:spPr>
              <a:xfrm>
                <a:off x="2915816" y="4744550"/>
                <a:ext cx="5834739" cy="775982"/>
              </a:xfrm>
              <a:prstGeom prst="rect">
                <a:avLst/>
              </a:prstGeom>
              <a:blipFill>
                <a:blip r:embed="rId2"/>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41794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820ED35-439A-4A7F-9A7C-7051A4C67571}"/>
              </a:ext>
            </a:extLst>
          </p:cNvPr>
          <p:cNvPicPr>
            <a:picLocks noChangeAspect="1"/>
          </p:cNvPicPr>
          <p:nvPr/>
        </p:nvPicPr>
        <p:blipFill>
          <a:blip r:embed="rId2"/>
          <a:stretch>
            <a:fillRect/>
          </a:stretch>
        </p:blipFill>
        <p:spPr>
          <a:xfrm>
            <a:off x="4781484" y="6394664"/>
            <a:ext cx="4243184" cy="463336"/>
          </a:xfrm>
          <a:prstGeom prst="rect">
            <a:avLst/>
          </a:prstGeom>
        </p:spPr>
      </p:pic>
      <p:sp>
        <p:nvSpPr>
          <p:cNvPr id="4" name="Rectangle 2">
            <a:extLst>
              <a:ext uri="{FF2B5EF4-FFF2-40B4-BE49-F238E27FC236}">
                <a16:creationId xmlns:a16="http://schemas.microsoft.com/office/drawing/2014/main" id="{1BBCEE4B-4D97-4BFD-B794-D3E5A2C154AF}"/>
              </a:ext>
            </a:extLst>
          </p:cNvPr>
          <p:cNvSpPr txBox="1">
            <a:spLocks noChangeArrowheads="1"/>
          </p:cNvSpPr>
          <p:nvPr/>
        </p:nvSpPr>
        <p:spPr bwMode="auto">
          <a:xfrm>
            <a:off x="419988" y="2029209"/>
            <a:ext cx="8138920" cy="345768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a:buFontTx/>
              <a:buNone/>
            </a:pPr>
            <a:r>
              <a:rPr lang="pt-BR" sz="2400" b="1" dirty="0">
                <a:solidFill>
                  <a:srgbClr val="FF0000"/>
                </a:solidFill>
                <a:latin typeface="Cambria Math" panose="02040503050406030204" pitchFamily="18" charset="0"/>
                <a:ea typeface="Cambria Math" panose="02040503050406030204" pitchFamily="18" charset="0"/>
              </a:rPr>
              <a:t>Potência Ativa (Demanda)</a:t>
            </a:r>
            <a:r>
              <a:rPr lang="pt-BR" sz="2400" dirty="0">
                <a:latin typeface="Cambria Math" panose="02040503050406030204" pitchFamily="18" charset="0"/>
                <a:ea typeface="Cambria Math" panose="02040503050406030204" pitchFamily="18" charset="0"/>
              </a:rPr>
              <a:t> em kW</a:t>
            </a:r>
          </a:p>
          <a:p>
            <a:pPr>
              <a:buFontTx/>
              <a:buNone/>
            </a:pPr>
            <a:r>
              <a:rPr lang="pt-BR" sz="2400" b="1" dirty="0">
                <a:solidFill>
                  <a:srgbClr val="FF0000"/>
                </a:solidFill>
                <a:latin typeface="Cambria Math" panose="02040503050406030204" pitchFamily="18" charset="0"/>
                <a:ea typeface="Cambria Math" panose="02040503050406030204" pitchFamily="18" charset="0"/>
              </a:rPr>
              <a:t>Energia Ativa (Consumo) </a:t>
            </a:r>
            <a:r>
              <a:rPr lang="pt-BR" sz="2400" dirty="0">
                <a:latin typeface="Cambria Math" panose="02040503050406030204" pitchFamily="18" charset="0"/>
                <a:ea typeface="Cambria Math" panose="02040503050406030204" pitchFamily="18" charset="0"/>
              </a:rPr>
              <a:t>em kWh</a:t>
            </a:r>
          </a:p>
          <a:p>
            <a:pPr>
              <a:buFontTx/>
              <a:buNone/>
            </a:pPr>
            <a:r>
              <a:rPr lang="pt-BR" sz="2400" b="1" dirty="0">
                <a:solidFill>
                  <a:srgbClr val="FF0000"/>
                </a:solidFill>
                <a:latin typeface="Cambria Math" panose="02040503050406030204" pitchFamily="18" charset="0"/>
                <a:ea typeface="Cambria Math" panose="02040503050406030204" pitchFamily="18" charset="0"/>
              </a:rPr>
              <a:t>Energia Reativa (Consumo reativo) </a:t>
            </a:r>
            <a:r>
              <a:rPr lang="pt-BR" sz="2400" dirty="0">
                <a:latin typeface="Cambria Math" panose="02040503050406030204" pitchFamily="18" charset="0"/>
                <a:ea typeface="Cambria Math" panose="02040503050406030204" pitchFamily="18" charset="0"/>
              </a:rPr>
              <a:t>em </a:t>
            </a:r>
            <a:r>
              <a:rPr lang="pt-BR" sz="2400" dirty="0" err="1">
                <a:latin typeface="Cambria Math" panose="02040503050406030204" pitchFamily="18" charset="0"/>
                <a:ea typeface="Cambria Math" panose="02040503050406030204" pitchFamily="18" charset="0"/>
              </a:rPr>
              <a:t>kVArh</a:t>
            </a:r>
            <a:endParaRPr lang="pt-BR" sz="2400" dirty="0">
              <a:latin typeface="Cambria Math" panose="02040503050406030204" pitchFamily="18" charset="0"/>
              <a:ea typeface="Cambria Math" panose="02040503050406030204" pitchFamily="18" charset="0"/>
            </a:endParaRPr>
          </a:p>
          <a:p>
            <a:pPr>
              <a:buFontTx/>
              <a:buNone/>
            </a:pPr>
            <a:r>
              <a:rPr lang="pt-BR" sz="2400" dirty="0">
                <a:latin typeface="Cambria Math" panose="02040503050406030204" pitchFamily="18" charset="0"/>
                <a:ea typeface="Cambria Math" panose="02040503050406030204" pitchFamily="18" charset="0"/>
              </a:rPr>
              <a:t>Bandeiras Tarifárias</a:t>
            </a:r>
          </a:p>
          <a:p>
            <a:pPr>
              <a:buFontTx/>
              <a:buNone/>
            </a:pPr>
            <a:r>
              <a:rPr lang="pt-BR" sz="2400" dirty="0">
                <a:latin typeface="Cambria Math" panose="02040503050406030204" pitchFamily="18" charset="0"/>
                <a:ea typeface="Cambria Math" panose="02040503050406030204" pitchFamily="18" charset="0"/>
              </a:rPr>
              <a:t>Impostos (ICMS, </a:t>
            </a:r>
            <a:r>
              <a:rPr lang="pt-BR" sz="2400" dirty="0" err="1">
                <a:latin typeface="Cambria Math" panose="02040503050406030204" pitchFamily="18" charset="0"/>
                <a:ea typeface="Cambria Math" panose="02040503050406030204" pitchFamily="18" charset="0"/>
              </a:rPr>
              <a:t>Pis</a:t>
            </a:r>
            <a:r>
              <a:rPr lang="pt-BR" sz="2400" dirty="0">
                <a:latin typeface="Cambria Math" panose="02040503050406030204" pitchFamily="18" charset="0"/>
                <a:ea typeface="Cambria Math" panose="02040503050406030204" pitchFamily="18" charset="0"/>
              </a:rPr>
              <a:t> e </a:t>
            </a:r>
            <a:r>
              <a:rPr lang="pt-BR" sz="2400" dirty="0" err="1">
                <a:latin typeface="Cambria Math" panose="02040503050406030204" pitchFamily="18" charset="0"/>
                <a:ea typeface="Cambria Math" panose="02040503050406030204" pitchFamily="18" charset="0"/>
              </a:rPr>
              <a:t>Cofins</a:t>
            </a:r>
            <a:r>
              <a:rPr lang="pt-BR" sz="2400" dirty="0">
                <a:latin typeface="Cambria Math" panose="02040503050406030204" pitchFamily="18" charset="0"/>
                <a:ea typeface="Cambria Math" panose="02040503050406030204" pitchFamily="18" charset="0"/>
              </a:rPr>
              <a:t>)</a:t>
            </a:r>
          </a:p>
          <a:p>
            <a:pPr>
              <a:buFontTx/>
              <a:buNone/>
            </a:pPr>
            <a:r>
              <a:rPr lang="pt-BR" sz="2400" dirty="0">
                <a:latin typeface="Cambria Math" panose="02040503050406030204" pitchFamily="18" charset="0"/>
                <a:ea typeface="Cambria Math" panose="02040503050406030204" pitchFamily="18" charset="0"/>
              </a:rPr>
              <a:t>Iluminação Pública (CIP)</a:t>
            </a:r>
          </a:p>
          <a:p>
            <a:pPr>
              <a:buFontTx/>
              <a:buNone/>
            </a:pPr>
            <a:r>
              <a:rPr lang="pt-BR" sz="2400" dirty="0">
                <a:latin typeface="Cambria Math" panose="02040503050406030204" pitchFamily="18" charset="0"/>
                <a:ea typeface="Cambria Math" panose="02040503050406030204" pitchFamily="18" charset="0"/>
              </a:rPr>
              <a:t>Multas</a:t>
            </a:r>
          </a:p>
        </p:txBody>
      </p:sp>
      <p:pic>
        <p:nvPicPr>
          <p:cNvPr id="5" name="Imagem 4">
            <a:extLst>
              <a:ext uri="{FF2B5EF4-FFF2-40B4-BE49-F238E27FC236}">
                <a16:creationId xmlns:a16="http://schemas.microsoft.com/office/drawing/2014/main" id="{8F7000EF-B208-46E7-944E-1259DC7381F2}"/>
              </a:ext>
            </a:extLst>
          </p:cNvPr>
          <p:cNvPicPr>
            <a:picLocks noChangeAspect="1"/>
          </p:cNvPicPr>
          <p:nvPr/>
        </p:nvPicPr>
        <p:blipFill>
          <a:blip r:embed="rId3"/>
          <a:stretch>
            <a:fillRect/>
          </a:stretch>
        </p:blipFill>
        <p:spPr>
          <a:xfrm>
            <a:off x="3082016" y="43327"/>
            <a:ext cx="1940746" cy="1069721"/>
          </a:xfrm>
          <a:prstGeom prst="rect">
            <a:avLst/>
          </a:prstGeom>
        </p:spPr>
      </p:pic>
      <p:pic>
        <p:nvPicPr>
          <p:cNvPr id="6" name="Imagem 5">
            <a:extLst>
              <a:ext uri="{FF2B5EF4-FFF2-40B4-BE49-F238E27FC236}">
                <a16:creationId xmlns:a16="http://schemas.microsoft.com/office/drawing/2014/main" id="{DDFFC23F-AA0D-4B81-BDA0-00227EBB4F8E}"/>
              </a:ext>
            </a:extLst>
          </p:cNvPr>
          <p:cNvPicPr>
            <a:picLocks noChangeAspect="1"/>
          </p:cNvPicPr>
          <p:nvPr/>
        </p:nvPicPr>
        <p:blipFill>
          <a:blip r:embed="rId4"/>
          <a:stretch>
            <a:fillRect/>
          </a:stretch>
        </p:blipFill>
        <p:spPr>
          <a:xfrm>
            <a:off x="34323" y="38469"/>
            <a:ext cx="2993254" cy="1982199"/>
          </a:xfrm>
          <a:prstGeom prst="rect">
            <a:avLst/>
          </a:prstGeom>
        </p:spPr>
      </p:pic>
      <p:pic>
        <p:nvPicPr>
          <p:cNvPr id="7" name="Imagem 6">
            <a:extLst>
              <a:ext uri="{FF2B5EF4-FFF2-40B4-BE49-F238E27FC236}">
                <a16:creationId xmlns:a16="http://schemas.microsoft.com/office/drawing/2014/main" id="{E3AA84E9-3EA4-4B61-AD7D-A9511CE5FF4E}"/>
              </a:ext>
            </a:extLst>
          </p:cNvPr>
          <p:cNvPicPr>
            <a:picLocks noChangeAspect="1"/>
          </p:cNvPicPr>
          <p:nvPr/>
        </p:nvPicPr>
        <p:blipFill>
          <a:blip r:embed="rId5"/>
          <a:stretch>
            <a:fillRect/>
          </a:stretch>
        </p:blipFill>
        <p:spPr>
          <a:xfrm>
            <a:off x="3208839" y="1028442"/>
            <a:ext cx="1899524" cy="1037240"/>
          </a:xfrm>
          <a:prstGeom prst="rect">
            <a:avLst/>
          </a:prstGeom>
        </p:spPr>
      </p:pic>
      <p:pic>
        <p:nvPicPr>
          <p:cNvPr id="8" name="Imagem 7">
            <a:extLst>
              <a:ext uri="{FF2B5EF4-FFF2-40B4-BE49-F238E27FC236}">
                <a16:creationId xmlns:a16="http://schemas.microsoft.com/office/drawing/2014/main" id="{7E7C7105-6E79-4DA3-9FD1-9CC087737097}"/>
              </a:ext>
            </a:extLst>
          </p:cNvPr>
          <p:cNvPicPr>
            <a:picLocks noChangeAspect="1"/>
          </p:cNvPicPr>
          <p:nvPr/>
        </p:nvPicPr>
        <p:blipFill>
          <a:blip r:embed="rId6"/>
          <a:stretch>
            <a:fillRect/>
          </a:stretch>
        </p:blipFill>
        <p:spPr>
          <a:xfrm>
            <a:off x="5196170" y="69575"/>
            <a:ext cx="3527842" cy="1982199"/>
          </a:xfrm>
          <a:prstGeom prst="rect">
            <a:avLst/>
          </a:prstGeom>
        </p:spPr>
      </p:pic>
    </p:spTree>
    <p:extLst>
      <p:ext uri="{BB962C8B-B14F-4D97-AF65-F5344CB8AC3E}">
        <p14:creationId xmlns:p14="http://schemas.microsoft.com/office/powerpoint/2010/main" val="333087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D1B05A21-FEB6-4E0E-A3ED-16B2B5A5F311}"/>
              </a:ext>
            </a:extLst>
          </p:cNvPr>
          <p:cNvSpPr txBox="1"/>
          <p:nvPr/>
        </p:nvSpPr>
        <p:spPr>
          <a:xfrm>
            <a:off x="22386" y="4246871"/>
            <a:ext cx="953037" cy="430887"/>
          </a:xfrm>
          <a:prstGeom prst="rect">
            <a:avLst/>
          </a:prstGeom>
          <a:solidFill>
            <a:srgbClr val="000000"/>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
        <p:nvSpPr>
          <p:cNvPr id="11" name="Retângulo 10">
            <a:extLst>
              <a:ext uri="{FF2B5EF4-FFF2-40B4-BE49-F238E27FC236}">
                <a16:creationId xmlns:a16="http://schemas.microsoft.com/office/drawing/2014/main" id="{02A021CD-5998-4B24-86C2-3E63945312D8}"/>
              </a:ext>
            </a:extLst>
          </p:cNvPr>
          <p:cNvSpPr/>
          <p:nvPr/>
        </p:nvSpPr>
        <p:spPr>
          <a:xfrm>
            <a:off x="0" y="0"/>
            <a:ext cx="9144000" cy="5632311"/>
          </a:xfrm>
          <a:prstGeom prst="rect">
            <a:avLst/>
          </a:prstGeom>
        </p:spPr>
        <p:txBody>
          <a:bodyPr wrap="square">
            <a:spAutoFit/>
          </a:bodyPr>
          <a:lstStyle/>
          <a:p>
            <a:pPr eaLnBrk="0" fontAlgn="base" hangingPunct="0">
              <a:spcBef>
                <a:spcPct val="0"/>
              </a:spcBef>
              <a:spcAft>
                <a:spcPct val="0"/>
              </a:spcAft>
              <a:buFont typeface="Arial" panose="020B0604020202020204" pitchFamily="34" charset="0"/>
              <a:buChar char="•"/>
            </a:pPr>
            <a:r>
              <a:rPr lang="pt-BR" sz="2000" b="1" dirty="0">
                <a:solidFill>
                  <a:srgbClr val="0070C0"/>
                </a:solidFill>
                <a:latin typeface="Cambria Math" panose="02040503050406030204" pitchFamily="18" charset="0"/>
                <a:ea typeface="Cambria Math" panose="02040503050406030204" pitchFamily="18" charset="0"/>
              </a:rPr>
              <a:t>Azul:</a:t>
            </a:r>
            <a:r>
              <a:rPr lang="pt-BR" sz="2000" b="1" dirty="0">
                <a:solidFill>
                  <a:srgbClr val="172938"/>
                </a:solidFill>
                <a:latin typeface="Cambria Math" panose="02040503050406030204" pitchFamily="18" charset="0"/>
                <a:ea typeface="Cambria Math" panose="02040503050406030204" pitchFamily="18" charset="0"/>
              </a:rPr>
              <a:t> </a:t>
            </a:r>
            <a:r>
              <a:rPr lang="pt-BR" sz="2000" dirty="0">
                <a:solidFill>
                  <a:srgbClr val="172938"/>
                </a:solidFill>
                <a:latin typeface="Cambria Math" panose="02040503050406030204" pitchFamily="18" charset="0"/>
                <a:ea typeface="Cambria Math" panose="02040503050406030204" pitchFamily="18" charset="0"/>
              </a:rPr>
              <a:t>aplicada às unidades consumidoras do grupo A, caracterizada por tarifas diferenciadas de consumo de energia elétrica e de demanda de potência, de acordo com as horas de utilização do dia;</a:t>
            </a:r>
          </a:p>
          <a:p>
            <a:pPr eaLnBrk="0" fontAlgn="base" hangingPunct="0">
              <a:spcBef>
                <a:spcPct val="0"/>
              </a:spcBef>
              <a:spcAft>
                <a:spcPct val="0"/>
              </a:spcAft>
              <a:buFont typeface="Arial" panose="020B0604020202020204" pitchFamily="34" charset="0"/>
              <a:buChar char="•"/>
            </a:pPr>
            <a:r>
              <a:rPr lang="pt-BR" sz="2000" b="1" dirty="0">
                <a:solidFill>
                  <a:srgbClr val="00B050"/>
                </a:solidFill>
                <a:latin typeface="Cambria Math" panose="02040503050406030204" pitchFamily="18" charset="0"/>
                <a:ea typeface="Cambria Math" panose="02040503050406030204" pitchFamily="18" charset="0"/>
              </a:rPr>
              <a:t>Verde:</a:t>
            </a:r>
            <a:r>
              <a:rPr lang="pt-BR" sz="2000" dirty="0">
                <a:solidFill>
                  <a:srgbClr val="172938"/>
                </a:solidFill>
                <a:latin typeface="Cambria Math" panose="02040503050406030204" pitchFamily="18" charset="0"/>
                <a:ea typeface="Cambria Math" panose="02040503050406030204" pitchFamily="18" charset="0"/>
              </a:rPr>
              <a:t> modalidade tarifária horária verde: aplicada às unidades consumidoras do grupo A, caracterizada por tarifas diferenciadas de consumo de energia elétrica, de acordo com as horas de utilização do dia, assim como de uma única tarifa de demanda de potência;</a:t>
            </a:r>
          </a:p>
          <a:p>
            <a:pPr eaLnBrk="0" fontAlgn="base" hangingPunct="0">
              <a:spcBef>
                <a:spcPct val="0"/>
              </a:spcBef>
              <a:spcAft>
                <a:spcPct val="0"/>
              </a:spcAft>
              <a:buFont typeface="Arial" panose="020B0604020202020204" pitchFamily="34" charset="0"/>
              <a:buChar char="•"/>
            </a:pPr>
            <a:r>
              <a:rPr lang="pt-BR" sz="2000" b="1" dirty="0">
                <a:solidFill>
                  <a:srgbClr val="172938"/>
                </a:solidFill>
                <a:latin typeface="Cambria Math" panose="02040503050406030204" pitchFamily="18" charset="0"/>
                <a:ea typeface="Cambria Math" panose="02040503050406030204" pitchFamily="18" charset="0"/>
              </a:rPr>
              <a:t>Convencional Binômia: </a:t>
            </a:r>
            <a:r>
              <a:rPr lang="pt-BR" sz="2000" dirty="0">
                <a:solidFill>
                  <a:srgbClr val="172938"/>
                </a:solidFill>
                <a:latin typeface="Cambria Math" panose="02040503050406030204" pitchFamily="18" charset="0"/>
                <a:ea typeface="Cambria Math" panose="02040503050406030204" pitchFamily="18" charset="0"/>
              </a:rPr>
              <a:t> aplicada às unidades consumidoras do grupo A caracterizada por tarifas de consumo de energia elétrica e demanda de potência, independentemente das horas de utilização do dia. Esta modalidade será extinta a partir da revisão tarifária da distribuidora;</a:t>
            </a:r>
          </a:p>
          <a:p>
            <a:pPr eaLnBrk="0" fontAlgn="base" hangingPunct="0">
              <a:spcBef>
                <a:spcPct val="0"/>
              </a:spcBef>
              <a:spcAft>
                <a:spcPct val="0"/>
              </a:spcAft>
              <a:buFont typeface="Arial" panose="020B0604020202020204" pitchFamily="34" charset="0"/>
              <a:buChar char="•"/>
            </a:pPr>
            <a:r>
              <a:rPr lang="pt-BR" sz="2000" b="1" dirty="0">
                <a:solidFill>
                  <a:srgbClr val="172938"/>
                </a:solidFill>
                <a:latin typeface="Cambria Math" panose="02040503050406030204" pitchFamily="18" charset="0"/>
                <a:ea typeface="Cambria Math" panose="02040503050406030204" pitchFamily="18" charset="0"/>
              </a:rPr>
              <a:t>Convencional </a:t>
            </a:r>
            <a:r>
              <a:rPr lang="pt-BR" sz="2000" b="1" dirty="0" err="1">
                <a:solidFill>
                  <a:srgbClr val="172938"/>
                </a:solidFill>
                <a:latin typeface="Cambria Math" panose="02040503050406030204" pitchFamily="18" charset="0"/>
                <a:ea typeface="Cambria Math" panose="02040503050406030204" pitchFamily="18" charset="0"/>
              </a:rPr>
              <a:t>Monômia</a:t>
            </a:r>
            <a:r>
              <a:rPr lang="pt-BR" sz="2000" b="1" dirty="0">
                <a:solidFill>
                  <a:srgbClr val="172938"/>
                </a:solidFill>
                <a:latin typeface="Cambria Math" panose="02040503050406030204" pitchFamily="18" charset="0"/>
                <a:ea typeface="Cambria Math" panose="02040503050406030204" pitchFamily="18" charset="0"/>
              </a:rPr>
              <a:t>:</a:t>
            </a:r>
            <a:r>
              <a:rPr lang="pt-BR" sz="2000" dirty="0">
                <a:solidFill>
                  <a:srgbClr val="172938"/>
                </a:solidFill>
                <a:latin typeface="Cambria Math" panose="02040503050406030204" pitchFamily="18" charset="0"/>
                <a:ea typeface="Cambria Math" panose="02040503050406030204" pitchFamily="18" charset="0"/>
              </a:rPr>
              <a:t> aplicada às unidades consumidoras do grupo B, caracterizada por tarifas de consumo de energia elétrica, independentemente das horas de utilização do dia; e</a:t>
            </a:r>
          </a:p>
          <a:p>
            <a:pPr eaLnBrk="0" fontAlgn="base" hangingPunct="0">
              <a:spcBef>
                <a:spcPct val="0"/>
              </a:spcBef>
              <a:spcAft>
                <a:spcPct val="0"/>
              </a:spcAft>
              <a:buFont typeface="Arial" panose="020B0604020202020204" pitchFamily="34" charset="0"/>
              <a:buChar char="•"/>
            </a:pPr>
            <a:r>
              <a:rPr lang="pt-BR" sz="2000" b="1" dirty="0">
                <a:solidFill>
                  <a:srgbClr val="FFFFFF"/>
                </a:solidFill>
                <a:latin typeface="Cambria Math" panose="02040503050406030204" pitchFamily="18" charset="0"/>
                <a:ea typeface="Cambria Math" panose="02040503050406030204" pitchFamily="18" charset="0"/>
              </a:rPr>
              <a:t>Branca:</a:t>
            </a:r>
            <a:r>
              <a:rPr lang="pt-BR" sz="2000" dirty="0">
                <a:solidFill>
                  <a:srgbClr val="172938"/>
                </a:solidFill>
                <a:latin typeface="Cambria Math" panose="02040503050406030204" pitchFamily="18" charset="0"/>
                <a:ea typeface="Cambria Math" panose="02040503050406030204" pitchFamily="18" charset="0"/>
              </a:rPr>
              <a:t> aplicada às unidades consumidoras do grupo B, exceto para o subgrupo B4 e para as subclasses Baixa Renda do subgrupo B1, caracterizada por tarifas diferenciadas de consumo de energia elétrica, de acordo com as horas de utilização do dia.</a:t>
            </a:r>
          </a:p>
        </p:txBody>
      </p:sp>
      <p:sp>
        <p:nvSpPr>
          <p:cNvPr id="12" name="Símbolo de 'Não' 12">
            <a:extLst>
              <a:ext uri="{FF2B5EF4-FFF2-40B4-BE49-F238E27FC236}">
                <a16:creationId xmlns:a16="http://schemas.microsoft.com/office/drawing/2014/main" id="{BE3149FA-2160-47AD-A121-6147F9CC2028}"/>
              </a:ext>
            </a:extLst>
          </p:cNvPr>
          <p:cNvSpPr/>
          <p:nvPr/>
        </p:nvSpPr>
        <p:spPr bwMode="auto">
          <a:xfrm>
            <a:off x="3563888" y="2244144"/>
            <a:ext cx="1184857" cy="1184856"/>
          </a:xfrm>
          <a:prstGeom prst="noSmoking">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Tree>
    <p:extLst>
      <p:ext uri="{BB962C8B-B14F-4D97-AF65-F5344CB8AC3E}">
        <p14:creationId xmlns:p14="http://schemas.microsoft.com/office/powerpoint/2010/main" val="218433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5DBA71C6-4F7C-4F92-AA02-30CED07793A7}"/>
              </a:ext>
            </a:extLst>
          </p:cNvPr>
          <p:cNvSpPr txBox="1">
            <a:spLocks noChangeArrowheads="1"/>
          </p:cNvSpPr>
          <p:nvPr/>
        </p:nvSpPr>
        <p:spPr bwMode="auto">
          <a:xfrm>
            <a:off x="763543" y="215535"/>
            <a:ext cx="1509004"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Horários</a:t>
            </a:r>
          </a:p>
        </p:txBody>
      </p:sp>
      <p:sp>
        <p:nvSpPr>
          <p:cNvPr id="7" name="Retângulo 6">
            <a:extLst>
              <a:ext uri="{FF2B5EF4-FFF2-40B4-BE49-F238E27FC236}">
                <a16:creationId xmlns:a16="http://schemas.microsoft.com/office/drawing/2014/main" id="{CE87350E-F4A4-4D7D-B57D-4451FBF040DD}"/>
              </a:ext>
            </a:extLst>
          </p:cNvPr>
          <p:cNvSpPr/>
          <p:nvPr/>
        </p:nvSpPr>
        <p:spPr>
          <a:xfrm>
            <a:off x="360609" y="2979679"/>
            <a:ext cx="9144000" cy="707886"/>
          </a:xfrm>
          <a:prstGeom prst="rect">
            <a:avLst/>
          </a:prstGeom>
        </p:spPr>
        <p:txBody>
          <a:bodyPr wrap="square">
            <a:spAutoFit/>
          </a:bodyPr>
          <a:lstStyle/>
          <a:p>
            <a:pPr eaLnBrk="0" fontAlgn="base" hangingPunct="0">
              <a:spcBef>
                <a:spcPct val="0"/>
              </a:spcBef>
              <a:spcAft>
                <a:spcPct val="0"/>
              </a:spcAft>
            </a:pPr>
            <a:endParaRPr lang="pt-BR" sz="2000" dirty="0">
              <a:solidFill>
                <a:srgbClr val="0070C0"/>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endParaRPr lang="pt-BR" sz="2000" dirty="0">
              <a:solidFill>
                <a:srgbClr val="172938"/>
              </a:solidFill>
              <a:latin typeface="Cambria Math" panose="02040503050406030204" pitchFamily="18" charset="0"/>
              <a:ea typeface="Cambria Math" panose="02040503050406030204" pitchFamily="18" charset="0"/>
            </a:endParaRPr>
          </a:p>
        </p:txBody>
      </p:sp>
      <p:pic>
        <p:nvPicPr>
          <p:cNvPr id="8" name="Imagem 7">
            <a:extLst>
              <a:ext uri="{FF2B5EF4-FFF2-40B4-BE49-F238E27FC236}">
                <a16:creationId xmlns:a16="http://schemas.microsoft.com/office/drawing/2014/main" id="{73505675-1816-498B-A70F-FACB6A028FAB}"/>
              </a:ext>
            </a:extLst>
          </p:cNvPr>
          <p:cNvPicPr>
            <a:picLocks noChangeAspect="1"/>
          </p:cNvPicPr>
          <p:nvPr/>
        </p:nvPicPr>
        <p:blipFill>
          <a:blip r:embed="rId2"/>
          <a:stretch>
            <a:fillRect/>
          </a:stretch>
        </p:blipFill>
        <p:spPr>
          <a:xfrm>
            <a:off x="2343495" y="1298472"/>
            <a:ext cx="1116361" cy="1116361"/>
          </a:xfrm>
          <a:prstGeom prst="rect">
            <a:avLst/>
          </a:prstGeom>
        </p:spPr>
      </p:pic>
      <p:graphicFrame>
        <p:nvGraphicFramePr>
          <p:cNvPr id="9" name="Tabela 8">
            <a:extLst>
              <a:ext uri="{FF2B5EF4-FFF2-40B4-BE49-F238E27FC236}">
                <a16:creationId xmlns:a16="http://schemas.microsoft.com/office/drawing/2014/main" id="{81D2F18B-A9A5-46A0-8AFD-82F8906F1D78}"/>
              </a:ext>
            </a:extLst>
          </p:cNvPr>
          <p:cNvGraphicFramePr>
            <a:graphicFrameLocks noGrp="1"/>
          </p:cNvGraphicFramePr>
          <p:nvPr>
            <p:extLst>
              <p:ext uri="{D42A27DB-BD31-4B8C-83A1-F6EECF244321}">
                <p14:modId xmlns:p14="http://schemas.microsoft.com/office/powerpoint/2010/main" val="3163475824"/>
              </p:ext>
            </p:extLst>
          </p:nvPr>
        </p:nvGraphicFramePr>
        <p:xfrm>
          <a:off x="2092957" y="2993010"/>
          <a:ext cx="5377054" cy="1483360"/>
        </p:xfrm>
        <a:graphic>
          <a:graphicData uri="http://schemas.openxmlformats.org/drawingml/2006/table">
            <a:tbl>
              <a:tblPr firstRow="1" bandRow="1"/>
              <a:tblGrid>
                <a:gridCol w="1777873">
                  <a:extLst>
                    <a:ext uri="{9D8B030D-6E8A-4147-A177-3AD203B41FA5}">
                      <a16:colId xmlns:a16="http://schemas.microsoft.com/office/drawing/2014/main" val="20000"/>
                    </a:ext>
                  </a:extLst>
                </a:gridCol>
                <a:gridCol w="1745806">
                  <a:extLst>
                    <a:ext uri="{9D8B030D-6E8A-4147-A177-3AD203B41FA5}">
                      <a16:colId xmlns:a16="http://schemas.microsoft.com/office/drawing/2014/main" val="20001"/>
                    </a:ext>
                  </a:extLst>
                </a:gridCol>
                <a:gridCol w="1853375">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pt-BR" dirty="0">
                          <a:latin typeface="Cambria Math" panose="02040503050406030204" pitchFamily="18" charset="0"/>
                          <a:ea typeface="Cambria Math" panose="02040503050406030204" pitchFamily="18" charset="0"/>
                        </a:rPr>
                        <a:t>Horário Normal</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pt-BR" dirty="0">
                          <a:latin typeface="Cambria Math" panose="02040503050406030204" pitchFamily="18" charset="0"/>
                          <a:ea typeface="Cambria Math" panose="02040503050406030204" pitchFamily="18" charset="0"/>
                        </a:rPr>
                        <a:t>Horário de Verão</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Intermediário 1</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17:30</a:t>
                      </a:r>
                      <a:r>
                        <a:rPr lang="pt-BR" baseline="0" dirty="0">
                          <a:latin typeface="Cambria Math" panose="02040503050406030204" pitchFamily="18" charset="0"/>
                          <a:ea typeface="Cambria Math" panose="02040503050406030204" pitchFamily="18" charset="0"/>
                        </a:rPr>
                        <a:t> ~ 18:29</a:t>
                      </a: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18:30 ~ 21:29</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Ponta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aseline="0" dirty="0">
                          <a:latin typeface="Cambria Math" panose="02040503050406030204" pitchFamily="18" charset="0"/>
                          <a:ea typeface="Cambria Math" panose="02040503050406030204" pitchFamily="18" charset="0"/>
                        </a:rPr>
                        <a:t>18:30 ~ 21:29</a:t>
                      </a: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aseline="0" dirty="0">
                          <a:latin typeface="Cambria Math" panose="02040503050406030204" pitchFamily="18" charset="0"/>
                          <a:ea typeface="Cambria Math" panose="02040503050406030204" pitchFamily="18" charset="0"/>
                        </a:rPr>
                        <a:t>19:30 ~ 22:29</a:t>
                      </a: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Intermediário 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latin typeface="Cambria Math" panose="02040503050406030204" pitchFamily="18" charset="0"/>
                          <a:ea typeface="Cambria Math" panose="02040503050406030204" pitchFamily="18" charset="0"/>
                        </a:rPr>
                        <a:t>21:30</a:t>
                      </a:r>
                      <a:r>
                        <a:rPr lang="pt-BR" baseline="0" dirty="0">
                          <a:latin typeface="Cambria Math" panose="02040503050406030204" pitchFamily="18" charset="0"/>
                          <a:ea typeface="Cambria Math" panose="02040503050406030204" pitchFamily="18" charset="0"/>
                        </a:rPr>
                        <a:t> ~ 22:29</a:t>
                      </a: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22:30 ~ 23:29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0003"/>
                  </a:ext>
                </a:extLst>
              </a:tr>
            </a:tbl>
          </a:graphicData>
        </a:graphic>
      </p:graphicFrame>
      <p:pic>
        <p:nvPicPr>
          <p:cNvPr id="10" name="Picture 4" descr="Resultado de imagem para celesc">
            <a:extLst>
              <a:ext uri="{FF2B5EF4-FFF2-40B4-BE49-F238E27FC236}">
                <a16:creationId xmlns:a16="http://schemas.microsoft.com/office/drawing/2014/main" id="{3E4E27E8-F2AE-4690-9227-BB4169389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856" y="1298472"/>
            <a:ext cx="3125810" cy="111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4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E8F0F208-2F21-425D-A1AF-265EB1CD9FF7}"/>
              </a:ext>
            </a:extLst>
          </p:cNvPr>
          <p:cNvSpPr txBox="1">
            <a:spLocks noChangeArrowheads="1"/>
          </p:cNvSpPr>
          <p:nvPr/>
        </p:nvSpPr>
        <p:spPr bwMode="auto">
          <a:xfrm>
            <a:off x="90152" y="215535"/>
            <a:ext cx="2855782"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Tarifas de energia</a:t>
            </a:r>
          </a:p>
        </p:txBody>
      </p:sp>
      <p:sp>
        <p:nvSpPr>
          <p:cNvPr id="3" name="Retângulo 2">
            <a:extLst>
              <a:ext uri="{FF2B5EF4-FFF2-40B4-BE49-F238E27FC236}">
                <a16:creationId xmlns:a16="http://schemas.microsoft.com/office/drawing/2014/main" id="{B9B5A086-4B13-4E0B-8C1F-8FD9CC0C78E2}"/>
              </a:ext>
            </a:extLst>
          </p:cNvPr>
          <p:cNvSpPr/>
          <p:nvPr/>
        </p:nvSpPr>
        <p:spPr>
          <a:xfrm>
            <a:off x="11440" y="813223"/>
            <a:ext cx="9144000" cy="1384995"/>
          </a:xfrm>
          <a:prstGeom prst="rect">
            <a:avLst/>
          </a:prstGeom>
        </p:spPr>
        <p:txBody>
          <a:bodyPr wrap="square">
            <a:spAutoFit/>
          </a:bodyPr>
          <a:lstStyle/>
          <a:p>
            <a:pPr algn="ctr" eaLnBrk="0" fontAlgn="base" hangingPunct="0">
              <a:spcBef>
                <a:spcPct val="0"/>
              </a:spcBef>
              <a:spcAft>
                <a:spcPct val="0"/>
              </a:spcAft>
            </a:pPr>
            <a:r>
              <a:rPr lang="pt-BR" sz="2000" b="1" dirty="0">
                <a:solidFill>
                  <a:srgbClr val="999999"/>
                </a:solidFill>
                <a:latin typeface="Cambria Math" panose="02040503050406030204" pitchFamily="18" charset="0"/>
                <a:ea typeface="Cambria Math" panose="02040503050406030204" pitchFamily="18" charset="0"/>
              </a:rPr>
              <a:t>RESOLUÇÃO HOMOLOGATÓRIA Nº 2.286, DE 15 DE AGOSTO DE 2017</a:t>
            </a:r>
          </a:p>
          <a:p>
            <a:pPr algn="ctr" eaLnBrk="0" fontAlgn="base" hangingPunct="0">
              <a:spcBef>
                <a:spcPct val="0"/>
              </a:spcBef>
              <a:spcAft>
                <a:spcPct val="0"/>
              </a:spcAft>
            </a:pPr>
            <a:endParaRPr lang="pt-BR" sz="2000" dirty="0">
              <a:solidFill>
                <a:srgbClr val="172938"/>
              </a:solidFill>
              <a:latin typeface="Cambria Math" panose="02040503050406030204" pitchFamily="18" charset="0"/>
              <a:ea typeface="Cambria Math" panose="02040503050406030204" pitchFamily="18" charset="0"/>
            </a:endParaRPr>
          </a:p>
          <a:p>
            <a:pPr algn="ct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Tarifa Convencional - Grupo B (sem tributos)</a:t>
            </a:r>
          </a:p>
          <a:p>
            <a:pPr algn="ctr" eaLnBrk="0" fontAlgn="base" hangingPunct="0">
              <a:spcBef>
                <a:spcPct val="0"/>
              </a:spcBef>
              <a:spcAft>
                <a:spcPct val="0"/>
              </a:spcAft>
            </a:pPr>
            <a:endParaRPr lang="pt-BR" sz="2000" dirty="0">
              <a:solidFill>
                <a:srgbClr val="172938"/>
              </a:solidFill>
              <a:latin typeface="Cambria Math" panose="02040503050406030204" pitchFamily="18" charset="0"/>
              <a:ea typeface="Cambria Math" panose="02040503050406030204" pitchFamily="18" charset="0"/>
            </a:endParaRPr>
          </a:p>
        </p:txBody>
      </p:sp>
      <p:graphicFrame>
        <p:nvGraphicFramePr>
          <p:cNvPr id="4" name="Tabela 3">
            <a:extLst>
              <a:ext uri="{FF2B5EF4-FFF2-40B4-BE49-F238E27FC236}">
                <a16:creationId xmlns:a16="http://schemas.microsoft.com/office/drawing/2014/main" id="{B9C865E9-EEF4-45E8-A6E4-5A1D9EB1A465}"/>
              </a:ext>
            </a:extLst>
          </p:cNvPr>
          <p:cNvGraphicFramePr>
            <a:graphicFrameLocks noGrp="1"/>
          </p:cNvGraphicFramePr>
          <p:nvPr>
            <p:extLst>
              <p:ext uri="{D42A27DB-BD31-4B8C-83A1-F6EECF244321}">
                <p14:modId xmlns:p14="http://schemas.microsoft.com/office/powerpoint/2010/main" val="3292701904"/>
              </p:ext>
            </p:extLst>
          </p:nvPr>
        </p:nvGraphicFramePr>
        <p:xfrm>
          <a:off x="1338195" y="1903116"/>
          <a:ext cx="6886575" cy="369570"/>
        </p:xfrm>
        <a:graphic>
          <a:graphicData uri="http://schemas.openxmlformats.org/drawingml/2006/table">
            <a:tbl>
              <a:tblPr/>
              <a:tblGrid>
                <a:gridCol w="2295525">
                  <a:extLst>
                    <a:ext uri="{9D8B030D-6E8A-4147-A177-3AD203B41FA5}">
                      <a16:colId xmlns:a16="http://schemas.microsoft.com/office/drawing/2014/main" val="20000"/>
                    </a:ext>
                  </a:extLst>
                </a:gridCol>
                <a:gridCol w="2295525">
                  <a:extLst>
                    <a:ext uri="{9D8B030D-6E8A-4147-A177-3AD203B41FA5}">
                      <a16:colId xmlns:a16="http://schemas.microsoft.com/office/drawing/2014/main" val="20001"/>
                    </a:ext>
                  </a:extLst>
                </a:gridCol>
                <a:gridCol w="2295525">
                  <a:extLst>
                    <a:ext uri="{9D8B030D-6E8A-4147-A177-3AD203B41FA5}">
                      <a16:colId xmlns:a16="http://schemas.microsoft.com/office/drawing/2014/main" val="20002"/>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Subgrupos</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Classificação</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Energia R$/kWh</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0"/>
                  </a:ext>
                </a:extLst>
              </a:tr>
            </a:tbl>
          </a:graphicData>
        </a:graphic>
      </p:graphicFrame>
      <p:graphicFrame>
        <p:nvGraphicFramePr>
          <p:cNvPr id="5" name="Tabela 4">
            <a:extLst>
              <a:ext uri="{FF2B5EF4-FFF2-40B4-BE49-F238E27FC236}">
                <a16:creationId xmlns:a16="http://schemas.microsoft.com/office/drawing/2014/main" id="{33F284D4-1CFD-4F14-BA5A-60B84E12DB4A}"/>
              </a:ext>
            </a:extLst>
          </p:cNvPr>
          <p:cNvGraphicFramePr>
            <a:graphicFrameLocks noGrp="1"/>
          </p:cNvGraphicFramePr>
          <p:nvPr>
            <p:extLst>
              <p:ext uri="{D42A27DB-BD31-4B8C-83A1-F6EECF244321}">
                <p14:modId xmlns:p14="http://schemas.microsoft.com/office/powerpoint/2010/main" val="2214918282"/>
              </p:ext>
            </p:extLst>
          </p:nvPr>
        </p:nvGraphicFramePr>
        <p:xfrm>
          <a:off x="1338195" y="2249985"/>
          <a:ext cx="6886575" cy="643890"/>
        </p:xfrm>
        <a:graphic>
          <a:graphicData uri="http://schemas.openxmlformats.org/drawingml/2006/table">
            <a:tbl>
              <a:tblPr/>
              <a:tblGrid>
                <a:gridCol w="2295525">
                  <a:extLst>
                    <a:ext uri="{9D8B030D-6E8A-4147-A177-3AD203B41FA5}">
                      <a16:colId xmlns:a16="http://schemas.microsoft.com/office/drawing/2014/main" val="20000"/>
                    </a:ext>
                  </a:extLst>
                </a:gridCol>
                <a:gridCol w="2295525">
                  <a:extLst>
                    <a:ext uri="{9D8B030D-6E8A-4147-A177-3AD203B41FA5}">
                      <a16:colId xmlns:a16="http://schemas.microsoft.com/office/drawing/2014/main" val="20001"/>
                    </a:ext>
                  </a:extLst>
                </a:gridCol>
                <a:gridCol w="2295525">
                  <a:extLst>
                    <a:ext uri="{9D8B030D-6E8A-4147-A177-3AD203B41FA5}">
                      <a16:colId xmlns:a16="http://schemas.microsoft.com/office/drawing/2014/main" val="20002"/>
                    </a:ext>
                  </a:extLst>
                </a:gridCol>
              </a:tblGrid>
              <a:tr h="6083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B3</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Água, Esgoto e Saneamento</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0,3908725</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0"/>
                  </a:ext>
                </a:extLst>
              </a:tr>
            </a:tbl>
          </a:graphicData>
        </a:graphic>
      </p:graphicFrame>
      <p:sp>
        <p:nvSpPr>
          <p:cNvPr id="6" name="Retângulo 5">
            <a:extLst>
              <a:ext uri="{FF2B5EF4-FFF2-40B4-BE49-F238E27FC236}">
                <a16:creationId xmlns:a16="http://schemas.microsoft.com/office/drawing/2014/main" id="{9BD190FB-3653-4C29-AE49-0CDCEFF7EB25}"/>
              </a:ext>
            </a:extLst>
          </p:cNvPr>
          <p:cNvSpPr/>
          <p:nvPr/>
        </p:nvSpPr>
        <p:spPr>
          <a:xfrm>
            <a:off x="2555776" y="2945267"/>
            <a:ext cx="3845605" cy="461665"/>
          </a:xfrm>
          <a:prstGeom prst="rect">
            <a:avLst/>
          </a:prstGeom>
        </p:spPr>
        <p:txBody>
          <a:bodyPr wrap="none">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Tarifa Branca (sem tributos)</a:t>
            </a:r>
          </a:p>
        </p:txBody>
      </p:sp>
      <p:graphicFrame>
        <p:nvGraphicFramePr>
          <p:cNvPr id="7" name="Tabela 6">
            <a:extLst>
              <a:ext uri="{FF2B5EF4-FFF2-40B4-BE49-F238E27FC236}">
                <a16:creationId xmlns:a16="http://schemas.microsoft.com/office/drawing/2014/main" id="{F8979B1B-DEB4-45D4-B571-9445D723B51D}"/>
              </a:ext>
            </a:extLst>
          </p:cNvPr>
          <p:cNvGraphicFramePr>
            <a:graphicFrameLocks noGrp="1"/>
          </p:cNvGraphicFramePr>
          <p:nvPr>
            <p:extLst>
              <p:ext uri="{D42A27DB-BD31-4B8C-83A1-F6EECF244321}">
                <p14:modId xmlns:p14="http://schemas.microsoft.com/office/powerpoint/2010/main" val="171165045"/>
              </p:ext>
            </p:extLst>
          </p:nvPr>
        </p:nvGraphicFramePr>
        <p:xfrm>
          <a:off x="682580" y="4094959"/>
          <a:ext cx="8048920" cy="1108710"/>
        </p:xfrm>
        <a:graphic>
          <a:graphicData uri="http://schemas.openxmlformats.org/drawingml/2006/table">
            <a:tbl>
              <a:tblPr/>
              <a:tblGrid>
                <a:gridCol w="1609784">
                  <a:extLst>
                    <a:ext uri="{9D8B030D-6E8A-4147-A177-3AD203B41FA5}">
                      <a16:colId xmlns:a16="http://schemas.microsoft.com/office/drawing/2014/main" val="20000"/>
                    </a:ext>
                  </a:extLst>
                </a:gridCol>
                <a:gridCol w="1609784">
                  <a:extLst>
                    <a:ext uri="{9D8B030D-6E8A-4147-A177-3AD203B41FA5}">
                      <a16:colId xmlns:a16="http://schemas.microsoft.com/office/drawing/2014/main" val="20001"/>
                    </a:ext>
                  </a:extLst>
                </a:gridCol>
                <a:gridCol w="1609784">
                  <a:extLst>
                    <a:ext uri="{9D8B030D-6E8A-4147-A177-3AD203B41FA5}">
                      <a16:colId xmlns:a16="http://schemas.microsoft.com/office/drawing/2014/main" val="20002"/>
                    </a:ext>
                  </a:extLst>
                </a:gridCol>
                <a:gridCol w="1713116">
                  <a:extLst>
                    <a:ext uri="{9D8B030D-6E8A-4147-A177-3AD203B41FA5}">
                      <a16:colId xmlns:a16="http://schemas.microsoft.com/office/drawing/2014/main" val="20003"/>
                    </a:ext>
                  </a:extLst>
                </a:gridCol>
                <a:gridCol w="1506452">
                  <a:extLst>
                    <a:ext uri="{9D8B030D-6E8A-4147-A177-3AD203B41FA5}">
                      <a16:colId xmlns:a16="http://schemas.microsoft.com/office/drawing/2014/main" val="20004"/>
                    </a:ext>
                  </a:extLst>
                </a:gridCol>
              </a:tblGrid>
              <a:tr h="0">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B3</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pt-BR" dirty="0">
                        <a:solidFill>
                          <a:srgbClr val="53575A"/>
                        </a:solidFill>
                        <a:effectLst/>
                        <a:latin typeface="Cambria Math" panose="02040503050406030204" pitchFamily="18" charset="0"/>
                        <a:ea typeface="Cambria Math" panose="02040503050406030204" pitchFamily="18" charset="0"/>
                      </a:endParaRP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Ponta</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0</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0,75411</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0"/>
                  </a:ext>
                </a:extLst>
              </a:tr>
              <a:tr h="0">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Intermediário</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0</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0,48985</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1"/>
                  </a:ext>
                </a:extLst>
              </a:tr>
              <a:tr h="0">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Fora Ponta</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a:solidFill>
                            <a:srgbClr val="53575A"/>
                          </a:solidFill>
                          <a:effectLst/>
                          <a:latin typeface="Cambria Math" panose="02040503050406030204" pitchFamily="18" charset="0"/>
                          <a:ea typeface="Cambria Math" panose="02040503050406030204" pitchFamily="18" charset="0"/>
                        </a:rPr>
                        <a:t>0</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a:solidFill>
                            <a:srgbClr val="53575A"/>
                          </a:solidFill>
                          <a:effectLst/>
                          <a:latin typeface="Cambria Math" panose="02040503050406030204" pitchFamily="18" charset="0"/>
                          <a:ea typeface="Cambria Math" panose="02040503050406030204" pitchFamily="18" charset="0"/>
                        </a:rPr>
                        <a:t>0,34893</a:t>
                      </a:r>
                      <a:endParaRPr lang="pt-BR" dirty="0">
                        <a:solidFill>
                          <a:srgbClr val="53575A"/>
                        </a:solidFill>
                        <a:effectLst/>
                        <a:latin typeface="Cambria Math" panose="02040503050406030204" pitchFamily="18" charset="0"/>
                        <a:ea typeface="Cambria Math" panose="02040503050406030204" pitchFamily="18" charset="0"/>
                      </a:endParaRP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2"/>
                  </a:ext>
                </a:extLst>
              </a:tr>
            </a:tbl>
          </a:graphicData>
        </a:graphic>
      </p:graphicFrame>
      <p:graphicFrame>
        <p:nvGraphicFramePr>
          <p:cNvPr id="8" name="Tabela 7">
            <a:extLst>
              <a:ext uri="{FF2B5EF4-FFF2-40B4-BE49-F238E27FC236}">
                <a16:creationId xmlns:a16="http://schemas.microsoft.com/office/drawing/2014/main" id="{BE0F82AD-33FC-4EE6-9E8A-3E0067BED245}"/>
              </a:ext>
            </a:extLst>
          </p:cNvPr>
          <p:cNvGraphicFramePr>
            <a:graphicFrameLocks noGrp="1"/>
          </p:cNvGraphicFramePr>
          <p:nvPr>
            <p:extLst>
              <p:ext uri="{D42A27DB-BD31-4B8C-83A1-F6EECF244321}">
                <p14:modId xmlns:p14="http://schemas.microsoft.com/office/powerpoint/2010/main" val="1413865155"/>
              </p:ext>
            </p:extLst>
          </p:nvPr>
        </p:nvGraphicFramePr>
        <p:xfrm>
          <a:off x="682580" y="3451069"/>
          <a:ext cx="8048920" cy="643890"/>
        </p:xfrm>
        <a:graphic>
          <a:graphicData uri="http://schemas.openxmlformats.org/drawingml/2006/table">
            <a:tbl>
              <a:tblPr/>
              <a:tblGrid>
                <a:gridCol w="1499451">
                  <a:extLst>
                    <a:ext uri="{9D8B030D-6E8A-4147-A177-3AD203B41FA5}">
                      <a16:colId xmlns:a16="http://schemas.microsoft.com/office/drawing/2014/main" val="20000"/>
                    </a:ext>
                  </a:extLst>
                </a:gridCol>
                <a:gridCol w="1733805">
                  <a:extLst>
                    <a:ext uri="{9D8B030D-6E8A-4147-A177-3AD203B41FA5}">
                      <a16:colId xmlns:a16="http://schemas.microsoft.com/office/drawing/2014/main" val="20001"/>
                    </a:ext>
                  </a:extLst>
                </a:gridCol>
                <a:gridCol w="1816762">
                  <a:extLst>
                    <a:ext uri="{9D8B030D-6E8A-4147-A177-3AD203B41FA5}">
                      <a16:colId xmlns:a16="http://schemas.microsoft.com/office/drawing/2014/main" val="20002"/>
                    </a:ext>
                  </a:extLst>
                </a:gridCol>
                <a:gridCol w="1499451">
                  <a:extLst>
                    <a:ext uri="{9D8B030D-6E8A-4147-A177-3AD203B41FA5}">
                      <a16:colId xmlns:a16="http://schemas.microsoft.com/office/drawing/2014/main" val="20003"/>
                    </a:ext>
                  </a:extLst>
                </a:gridCol>
                <a:gridCol w="1499451">
                  <a:extLst>
                    <a:ext uri="{9D8B030D-6E8A-4147-A177-3AD203B41FA5}">
                      <a16:colId xmlns:a16="http://schemas.microsoft.com/office/drawing/2014/main" val="20004"/>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Subgrupos</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Classificação</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Componentes</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Demanda R$/kW</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Energia R$/kWh</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4482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1206A2A-21FE-4657-AD1E-7F8C8F6851E4}"/>
              </a:ext>
            </a:extLst>
          </p:cNvPr>
          <p:cNvSpPr txBox="1">
            <a:spLocks noChangeArrowheads="1"/>
          </p:cNvSpPr>
          <p:nvPr/>
        </p:nvSpPr>
        <p:spPr bwMode="auto">
          <a:xfrm>
            <a:off x="90152" y="215535"/>
            <a:ext cx="2855782"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pt-BR" sz="2800" dirty="0">
                <a:solidFill>
                  <a:schemeClr val="tx2"/>
                </a:solidFill>
                <a:latin typeface="Cambria Math" panose="02040503050406030204" pitchFamily="18" charset="0"/>
                <a:ea typeface="Cambria Math" panose="02040503050406030204" pitchFamily="18" charset="0"/>
              </a:rPr>
              <a:t>Tarifas de energia</a:t>
            </a:r>
          </a:p>
        </p:txBody>
      </p:sp>
      <p:sp>
        <p:nvSpPr>
          <p:cNvPr id="3" name="Retângulo 2">
            <a:extLst>
              <a:ext uri="{FF2B5EF4-FFF2-40B4-BE49-F238E27FC236}">
                <a16:creationId xmlns:a16="http://schemas.microsoft.com/office/drawing/2014/main" id="{FB0A1BBD-8955-4512-86E1-68BCD34C9298}"/>
              </a:ext>
            </a:extLst>
          </p:cNvPr>
          <p:cNvSpPr/>
          <p:nvPr/>
        </p:nvSpPr>
        <p:spPr>
          <a:xfrm>
            <a:off x="85855" y="767889"/>
            <a:ext cx="9144000" cy="400110"/>
          </a:xfrm>
          <a:prstGeom prst="rect">
            <a:avLst/>
          </a:prstGeom>
        </p:spPr>
        <p:txBody>
          <a:bodyPr wrap="square">
            <a:spAutoFit/>
          </a:bodyPr>
          <a:lstStyle/>
          <a:p>
            <a:pPr algn="ctr"/>
            <a:r>
              <a:rPr lang="pt-BR" sz="2000" dirty="0">
                <a:latin typeface="Cambria Math" panose="02040503050406030204" pitchFamily="18" charset="0"/>
                <a:ea typeface="Cambria Math" panose="02040503050406030204" pitchFamily="18" charset="0"/>
              </a:rPr>
              <a:t>RESOLUÇÃO HOMOLOGATÓRIA Nº 2.286, DE 15 DE AGOSTO DE 2017</a:t>
            </a:r>
          </a:p>
        </p:txBody>
      </p:sp>
      <p:sp>
        <p:nvSpPr>
          <p:cNvPr id="4" name="Retângulo 3">
            <a:extLst>
              <a:ext uri="{FF2B5EF4-FFF2-40B4-BE49-F238E27FC236}">
                <a16:creationId xmlns:a16="http://schemas.microsoft.com/office/drawing/2014/main" id="{B3D924E5-3275-4E5D-96B8-AE7222C60DA6}"/>
              </a:ext>
            </a:extLst>
          </p:cNvPr>
          <p:cNvSpPr/>
          <p:nvPr/>
        </p:nvSpPr>
        <p:spPr>
          <a:xfrm>
            <a:off x="2624385" y="1286549"/>
            <a:ext cx="4299190" cy="430887"/>
          </a:xfrm>
          <a:prstGeom prst="rect">
            <a:avLst/>
          </a:prstGeom>
        </p:spPr>
        <p:txBody>
          <a:bodyPr wrap="none">
            <a:spAutoFit/>
          </a:bodyPr>
          <a:lstStyle/>
          <a:p>
            <a:r>
              <a:rPr lang="pt-BR" dirty="0">
                <a:solidFill>
                  <a:srgbClr val="3366CC"/>
                </a:solidFill>
                <a:latin typeface="Cambria Math" panose="02040503050406030204" pitchFamily="18" charset="0"/>
                <a:ea typeface="Cambria Math" panose="02040503050406030204" pitchFamily="18" charset="0"/>
              </a:rPr>
              <a:t>Tarifa Horária Azul (sem tributos)</a:t>
            </a:r>
          </a:p>
        </p:txBody>
      </p:sp>
      <p:graphicFrame>
        <p:nvGraphicFramePr>
          <p:cNvPr id="5" name="Tabela 4">
            <a:extLst>
              <a:ext uri="{FF2B5EF4-FFF2-40B4-BE49-F238E27FC236}">
                <a16:creationId xmlns:a16="http://schemas.microsoft.com/office/drawing/2014/main" id="{663EE098-4882-46B3-B133-C9DF40A9C9F9}"/>
              </a:ext>
            </a:extLst>
          </p:cNvPr>
          <p:cNvGraphicFramePr>
            <a:graphicFrameLocks noGrp="1"/>
          </p:cNvGraphicFramePr>
          <p:nvPr>
            <p:extLst>
              <p:ext uri="{D42A27DB-BD31-4B8C-83A1-F6EECF244321}">
                <p14:modId xmlns:p14="http://schemas.microsoft.com/office/powerpoint/2010/main" val="2926179495"/>
              </p:ext>
            </p:extLst>
          </p:nvPr>
        </p:nvGraphicFramePr>
        <p:xfrm>
          <a:off x="1330692" y="1670589"/>
          <a:ext cx="6886575" cy="643890"/>
        </p:xfrm>
        <a:graphic>
          <a:graphicData uri="http://schemas.openxmlformats.org/drawingml/2006/table">
            <a:tbl>
              <a:tblPr/>
              <a:tblGrid>
                <a:gridCol w="1377315">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gridCol w="1377315">
                  <a:extLst>
                    <a:ext uri="{9D8B030D-6E8A-4147-A177-3AD203B41FA5}">
                      <a16:colId xmlns:a16="http://schemas.microsoft.com/office/drawing/2014/main" val="20002"/>
                    </a:ext>
                  </a:extLst>
                </a:gridCol>
                <a:gridCol w="1377315">
                  <a:extLst>
                    <a:ext uri="{9D8B030D-6E8A-4147-A177-3AD203B41FA5}">
                      <a16:colId xmlns:a16="http://schemas.microsoft.com/office/drawing/2014/main" val="20003"/>
                    </a:ext>
                  </a:extLst>
                </a:gridCol>
                <a:gridCol w="1377315">
                  <a:extLst>
                    <a:ext uri="{9D8B030D-6E8A-4147-A177-3AD203B41FA5}">
                      <a16:colId xmlns:a16="http://schemas.microsoft.com/office/drawing/2014/main" val="20004"/>
                    </a:ext>
                  </a:extLst>
                </a:gridCol>
              </a:tblGrid>
              <a:tr h="0">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Subgrupos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Classificação</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Componentes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Demanda R$/kW</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 Energia R$/kWh</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0"/>
                  </a:ext>
                </a:extLst>
              </a:tr>
            </a:tbl>
          </a:graphicData>
        </a:graphic>
      </p:graphicFrame>
      <p:graphicFrame>
        <p:nvGraphicFramePr>
          <p:cNvPr id="6" name="Tabela 5">
            <a:extLst>
              <a:ext uri="{FF2B5EF4-FFF2-40B4-BE49-F238E27FC236}">
                <a16:creationId xmlns:a16="http://schemas.microsoft.com/office/drawing/2014/main" id="{62E71687-F96B-4F16-967D-F17FF9769394}"/>
              </a:ext>
            </a:extLst>
          </p:cNvPr>
          <p:cNvGraphicFramePr>
            <a:graphicFrameLocks noGrp="1"/>
          </p:cNvGraphicFramePr>
          <p:nvPr>
            <p:extLst>
              <p:ext uri="{D42A27DB-BD31-4B8C-83A1-F6EECF244321}">
                <p14:modId xmlns:p14="http://schemas.microsoft.com/office/powerpoint/2010/main" val="1262415800"/>
              </p:ext>
            </p:extLst>
          </p:nvPr>
        </p:nvGraphicFramePr>
        <p:xfrm>
          <a:off x="1307562" y="2301215"/>
          <a:ext cx="6886575" cy="739140"/>
        </p:xfrm>
        <a:graphic>
          <a:graphicData uri="http://schemas.openxmlformats.org/drawingml/2006/table">
            <a:tbl>
              <a:tblPr/>
              <a:tblGrid>
                <a:gridCol w="1377315">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gridCol w="1377315">
                  <a:extLst>
                    <a:ext uri="{9D8B030D-6E8A-4147-A177-3AD203B41FA5}">
                      <a16:colId xmlns:a16="http://schemas.microsoft.com/office/drawing/2014/main" val="20002"/>
                    </a:ext>
                  </a:extLst>
                </a:gridCol>
                <a:gridCol w="1377315">
                  <a:extLst>
                    <a:ext uri="{9D8B030D-6E8A-4147-A177-3AD203B41FA5}">
                      <a16:colId xmlns:a16="http://schemas.microsoft.com/office/drawing/2014/main" val="20003"/>
                    </a:ext>
                  </a:extLst>
                </a:gridCol>
                <a:gridCol w="1377315">
                  <a:extLst>
                    <a:ext uri="{9D8B030D-6E8A-4147-A177-3AD203B41FA5}">
                      <a16:colId xmlns:a16="http://schemas.microsoft.com/office/drawing/2014/main" val="20004"/>
                    </a:ext>
                  </a:extLst>
                </a:gridCol>
              </a:tblGrid>
              <a:tr h="0">
                <a:tc rowSpan="2">
                  <a:txBody>
                    <a:bodyPr/>
                    <a:lstStyle/>
                    <a:p>
                      <a:pPr algn="ctr"/>
                      <a:r>
                        <a:rPr lang="pt-BR" dirty="0">
                          <a:solidFill>
                            <a:srgbClr val="53575A"/>
                          </a:solidFill>
                          <a:effectLst/>
                          <a:latin typeface="Cambria Math" panose="02040503050406030204" pitchFamily="18" charset="0"/>
                          <a:ea typeface="Cambria Math" panose="02040503050406030204" pitchFamily="18" charset="0"/>
                        </a:rPr>
                        <a:t>A4</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rowSpan="2">
                  <a:txBody>
                    <a:bodyPr/>
                    <a:lstStyle/>
                    <a:p>
                      <a:pPr algn="ctr"/>
                      <a:r>
                        <a:rPr lang="pt-BR" dirty="0">
                          <a:solidFill>
                            <a:srgbClr val="53575A"/>
                          </a:solidFill>
                          <a:effectLst/>
                          <a:latin typeface="Cambria Math" panose="02040503050406030204" pitchFamily="18" charset="0"/>
                          <a:ea typeface="Cambria Math" panose="02040503050406030204" pitchFamily="18" charset="0"/>
                        </a:rPr>
                        <a:t>Todas as Classes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Ponta</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28,88</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0,45581</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0"/>
                  </a:ext>
                </a:extLst>
              </a:tr>
              <a:tr h="0">
                <a:tc vMerge="1">
                  <a:txBody>
                    <a:bodyPr/>
                    <a:lstStyle/>
                    <a:p>
                      <a:endParaRPr lang="pt-BR"/>
                    </a:p>
                  </a:txBody>
                  <a:tcPr/>
                </a:tc>
                <a:tc vMerge="1">
                  <a:txBody>
                    <a:bodyPr/>
                    <a:lstStyle/>
                    <a:p>
                      <a:endParaRPr lang="pt-BR"/>
                    </a:p>
                  </a:txBody>
                  <a:tcPr/>
                </a:tc>
                <a:tc>
                  <a:txBody>
                    <a:bodyPr/>
                    <a:lstStyle/>
                    <a:p>
                      <a:pPr algn="ctr"/>
                      <a:r>
                        <a:rPr lang="pt-BR">
                          <a:solidFill>
                            <a:srgbClr val="53575A"/>
                          </a:solidFill>
                          <a:effectLst/>
                          <a:latin typeface="Cambria Math" panose="02040503050406030204" pitchFamily="18" charset="0"/>
                          <a:ea typeface="Cambria Math" panose="02040503050406030204" pitchFamily="18" charset="0"/>
                        </a:rPr>
                        <a:t>Fora Ponta</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12,65</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0,31068</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1"/>
                  </a:ext>
                </a:extLst>
              </a:tr>
            </a:tbl>
          </a:graphicData>
        </a:graphic>
      </p:graphicFrame>
      <p:sp>
        <p:nvSpPr>
          <p:cNvPr id="7" name="Retângulo 6">
            <a:extLst>
              <a:ext uri="{FF2B5EF4-FFF2-40B4-BE49-F238E27FC236}">
                <a16:creationId xmlns:a16="http://schemas.microsoft.com/office/drawing/2014/main" id="{2178161D-F433-42D0-87C2-EAEF2053DCE5}"/>
              </a:ext>
            </a:extLst>
          </p:cNvPr>
          <p:cNvSpPr/>
          <p:nvPr/>
        </p:nvSpPr>
        <p:spPr>
          <a:xfrm>
            <a:off x="2572207" y="3213556"/>
            <a:ext cx="4357283" cy="430887"/>
          </a:xfrm>
          <a:prstGeom prst="rect">
            <a:avLst/>
          </a:prstGeom>
        </p:spPr>
        <p:txBody>
          <a:bodyPr wrap="none">
            <a:spAutoFit/>
          </a:bodyPr>
          <a:lstStyle/>
          <a:p>
            <a:r>
              <a:rPr lang="pt-BR" dirty="0">
                <a:solidFill>
                  <a:schemeClr val="accent5">
                    <a:lumMod val="75000"/>
                  </a:schemeClr>
                </a:solidFill>
                <a:latin typeface="Cambria Math" panose="02040503050406030204" pitchFamily="18" charset="0"/>
                <a:ea typeface="Cambria Math" panose="02040503050406030204" pitchFamily="18" charset="0"/>
              </a:rPr>
              <a:t>Tarifa Horária Verde (sem tributos)</a:t>
            </a:r>
          </a:p>
        </p:txBody>
      </p:sp>
      <p:graphicFrame>
        <p:nvGraphicFramePr>
          <p:cNvPr id="8" name="Tabela 7">
            <a:extLst>
              <a:ext uri="{FF2B5EF4-FFF2-40B4-BE49-F238E27FC236}">
                <a16:creationId xmlns:a16="http://schemas.microsoft.com/office/drawing/2014/main" id="{E7AC1212-FA38-4269-A800-525CBE0B0CF9}"/>
              </a:ext>
            </a:extLst>
          </p:cNvPr>
          <p:cNvGraphicFramePr>
            <a:graphicFrameLocks noGrp="1"/>
          </p:cNvGraphicFramePr>
          <p:nvPr>
            <p:extLst>
              <p:ext uri="{D42A27DB-BD31-4B8C-83A1-F6EECF244321}">
                <p14:modId xmlns:p14="http://schemas.microsoft.com/office/powerpoint/2010/main" val="2823165964"/>
              </p:ext>
            </p:extLst>
          </p:nvPr>
        </p:nvGraphicFramePr>
        <p:xfrm>
          <a:off x="1215278" y="4272395"/>
          <a:ext cx="6886575" cy="1108710"/>
        </p:xfrm>
        <a:graphic>
          <a:graphicData uri="http://schemas.openxmlformats.org/drawingml/2006/table">
            <a:tbl>
              <a:tblPr/>
              <a:tblGrid>
                <a:gridCol w="1377315">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gridCol w="1377315">
                  <a:extLst>
                    <a:ext uri="{9D8B030D-6E8A-4147-A177-3AD203B41FA5}">
                      <a16:colId xmlns:a16="http://schemas.microsoft.com/office/drawing/2014/main" val="20002"/>
                    </a:ext>
                  </a:extLst>
                </a:gridCol>
                <a:gridCol w="1377315">
                  <a:extLst>
                    <a:ext uri="{9D8B030D-6E8A-4147-A177-3AD203B41FA5}">
                      <a16:colId xmlns:a16="http://schemas.microsoft.com/office/drawing/2014/main" val="20003"/>
                    </a:ext>
                  </a:extLst>
                </a:gridCol>
                <a:gridCol w="1377315">
                  <a:extLst>
                    <a:ext uri="{9D8B030D-6E8A-4147-A177-3AD203B41FA5}">
                      <a16:colId xmlns:a16="http://schemas.microsoft.com/office/drawing/2014/main" val="20004"/>
                    </a:ext>
                  </a:extLst>
                </a:gridCol>
              </a:tblGrid>
              <a:tr h="0">
                <a:tc rowSpan="3">
                  <a:txBody>
                    <a:bodyPr/>
                    <a:lstStyle/>
                    <a:p>
                      <a:pPr algn="ctr"/>
                      <a:r>
                        <a:rPr lang="pt-BR" dirty="0">
                          <a:solidFill>
                            <a:srgbClr val="53575A"/>
                          </a:solidFill>
                          <a:effectLst/>
                          <a:latin typeface="Cambria Math" panose="02040503050406030204" pitchFamily="18" charset="0"/>
                          <a:ea typeface="Cambria Math" panose="02040503050406030204" pitchFamily="18" charset="0"/>
                        </a:rPr>
                        <a:t>A4</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rowSpan="3">
                  <a:txBody>
                    <a:bodyPr/>
                    <a:lstStyle/>
                    <a:p>
                      <a:pPr algn="ctr"/>
                      <a:r>
                        <a:rPr lang="pt-BR" dirty="0">
                          <a:solidFill>
                            <a:srgbClr val="53575A"/>
                          </a:solidFill>
                          <a:effectLst/>
                          <a:latin typeface="Cambria Math" panose="02040503050406030204" pitchFamily="18" charset="0"/>
                          <a:ea typeface="Cambria Math" panose="02040503050406030204" pitchFamily="18" charset="0"/>
                        </a:rPr>
                        <a:t>Todas as Classes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a:solidFill>
                            <a:srgbClr val="53575A"/>
                          </a:solidFill>
                          <a:effectLst/>
                          <a:latin typeface="Cambria Math" panose="02040503050406030204" pitchFamily="18" charset="0"/>
                          <a:ea typeface="Cambria Math" panose="02040503050406030204" pitchFamily="18" charset="0"/>
                        </a:rPr>
                        <a:t>NA</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a:solidFill>
                            <a:srgbClr val="000000"/>
                          </a:solidFill>
                          <a:effectLst/>
                          <a:latin typeface="Cambria Math" panose="02040503050406030204" pitchFamily="18" charset="0"/>
                          <a:ea typeface="Cambria Math" panose="02040503050406030204" pitchFamily="18" charset="0"/>
                        </a:rPr>
                        <a:t>12,65</a:t>
                      </a:r>
                      <a:endParaRPr lang="pt-BR">
                        <a:solidFill>
                          <a:srgbClr val="53575A"/>
                        </a:solidFill>
                        <a:effectLst/>
                        <a:latin typeface="Cambria Math" panose="02040503050406030204" pitchFamily="18" charset="0"/>
                        <a:ea typeface="Cambria Math" panose="02040503050406030204" pitchFamily="18" charset="0"/>
                      </a:endParaRP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a:solidFill>
                            <a:srgbClr val="53575A"/>
                          </a:solidFill>
                          <a:effectLst/>
                          <a:latin typeface="Cambria Math" panose="02040503050406030204" pitchFamily="18" charset="0"/>
                          <a:ea typeface="Cambria Math" panose="02040503050406030204" pitchFamily="18" charset="0"/>
                        </a:rPr>
                        <a:t>0,00</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0"/>
                  </a:ext>
                </a:extLst>
              </a:tr>
              <a:tr h="0">
                <a:tc vMerge="1">
                  <a:txBody>
                    <a:bodyPr/>
                    <a:lstStyle/>
                    <a:p>
                      <a:endParaRPr lang="pt-BR"/>
                    </a:p>
                  </a:txBody>
                  <a:tcPr/>
                </a:tc>
                <a:tc vMerge="1">
                  <a:txBody>
                    <a:bodyPr/>
                    <a:lstStyle/>
                    <a:p>
                      <a:endParaRPr lang="pt-BR"/>
                    </a:p>
                  </a:txBody>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Ponta</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0,00</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000000"/>
                          </a:solidFill>
                          <a:effectLst/>
                          <a:latin typeface="Cambria Math" panose="02040503050406030204" pitchFamily="18" charset="0"/>
                          <a:ea typeface="Cambria Math" panose="02040503050406030204" pitchFamily="18" charset="0"/>
                        </a:rPr>
                        <a:t>1,15629</a:t>
                      </a:r>
                      <a:endParaRPr lang="pt-BR" dirty="0">
                        <a:solidFill>
                          <a:srgbClr val="53575A"/>
                        </a:solidFill>
                        <a:effectLst/>
                        <a:latin typeface="Cambria Math" panose="02040503050406030204" pitchFamily="18" charset="0"/>
                        <a:ea typeface="Cambria Math" panose="02040503050406030204" pitchFamily="18" charset="0"/>
                      </a:endParaRP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1"/>
                  </a:ext>
                </a:extLst>
              </a:tr>
              <a:tr h="0">
                <a:tc vMerge="1">
                  <a:txBody>
                    <a:bodyPr/>
                    <a:lstStyle/>
                    <a:p>
                      <a:endParaRPr lang="pt-BR"/>
                    </a:p>
                  </a:txBody>
                  <a:tcPr/>
                </a:tc>
                <a:tc vMerge="1">
                  <a:txBody>
                    <a:bodyPr/>
                    <a:lstStyle/>
                    <a:p>
                      <a:endParaRPr lang="pt-BR"/>
                    </a:p>
                  </a:txBody>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Fora Ponta</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0,00</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000000"/>
                          </a:solidFill>
                          <a:effectLst/>
                          <a:latin typeface="Cambria Math" panose="02040503050406030204" pitchFamily="18" charset="0"/>
                          <a:ea typeface="Cambria Math" panose="02040503050406030204" pitchFamily="18" charset="0"/>
                        </a:rPr>
                        <a:t>0,31068</a:t>
                      </a:r>
                      <a:endParaRPr lang="pt-BR" dirty="0">
                        <a:solidFill>
                          <a:srgbClr val="53575A"/>
                        </a:solidFill>
                        <a:effectLst/>
                        <a:latin typeface="Cambria Math" panose="02040503050406030204" pitchFamily="18" charset="0"/>
                        <a:ea typeface="Cambria Math" panose="02040503050406030204" pitchFamily="18" charset="0"/>
                      </a:endParaRP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2"/>
                  </a:ext>
                </a:extLst>
              </a:tr>
            </a:tbl>
          </a:graphicData>
        </a:graphic>
      </p:graphicFrame>
      <p:graphicFrame>
        <p:nvGraphicFramePr>
          <p:cNvPr id="9" name="Tabela 8">
            <a:extLst>
              <a:ext uri="{FF2B5EF4-FFF2-40B4-BE49-F238E27FC236}">
                <a16:creationId xmlns:a16="http://schemas.microsoft.com/office/drawing/2014/main" id="{B141EA97-8061-4246-988B-74ECDA7CCC5D}"/>
              </a:ext>
            </a:extLst>
          </p:cNvPr>
          <p:cNvGraphicFramePr>
            <a:graphicFrameLocks noGrp="1"/>
          </p:cNvGraphicFramePr>
          <p:nvPr>
            <p:extLst>
              <p:ext uri="{D42A27DB-BD31-4B8C-83A1-F6EECF244321}">
                <p14:modId xmlns:p14="http://schemas.microsoft.com/office/powerpoint/2010/main" val="2703078740"/>
              </p:ext>
            </p:extLst>
          </p:nvPr>
        </p:nvGraphicFramePr>
        <p:xfrm>
          <a:off x="1214567" y="3643739"/>
          <a:ext cx="6886575" cy="643890"/>
        </p:xfrm>
        <a:graphic>
          <a:graphicData uri="http://schemas.openxmlformats.org/drawingml/2006/table">
            <a:tbl>
              <a:tblPr/>
              <a:tblGrid>
                <a:gridCol w="1377315">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gridCol w="1377315">
                  <a:extLst>
                    <a:ext uri="{9D8B030D-6E8A-4147-A177-3AD203B41FA5}">
                      <a16:colId xmlns:a16="http://schemas.microsoft.com/office/drawing/2014/main" val="20002"/>
                    </a:ext>
                  </a:extLst>
                </a:gridCol>
                <a:gridCol w="1377315">
                  <a:extLst>
                    <a:ext uri="{9D8B030D-6E8A-4147-A177-3AD203B41FA5}">
                      <a16:colId xmlns:a16="http://schemas.microsoft.com/office/drawing/2014/main" val="20003"/>
                    </a:ext>
                  </a:extLst>
                </a:gridCol>
                <a:gridCol w="1377315">
                  <a:extLst>
                    <a:ext uri="{9D8B030D-6E8A-4147-A177-3AD203B41FA5}">
                      <a16:colId xmlns:a16="http://schemas.microsoft.com/office/drawing/2014/main" val="20004"/>
                    </a:ext>
                  </a:extLst>
                </a:gridCol>
              </a:tblGrid>
              <a:tr h="0">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Subgrupos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Classificação</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Componentes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Demanda R$/kW</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 Energia R$/kWh</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9878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A96399-D300-4113-A91C-6099FF491187}"/>
              </a:ext>
            </a:extLst>
          </p:cNvPr>
          <p:cNvSpPr txBox="1"/>
          <p:nvPr/>
        </p:nvSpPr>
        <p:spPr>
          <a:xfrm rot="20163782">
            <a:off x="1345842" y="2559184"/>
            <a:ext cx="6452316" cy="430887"/>
          </a:xfrm>
          <a:prstGeom prst="rect">
            <a:avLst/>
          </a:prstGeom>
          <a:solidFill>
            <a:srgbClr val="C80F0F">
              <a:alpha val="81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1" i="0" u="none" strike="noStrike" kern="0" cap="none" spc="0" normalizeH="0" baseline="0" noProof="0" dirty="0">
                <a:ln>
                  <a:noFill/>
                </a:ln>
                <a:solidFill>
                  <a:srgbClr val="FFFFFF"/>
                </a:solidFill>
                <a:effectLst/>
                <a:uLnTx/>
                <a:uFillTx/>
                <a:latin typeface="Arial" charset="0"/>
              </a:rPr>
              <a:t>Exercícios</a:t>
            </a:r>
          </a:p>
        </p:txBody>
      </p:sp>
    </p:spTree>
    <p:extLst>
      <p:ext uri="{BB962C8B-B14F-4D97-AF65-F5344CB8AC3E}">
        <p14:creationId xmlns:p14="http://schemas.microsoft.com/office/powerpoint/2010/main" val="106992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3CE98217-B099-4B45-84BE-19EAD4FF8A42}"/>
              </a:ext>
            </a:extLst>
          </p:cNvPr>
          <p:cNvSpPr txBox="1">
            <a:spLocks noChangeArrowheads="1"/>
          </p:cNvSpPr>
          <p:nvPr/>
        </p:nvSpPr>
        <p:spPr bwMode="auto">
          <a:xfrm>
            <a:off x="0" y="234257"/>
            <a:ext cx="4678460"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pt-BR" sz="2800" dirty="0">
                <a:solidFill>
                  <a:schemeClr val="tx2"/>
                </a:solidFill>
                <a:latin typeface="Cambria Math" panose="02040503050406030204" pitchFamily="18" charset="0"/>
                <a:ea typeface="Cambria Math" panose="02040503050406030204" pitchFamily="18" charset="0"/>
              </a:rPr>
              <a:t>Tarifas de energia - Descontos</a:t>
            </a:r>
          </a:p>
        </p:txBody>
      </p:sp>
      <p:sp>
        <p:nvSpPr>
          <p:cNvPr id="5" name="Retângulo 4">
            <a:extLst>
              <a:ext uri="{FF2B5EF4-FFF2-40B4-BE49-F238E27FC236}">
                <a16:creationId xmlns:a16="http://schemas.microsoft.com/office/drawing/2014/main" id="{1D76F03B-B87D-40CE-B925-055328856DDD}"/>
              </a:ext>
            </a:extLst>
          </p:cNvPr>
          <p:cNvSpPr/>
          <p:nvPr/>
        </p:nvSpPr>
        <p:spPr>
          <a:xfrm>
            <a:off x="183727" y="855681"/>
            <a:ext cx="8548150" cy="2708434"/>
          </a:xfrm>
          <a:prstGeom prst="rect">
            <a:avLst/>
          </a:prstGeom>
        </p:spPr>
        <p:txBody>
          <a:bodyPr wrap="square">
            <a:spAutoFit/>
          </a:bodyPr>
          <a:lstStyle/>
          <a:p>
            <a:pPr algn="just">
              <a:spcBef>
                <a:spcPts val="600"/>
              </a:spcBef>
              <a:spcAft>
                <a:spcPts val="600"/>
              </a:spcAft>
            </a:pPr>
            <a:r>
              <a:rPr lang="pt-BR" sz="2000" b="0" dirty="0">
                <a:solidFill>
                  <a:srgbClr val="172938"/>
                </a:solidFill>
                <a:latin typeface="Cambria Math" panose="02040503050406030204" pitchFamily="18" charset="0"/>
                <a:ea typeface="Cambria Math" panose="02040503050406030204" pitchFamily="18" charset="0"/>
              </a:rPr>
              <a:t>Além da tarifa social, existem outros descontos praticados na tarifa de energia elétrica, são eles:</a:t>
            </a:r>
          </a:p>
          <a:p>
            <a:pPr algn="just">
              <a:spcBef>
                <a:spcPts val="600"/>
              </a:spcBef>
              <a:spcAft>
                <a:spcPts val="0"/>
              </a:spcAft>
              <a:buFont typeface="Arial" panose="020B0604020202020204" pitchFamily="34" charset="0"/>
              <a:buChar char="•"/>
            </a:pPr>
            <a:r>
              <a:rPr lang="pt-BR" sz="2000" b="0" dirty="0">
                <a:solidFill>
                  <a:srgbClr val="172938"/>
                </a:solidFill>
                <a:latin typeface="Cambria Math" panose="02040503050406030204" pitchFamily="18" charset="0"/>
                <a:ea typeface="Cambria Math" panose="02040503050406030204" pitchFamily="18" charset="0"/>
              </a:rPr>
              <a:t>atividade de irrigação e aquicultura em horário especial;</a:t>
            </a:r>
          </a:p>
          <a:p>
            <a:pPr algn="just">
              <a:spcBef>
                <a:spcPts val="600"/>
              </a:spcBef>
              <a:spcAft>
                <a:spcPts val="0"/>
              </a:spcAft>
              <a:buFont typeface="Arial" panose="020B0604020202020204" pitchFamily="34" charset="0"/>
              <a:buChar char="•"/>
            </a:pPr>
            <a:r>
              <a:rPr lang="pt-BR" sz="2000" b="0" dirty="0">
                <a:solidFill>
                  <a:srgbClr val="172938"/>
                </a:solidFill>
                <a:latin typeface="Cambria Math" panose="02040503050406030204" pitchFamily="18" charset="0"/>
                <a:ea typeface="Cambria Math" panose="02040503050406030204" pitchFamily="18" charset="0"/>
              </a:rPr>
              <a:t>agente de distribuição com mercado próprio inferior a 500 </a:t>
            </a:r>
            <a:r>
              <a:rPr lang="pt-BR" sz="2000" b="0" dirty="0" err="1">
                <a:solidFill>
                  <a:srgbClr val="172938"/>
                </a:solidFill>
                <a:latin typeface="Cambria Math" panose="02040503050406030204" pitchFamily="18" charset="0"/>
                <a:ea typeface="Cambria Math" panose="02040503050406030204" pitchFamily="18" charset="0"/>
              </a:rPr>
              <a:t>GWh</a:t>
            </a:r>
            <a:r>
              <a:rPr lang="pt-BR" sz="2000" b="0" dirty="0">
                <a:solidFill>
                  <a:srgbClr val="172938"/>
                </a:solidFill>
                <a:latin typeface="Cambria Math" panose="02040503050406030204" pitchFamily="18" charset="0"/>
                <a:ea typeface="Cambria Math" panose="02040503050406030204" pitchFamily="18" charset="0"/>
              </a:rPr>
              <a:t>/ano;</a:t>
            </a:r>
          </a:p>
          <a:p>
            <a:pPr algn="just">
              <a:spcBef>
                <a:spcPts val="600"/>
              </a:spcBef>
              <a:spcAft>
                <a:spcPts val="0"/>
              </a:spcAft>
              <a:buFont typeface="Arial" panose="020B0604020202020204" pitchFamily="34" charset="0"/>
              <a:buChar char="•"/>
            </a:pPr>
            <a:r>
              <a:rPr lang="pt-BR" sz="2000" b="0" dirty="0">
                <a:solidFill>
                  <a:srgbClr val="0066CC"/>
                </a:solidFill>
                <a:latin typeface="Cambria Math" panose="02040503050406030204" pitchFamily="18" charset="0"/>
                <a:ea typeface="Cambria Math" panose="02040503050406030204" pitchFamily="18" charset="0"/>
              </a:rPr>
              <a:t>serviço público de água, esgoto e saneamento;</a:t>
            </a:r>
          </a:p>
          <a:p>
            <a:pPr algn="just">
              <a:spcBef>
                <a:spcPts val="600"/>
              </a:spcBef>
              <a:spcAft>
                <a:spcPts val="0"/>
              </a:spcAft>
              <a:buFont typeface="Arial" panose="020B0604020202020204" pitchFamily="34" charset="0"/>
              <a:buChar char="•"/>
            </a:pPr>
            <a:r>
              <a:rPr lang="pt-BR" sz="2000" b="0" dirty="0">
                <a:solidFill>
                  <a:srgbClr val="172938"/>
                </a:solidFill>
                <a:latin typeface="Cambria Math" panose="02040503050406030204" pitchFamily="18" charset="0"/>
                <a:ea typeface="Cambria Math" panose="02040503050406030204" pitchFamily="18" charset="0"/>
              </a:rPr>
              <a:t>classe rural; subclasse cooperativa de eletrificação rural; e</a:t>
            </a:r>
          </a:p>
          <a:p>
            <a:pPr algn="just">
              <a:spcBef>
                <a:spcPts val="600"/>
              </a:spcBef>
              <a:spcAft>
                <a:spcPts val="0"/>
              </a:spcAft>
              <a:buFont typeface="Arial" panose="020B0604020202020204" pitchFamily="34" charset="0"/>
              <a:buChar char="•"/>
            </a:pPr>
            <a:r>
              <a:rPr lang="pt-BR" sz="2000" b="0" dirty="0">
                <a:solidFill>
                  <a:srgbClr val="172938"/>
                </a:solidFill>
                <a:latin typeface="Cambria Math" panose="02040503050406030204" pitchFamily="18" charset="0"/>
                <a:ea typeface="Cambria Math" panose="02040503050406030204" pitchFamily="18" charset="0"/>
              </a:rPr>
              <a:t>subclasse de serviço público de irrigação.</a:t>
            </a:r>
            <a:endParaRPr lang="pt-BR" sz="2000" b="0" i="0" dirty="0">
              <a:solidFill>
                <a:srgbClr val="172938"/>
              </a:solidFill>
              <a:effectLst/>
              <a:latin typeface="Cambria Math" panose="02040503050406030204" pitchFamily="18" charset="0"/>
              <a:ea typeface="Cambria Math" panose="02040503050406030204" pitchFamily="18" charset="0"/>
            </a:endParaRPr>
          </a:p>
        </p:txBody>
      </p:sp>
      <p:graphicFrame>
        <p:nvGraphicFramePr>
          <p:cNvPr id="6" name="Tabela 5">
            <a:extLst>
              <a:ext uri="{FF2B5EF4-FFF2-40B4-BE49-F238E27FC236}">
                <a16:creationId xmlns:a16="http://schemas.microsoft.com/office/drawing/2014/main" id="{4CC7C6DB-61BD-4908-B998-51B68EA4351B}"/>
              </a:ext>
            </a:extLst>
          </p:cNvPr>
          <p:cNvGraphicFramePr>
            <a:graphicFrameLocks noGrp="1"/>
          </p:cNvGraphicFramePr>
          <p:nvPr>
            <p:extLst>
              <p:ext uri="{D42A27DB-BD31-4B8C-83A1-F6EECF244321}">
                <p14:modId xmlns:p14="http://schemas.microsoft.com/office/powerpoint/2010/main" val="3203138312"/>
              </p:ext>
            </p:extLst>
          </p:nvPr>
        </p:nvGraphicFramePr>
        <p:xfrm>
          <a:off x="353159" y="3564115"/>
          <a:ext cx="8209286" cy="1787372"/>
        </p:xfrm>
        <a:graphic>
          <a:graphicData uri="http://schemas.openxmlformats.org/drawingml/2006/table">
            <a:tbl>
              <a:tblPr/>
              <a:tblGrid>
                <a:gridCol w="4429858">
                  <a:extLst>
                    <a:ext uri="{9D8B030D-6E8A-4147-A177-3AD203B41FA5}">
                      <a16:colId xmlns:a16="http://schemas.microsoft.com/office/drawing/2014/main" val="20000"/>
                    </a:ext>
                  </a:extLst>
                </a:gridCol>
                <a:gridCol w="763412">
                  <a:extLst>
                    <a:ext uri="{9D8B030D-6E8A-4147-A177-3AD203B41FA5}">
                      <a16:colId xmlns:a16="http://schemas.microsoft.com/office/drawing/2014/main" val="20001"/>
                    </a:ext>
                  </a:extLst>
                </a:gridCol>
                <a:gridCol w="1624916">
                  <a:extLst>
                    <a:ext uri="{9D8B030D-6E8A-4147-A177-3AD203B41FA5}">
                      <a16:colId xmlns:a16="http://schemas.microsoft.com/office/drawing/2014/main" val="20002"/>
                    </a:ext>
                  </a:extLst>
                </a:gridCol>
                <a:gridCol w="1391100">
                  <a:extLst>
                    <a:ext uri="{9D8B030D-6E8A-4147-A177-3AD203B41FA5}">
                      <a16:colId xmlns:a16="http://schemas.microsoft.com/office/drawing/2014/main" val="20003"/>
                    </a:ext>
                  </a:extLst>
                </a:gridCol>
              </a:tblGrid>
              <a:tr h="142875">
                <a:tc rowSpan="2">
                  <a:txBody>
                    <a:bodyPr/>
                    <a:lstStyle/>
                    <a:p>
                      <a:pPr algn="ctr">
                        <a:spcAft>
                          <a:spcPts val="750"/>
                        </a:spcAft>
                      </a:pPr>
                      <a:r>
                        <a:rPr lang="pt-BR" sz="1400" b="1" dirty="0">
                          <a:solidFill>
                            <a:srgbClr val="172938"/>
                          </a:solidFill>
                          <a:effectLst/>
                          <a:latin typeface="Cambria Math" panose="02040503050406030204" pitchFamily="18" charset="0"/>
                          <a:ea typeface="Cambria Math" panose="02040503050406030204" pitchFamily="18" charset="0"/>
                        </a:rPr>
                        <a:t>TIPO DE CONSUMIDOR</a:t>
                      </a:r>
                      <a:endParaRPr lang="pt-BR" sz="1400" dirty="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spcAft>
                          <a:spcPts val="0"/>
                        </a:spcAft>
                      </a:pPr>
                      <a:r>
                        <a:rPr lang="pt-BR" sz="1400" b="1">
                          <a:solidFill>
                            <a:srgbClr val="000000"/>
                          </a:solidFill>
                          <a:effectLst/>
                          <a:latin typeface="Cambria Math" panose="02040503050406030204" pitchFamily="18" charset="0"/>
                          <a:ea typeface="Cambria Math" panose="02040503050406030204" pitchFamily="18" charset="0"/>
                        </a:rPr>
                        <a:t>PERCENTUAL DE DESCONTO APLICADO À TARIFA</a:t>
                      </a:r>
                      <a:endParaRPr lang="pt-BR" sz="140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42875">
                <a:tc vMerge="1">
                  <a:txBody>
                    <a:bodyPr/>
                    <a:lstStyle/>
                    <a:p>
                      <a:endParaRPr lang="pt-BR"/>
                    </a:p>
                  </a:txBody>
                  <a:tcPr/>
                </a:tc>
                <a:tc>
                  <a:txBody>
                    <a:bodyPr/>
                    <a:lstStyle/>
                    <a:p>
                      <a:pPr algn="ctr">
                        <a:spcAft>
                          <a:spcPts val="0"/>
                        </a:spcAft>
                      </a:pPr>
                      <a:r>
                        <a:rPr lang="pt-BR" sz="1400" b="1">
                          <a:solidFill>
                            <a:srgbClr val="000000"/>
                          </a:solidFill>
                          <a:effectLst/>
                          <a:latin typeface="Cambria Math" panose="02040503050406030204" pitchFamily="18" charset="0"/>
                          <a:ea typeface="Cambria Math" panose="02040503050406030204" pitchFamily="18" charset="0"/>
                        </a:rPr>
                        <a:t>TUSD R$/kW</a:t>
                      </a:r>
                      <a:endParaRPr lang="pt-BR" sz="140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b="1">
                          <a:solidFill>
                            <a:srgbClr val="000000"/>
                          </a:solidFill>
                          <a:effectLst/>
                          <a:latin typeface="Cambria Math" panose="02040503050406030204" pitchFamily="18" charset="0"/>
                          <a:ea typeface="Cambria Math" panose="02040503050406030204" pitchFamily="18" charset="0"/>
                        </a:rPr>
                        <a:t>TUSD R$/MWh</a:t>
                      </a:r>
                      <a:endParaRPr lang="pt-BR" sz="140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b="1">
                          <a:solidFill>
                            <a:srgbClr val="000000"/>
                          </a:solidFill>
                          <a:effectLst/>
                          <a:latin typeface="Cambria Math" panose="02040503050406030204" pitchFamily="18" charset="0"/>
                          <a:ea typeface="Cambria Math" panose="02040503050406030204" pitchFamily="18" charset="0"/>
                        </a:rPr>
                        <a:t>TE R$/MWh</a:t>
                      </a:r>
                      <a:endParaRPr lang="pt-BR" sz="140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57682">
                <a:tc>
                  <a:txBody>
                    <a:bodyPr/>
                    <a:lstStyle/>
                    <a:p>
                      <a:pPr algn="ctr">
                        <a:spcAft>
                          <a:spcPts val="0"/>
                        </a:spcAft>
                      </a:pPr>
                      <a:r>
                        <a:rPr lang="pt-BR" sz="1400" dirty="0">
                          <a:solidFill>
                            <a:srgbClr val="172938"/>
                          </a:solidFill>
                          <a:effectLst/>
                          <a:latin typeface="Cambria Math" panose="02040503050406030204" pitchFamily="18" charset="0"/>
                          <a:ea typeface="Cambria Math" panose="02040503050406030204" pitchFamily="18" charset="0"/>
                        </a:rPr>
                        <a:t>Grupo A - Agua, Esgoto e Saneamento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6250">
                <a:tc>
                  <a:txBody>
                    <a:bodyPr/>
                    <a:lstStyle/>
                    <a:p>
                      <a:pPr algn="ctr">
                        <a:spcAft>
                          <a:spcPts val="0"/>
                        </a:spcAft>
                      </a:pPr>
                      <a:r>
                        <a:rPr lang="pt-BR" sz="1400" dirty="0">
                          <a:solidFill>
                            <a:srgbClr val="172938"/>
                          </a:solidFill>
                          <a:effectLst/>
                          <a:latin typeface="Cambria Math" panose="02040503050406030204" pitchFamily="18" charset="0"/>
                          <a:ea typeface="Cambria Math" panose="02040503050406030204" pitchFamily="18" charset="0"/>
                        </a:rPr>
                        <a:t>Grupo B3 - Agua, Esgoto e Saneamento.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t-BR" sz="1400" dirty="0">
                          <a:effectLst/>
                          <a:latin typeface="Cambria Math" panose="02040503050406030204" pitchFamily="18" charset="0"/>
                          <a:ea typeface="Cambria Math" panose="020405030504060302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dirty="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dirty="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22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622403A-C707-4C1A-AE01-B270EF467517}"/>
              </a:ext>
            </a:extLst>
          </p:cNvPr>
          <p:cNvSpPr txBox="1">
            <a:spLocks noChangeArrowheads="1"/>
          </p:cNvSpPr>
          <p:nvPr/>
        </p:nvSpPr>
        <p:spPr bwMode="auto">
          <a:xfrm>
            <a:off x="-56680" y="215535"/>
            <a:ext cx="3149453"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Bandeiras tarifárias</a:t>
            </a:r>
          </a:p>
        </p:txBody>
      </p:sp>
      <p:sp>
        <p:nvSpPr>
          <p:cNvPr id="3" name="Retângulo 2">
            <a:extLst>
              <a:ext uri="{FF2B5EF4-FFF2-40B4-BE49-F238E27FC236}">
                <a16:creationId xmlns:a16="http://schemas.microsoft.com/office/drawing/2014/main" id="{0EE3CBDF-AD2C-48E9-9B26-8693D7E54130}"/>
              </a:ext>
            </a:extLst>
          </p:cNvPr>
          <p:cNvSpPr/>
          <p:nvPr/>
        </p:nvSpPr>
        <p:spPr>
          <a:xfrm>
            <a:off x="-56680" y="1772816"/>
            <a:ext cx="9144000" cy="3816429"/>
          </a:xfrm>
          <a:prstGeom prst="rect">
            <a:avLst/>
          </a:prstGeom>
        </p:spPr>
        <p:txBody>
          <a:bodyPr wrap="square">
            <a:spAutoFit/>
          </a:bodyPr>
          <a:lstStyle/>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Se o custo variável da térmica mais cara for menor que R$ 211,28/</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então a Bandeira é verde. </a:t>
            </a:r>
          </a:p>
          <a:p>
            <a:pPr eaLnBrk="0" fontAlgn="base" hangingPunct="0">
              <a:spcBef>
                <a:spcPct val="0"/>
              </a:spcBef>
              <a:spcAft>
                <a:spcPct val="0"/>
              </a:spcAft>
            </a:pPr>
            <a:endParaRPr lang="pt-BR" sz="22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Se for igual a R$ 211,28/</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e inferior a R$ 422,56/</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a Bandeira é amarela. </a:t>
            </a:r>
          </a:p>
          <a:p>
            <a:pPr eaLnBrk="0" fontAlgn="base" hangingPunct="0">
              <a:spcBef>
                <a:spcPct val="0"/>
              </a:spcBef>
              <a:spcAft>
                <a:spcPct val="0"/>
              </a:spcAft>
            </a:pPr>
            <a:endParaRPr lang="pt-BR" sz="22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E se for igual R$ 422,56/</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e inferior a R$ 610,00/</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a Bandeira será vermelha – patamar 1. </a:t>
            </a:r>
          </a:p>
          <a:p>
            <a:pPr eaLnBrk="0" fontAlgn="base" hangingPunct="0">
              <a:spcBef>
                <a:spcPct val="0"/>
              </a:spcBef>
              <a:spcAft>
                <a:spcPct val="0"/>
              </a:spcAft>
            </a:pPr>
            <a:endParaRPr lang="pt-BR" sz="22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Para custo igual ou superior a R$ 610,00/</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a Bandeira será vermelha – patamar 2</a:t>
            </a:r>
          </a:p>
        </p:txBody>
      </p:sp>
      <p:pic>
        <p:nvPicPr>
          <p:cNvPr id="4" name="Imagem 3">
            <a:extLst>
              <a:ext uri="{FF2B5EF4-FFF2-40B4-BE49-F238E27FC236}">
                <a16:creationId xmlns:a16="http://schemas.microsoft.com/office/drawing/2014/main" id="{61CA0D34-E497-425A-91BF-9D55BC908F07}"/>
              </a:ext>
            </a:extLst>
          </p:cNvPr>
          <p:cNvPicPr>
            <a:picLocks noChangeAspect="1"/>
          </p:cNvPicPr>
          <p:nvPr/>
        </p:nvPicPr>
        <p:blipFill>
          <a:blip r:embed="rId2"/>
          <a:stretch>
            <a:fillRect/>
          </a:stretch>
        </p:blipFill>
        <p:spPr>
          <a:xfrm>
            <a:off x="4766840" y="7592"/>
            <a:ext cx="4320480" cy="1765224"/>
          </a:xfrm>
          <a:prstGeom prst="rect">
            <a:avLst/>
          </a:prstGeom>
        </p:spPr>
      </p:pic>
    </p:spTree>
    <p:extLst>
      <p:ext uri="{BB962C8B-B14F-4D97-AF65-F5344CB8AC3E}">
        <p14:creationId xmlns:p14="http://schemas.microsoft.com/office/powerpoint/2010/main" val="37704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A96399-D300-4113-A91C-6099FF491187}"/>
              </a:ext>
            </a:extLst>
          </p:cNvPr>
          <p:cNvSpPr txBox="1"/>
          <p:nvPr/>
        </p:nvSpPr>
        <p:spPr>
          <a:xfrm rot="20163782">
            <a:off x="1345842" y="2559184"/>
            <a:ext cx="6452316" cy="430887"/>
          </a:xfrm>
          <a:prstGeom prst="rect">
            <a:avLst/>
          </a:prstGeom>
          <a:solidFill>
            <a:srgbClr val="C80F0F">
              <a:alpha val="81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1" i="0" u="none" strike="noStrike" kern="0" cap="none" spc="0" normalizeH="0" baseline="0" noProof="0" dirty="0">
                <a:ln>
                  <a:noFill/>
                </a:ln>
                <a:solidFill>
                  <a:srgbClr val="FFFFFF"/>
                </a:solidFill>
                <a:effectLst/>
                <a:uLnTx/>
                <a:uFillTx/>
                <a:latin typeface="Arial" charset="0"/>
              </a:rPr>
              <a:t>Exercícios</a:t>
            </a:r>
          </a:p>
        </p:txBody>
      </p:sp>
    </p:spTree>
    <p:extLst>
      <p:ext uri="{BB962C8B-B14F-4D97-AF65-F5344CB8AC3E}">
        <p14:creationId xmlns:p14="http://schemas.microsoft.com/office/powerpoint/2010/main" val="103014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6" name="Espaço Reservado para Conteúdo 5">
            <a:extLst>
              <a:ext uri="{FF2B5EF4-FFF2-40B4-BE49-F238E27FC236}">
                <a16:creationId xmlns:a16="http://schemas.microsoft.com/office/drawing/2014/main" id="{6311F2BC-5F3D-49A9-A8F2-0E47928B2490}"/>
              </a:ext>
            </a:extLst>
          </p:cNvPr>
          <p:cNvPicPr>
            <a:picLocks noGrp="1" noChangeAspect="1"/>
          </p:cNvPicPr>
          <p:nvPr>
            <p:ph idx="1"/>
          </p:nvPr>
        </p:nvPicPr>
        <p:blipFill>
          <a:blip r:embed="rId2"/>
          <a:stretch>
            <a:fillRect/>
          </a:stretch>
        </p:blipFill>
        <p:spPr>
          <a:xfrm>
            <a:off x="457200" y="1916224"/>
            <a:ext cx="8229600" cy="3141439"/>
          </a:xfrm>
          <a:prstGeom prst="rect">
            <a:avLst/>
          </a:prstGeom>
        </p:spPr>
      </p:pic>
    </p:spTree>
    <p:extLst>
      <p:ext uri="{BB962C8B-B14F-4D97-AF65-F5344CB8AC3E}">
        <p14:creationId xmlns:p14="http://schemas.microsoft.com/office/powerpoint/2010/main" val="413487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4F6844D-284B-4682-B13E-6D575764F888}"/>
              </a:ext>
            </a:extLst>
          </p:cNvPr>
          <p:cNvSpPr/>
          <p:nvPr/>
        </p:nvSpPr>
        <p:spPr>
          <a:xfrm>
            <a:off x="0" y="4090"/>
            <a:ext cx="1996225" cy="523220"/>
          </a:xfrm>
          <a:prstGeom prst="rect">
            <a:avLst/>
          </a:prstGeom>
        </p:spPr>
        <p:txBody>
          <a:bodyPr wrap="square">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Medição</a:t>
            </a:r>
          </a:p>
        </p:txBody>
      </p:sp>
      <p:sp>
        <p:nvSpPr>
          <p:cNvPr id="3" name="Rectangle 2">
            <a:extLst>
              <a:ext uri="{FF2B5EF4-FFF2-40B4-BE49-F238E27FC236}">
                <a16:creationId xmlns:a16="http://schemas.microsoft.com/office/drawing/2014/main" id="{73AE4F1D-9415-459E-9650-A45E16FBF98D}"/>
              </a:ext>
            </a:extLst>
          </p:cNvPr>
          <p:cNvSpPr>
            <a:spLocks noChangeArrowheads="1"/>
          </p:cNvSpPr>
          <p:nvPr/>
        </p:nvSpPr>
        <p:spPr bwMode="auto">
          <a:xfrm>
            <a:off x="0" y="476672"/>
            <a:ext cx="91439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demanda: média das potências elétricas ativas (kW) ou reativas (kVAr) solicitadas ao sistema elétrico durante um intervalo</a:t>
            </a: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 tempo especificado</a:t>
            </a:r>
            <a:endParaRPr lang="pt-BR" sz="2400"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endParaRPr lang="pt-BR" sz="8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demanda contratada: demanda de potência ativa (kW) a ser obrigatória e continuamente disponibilizada pela distribuidora, no ponto de entrega, conforme valor e período de vigência fixados em contrato e que deve ser integralmente paga, seja ou não utilizada durante o período de faturamento.</a:t>
            </a:r>
          </a:p>
          <a:p>
            <a:pPr eaLnBrk="0" fontAlgn="base" hangingPunct="0">
              <a:spcBef>
                <a:spcPct val="0"/>
              </a:spcBef>
              <a:spcAft>
                <a:spcPct val="0"/>
              </a:spcAft>
            </a:pPr>
            <a:endParaRPr lang="pt-BR" sz="8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demanda faturável: valor da demanda de potência ativa (kW), considerada para fins de faturamento, com aplicação da respectiva tarifa</a:t>
            </a:r>
          </a:p>
          <a:p>
            <a:pPr eaLnBrk="0" fontAlgn="base" hangingPunct="0">
              <a:spcBef>
                <a:spcPct val="0"/>
              </a:spcBef>
              <a:spcAft>
                <a:spcPct val="0"/>
              </a:spcAft>
            </a:pPr>
            <a:endParaRPr lang="pt-BR" sz="8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demanda medida: maior demanda de potência ativa (kW), verificada por medição, integralizada em intervalos de 15 (quinze) minutos durante o período de faturamento</a:t>
            </a:r>
          </a:p>
        </p:txBody>
      </p:sp>
    </p:spTree>
    <p:extLst>
      <p:ext uri="{BB962C8B-B14F-4D97-AF65-F5344CB8AC3E}">
        <p14:creationId xmlns:p14="http://schemas.microsoft.com/office/powerpoint/2010/main" val="311763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4CCFF23-4838-4E4D-9C65-0F7B61321FB6}"/>
              </a:ext>
            </a:extLst>
          </p:cNvPr>
          <p:cNvSpPr/>
          <p:nvPr/>
        </p:nvSpPr>
        <p:spPr>
          <a:xfrm>
            <a:off x="94587" y="202582"/>
            <a:ext cx="5512157" cy="461665"/>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Demanda registrada</a:t>
            </a:r>
          </a:p>
        </p:txBody>
      </p:sp>
      <p:pic>
        <p:nvPicPr>
          <p:cNvPr id="3" name="Imagem 2">
            <a:extLst>
              <a:ext uri="{FF2B5EF4-FFF2-40B4-BE49-F238E27FC236}">
                <a16:creationId xmlns:a16="http://schemas.microsoft.com/office/drawing/2014/main" id="{135598DB-7D49-49FE-A038-1C56A3119DA1}"/>
              </a:ext>
            </a:extLst>
          </p:cNvPr>
          <p:cNvPicPr>
            <a:picLocks noChangeAspect="1"/>
          </p:cNvPicPr>
          <p:nvPr/>
        </p:nvPicPr>
        <p:blipFill>
          <a:blip r:embed="rId2"/>
          <a:stretch>
            <a:fillRect/>
          </a:stretch>
        </p:blipFill>
        <p:spPr>
          <a:xfrm>
            <a:off x="84104" y="664247"/>
            <a:ext cx="4397743" cy="2674650"/>
          </a:xfrm>
          <a:prstGeom prst="rect">
            <a:avLst/>
          </a:prstGeom>
        </p:spPr>
      </p:pic>
      <p:sp>
        <p:nvSpPr>
          <p:cNvPr id="4" name="CaixaDeTexto 3">
            <a:extLst>
              <a:ext uri="{FF2B5EF4-FFF2-40B4-BE49-F238E27FC236}">
                <a16:creationId xmlns:a16="http://schemas.microsoft.com/office/drawing/2014/main" id="{0FCB60C4-B024-4983-802E-AEB31EB37D17}"/>
              </a:ext>
            </a:extLst>
          </p:cNvPr>
          <p:cNvSpPr txBox="1"/>
          <p:nvPr/>
        </p:nvSpPr>
        <p:spPr>
          <a:xfrm>
            <a:off x="2009104" y="1116354"/>
            <a:ext cx="2472743"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15 registros em 15 min</a:t>
            </a:r>
          </a:p>
        </p:txBody>
      </p:sp>
      <p:pic>
        <p:nvPicPr>
          <p:cNvPr id="5" name="Imagem 4">
            <a:extLst>
              <a:ext uri="{FF2B5EF4-FFF2-40B4-BE49-F238E27FC236}">
                <a16:creationId xmlns:a16="http://schemas.microsoft.com/office/drawing/2014/main" id="{216F3C60-99F8-473D-B439-148AF630D5F7}"/>
              </a:ext>
            </a:extLst>
          </p:cNvPr>
          <p:cNvPicPr>
            <a:picLocks noChangeAspect="1"/>
          </p:cNvPicPr>
          <p:nvPr/>
        </p:nvPicPr>
        <p:blipFill>
          <a:blip r:embed="rId3"/>
          <a:stretch>
            <a:fillRect/>
          </a:stretch>
        </p:blipFill>
        <p:spPr>
          <a:xfrm>
            <a:off x="4662155" y="2923064"/>
            <a:ext cx="4397741" cy="2674650"/>
          </a:xfrm>
          <a:prstGeom prst="rect">
            <a:avLst/>
          </a:prstGeom>
        </p:spPr>
      </p:pic>
      <p:sp>
        <p:nvSpPr>
          <p:cNvPr id="6" name="CaixaDeTexto 5">
            <a:extLst>
              <a:ext uri="{FF2B5EF4-FFF2-40B4-BE49-F238E27FC236}">
                <a16:creationId xmlns:a16="http://schemas.microsoft.com/office/drawing/2014/main" id="{B2BB3755-8EE6-4C97-A864-9AB0817A23C4}"/>
              </a:ext>
            </a:extLst>
          </p:cNvPr>
          <p:cNvSpPr txBox="1"/>
          <p:nvPr/>
        </p:nvSpPr>
        <p:spPr>
          <a:xfrm>
            <a:off x="5780470" y="3755633"/>
            <a:ext cx="3244198"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Média dos registros em 15 min</a:t>
            </a:r>
          </a:p>
        </p:txBody>
      </p:sp>
      <p:sp>
        <p:nvSpPr>
          <p:cNvPr id="7" name="Seta dobrada 11">
            <a:extLst>
              <a:ext uri="{FF2B5EF4-FFF2-40B4-BE49-F238E27FC236}">
                <a16:creationId xmlns:a16="http://schemas.microsoft.com/office/drawing/2014/main" id="{9CDDECCF-9DBE-4788-8C69-EC58077B2F5B}"/>
              </a:ext>
            </a:extLst>
          </p:cNvPr>
          <p:cNvSpPr/>
          <p:nvPr/>
        </p:nvSpPr>
        <p:spPr bwMode="auto">
          <a:xfrm rot="5400000">
            <a:off x="4211368" y="1751494"/>
            <a:ext cx="1390919" cy="823250"/>
          </a:xfrm>
          <a:prstGeom prst="ben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8" name="Retângulo 7">
            <a:extLst>
              <a:ext uri="{FF2B5EF4-FFF2-40B4-BE49-F238E27FC236}">
                <a16:creationId xmlns:a16="http://schemas.microsoft.com/office/drawing/2014/main" id="{C9C13345-27CD-4266-9CD7-3F8A3DB23B8D}"/>
              </a:ext>
            </a:extLst>
          </p:cNvPr>
          <p:cNvSpPr/>
          <p:nvPr/>
        </p:nvSpPr>
        <p:spPr>
          <a:xfrm>
            <a:off x="5780470" y="4075723"/>
            <a:ext cx="811441" cy="369332"/>
          </a:xfrm>
          <a:prstGeom prst="rect">
            <a:avLst/>
          </a:prstGeom>
        </p:spPr>
        <p:txBody>
          <a:bodyPr wrap="none">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61 kW</a:t>
            </a:r>
          </a:p>
        </p:txBody>
      </p:sp>
    </p:spTree>
    <p:extLst>
      <p:ext uri="{BB962C8B-B14F-4D97-AF65-F5344CB8AC3E}">
        <p14:creationId xmlns:p14="http://schemas.microsoft.com/office/powerpoint/2010/main" val="420727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046F1CB-5BA3-43CD-B471-C2B3279DE090}"/>
              </a:ext>
            </a:extLst>
          </p:cNvPr>
          <p:cNvSpPr/>
          <p:nvPr/>
        </p:nvSpPr>
        <p:spPr>
          <a:xfrm>
            <a:off x="28033" y="93173"/>
            <a:ext cx="5512157" cy="461665"/>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Demanda registrada</a:t>
            </a:r>
          </a:p>
        </p:txBody>
      </p:sp>
      <p:pic>
        <p:nvPicPr>
          <p:cNvPr id="4" name="Imagem 3">
            <a:extLst>
              <a:ext uri="{FF2B5EF4-FFF2-40B4-BE49-F238E27FC236}">
                <a16:creationId xmlns:a16="http://schemas.microsoft.com/office/drawing/2014/main" id="{8AC4D007-610B-488D-9BF0-3B7D38C344BB}"/>
              </a:ext>
            </a:extLst>
          </p:cNvPr>
          <p:cNvPicPr>
            <a:picLocks noChangeAspect="1"/>
          </p:cNvPicPr>
          <p:nvPr/>
        </p:nvPicPr>
        <p:blipFill>
          <a:blip r:embed="rId2"/>
          <a:stretch>
            <a:fillRect/>
          </a:stretch>
        </p:blipFill>
        <p:spPr>
          <a:xfrm>
            <a:off x="174257" y="641128"/>
            <a:ext cx="4397743" cy="2674650"/>
          </a:xfrm>
          <a:prstGeom prst="rect">
            <a:avLst/>
          </a:prstGeom>
        </p:spPr>
      </p:pic>
      <p:sp>
        <p:nvSpPr>
          <p:cNvPr id="5" name="CaixaDeTexto 4">
            <a:extLst>
              <a:ext uri="{FF2B5EF4-FFF2-40B4-BE49-F238E27FC236}">
                <a16:creationId xmlns:a16="http://schemas.microsoft.com/office/drawing/2014/main" id="{F5FB77BF-F5FD-4773-89AD-62B10AD7F2BF}"/>
              </a:ext>
            </a:extLst>
          </p:cNvPr>
          <p:cNvSpPr txBox="1"/>
          <p:nvPr/>
        </p:nvSpPr>
        <p:spPr>
          <a:xfrm>
            <a:off x="1896618" y="1978453"/>
            <a:ext cx="2472743"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15 registros em 15 min</a:t>
            </a:r>
          </a:p>
        </p:txBody>
      </p:sp>
      <p:pic>
        <p:nvPicPr>
          <p:cNvPr id="6" name="Imagem 5">
            <a:extLst>
              <a:ext uri="{FF2B5EF4-FFF2-40B4-BE49-F238E27FC236}">
                <a16:creationId xmlns:a16="http://schemas.microsoft.com/office/drawing/2014/main" id="{3EB71C29-9CE2-46A6-8C69-5BE98DB64D39}"/>
              </a:ext>
            </a:extLst>
          </p:cNvPr>
          <p:cNvPicPr>
            <a:picLocks noChangeAspect="1"/>
          </p:cNvPicPr>
          <p:nvPr/>
        </p:nvPicPr>
        <p:blipFill>
          <a:blip r:embed="rId3"/>
          <a:stretch>
            <a:fillRect/>
          </a:stretch>
        </p:blipFill>
        <p:spPr>
          <a:xfrm>
            <a:off x="4572002" y="2894638"/>
            <a:ext cx="4397741" cy="2674650"/>
          </a:xfrm>
          <a:prstGeom prst="rect">
            <a:avLst/>
          </a:prstGeom>
        </p:spPr>
      </p:pic>
      <p:sp>
        <p:nvSpPr>
          <p:cNvPr id="7" name="CaixaDeTexto 6">
            <a:extLst>
              <a:ext uri="{FF2B5EF4-FFF2-40B4-BE49-F238E27FC236}">
                <a16:creationId xmlns:a16="http://schemas.microsoft.com/office/drawing/2014/main" id="{E44B9EE6-9E81-4051-AC78-18E91B9C291D}"/>
              </a:ext>
            </a:extLst>
          </p:cNvPr>
          <p:cNvSpPr txBox="1"/>
          <p:nvPr/>
        </p:nvSpPr>
        <p:spPr>
          <a:xfrm>
            <a:off x="5780470" y="3755633"/>
            <a:ext cx="3244198"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Média dos registros em 15 min</a:t>
            </a:r>
          </a:p>
        </p:txBody>
      </p:sp>
      <p:sp>
        <p:nvSpPr>
          <p:cNvPr id="8" name="Seta dobrada 11">
            <a:extLst>
              <a:ext uri="{FF2B5EF4-FFF2-40B4-BE49-F238E27FC236}">
                <a16:creationId xmlns:a16="http://schemas.microsoft.com/office/drawing/2014/main" id="{7BC82F95-CF01-4BAB-8E45-3B10A004812F}"/>
              </a:ext>
            </a:extLst>
          </p:cNvPr>
          <p:cNvSpPr/>
          <p:nvPr/>
        </p:nvSpPr>
        <p:spPr bwMode="auto">
          <a:xfrm rot="5400000">
            <a:off x="4198013" y="2262288"/>
            <a:ext cx="1390919" cy="823250"/>
          </a:xfrm>
          <a:prstGeom prst="ben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9" name="Retângulo 8">
            <a:extLst>
              <a:ext uri="{FF2B5EF4-FFF2-40B4-BE49-F238E27FC236}">
                <a16:creationId xmlns:a16="http://schemas.microsoft.com/office/drawing/2014/main" id="{41B94AFA-1D6C-414B-95E1-1659D595D386}"/>
              </a:ext>
            </a:extLst>
          </p:cNvPr>
          <p:cNvSpPr/>
          <p:nvPr/>
        </p:nvSpPr>
        <p:spPr>
          <a:xfrm>
            <a:off x="5780470" y="4075723"/>
            <a:ext cx="811441" cy="369332"/>
          </a:xfrm>
          <a:prstGeom prst="rect">
            <a:avLst/>
          </a:prstGeom>
        </p:spPr>
        <p:txBody>
          <a:bodyPr wrap="none">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61 kW</a:t>
            </a:r>
          </a:p>
        </p:txBody>
      </p:sp>
      <p:sp>
        <p:nvSpPr>
          <p:cNvPr id="10" name="Seta dobrada 10">
            <a:extLst>
              <a:ext uri="{FF2B5EF4-FFF2-40B4-BE49-F238E27FC236}">
                <a16:creationId xmlns:a16="http://schemas.microsoft.com/office/drawing/2014/main" id="{86501F9D-B5D5-4798-8DED-5BB7081BD79D}"/>
              </a:ext>
            </a:extLst>
          </p:cNvPr>
          <p:cNvSpPr/>
          <p:nvPr/>
        </p:nvSpPr>
        <p:spPr bwMode="auto">
          <a:xfrm rot="5400000" flipV="1">
            <a:off x="2628954" y="4007503"/>
            <a:ext cx="894781" cy="2991314"/>
          </a:xfrm>
          <a:prstGeom prst="ben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11" name="CaixaDeTexto 10">
            <a:extLst>
              <a:ext uri="{FF2B5EF4-FFF2-40B4-BE49-F238E27FC236}">
                <a16:creationId xmlns:a16="http://schemas.microsoft.com/office/drawing/2014/main" id="{71152B06-030B-4614-899E-737B12A24F07}"/>
              </a:ext>
            </a:extLst>
          </p:cNvPr>
          <p:cNvSpPr txBox="1"/>
          <p:nvPr/>
        </p:nvSpPr>
        <p:spPr>
          <a:xfrm>
            <a:off x="1249251" y="2509700"/>
            <a:ext cx="6065950" cy="2462213"/>
          </a:xfrm>
          <a:prstGeom prst="rect">
            <a:avLst/>
          </a:prstGeom>
          <a:solidFill>
            <a:srgbClr val="FFFFFF">
              <a:alpha val="83000"/>
            </a:srgbClr>
          </a:solidFill>
          <a:ln>
            <a:solidFill>
              <a:srgbClr val="0070C0"/>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22 dias úteis possuem:</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2.112 intervalos de 15 minutos, sendo:</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264 intervalos em horário de ponta 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1.848 intervalos fora de ponta</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Tree>
    <p:extLst>
      <p:ext uri="{BB962C8B-B14F-4D97-AF65-F5344CB8AC3E}">
        <p14:creationId xmlns:p14="http://schemas.microsoft.com/office/powerpoint/2010/main" val="179912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22B724F-3409-4744-848C-47956759E831}"/>
              </a:ext>
            </a:extLst>
          </p:cNvPr>
          <p:cNvPicPr>
            <a:picLocks noChangeAspect="1"/>
          </p:cNvPicPr>
          <p:nvPr/>
        </p:nvPicPr>
        <p:blipFill>
          <a:blip r:embed="rId2"/>
          <a:stretch>
            <a:fillRect/>
          </a:stretch>
        </p:blipFill>
        <p:spPr>
          <a:xfrm>
            <a:off x="4645543" y="2921672"/>
            <a:ext cx="4176431" cy="2540051"/>
          </a:xfrm>
          <a:prstGeom prst="rect">
            <a:avLst/>
          </a:prstGeom>
        </p:spPr>
      </p:pic>
      <p:pic>
        <p:nvPicPr>
          <p:cNvPr id="3" name="Imagem 2">
            <a:extLst>
              <a:ext uri="{FF2B5EF4-FFF2-40B4-BE49-F238E27FC236}">
                <a16:creationId xmlns:a16="http://schemas.microsoft.com/office/drawing/2014/main" id="{17985887-01DE-47D9-8820-38544D256CC9}"/>
              </a:ext>
            </a:extLst>
          </p:cNvPr>
          <p:cNvPicPr>
            <a:picLocks noChangeAspect="1"/>
          </p:cNvPicPr>
          <p:nvPr/>
        </p:nvPicPr>
        <p:blipFill>
          <a:blip r:embed="rId3"/>
          <a:stretch>
            <a:fillRect/>
          </a:stretch>
        </p:blipFill>
        <p:spPr>
          <a:xfrm>
            <a:off x="50861" y="1223178"/>
            <a:ext cx="4518071" cy="2747833"/>
          </a:xfrm>
          <a:prstGeom prst="rect">
            <a:avLst/>
          </a:prstGeom>
        </p:spPr>
      </p:pic>
      <p:sp>
        <p:nvSpPr>
          <p:cNvPr id="4" name="Retângulo 3">
            <a:extLst>
              <a:ext uri="{FF2B5EF4-FFF2-40B4-BE49-F238E27FC236}">
                <a16:creationId xmlns:a16="http://schemas.microsoft.com/office/drawing/2014/main" id="{777D865B-4349-48AD-8CA4-90BC8DBC7ED0}"/>
              </a:ext>
            </a:extLst>
          </p:cNvPr>
          <p:cNvSpPr/>
          <p:nvPr/>
        </p:nvSpPr>
        <p:spPr>
          <a:xfrm>
            <a:off x="1381863" y="134304"/>
            <a:ext cx="5512157" cy="461665"/>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Demanda registrada</a:t>
            </a:r>
          </a:p>
        </p:txBody>
      </p:sp>
      <p:sp>
        <p:nvSpPr>
          <p:cNvPr id="5" name="CaixaDeTexto 4">
            <a:extLst>
              <a:ext uri="{FF2B5EF4-FFF2-40B4-BE49-F238E27FC236}">
                <a16:creationId xmlns:a16="http://schemas.microsoft.com/office/drawing/2014/main" id="{39134241-48E8-489C-BDAE-10D25A2960D6}"/>
              </a:ext>
            </a:extLst>
          </p:cNvPr>
          <p:cNvSpPr txBox="1"/>
          <p:nvPr/>
        </p:nvSpPr>
        <p:spPr>
          <a:xfrm>
            <a:off x="2354033" y="1879068"/>
            <a:ext cx="2472743"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Histórico das médias</a:t>
            </a:r>
          </a:p>
        </p:txBody>
      </p:sp>
      <p:sp>
        <p:nvSpPr>
          <p:cNvPr id="6" name="CaixaDeTexto 5">
            <a:extLst>
              <a:ext uri="{FF2B5EF4-FFF2-40B4-BE49-F238E27FC236}">
                <a16:creationId xmlns:a16="http://schemas.microsoft.com/office/drawing/2014/main" id="{815FE1DD-61AC-46BD-A2AE-FA038580F70D}"/>
              </a:ext>
            </a:extLst>
          </p:cNvPr>
          <p:cNvSpPr txBox="1"/>
          <p:nvPr/>
        </p:nvSpPr>
        <p:spPr>
          <a:xfrm>
            <a:off x="6128348" y="4007032"/>
            <a:ext cx="3244198"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Máxima média</a:t>
            </a:r>
          </a:p>
        </p:txBody>
      </p:sp>
      <p:sp>
        <p:nvSpPr>
          <p:cNvPr id="7" name="Seta dobrada 11">
            <a:extLst>
              <a:ext uri="{FF2B5EF4-FFF2-40B4-BE49-F238E27FC236}">
                <a16:creationId xmlns:a16="http://schemas.microsoft.com/office/drawing/2014/main" id="{92899F99-6A75-48F4-AC80-916758C0276E}"/>
              </a:ext>
            </a:extLst>
          </p:cNvPr>
          <p:cNvSpPr/>
          <p:nvPr/>
        </p:nvSpPr>
        <p:spPr bwMode="auto">
          <a:xfrm rot="5400000">
            <a:off x="4285097" y="1836775"/>
            <a:ext cx="1390919" cy="823250"/>
          </a:xfrm>
          <a:prstGeom prst="ben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8" name="Retângulo 7">
            <a:extLst>
              <a:ext uri="{FF2B5EF4-FFF2-40B4-BE49-F238E27FC236}">
                <a16:creationId xmlns:a16="http://schemas.microsoft.com/office/drawing/2014/main" id="{FAAD81D3-582C-474B-BBCD-735BCD61837C}"/>
              </a:ext>
            </a:extLst>
          </p:cNvPr>
          <p:cNvSpPr/>
          <p:nvPr/>
        </p:nvSpPr>
        <p:spPr>
          <a:xfrm>
            <a:off x="6128348" y="4373956"/>
            <a:ext cx="936475" cy="369332"/>
          </a:xfrm>
          <a:prstGeom prst="rect">
            <a:avLst/>
          </a:prstGeom>
        </p:spPr>
        <p:txBody>
          <a:bodyPr wrap="none">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110 kW</a:t>
            </a:r>
          </a:p>
        </p:txBody>
      </p:sp>
      <p:sp>
        <p:nvSpPr>
          <p:cNvPr id="9" name="Seta para baixo 1">
            <a:extLst>
              <a:ext uri="{FF2B5EF4-FFF2-40B4-BE49-F238E27FC236}">
                <a16:creationId xmlns:a16="http://schemas.microsoft.com/office/drawing/2014/main" id="{60903461-6F4B-43B6-BC24-95BBA5D7724E}"/>
              </a:ext>
            </a:extLst>
          </p:cNvPr>
          <p:cNvSpPr/>
          <p:nvPr/>
        </p:nvSpPr>
        <p:spPr bwMode="auto">
          <a:xfrm>
            <a:off x="683568" y="0"/>
            <a:ext cx="373487" cy="1249235"/>
          </a:xfrm>
          <a:prstGeom prst="down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Tree>
    <p:extLst>
      <p:ext uri="{BB962C8B-B14F-4D97-AF65-F5344CB8AC3E}">
        <p14:creationId xmlns:p14="http://schemas.microsoft.com/office/powerpoint/2010/main" val="3656408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073578B-E8F0-4A50-A864-B6A11DD57F2B}"/>
              </a:ext>
            </a:extLst>
          </p:cNvPr>
          <p:cNvPicPr>
            <a:picLocks noChangeAspect="1"/>
          </p:cNvPicPr>
          <p:nvPr/>
        </p:nvPicPr>
        <p:blipFill>
          <a:blip r:embed="rId2"/>
          <a:stretch>
            <a:fillRect/>
          </a:stretch>
        </p:blipFill>
        <p:spPr>
          <a:xfrm>
            <a:off x="1370649" y="1031492"/>
            <a:ext cx="6656147" cy="4048183"/>
          </a:xfrm>
          <a:prstGeom prst="rect">
            <a:avLst/>
          </a:prstGeom>
        </p:spPr>
      </p:pic>
      <p:sp>
        <p:nvSpPr>
          <p:cNvPr id="3" name="Retângulo 2">
            <a:extLst>
              <a:ext uri="{FF2B5EF4-FFF2-40B4-BE49-F238E27FC236}">
                <a16:creationId xmlns:a16="http://schemas.microsoft.com/office/drawing/2014/main" id="{EF2621BB-93C8-41EF-B990-4C268FC0D71A}"/>
              </a:ext>
            </a:extLst>
          </p:cNvPr>
          <p:cNvSpPr/>
          <p:nvPr/>
        </p:nvSpPr>
        <p:spPr>
          <a:xfrm>
            <a:off x="-28629" y="41653"/>
            <a:ext cx="5512157" cy="461665"/>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a:t>
            </a:r>
          </a:p>
        </p:txBody>
      </p:sp>
      <p:sp>
        <p:nvSpPr>
          <p:cNvPr id="4" name="CaixaDeTexto 3">
            <a:extLst>
              <a:ext uri="{FF2B5EF4-FFF2-40B4-BE49-F238E27FC236}">
                <a16:creationId xmlns:a16="http://schemas.microsoft.com/office/drawing/2014/main" id="{ED4764C4-11C0-48D0-9E6E-07EF9550C40E}"/>
              </a:ext>
            </a:extLst>
          </p:cNvPr>
          <p:cNvSpPr txBox="1"/>
          <p:nvPr/>
        </p:nvSpPr>
        <p:spPr>
          <a:xfrm>
            <a:off x="4286599" y="2132856"/>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84</a:t>
            </a:r>
          </a:p>
        </p:txBody>
      </p:sp>
      <p:sp>
        <p:nvSpPr>
          <p:cNvPr id="5" name="CaixaDeTexto 4">
            <a:extLst>
              <a:ext uri="{FF2B5EF4-FFF2-40B4-BE49-F238E27FC236}">
                <a16:creationId xmlns:a16="http://schemas.microsoft.com/office/drawing/2014/main" id="{AFE95E82-4D83-49BC-B202-706DEF6BF86C}"/>
              </a:ext>
            </a:extLst>
          </p:cNvPr>
          <p:cNvSpPr txBox="1"/>
          <p:nvPr/>
        </p:nvSpPr>
        <p:spPr>
          <a:xfrm>
            <a:off x="7492341" y="1970079"/>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6" name="CaixaDeTexto 5">
            <a:extLst>
              <a:ext uri="{FF2B5EF4-FFF2-40B4-BE49-F238E27FC236}">
                <a16:creationId xmlns:a16="http://schemas.microsoft.com/office/drawing/2014/main" id="{938B4C6F-DC9A-4567-A7D7-12E248C1EEC9}"/>
              </a:ext>
            </a:extLst>
          </p:cNvPr>
          <p:cNvSpPr txBox="1"/>
          <p:nvPr/>
        </p:nvSpPr>
        <p:spPr>
          <a:xfrm>
            <a:off x="7492341" y="1620346"/>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Tree>
    <p:extLst>
      <p:ext uri="{BB962C8B-B14F-4D97-AF65-F5344CB8AC3E}">
        <p14:creationId xmlns:p14="http://schemas.microsoft.com/office/powerpoint/2010/main" val="33605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3525A08-673F-4002-AFCF-8581408A7C73}"/>
              </a:ext>
            </a:extLst>
          </p:cNvPr>
          <p:cNvPicPr>
            <a:picLocks noChangeAspect="1"/>
          </p:cNvPicPr>
          <p:nvPr/>
        </p:nvPicPr>
        <p:blipFill>
          <a:blip r:embed="rId2"/>
          <a:stretch>
            <a:fillRect/>
          </a:stretch>
        </p:blipFill>
        <p:spPr>
          <a:xfrm>
            <a:off x="1370731" y="1404908"/>
            <a:ext cx="6656147" cy="4048183"/>
          </a:xfrm>
          <a:prstGeom prst="rect">
            <a:avLst/>
          </a:prstGeom>
        </p:spPr>
      </p:pic>
      <p:sp>
        <p:nvSpPr>
          <p:cNvPr id="3" name="CaixaDeTexto 2">
            <a:extLst>
              <a:ext uri="{FF2B5EF4-FFF2-40B4-BE49-F238E27FC236}">
                <a16:creationId xmlns:a16="http://schemas.microsoft.com/office/drawing/2014/main" id="{15E1F1EB-B678-4FF6-ADCF-6E04CB39C2B2}"/>
              </a:ext>
            </a:extLst>
          </p:cNvPr>
          <p:cNvSpPr txBox="1"/>
          <p:nvPr/>
        </p:nvSpPr>
        <p:spPr>
          <a:xfrm>
            <a:off x="4319034" y="2446163"/>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84</a:t>
            </a:r>
          </a:p>
        </p:txBody>
      </p:sp>
      <p:sp>
        <p:nvSpPr>
          <p:cNvPr id="4" name="CaixaDeTexto 3">
            <a:extLst>
              <a:ext uri="{FF2B5EF4-FFF2-40B4-BE49-F238E27FC236}">
                <a16:creationId xmlns:a16="http://schemas.microsoft.com/office/drawing/2014/main" id="{EDC04802-9B5F-48E2-811C-46C10BD19475}"/>
              </a:ext>
            </a:extLst>
          </p:cNvPr>
          <p:cNvSpPr txBox="1"/>
          <p:nvPr/>
        </p:nvSpPr>
        <p:spPr>
          <a:xfrm>
            <a:off x="7658635" y="2411394"/>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5" name="CaixaDeTexto 4">
            <a:extLst>
              <a:ext uri="{FF2B5EF4-FFF2-40B4-BE49-F238E27FC236}">
                <a16:creationId xmlns:a16="http://schemas.microsoft.com/office/drawing/2014/main" id="{08E16182-AA0D-480D-B3F9-D2ED7FF7BE2E}"/>
              </a:ext>
            </a:extLst>
          </p:cNvPr>
          <p:cNvSpPr txBox="1"/>
          <p:nvPr/>
        </p:nvSpPr>
        <p:spPr>
          <a:xfrm>
            <a:off x="7658635" y="1976331"/>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6" name="Seta para a esquerda 9">
            <a:extLst>
              <a:ext uri="{FF2B5EF4-FFF2-40B4-BE49-F238E27FC236}">
                <a16:creationId xmlns:a16="http://schemas.microsoft.com/office/drawing/2014/main" id="{B393B381-CA04-4CC1-B86C-1A22C6938135}"/>
              </a:ext>
            </a:extLst>
          </p:cNvPr>
          <p:cNvSpPr/>
          <p:nvPr/>
        </p:nvSpPr>
        <p:spPr bwMode="auto">
          <a:xfrm rot="13453313">
            <a:off x="3670714" y="1754835"/>
            <a:ext cx="1485216" cy="399245"/>
          </a:xfrm>
          <a:prstGeom prst="lef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7" name="Retângulo 6">
            <a:extLst>
              <a:ext uri="{FF2B5EF4-FFF2-40B4-BE49-F238E27FC236}">
                <a16:creationId xmlns:a16="http://schemas.microsoft.com/office/drawing/2014/main" id="{645E4018-D565-499E-80F5-2A559216D5E6}"/>
              </a:ext>
            </a:extLst>
          </p:cNvPr>
          <p:cNvSpPr/>
          <p:nvPr/>
        </p:nvSpPr>
        <p:spPr>
          <a:xfrm>
            <a:off x="1331640" y="169626"/>
            <a:ext cx="5512157" cy="800219"/>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a:t>
            </a:r>
          </a:p>
          <a:p>
            <a:pPr eaLnBrk="0" fontAlgn="base" hangingPunct="0">
              <a:spcBef>
                <a:spcPct val="0"/>
              </a:spcBef>
              <a:spcAft>
                <a:spcPct val="0"/>
              </a:spcAft>
            </a:pPr>
            <a:r>
              <a:rPr lang="pt-BR" sz="2200" b="1" dirty="0">
                <a:solidFill>
                  <a:srgbClr val="6E6452"/>
                </a:solidFill>
                <a:latin typeface="Cambria Math" panose="02040503050406030204" pitchFamily="18" charset="0"/>
                <a:ea typeface="Cambria Math" panose="02040503050406030204" pitchFamily="18" charset="0"/>
              </a:rPr>
              <a:t>Resposta: A demanda contratada (100 kW)</a:t>
            </a:r>
          </a:p>
        </p:txBody>
      </p:sp>
    </p:spTree>
    <p:extLst>
      <p:ext uri="{BB962C8B-B14F-4D97-AF65-F5344CB8AC3E}">
        <p14:creationId xmlns:p14="http://schemas.microsoft.com/office/powerpoint/2010/main" val="68178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A306B8F-8880-4171-B5B8-2F9C3AD3C95C}"/>
              </a:ext>
            </a:extLst>
          </p:cNvPr>
          <p:cNvSpPr/>
          <p:nvPr/>
        </p:nvSpPr>
        <p:spPr>
          <a:xfrm>
            <a:off x="-38637" y="338642"/>
            <a:ext cx="9362941" cy="800219"/>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 Tem multa?</a:t>
            </a:r>
          </a:p>
          <a:p>
            <a:pPr eaLnBrk="0" fontAlgn="base" hangingPunct="0">
              <a:spcBef>
                <a:spcPct val="0"/>
              </a:spcBef>
              <a:spcAft>
                <a:spcPct val="0"/>
              </a:spcAft>
            </a:pPr>
            <a:endParaRPr lang="pt-BR" sz="2200" b="1" dirty="0">
              <a:solidFill>
                <a:srgbClr val="6E6452"/>
              </a:solidFill>
              <a:latin typeface="Cambria Math" panose="02040503050406030204" pitchFamily="18" charset="0"/>
              <a:ea typeface="Cambria Math" panose="02040503050406030204" pitchFamily="18" charset="0"/>
            </a:endParaRPr>
          </a:p>
        </p:txBody>
      </p:sp>
      <p:pic>
        <p:nvPicPr>
          <p:cNvPr id="3" name="Imagem 2">
            <a:extLst>
              <a:ext uri="{FF2B5EF4-FFF2-40B4-BE49-F238E27FC236}">
                <a16:creationId xmlns:a16="http://schemas.microsoft.com/office/drawing/2014/main" id="{C6BAB8AA-7694-4388-A639-2C6ED57B50D7}"/>
              </a:ext>
            </a:extLst>
          </p:cNvPr>
          <p:cNvPicPr>
            <a:picLocks noChangeAspect="1"/>
          </p:cNvPicPr>
          <p:nvPr/>
        </p:nvPicPr>
        <p:blipFill>
          <a:blip r:embed="rId2"/>
          <a:stretch>
            <a:fillRect/>
          </a:stretch>
        </p:blipFill>
        <p:spPr>
          <a:xfrm>
            <a:off x="1532587" y="1126563"/>
            <a:ext cx="6222041" cy="3784166"/>
          </a:xfrm>
          <a:prstGeom prst="rect">
            <a:avLst/>
          </a:prstGeom>
        </p:spPr>
      </p:pic>
      <p:sp>
        <p:nvSpPr>
          <p:cNvPr id="4" name="CaixaDeTexto 3">
            <a:extLst>
              <a:ext uri="{FF2B5EF4-FFF2-40B4-BE49-F238E27FC236}">
                <a16:creationId xmlns:a16="http://schemas.microsoft.com/office/drawing/2014/main" id="{FE7B5A4C-3292-4F9C-B81D-FEB14707B03B}"/>
              </a:ext>
            </a:extLst>
          </p:cNvPr>
          <p:cNvSpPr txBox="1"/>
          <p:nvPr/>
        </p:nvSpPr>
        <p:spPr>
          <a:xfrm>
            <a:off x="7205065" y="1982480"/>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5" name="CaixaDeTexto 4">
            <a:extLst>
              <a:ext uri="{FF2B5EF4-FFF2-40B4-BE49-F238E27FC236}">
                <a16:creationId xmlns:a16="http://schemas.microsoft.com/office/drawing/2014/main" id="{1B395C0B-A3E9-453B-9C7D-322B4E68173E}"/>
              </a:ext>
            </a:extLst>
          </p:cNvPr>
          <p:cNvSpPr txBox="1"/>
          <p:nvPr/>
        </p:nvSpPr>
        <p:spPr>
          <a:xfrm>
            <a:off x="7205065" y="1757505"/>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6" name="CaixaDeTexto 5">
            <a:extLst>
              <a:ext uri="{FF2B5EF4-FFF2-40B4-BE49-F238E27FC236}">
                <a16:creationId xmlns:a16="http://schemas.microsoft.com/office/drawing/2014/main" id="{B4DAF379-9AFF-45D2-B4BE-8A9CDC8FACD4}"/>
              </a:ext>
            </a:extLst>
          </p:cNvPr>
          <p:cNvSpPr txBox="1"/>
          <p:nvPr/>
        </p:nvSpPr>
        <p:spPr>
          <a:xfrm>
            <a:off x="4211960" y="1640765"/>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104</a:t>
            </a:r>
          </a:p>
        </p:txBody>
      </p:sp>
    </p:spTree>
    <p:extLst>
      <p:ext uri="{BB962C8B-B14F-4D97-AF65-F5344CB8AC3E}">
        <p14:creationId xmlns:p14="http://schemas.microsoft.com/office/powerpoint/2010/main" val="1173774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DD65076-01CD-43DE-A245-07A9D068CA0A}"/>
              </a:ext>
            </a:extLst>
          </p:cNvPr>
          <p:cNvSpPr/>
          <p:nvPr/>
        </p:nvSpPr>
        <p:spPr>
          <a:xfrm>
            <a:off x="-38637" y="338642"/>
            <a:ext cx="9362941" cy="1477328"/>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 Tem multa?</a:t>
            </a:r>
          </a:p>
          <a:p>
            <a:pPr eaLnBrk="0" fontAlgn="base" hangingPunct="0">
              <a:spcBef>
                <a:spcPct val="0"/>
              </a:spcBef>
              <a:spcAft>
                <a:spcPct val="0"/>
              </a:spcAft>
            </a:pPr>
            <a:r>
              <a:rPr lang="pt-BR" sz="2200" b="1" dirty="0">
                <a:solidFill>
                  <a:srgbClr val="6E6452"/>
                </a:solidFill>
                <a:latin typeface="Cambria Math" panose="02040503050406030204" pitchFamily="18" charset="0"/>
                <a:ea typeface="Cambria Math" panose="02040503050406030204" pitchFamily="18" charset="0"/>
              </a:rPr>
              <a:t>Respostas: </a:t>
            </a:r>
          </a:p>
          <a:p>
            <a:pPr eaLnBrk="0" fontAlgn="base" hangingPunct="0">
              <a:spcBef>
                <a:spcPct val="0"/>
              </a:spcBef>
              <a:spcAft>
                <a:spcPct val="0"/>
              </a:spcAft>
            </a:pPr>
            <a:r>
              <a:rPr lang="pt-BR" sz="2200" b="1" dirty="0">
                <a:solidFill>
                  <a:srgbClr val="6E6452"/>
                </a:solidFill>
                <a:latin typeface="Cambria Math" panose="02040503050406030204" pitchFamily="18" charset="0"/>
                <a:ea typeface="Cambria Math" panose="02040503050406030204" pitchFamily="18" charset="0"/>
              </a:rPr>
              <a:t>(a) A demanda registrada (104 kW)</a:t>
            </a:r>
          </a:p>
          <a:p>
            <a:pPr eaLnBrk="0" fontAlgn="base" hangingPunct="0">
              <a:spcBef>
                <a:spcPct val="0"/>
              </a:spcBef>
              <a:spcAft>
                <a:spcPct val="0"/>
              </a:spcAft>
            </a:pPr>
            <a:r>
              <a:rPr lang="pt-BR" sz="2200" b="1" dirty="0">
                <a:solidFill>
                  <a:srgbClr val="6E6452"/>
                </a:solidFill>
                <a:latin typeface="Cambria Math" panose="02040503050406030204" pitchFamily="18" charset="0"/>
                <a:ea typeface="Cambria Math" panose="02040503050406030204" pitchFamily="18" charset="0"/>
              </a:rPr>
              <a:t>(b) Não, a demanda registrada (104 kW) é menor que a tolerância (105 kW)</a:t>
            </a:r>
          </a:p>
        </p:txBody>
      </p:sp>
      <p:pic>
        <p:nvPicPr>
          <p:cNvPr id="3" name="Imagem 2">
            <a:extLst>
              <a:ext uri="{FF2B5EF4-FFF2-40B4-BE49-F238E27FC236}">
                <a16:creationId xmlns:a16="http://schemas.microsoft.com/office/drawing/2014/main" id="{35408674-2A93-44D9-813D-1BD4E21E6573}"/>
              </a:ext>
            </a:extLst>
          </p:cNvPr>
          <p:cNvPicPr>
            <a:picLocks noChangeAspect="1"/>
          </p:cNvPicPr>
          <p:nvPr/>
        </p:nvPicPr>
        <p:blipFill>
          <a:blip r:embed="rId2"/>
          <a:stretch>
            <a:fillRect/>
          </a:stretch>
        </p:blipFill>
        <p:spPr>
          <a:xfrm>
            <a:off x="1493950" y="1843902"/>
            <a:ext cx="6222041" cy="3784166"/>
          </a:xfrm>
          <a:prstGeom prst="rect">
            <a:avLst/>
          </a:prstGeom>
        </p:spPr>
      </p:pic>
      <p:sp>
        <p:nvSpPr>
          <p:cNvPr id="4" name="Seta para a esquerda 5">
            <a:extLst>
              <a:ext uri="{FF2B5EF4-FFF2-40B4-BE49-F238E27FC236}">
                <a16:creationId xmlns:a16="http://schemas.microsoft.com/office/drawing/2014/main" id="{3A3A2355-B5FC-4555-B703-374D5A1891FF}"/>
              </a:ext>
            </a:extLst>
          </p:cNvPr>
          <p:cNvSpPr/>
          <p:nvPr/>
        </p:nvSpPr>
        <p:spPr bwMode="auto">
          <a:xfrm rot="13453313">
            <a:off x="3290605" y="2127882"/>
            <a:ext cx="1264081" cy="399245"/>
          </a:xfrm>
          <a:prstGeom prst="lef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5" name="CaixaDeTexto 4">
            <a:extLst>
              <a:ext uri="{FF2B5EF4-FFF2-40B4-BE49-F238E27FC236}">
                <a16:creationId xmlns:a16="http://schemas.microsoft.com/office/drawing/2014/main" id="{6E6272A7-A72D-4B12-9654-C6DB966C4041}"/>
              </a:ext>
            </a:extLst>
          </p:cNvPr>
          <p:cNvSpPr txBox="1"/>
          <p:nvPr/>
        </p:nvSpPr>
        <p:spPr>
          <a:xfrm>
            <a:off x="7183826" y="2748552"/>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6" name="CaixaDeTexto 5">
            <a:extLst>
              <a:ext uri="{FF2B5EF4-FFF2-40B4-BE49-F238E27FC236}">
                <a16:creationId xmlns:a16="http://schemas.microsoft.com/office/drawing/2014/main" id="{FEB539EF-8E3C-48DD-BE02-3B5029001C6A}"/>
              </a:ext>
            </a:extLst>
          </p:cNvPr>
          <p:cNvSpPr txBox="1"/>
          <p:nvPr/>
        </p:nvSpPr>
        <p:spPr>
          <a:xfrm>
            <a:off x="7183826" y="2477684"/>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7" name="CaixaDeTexto 6">
            <a:extLst>
              <a:ext uri="{FF2B5EF4-FFF2-40B4-BE49-F238E27FC236}">
                <a16:creationId xmlns:a16="http://schemas.microsoft.com/office/drawing/2014/main" id="{9B7D9045-E822-4E60-84BD-6390E3E49DEE}"/>
              </a:ext>
            </a:extLst>
          </p:cNvPr>
          <p:cNvSpPr txBox="1"/>
          <p:nvPr/>
        </p:nvSpPr>
        <p:spPr>
          <a:xfrm>
            <a:off x="4319569" y="2448103"/>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104</a:t>
            </a:r>
          </a:p>
        </p:txBody>
      </p:sp>
    </p:spTree>
    <p:extLst>
      <p:ext uri="{BB962C8B-B14F-4D97-AF65-F5344CB8AC3E}">
        <p14:creationId xmlns:p14="http://schemas.microsoft.com/office/powerpoint/2010/main" val="217301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3595175-3387-4720-841C-905DE915E150}"/>
              </a:ext>
            </a:extLst>
          </p:cNvPr>
          <p:cNvPicPr>
            <a:picLocks noChangeAspect="1"/>
          </p:cNvPicPr>
          <p:nvPr/>
        </p:nvPicPr>
        <p:blipFill>
          <a:blip r:embed="rId2"/>
          <a:stretch>
            <a:fillRect/>
          </a:stretch>
        </p:blipFill>
        <p:spPr>
          <a:xfrm>
            <a:off x="1082984" y="1138861"/>
            <a:ext cx="6886272" cy="4188142"/>
          </a:xfrm>
          <a:prstGeom prst="rect">
            <a:avLst/>
          </a:prstGeom>
        </p:spPr>
      </p:pic>
      <p:sp>
        <p:nvSpPr>
          <p:cNvPr id="3" name="Retângulo 2">
            <a:extLst>
              <a:ext uri="{FF2B5EF4-FFF2-40B4-BE49-F238E27FC236}">
                <a16:creationId xmlns:a16="http://schemas.microsoft.com/office/drawing/2014/main" id="{1C3392A5-690C-40DE-BEB4-9D310ED95DB6}"/>
              </a:ext>
            </a:extLst>
          </p:cNvPr>
          <p:cNvSpPr/>
          <p:nvPr/>
        </p:nvSpPr>
        <p:spPr>
          <a:xfrm>
            <a:off x="-38637" y="338642"/>
            <a:ext cx="9362941" cy="800219"/>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 Tem multa? Sobre qual valor?</a:t>
            </a:r>
          </a:p>
          <a:p>
            <a:pPr eaLnBrk="0" fontAlgn="base" hangingPunct="0">
              <a:spcBef>
                <a:spcPct val="0"/>
              </a:spcBef>
              <a:spcAft>
                <a:spcPct val="0"/>
              </a:spcAft>
            </a:pPr>
            <a:endParaRPr lang="pt-BR" sz="2200" b="1" dirty="0">
              <a:solidFill>
                <a:srgbClr val="6E6452"/>
              </a:solidFill>
              <a:latin typeface="Cambria Math" panose="02040503050406030204" pitchFamily="18" charset="0"/>
              <a:ea typeface="Cambria Math" panose="02040503050406030204" pitchFamily="18" charset="0"/>
            </a:endParaRPr>
          </a:p>
        </p:txBody>
      </p:sp>
      <p:sp>
        <p:nvSpPr>
          <p:cNvPr id="4" name="CaixaDeTexto 3">
            <a:extLst>
              <a:ext uri="{FF2B5EF4-FFF2-40B4-BE49-F238E27FC236}">
                <a16:creationId xmlns:a16="http://schemas.microsoft.com/office/drawing/2014/main" id="{95A3683C-DB6B-4DED-BC5D-B81D5EE81FDF}"/>
              </a:ext>
            </a:extLst>
          </p:cNvPr>
          <p:cNvSpPr txBox="1"/>
          <p:nvPr/>
        </p:nvSpPr>
        <p:spPr>
          <a:xfrm>
            <a:off x="7436989" y="2464064"/>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5" name="CaixaDeTexto 4">
            <a:extLst>
              <a:ext uri="{FF2B5EF4-FFF2-40B4-BE49-F238E27FC236}">
                <a16:creationId xmlns:a16="http://schemas.microsoft.com/office/drawing/2014/main" id="{EC32C067-EC4C-448F-823D-708B5A5DB682}"/>
              </a:ext>
            </a:extLst>
          </p:cNvPr>
          <p:cNvSpPr txBox="1"/>
          <p:nvPr/>
        </p:nvSpPr>
        <p:spPr>
          <a:xfrm>
            <a:off x="7436989" y="2141514"/>
            <a:ext cx="570802" cy="254360"/>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6" name="CaixaDeTexto 5">
            <a:extLst>
              <a:ext uri="{FF2B5EF4-FFF2-40B4-BE49-F238E27FC236}">
                <a16:creationId xmlns:a16="http://schemas.microsoft.com/office/drawing/2014/main" id="{A42F09ED-E4D2-4D2E-A5A4-C94E63413B31}"/>
              </a:ext>
            </a:extLst>
          </p:cNvPr>
          <p:cNvSpPr txBox="1"/>
          <p:nvPr/>
        </p:nvSpPr>
        <p:spPr>
          <a:xfrm>
            <a:off x="4000531" y="1930140"/>
            <a:ext cx="518911"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115</a:t>
            </a:r>
          </a:p>
        </p:txBody>
      </p:sp>
      <p:sp>
        <p:nvSpPr>
          <p:cNvPr id="7" name="CaixaDeTexto 6">
            <a:extLst>
              <a:ext uri="{FF2B5EF4-FFF2-40B4-BE49-F238E27FC236}">
                <a16:creationId xmlns:a16="http://schemas.microsoft.com/office/drawing/2014/main" id="{4F41D36C-CA0F-4F47-9EDD-0741E1CBC316}"/>
              </a:ext>
            </a:extLst>
          </p:cNvPr>
          <p:cNvSpPr txBox="1"/>
          <p:nvPr/>
        </p:nvSpPr>
        <p:spPr>
          <a:xfrm>
            <a:off x="4647842" y="2099417"/>
            <a:ext cx="778366"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107</a:t>
            </a:r>
          </a:p>
        </p:txBody>
      </p:sp>
    </p:spTree>
    <p:extLst>
      <p:ext uri="{BB962C8B-B14F-4D97-AF65-F5344CB8AC3E}">
        <p14:creationId xmlns:p14="http://schemas.microsoft.com/office/powerpoint/2010/main" val="403232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A10B6AC-5787-4579-8115-C65E37FB6522}"/>
              </a:ext>
            </a:extLst>
          </p:cNvPr>
          <p:cNvPicPr>
            <a:picLocks noChangeAspect="1"/>
          </p:cNvPicPr>
          <p:nvPr/>
        </p:nvPicPr>
        <p:blipFill>
          <a:blip r:embed="rId2"/>
          <a:stretch>
            <a:fillRect/>
          </a:stretch>
        </p:blipFill>
        <p:spPr>
          <a:xfrm>
            <a:off x="2230091" y="1639830"/>
            <a:ext cx="6382216" cy="3881582"/>
          </a:xfrm>
          <a:prstGeom prst="rect">
            <a:avLst/>
          </a:prstGeom>
        </p:spPr>
      </p:pic>
      <p:sp>
        <p:nvSpPr>
          <p:cNvPr id="3" name="Retângulo 2">
            <a:extLst>
              <a:ext uri="{FF2B5EF4-FFF2-40B4-BE49-F238E27FC236}">
                <a16:creationId xmlns:a16="http://schemas.microsoft.com/office/drawing/2014/main" id="{76ADEE09-5C5D-401A-8B11-3ED11A0D46E9}"/>
              </a:ext>
            </a:extLst>
          </p:cNvPr>
          <p:cNvSpPr/>
          <p:nvPr/>
        </p:nvSpPr>
        <p:spPr>
          <a:xfrm>
            <a:off x="-38637" y="338642"/>
            <a:ext cx="9362941" cy="1723549"/>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 Tem multa? Sobre qual valor?</a:t>
            </a:r>
          </a:p>
          <a:p>
            <a:pPr marL="457200" indent="-457200" eaLnBrk="0" fontAlgn="base" hangingPunct="0">
              <a:spcBef>
                <a:spcPct val="0"/>
              </a:spcBef>
              <a:spcAft>
                <a:spcPct val="0"/>
              </a:spcAft>
              <a:buFontTx/>
              <a:buAutoNum type="alphaLcParenBoth"/>
            </a:pPr>
            <a:r>
              <a:rPr lang="pt-BR" sz="2000" b="1" dirty="0">
                <a:solidFill>
                  <a:srgbClr val="6E6452"/>
                </a:solidFill>
                <a:latin typeface="Cambria Math" panose="02040503050406030204" pitchFamily="18" charset="0"/>
                <a:ea typeface="Cambria Math" panose="02040503050406030204" pitchFamily="18" charset="0"/>
              </a:rPr>
              <a:t>A demanda registrada (115 kW)</a:t>
            </a:r>
          </a:p>
          <a:p>
            <a:pPr marL="457200" indent="-457200" eaLnBrk="0" fontAlgn="base" hangingPunct="0">
              <a:spcBef>
                <a:spcPct val="0"/>
              </a:spcBef>
              <a:spcAft>
                <a:spcPct val="0"/>
              </a:spcAft>
              <a:buFontTx/>
              <a:buAutoNum type="alphaLcParenBoth"/>
            </a:pPr>
            <a:r>
              <a:rPr lang="pt-BR" sz="2000" b="1" dirty="0">
                <a:solidFill>
                  <a:srgbClr val="6E6452"/>
                </a:solidFill>
                <a:latin typeface="Cambria Math" panose="02040503050406030204" pitchFamily="18" charset="0"/>
                <a:ea typeface="Cambria Math" panose="02040503050406030204" pitchFamily="18" charset="0"/>
              </a:rPr>
              <a:t>Sim, a tolerância foi excedida.</a:t>
            </a:r>
          </a:p>
          <a:p>
            <a:pPr marL="457200" indent="-457200" eaLnBrk="0" fontAlgn="base" hangingPunct="0">
              <a:spcBef>
                <a:spcPct val="0"/>
              </a:spcBef>
              <a:spcAft>
                <a:spcPct val="0"/>
              </a:spcAft>
              <a:buFontTx/>
              <a:buAutoNum type="alphaLcParenBoth"/>
            </a:pPr>
            <a:r>
              <a:rPr lang="pt-BR" sz="2000" b="1" dirty="0">
                <a:solidFill>
                  <a:srgbClr val="6E6452"/>
                </a:solidFill>
                <a:latin typeface="Cambria Math" panose="02040503050406030204" pitchFamily="18" charset="0"/>
                <a:ea typeface="Cambria Math" panose="02040503050406030204" pitchFamily="18" charset="0"/>
              </a:rPr>
              <a:t>Aplica-se o dobro da tarifa sem desconto sobre o excesso de demanda (15 kW)</a:t>
            </a:r>
          </a:p>
          <a:p>
            <a:pPr eaLnBrk="0" fontAlgn="base" hangingPunct="0">
              <a:spcBef>
                <a:spcPct val="0"/>
              </a:spcBef>
              <a:spcAft>
                <a:spcPct val="0"/>
              </a:spcAft>
            </a:pPr>
            <a:endParaRPr lang="pt-BR" sz="2200" b="1" dirty="0">
              <a:solidFill>
                <a:srgbClr val="6E6452"/>
              </a:solidFill>
              <a:latin typeface="Cambria Math" panose="02040503050406030204" pitchFamily="18" charset="0"/>
              <a:ea typeface="Cambria Math" panose="02040503050406030204" pitchFamily="18" charset="0"/>
            </a:endParaRPr>
          </a:p>
        </p:txBody>
      </p:sp>
      <p:sp>
        <p:nvSpPr>
          <p:cNvPr id="4" name="CaixaDeTexto 3">
            <a:extLst>
              <a:ext uri="{FF2B5EF4-FFF2-40B4-BE49-F238E27FC236}">
                <a16:creationId xmlns:a16="http://schemas.microsoft.com/office/drawing/2014/main" id="{926F16D2-8570-41EF-9662-DA3E0B895203}"/>
              </a:ext>
            </a:extLst>
          </p:cNvPr>
          <p:cNvSpPr txBox="1"/>
          <p:nvPr/>
        </p:nvSpPr>
        <p:spPr>
          <a:xfrm>
            <a:off x="8094477" y="2838319"/>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5" name="CaixaDeTexto 4">
            <a:extLst>
              <a:ext uri="{FF2B5EF4-FFF2-40B4-BE49-F238E27FC236}">
                <a16:creationId xmlns:a16="http://schemas.microsoft.com/office/drawing/2014/main" id="{92836663-35CD-493C-AB6B-FEE8CA949373}"/>
              </a:ext>
            </a:extLst>
          </p:cNvPr>
          <p:cNvSpPr txBox="1"/>
          <p:nvPr/>
        </p:nvSpPr>
        <p:spPr>
          <a:xfrm>
            <a:off x="8041505" y="2606552"/>
            <a:ext cx="570802" cy="254360"/>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6" name="CaixaDeTexto 5">
            <a:extLst>
              <a:ext uri="{FF2B5EF4-FFF2-40B4-BE49-F238E27FC236}">
                <a16:creationId xmlns:a16="http://schemas.microsoft.com/office/drawing/2014/main" id="{0192BA84-1A3E-4F62-8AE3-094C745A2F2B}"/>
              </a:ext>
            </a:extLst>
          </p:cNvPr>
          <p:cNvSpPr txBox="1"/>
          <p:nvPr/>
        </p:nvSpPr>
        <p:spPr>
          <a:xfrm>
            <a:off x="4968104" y="2395178"/>
            <a:ext cx="518911"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115</a:t>
            </a:r>
          </a:p>
        </p:txBody>
      </p:sp>
      <p:sp>
        <p:nvSpPr>
          <p:cNvPr id="7" name="CaixaDeTexto 6">
            <a:extLst>
              <a:ext uri="{FF2B5EF4-FFF2-40B4-BE49-F238E27FC236}">
                <a16:creationId xmlns:a16="http://schemas.microsoft.com/office/drawing/2014/main" id="{ECA08C40-BFAB-40EF-81B8-95DAB5C88C46}"/>
              </a:ext>
            </a:extLst>
          </p:cNvPr>
          <p:cNvSpPr txBox="1"/>
          <p:nvPr/>
        </p:nvSpPr>
        <p:spPr>
          <a:xfrm>
            <a:off x="5623423" y="2564455"/>
            <a:ext cx="778366"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107</a:t>
            </a:r>
          </a:p>
        </p:txBody>
      </p:sp>
      <p:sp>
        <p:nvSpPr>
          <p:cNvPr id="8" name="Seta para a esquerda 10">
            <a:extLst>
              <a:ext uri="{FF2B5EF4-FFF2-40B4-BE49-F238E27FC236}">
                <a16:creationId xmlns:a16="http://schemas.microsoft.com/office/drawing/2014/main" id="{3B340240-241D-452F-B2EE-3812EDA20447}"/>
              </a:ext>
            </a:extLst>
          </p:cNvPr>
          <p:cNvSpPr/>
          <p:nvPr/>
        </p:nvSpPr>
        <p:spPr bwMode="auto">
          <a:xfrm rot="13453313">
            <a:off x="2967057" y="2283229"/>
            <a:ext cx="1264081" cy="399245"/>
          </a:xfrm>
          <a:prstGeom prst="lef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Tree>
    <p:extLst>
      <p:ext uri="{BB962C8B-B14F-4D97-AF65-F5344CB8AC3E}">
        <p14:creationId xmlns:p14="http://schemas.microsoft.com/office/powerpoint/2010/main" val="234226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9553D0B-152D-4E30-8CA4-911064C7DE0B}"/>
              </a:ext>
            </a:extLst>
          </p:cNvPr>
          <p:cNvPicPr>
            <a:picLocks noChangeAspect="1"/>
          </p:cNvPicPr>
          <p:nvPr/>
        </p:nvPicPr>
        <p:blipFill>
          <a:blip r:embed="rId2"/>
          <a:stretch>
            <a:fillRect/>
          </a:stretch>
        </p:blipFill>
        <p:spPr>
          <a:xfrm>
            <a:off x="89958" y="3762977"/>
            <a:ext cx="1714500" cy="1704975"/>
          </a:xfrm>
          <a:prstGeom prst="rect">
            <a:avLst/>
          </a:prstGeom>
        </p:spPr>
      </p:pic>
      <p:pic>
        <p:nvPicPr>
          <p:cNvPr id="7" name="Imagem 6">
            <a:extLst>
              <a:ext uri="{FF2B5EF4-FFF2-40B4-BE49-F238E27FC236}">
                <a16:creationId xmlns:a16="http://schemas.microsoft.com/office/drawing/2014/main" id="{902F387A-DABF-4CDA-95A1-B330EBCC13FA}"/>
              </a:ext>
            </a:extLst>
          </p:cNvPr>
          <p:cNvPicPr>
            <a:picLocks noChangeAspect="1"/>
          </p:cNvPicPr>
          <p:nvPr/>
        </p:nvPicPr>
        <p:blipFill>
          <a:blip r:embed="rId3"/>
          <a:stretch>
            <a:fillRect/>
          </a:stretch>
        </p:blipFill>
        <p:spPr>
          <a:xfrm flipH="1">
            <a:off x="3491880" y="457731"/>
            <a:ext cx="4290475" cy="4353059"/>
          </a:xfrm>
          <a:prstGeom prst="rect">
            <a:avLst/>
          </a:prstGeom>
        </p:spPr>
      </p:pic>
      <p:pic>
        <p:nvPicPr>
          <p:cNvPr id="8" name="Imagem 7">
            <a:extLst>
              <a:ext uri="{FF2B5EF4-FFF2-40B4-BE49-F238E27FC236}">
                <a16:creationId xmlns:a16="http://schemas.microsoft.com/office/drawing/2014/main" id="{9662D591-C45B-4AED-BEBC-28BE016E81AA}"/>
              </a:ext>
            </a:extLst>
          </p:cNvPr>
          <p:cNvPicPr>
            <a:picLocks noChangeAspect="1"/>
          </p:cNvPicPr>
          <p:nvPr/>
        </p:nvPicPr>
        <p:blipFill>
          <a:blip r:embed="rId4"/>
          <a:stretch>
            <a:fillRect/>
          </a:stretch>
        </p:blipFill>
        <p:spPr>
          <a:xfrm>
            <a:off x="5346255" y="4326964"/>
            <a:ext cx="1091109" cy="1140988"/>
          </a:xfrm>
          <a:prstGeom prst="rect">
            <a:avLst/>
          </a:prstGeom>
        </p:spPr>
      </p:pic>
      <p:pic>
        <p:nvPicPr>
          <p:cNvPr id="9" name="Imagem 8">
            <a:extLst>
              <a:ext uri="{FF2B5EF4-FFF2-40B4-BE49-F238E27FC236}">
                <a16:creationId xmlns:a16="http://schemas.microsoft.com/office/drawing/2014/main" id="{DB851E7E-1258-4148-8CEF-6B1B072B5FD9}"/>
              </a:ext>
            </a:extLst>
          </p:cNvPr>
          <p:cNvPicPr>
            <a:picLocks noChangeAspect="1"/>
          </p:cNvPicPr>
          <p:nvPr/>
        </p:nvPicPr>
        <p:blipFill>
          <a:blip r:embed="rId4"/>
          <a:stretch>
            <a:fillRect/>
          </a:stretch>
        </p:blipFill>
        <p:spPr>
          <a:xfrm>
            <a:off x="1956816" y="4326964"/>
            <a:ext cx="1091109" cy="1140988"/>
          </a:xfrm>
          <a:prstGeom prst="rect">
            <a:avLst/>
          </a:prstGeom>
        </p:spPr>
      </p:pic>
      <p:pic>
        <p:nvPicPr>
          <p:cNvPr id="10" name="Imagem 9">
            <a:extLst>
              <a:ext uri="{FF2B5EF4-FFF2-40B4-BE49-F238E27FC236}">
                <a16:creationId xmlns:a16="http://schemas.microsoft.com/office/drawing/2014/main" id="{D0AA0963-157A-4DAE-92F2-4A67A9E5B65F}"/>
              </a:ext>
            </a:extLst>
          </p:cNvPr>
          <p:cNvPicPr>
            <a:picLocks noChangeAspect="1"/>
          </p:cNvPicPr>
          <p:nvPr/>
        </p:nvPicPr>
        <p:blipFill>
          <a:blip r:embed="rId4"/>
          <a:stretch>
            <a:fillRect/>
          </a:stretch>
        </p:blipFill>
        <p:spPr>
          <a:xfrm>
            <a:off x="4255146" y="4326964"/>
            <a:ext cx="1091109" cy="1140988"/>
          </a:xfrm>
          <a:prstGeom prst="rect">
            <a:avLst/>
          </a:prstGeom>
        </p:spPr>
      </p:pic>
      <p:pic>
        <p:nvPicPr>
          <p:cNvPr id="11" name="Imagem 10">
            <a:extLst>
              <a:ext uri="{FF2B5EF4-FFF2-40B4-BE49-F238E27FC236}">
                <a16:creationId xmlns:a16="http://schemas.microsoft.com/office/drawing/2014/main" id="{768B14EB-9B3A-4D89-9C63-62A307A0A62D}"/>
              </a:ext>
            </a:extLst>
          </p:cNvPr>
          <p:cNvPicPr>
            <a:picLocks noChangeAspect="1"/>
          </p:cNvPicPr>
          <p:nvPr/>
        </p:nvPicPr>
        <p:blipFill>
          <a:blip r:embed="rId4"/>
          <a:stretch>
            <a:fillRect/>
          </a:stretch>
        </p:blipFill>
        <p:spPr>
          <a:xfrm>
            <a:off x="3089809" y="4353059"/>
            <a:ext cx="1091109" cy="1140988"/>
          </a:xfrm>
          <a:prstGeom prst="rect">
            <a:avLst/>
          </a:prstGeom>
        </p:spPr>
      </p:pic>
      <p:pic>
        <p:nvPicPr>
          <p:cNvPr id="12" name="Imagem 11">
            <a:extLst>
              <a:ext uri="{FF2B5EF4-FFF2-40B4-BE49-F238E27FC236}">
                <a16:creationId xmlns:a16="http://schemas.microsoft.com/office/drawing/2014/main" id="{D6947CCE-36C5-4503-8829-F7D88D4D73D5}"/>
              </a:ext>
            </a:extLst>
          </p:cNvPr>
          <p:cNvPicPr>
            <a:picLocks noChangeAspect="1"/>
          </p:cNvPicPr>
          <p:nvPr/>
        </p:nvPicPr>
        <p:blipFill>
          <a:blip r:embed="rId5"/>
          <a:stretch>
            <a:fillRect/>
          </a:stretch>
        </p:blipFill>
        <p:spPr>
          <a:xfrm>
            <a:off x="875246" y="1205511"/>
            <a:ext cx="4429125" cy="1428750"/>
          </a:xfrm>
          <a:prstGeom prst="rect">
            <a:avLst/>
          </a:prstGeom>
        </p:spPr>
      </p:pic>
      <p:sp>
        <p:nvSpPr>
          <p:cNvPr id="13" name="CaixaDeTexto 12">
            <a:extLst>
              <a:ext uri="{FF2B5EF4-FFF2-40B4-BE49-F238E27FC236}">
                <a16:creationId xmlns:a16="http://schemas.microsoft.com/office/drawing/2014/main" id="{C3988FFB-35E7-467D-A564-5FEDEED19F2F}"/>
              </a:ext>
            </a:extLst>
          </p:cNvPr>
          <p:cNvSpPr txBox="1"/>
          <p:nvPr/>
        </p:nvSpPr>
        <p:spPr>
          <a:xfrm>
            <a:off x="0" y="3026482"/>
            <a:ext cx="4042490" cy="584775"/>
          </a:xfrm>
          <a:prstGeom prst="rect">
            <a:avLst/>
          </a:prstGeom>
          <a:noFill/>
        </p:spPr>
        <p:txBody>
          <a:bodyPr wrap="square" rtlCol="0">
            <a:spAutoFit/>
          </a:bodyPr>
          <a:lstStyle/>
          <a:p>
            <a:r>
              <a:rPr lang="pt-BR" sz="3200" dirty="0">
                <a:solidFill>
                  <a:schemeClr val="tx1">
                    <a:lumMod val="95000"/>
                    <a:lumOff val="5000"/>
                  </a:schemeClr>
                </a:solidFill>
                <a:latin typeface="Cambria Math" panose="02040503050406030204" pitchFamily="18" charset="0"/>
                <a:ea typeface="Cambria Math" panose="02040503050406030204" pitchFamily="18" charset="0"/>
              </a:rPr>
              <a:t>V: Tensão Elétrica</a:t>
            </a:r>
          </a:p>
        </p:txBody>
      </p:sp>
    </p:spTree>
    <p:extLst>
      <p:ext uri="{BB962C8B-B14F-4D97-AF65-F5344CB8AC3E}">
        <p14:creationId xmlns:p14="http://schemas.microsoft.com/office/powerpoint/2010/main" val="1897282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vre 13">
            <a:extLst>
              <a:ext uri="{FF2B5EF4-FFF2-40B4-BE49-F238E27FC236}">
                <a16:creationId xmlns:a16="http://schemas.microsoft.com/office/drawing/2014/main" id="{4BC998B5-2991-4EFA-BEE0-E63AE149203F}"/>
              </a:ext>
            </a:extLst>
          </p:cNvPr>
          <p:cNvSpPr/>
          <p:nvPr/>
        </p:nvSpPr>
        <p:spPr bwMode="auto">
          <a:xfrm>
            <a:off x="3103808" y="3387144"/>
            <a:ext cx="321972" cy="412124"/>
          </a:xfrm>
          <a:custGeom>
            <a:avLst/>
            <a:gdLst>
              <a:gd name="connsiteX0" fmla="*/ 0 w 321972"/>
              <a:gd name="connsiteY0" fmla="*/ 0 h 412124"/>
              <a:gd name="connsiteX1" fmla="*/ 244699 w 321972"/>
              <a:gd name="connsiteY1" fmla="*/ 128788 h 412124"/>
              <a:gd name="connsiteX2" fmla="*/ 321972 w 321972"/>
              <a:gd name="connsiteY2" fmla="*/ 412124 h 412124"/>
            </a:gdLst>
            <a:ahLst/>
            <a:cxnLst>
              <a:cxn ang="0">
                <a:pos x="connsiteX0" y="connsiteY0"/>
              </a:cxn>
              <a:cxn ang="0">
                <a:pos x="connsiteX1" y="connsiteY1"/>
              </a:cxn>
              <a:cxn ang="0">
                <a:pos x="connsiteX2" y="connsiteY2"/>
              </a:cxn>
            </a:cxnLst>
            <a:rect l="l" t="t" r="r" b="b"/>
            <a:pathLst>
              <a:path w="321972" h="412124">
                <a:moveTo>
                  <a:pt x="0" y="0"/>
                </a:moveTo>
                <a:cubicBezTo>
                  <a:pt x="95518" y="30050"/>
                  <a:pt x="191037" y="60101"/>
                  <a:pt x="244699" y="128788"/>
                </a:cubicBezTo>
                <a:cubicBezTo>
                  <a:pt x="298361" y="197475"/>
                  <a:pt x="310166" y="304799"/>
                  <a:pt x="321972" y="412124"/>
                </a:cubicBezTo>
              </a:path>
            </a:pathLst>
          </a:custGeom>
          <a:noFill/>
          <a:ln w="28575" cap="sq" cmpd="sng" algn="ctr">
            <a:solidFill>
              <a:srgbClr val="6E6452"/>
            </a:solidFill>
            <a:prstDash val="solid"/>
            <a:round/>
            <a:headEnd type="none" w="lg"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10" name="Line 13">
            <a:extLst>
              <a:ext uri="{FF2B5EF4-FFF2-40B4-BE49-F238E27FC236}">
                <a16:creationId xmlns:a16="http://schemas.microsoft.com/office/drawing/2014/main" id="{D0FC8D21-4AD9-48AC-9D7F-1AD7DB53E507}"/>
              </a:ext>
            </a:extLst>
          </p:cNvPr>
          <p:cNvSpPr>
            <a:spLocks noChangeShapeType="1"/>
          </p:cNvSpPr>
          <p:nvPr/>
        </p:nvSpPr>
        <p:spPr bwMode="auto">
          <a:xfrm flipV="1">
            <a:off x="2340537" y="2429662"/>
            <a:ext cx="2514600" cy="1371600"/>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1" name="Rectangle 2">
            <a:extLst>
              <a:ext uri="{FF2B5EF4-FFF2-40B4-BE49-F238E27FC236}">
                <a16:creationId xmlns:a16="http://schemas.microsoft.com/office/drawing/2014/main" id="{64F642B9-0E81-47A8-9A9C-776E8AFF1783}"/>
              </a:ext>
            </a:extLst>
          </p:cNvPr>
          <p:cNvSpPr>
            <a:spLocks noChangeArrowheads="1"/>
          </p:cNvSpPr>
          <p:nvPr/>
        </p:nvSpPr>
        <p:spPr bwMode="auto">
          <a:xfrm>
            <a:off x="299459" y="905853"/>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sp>
        <p:nvSpPr>
          <p:cNvPr id="12" name="Line 4">
            <a:extLst>
              <a:ext uri="{FF2B5EF4-FFF2-40B4-BE49-F238E27FC236}">
                <a16:creationId xmlns:a16="http://schemas.microsoft.com/office/drawing/2014/main" id="{4D1303A3-0F80-4DB4-B0D9-22729F1CC5C2}"/>
              </a:ext>
            </a:extLst>
          </p:cNvPr>
          <p:cNvSpPr>
            <a:spLocks noChangeShapeType="1"/>
          </p:cNvSpPr>
          <p:nvPr/>
        </p:nvSpPr>
        <p:spPr bwMode="auto">
          <a:xfrm>
            <a:off x="2340537" y="1515262"/>
            <a:ext cx="0" cy="449580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13" name="Line 5">
            <a:extLst>
              <a:ext uri="{FF2B5EF4-FFF2-40B4-BE49-F238E27FC236}">
                <a16:creationId xmlns:a16="http://schemas.microsoft.com/office/drawing/2014/main" id="{58B613EB-6581-46A2-A123-8D4FBFEC790F}"/>
              </a:ext>
            </a:extLst>
          </p:cNvPr>
          <p:cNvSpPr>
            <a:spLocks noChangeShapeType="1"/>
          </p:cNvSpPr>
          <p:nvPr/>
        </p:nvSpPr>
        <p:spPr bwMode="auto">
          <a:xfrm>
            <a:off x="1096553" y="3814141"/>
            <a:ext cx="74676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14" name="Rectangle 6">
            <a:extLst>
              <a:ext uri="{FF2B5EF4-FFF2-40B4-BE49-F238E27FC236}">
                <a16:creationId xmlns:a16="http://schemas.microsoft.com/office/drawing/2014/main" id="{C389532F-31F8-44E1-AAA9-1BB605BF1D8D}"/>
              </a:ext>
            </a:extLst>
          </p:cNvPr>
          <p:cNvSpPr>
            <a:spLocks noChangeArrowheads="1"/>
          </p:cNvSpPr>
          <p:nvPr/>
        </p:nvSpPr>
        <p:spPr bwMode="auto">
          <a:xfrm>
            <a:off x="6583388" y="3846401"/>
            <a:ext cx="2503891"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Ativa (P)</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kW</a:t>
            </a:r>
          </a:p>
        </p:txBody>
      </p:sp>
      <p:sp>
        <p:nvSpPr>
          <p:cNvPr id="15" name="Rectangle 7">
            <a:extLst>
              <a:ext uri="{FF2B5EF4-FFF2-40B4-BE49-F238E27FC236}">
                <a16:creationId xmlns:a16="http://schemas.microsoft.com/office/drawing/2014/main" id="{943B5294-1D0C-4F2A-B60D-7CBC6710E630}"/>
              </a:ext>
            </a:extLst>
          </p:cNvPr>
          <p:cNvSpPr>
            <a:spLocks noChangeArrowheads="1"/>
          </p:cNvSpPr>
          <p:nvPr/>
        </p:nvSpPr>
        <p:spPr bwMode="auto">
          <a:xfrm>
            <a:off x="0" y="1467816"/>
            <a:ext cx="224741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
            </a:r>
            <a:r>
              <a:rPr lang="pt-BR" sz="2400" b="1" i="1" dirty="0">
                <a:solidFill>
                  <a:srgbClr val="999999"/>
                </a:solidFill>
                <a:latin typeface="Cambria Math" panose="02040503050406030204" pitchFamily="18" charset="0"/>
                <a:ea typeface="Cambria Math" panose="02040503050406030204" pitchFamily="18" charset="0"/>
              </a:rPr>
              <a:t>re</a:t>
            </a:r>
            <a:r>
              <a:rPr lang="pt-BR" sz="2400" b="1" dirty="0">
                <a:solidFill>
                  <a:srgbClr val="999999"/>
                </a:solidFill>
                <a:latin typeface="Cambria Math" panose="02040503050406030204" pitchFamily="18" charset="0"/>
                <a:ea typeface="Cambria Math" panose="02040503050406030204" pitchFamily="18" charset="0"/>
              </a:rPr>
              <a:t>ativa</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kVAr</a:t>
            </a:r>
          </a:p>
        </p:txBody>
      </p:sp>
      <p:sp>
        <p:nvSpPr>
          <p:cNvPr id="16" name="Line 9">
            <a:extLst>
              <a:ext uri="{FF2B5EF4-FFF2-40B4-BE49-F238E27FC236}">
                <a16:creationId xmlns:a16="http://schemas.microsoft.com/office/drawing/2014/main" id="{06FDB300-8297-4BD4-B3D5-CDE733D56C15}"/>
              </a:ext>
            </a:extLst>
          </p:cNvPr>
          <p:cNvSpPr>
            <a:spLocks noChangeShapeType="1"/>
          </p:cNvSpPr>
          <p:nvPr/>
        </p:nvSpPr>
        <p:spPr bwMode="auto">
          <a:xfrm>
            <a:off x="2340537" y="2429661"/>
            <a:ext cx="0" cy="1384479"/>
          </a:xfrm>
          <a:prstGeom prst="line">
            <a:avLst/>
          </a:prstGeom>
          <a:noFill/>
          <a:ln w="76200">
            <a:solidFill>
              <a:srgbClr val="6E645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7" name="Line 10">
            <a:extLst>
              <a:ext uri="{FF2B5EF4-FFF2-40B4-BE49-F238E27FC236}">
                <a16:creationId xmlns:a16="http://schemas.microsoft.com/office/drawing/2014/main" id="{2CBF2637-49D0-4BDA-ADB6-A7BC651E6DC3}"/>
              </a:ext>
            </a:extLst>
          </p:cNvPr>
          <p:cNvSpPr>
            <a:spLocks noChangeShapeType="1"/>
          </p:cNvSpPr>
          <p:nvPr/>
        </p:nvSpPr>
        <p:spPr bwMode="auto">
          <a:xfrm>
            <a:off x="2301900" y="3814141"/>
            <a:ext cx="2590800" cy="0"/>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8" name="Line 11">
            <a:extLst>
              <a:ext uri="{FF2B5EF4-FFF2-40B4-BE49-F238E27FC236}">
                <a16:creationId xmlns:a16="http://schemas.microsoft.com/office/drawing/2014/main" id="{D5C9D795-E834-426A-B7C8-1E585D9FE2A4}"/>
              </a:ext>
            </a:extLst>
          </p:cNvPr>
          <p:cNvSpPr>
            <a:spLocks noChangeShapeType="1"/>
          </p:cNvSpPr>
          <p:nvPr/>
        </p:nvSpPr>
        <p:spPr bwMode="auto">
          <a:xfrm>
            <a:off x="2340537" y="2429662"/>
            <a:ext cx="2514600"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9" name="Line 12">
            <a:extLst>
              <a:ext uri="{FF2B5EF4-FFF2-40B4-BE49-F238E27FC236}">
                <a16:creationId xmlns:a16="http://schemas.microsoft.com/office/drawing/2014/main" id="{F02B96B3-BC68-4949-8FDD-4A5F96FC2E0F}"/>
              </a:ext>
            </a:extLst>
          </p:cNvPr>
          <p:cNvSpPr>
            <a:spLocks noChangeShapeType="1"/>
          </p:cNvSpPr>
          <p:nvPr/>
        </p:nvSpPr>
        <p:spPr bwMode="auto">
          <a:xfrm flipV="1">
            <a:off x="4855137" y="2429662"/>
            <a:ext cx="0" cy="137160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20" name="CaixaDeTexto 19">
            <a:extLst>
              <a:ext uri="{FF2B5EF4-FFF2-40B4-BE49-F238E27FC236}">
                <a16:creationId xmlns:a16="http://schemas.microsoft.com/office/drawing/2014/main" id="{70B975F0-0173-4D12-8CA9-56A470844282}"/>
              </a:ext>
            </a:extLst>
          </p:cNvPr>
          <p:cNvSpPr txBox="1"/>
          <p:nvPr/>
        </p:nvSpPr>
        <p:spPr>
          <a:xfrm>
            <a:off x="3311615" y="3260518"/>
            <a:ext cx="1300767" cy="492443"/>
          </a:xfrm>
          <a:prstGeom prst="rect">
            <a:avLst/>
          </a:prstGeom>
          <a:noFill/>
        </p:spPr>
        <p:txBody>
          <a:bodyPr wrap="square" rtlCol="0">
            <a:spAutoFit/>
          </a:bodyPr>
          <a:lstStyle/>
          <a:p>
            <a:pPr eaLnBrk="0" fontAlgn="base" hangingPunct="0">
              <a:spcBef>
                <a:spcPct val="0"/>
              </a:spcBef>
              <a:spcAft>
                <a:spcPct val="0"/>
              </a:spcAft>
            </a:pPr>
            <a:r>
              <a:rPr lang="el-GR" sz="2600" b="1" dirty="0">
                <a:solidFill>
                  <a:srgbClr val="999999"/>
                </a:solidFill>
                <a:latin typeface="Cambria Math" panose="02040503050406030204" pitchFamily="18" charset="0"/>
                <a:ea typeface="Cambria Math" panose="02040503050406030204" pitchFamily="18" charset="0"/>
              </a:rPr>
              <a:t>Φ</a:t>
            </a:r>
            <a:endParaRPr lang="pt-BR" sz="2600" b="1" dirty="0">
              <a:solidFill>
                <a:srgbClr val="999999"/>
              </a:solidFill>
              <a:latin typeface="Cambria Math" panose="02040503050406030204" pitchFamily="18" charset="0"/>
              <a:ea typeface="Cambria Math" panose="02040503050406030204" pitchFamily="18" charset="0"/>
            </a:endParaRPr>
          </a:p>
        </p:txBody>
      </p:sp>
      <p:sp>
        <p:nvSpPr>
          <p:cNvPr id="21" name="Rectangle 7">
            <a:extLst>
              <a:ext uri="{FF2B5EF4-FFF2-40B4-BE49-F238E27FC236}">
                <a16:creationId xmlns:a16="http://schemas.microsoft.com/office/drawing/2014/main" id="{EBECE12A-09DB-41DF-8526-317EC1181063}"/>
              </a:ext>
            </a:extLst>
          </p:cNvPr>
          <p:cNvSpPr>
            <a:spLocks noChangeArrowheads="1"/>
          </p:cNvSpPr>
          <p:nvPr/>
        </p:nvSpPr>
        <p:spPr bwMode="auto">
          <a:xfrm>
            <a:off x="4920282" y="1765608"/>
            <a:ext cx="2546018"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Aparente</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a:t>
            </a:r>
          </a:p>
        </p:txBody>
      </p:sp>
      <p:sp>
        <p:nvSpPr>
          <p:cNvPr id="22" name="Rectangle 6">
            <a:extLst>
              <a:ext uri="{FF2B5EF4-FFF2-40B4-BE49-F238E27FC236}">
                <a16:creationId xmlns:a16="http://schemas.microsoft.com/office/drawing/2014/main" id="{818FF4F6-F982-4E5F-BE20-773537161615}"/>
              </a:ext>
            </a:extLst>
          </p:cNvPr>
          <p:cNvSpPr>
            <a:spLocks noChangeArrowheads="1"/>
          </p:cNvSpPr>
          <p:nvPr/>
        </p:nvSpPr>
        <p:spPr bwMode="auto">
          <a:xfrm>
            <a:off x="4562812" y="3944347"/>
            <a:ext cx="35747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a:t>
            </a:r>
          </a:p>
        </p:txBody>
      </p:sp>
      <p:sp>
        <p:nvSpPr>
          <p:cNvPr id="23" name="Rectangle 6">
            <a:extLst>
              <a:ext uri="{FF2B5EF4-FFF2-40B4-BE49-F238E27FC236}">
                <a16:creationId xmlns:a16="http://schemas.microsoft.com/office/drawing/2014/main" id="{63AFA62B-9AF5-45F5-8481-194A8B897EA4}"/>
              </a:ext>
            </a:extLst>
          </p:cNvPr>
          <p:cNvSpPr>
            <a:spLocks noChangeArrowheads="1"/>
          </p:cNvSpPr>
          <p:nvPr/>
        </p:nvSpPr>
        <p:spPr bwMode="auto">
          <a:xfrm>
            <a:off x="1835932" y="2302738"/>
            <a:ext cx="38311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p:txBody>
      </p:sp>
      <p:sp>
        <p:nvSpPr>
          <p:cNvPr id="24" name="Rectangle 6">
            <a:extLst>
              <a:ext uri="{FF2B5EF4-FFF2-40B4-BE49-F238E27FC236}">
                <a16:creationId xmlns:a16="http://schemas.microsoft.com/office/drawing/2014/main" id="{16DF9667-F63F-4BC2-886E-904EC0D13FB8}"/>
              </a:ext>
            </a:extLst>
          </p:cNvPr>
          <p:cNvSpPr>
            <a:spLocks noChangeArrowheads="1"/>
          </p:cNvSpPr>
          <p:nvPr/>
        </p:nvSpPr>
        <p:spPr bwMode="auto">
          <a:xfrm>
            <a:off x="3604254" y="2483942"/>
            <a:ext cx="33502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p:txBody>
      </p:sp>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E0195971-4BF6-4AA2-B790-8B3E66EAE961}"/>
                  </a:ext>
                </a:extLst>
              </p:cNvPr>
              <p:cNvSpPr txBox="1"/>
              <p:nvPr/>
            </p:nvSpPr>
            <p:spPr>
              <a:xfrm>
                <a:off x="3238719" y="4719906"/>
                <a:ext cx="5834739" cy="775982"/>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pt-BR" sz="2200" b="1" i="1" smtClean="0">
                          <a:solidFill>
                            <a:srgbClr val="000000">
                              <a:lumMod val="95000"/>
                              <a:lumOff val="5000"/>
                            </a:srgbClr>
                          </a:solidFill>
                          <a:latin typeface="Cambria Math" panose="02040503050406030204" pitchFamily="18" charset="0"/>
                        </a:rPr>
                        <m:t>𝑪𝒐𝒔</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𝑭𝒂𝒕𝒐𝒓</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𝒅𝒆</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𝑷𝒐𝒕</m:t>
                      </m:r>
                      <m:r>
                        <a:rPr lang="pt-BR" sz="2200" b="1" i="1" smtClean="0">
                          <a:solidFill>
                            <a:srgbClr val="000000">
                              <a:lumMod val="95000"/>
                              <a:lumOff val="5000"/>
                            </a:srgbClr>
                          </a:solidFill>
                          <a:latin typeface="Cambria Math" panose="02040503050406030204" pitchFamily="18" charset="0"/>
                        </a:rPr>
                        <m:t>ê</m:t>
                      </m:r>
                      <m:r>
                        <a:rPr lang="pt-BR" sz="2200" b="1" i="1" smtClean="0">
                          <a:solidFill>
                            <a:srgbClr val="000000">
                              <a:lumMod val="95000"/>
                              <a:lumOff val="5000"/>
                            </a:srgbClr>
                          </a:solidFill>
                          <a:latin typeface="Cambria Math" panose="02040503050406030204" pitchFamily="18" charset="0"/>
                        </a:rPr>
                        <m:t>𝒏𝒄𝒊𝒂</m:t>
                      </m:r>
                      <m:r>
                        <a:rPr lang="pt-BR" sz="2200" b="1" i="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
                            <a:rPr lang="pt-BR" sz="2200" b="1" i="1">
                              <a:solidFill>
                                <a:srgbClr val="000000">
                                  <a:lumMod val="95000"/>
                                  <a:lumOff val="5000"/>
                                </a:srgbClr>
                              </a:solidFill>
                              <a:latin typeface="Cambria Math" panose="02040503050406030204" pitchFamily="18" charset="0"/>
                            </a:rPr>
                            <m:t>𝑺</m:t>
                          </m:r>
                        </m:den>
                      </m:f>
                      <m:r>
                        <a:rPr lang="pt-BR" sz="2200" b="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ad>
                            <m:radPr>
                              <m:degHide m:val="on"/>
                              <m:ctrlPr>
                                <a:rPr lang="pt-BR" sz="2200" b="1" i="1" smtClean="0">
                                  <a:solidFill>
                                    <a:srgbClr val="000000">
                                      <a:lumMod val="95000"/>
                                      <a:lumOff val="5000"/>
                                    </a:srgbClr>
                                  </a:solidFill>
                                  <a:latin typeface="Cambria Math" panose="02040503050406030204" pitchFamily="18" charset="0"/>
                                </a:rPr>
                              </m:ctrlPr>
                            </m:radPr>
                            <m:deg/>
                            <m:e>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𝑷</m:t>
                                  </m:r>
                                </m:e>
                                <m:sup>
                                  <m:r>
                                    <a:rPr lang="pt-BR" sz="2200" b="1" i="1" smtClean="0">
                                      <a:solidFill>
                                        <a:srgbClr val="000000">
                                          <a:lumMod val="95000"/>
                                          <a:lumOff val="5000"/>
                                        </a:srgbClr>
                                      </a:solidFill>
                                      <a:latin typeface="Cambria Math" panose="02040503050406030204" pitchFamily="18" charset="0"/>
                                    </a:rPr>
                                    <m:t>𝟐</m:t>
                                  </m:r>
                                </m:sup>
                              </m:sSup>
                              <m:r>
                                <a:rPr lang="pt-BR" sz="2200" b="1" i="1" smtClean="0">
                                  <a:solidFill>
                                    <a:srgbClr val="000000">
                                      <a:lumMod val="95000"/>
                                      <a:lumOff val="5000"/>
                                    </a:srgbClr>
                                  </a:solidFill>
                                  <a:latin typeface="Cambria Math" panose="02040503050406030204" pitchFamily="18" charset="0"/>
                                </a:rPr>
                                <m:t>+ </m:t>
                              </m:r>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𝑸</m:t>
                                  </m:r>
                                </m:e>
                                <m:sup>
                                  <m:r>
                                    <a:rPr lang="pt-BR" sz="2200" b="1" i="1" smtClean="0">
                                      <a:solidFill>
                                        <a:srgbClr val="000000">
                                          <a:lumMod val="95000"/>
                                          <a:lumOff val="5000"/>
                                        </a:srgbClr>
                                      </a:solidFill>
                                      <a:latin typeface="Cambria Math" panose="02040503050406030204" pitchFamily="18" charset="0"/>
                                    </a:rPr>
                                    <m:t>𝟐</m:t>
                                  </m:r>
                                </m:sup>
                              </m:sSup>
                            </m:e>
                          </m:rad>
                        </m:den>
                      </m:f>
                    </m:oMath>
                  </m:oMathPara>
                </a14:m>
                <a:endParaRPr lang="pt-BR" sz="2200" b="1" dirty="0">
                  <a:solidFill>
                    <a:srgbClr val="999999"/>
                  </a:solidFill>
                  <a:latin typeface="Arial" charset="0"/>
                </a:endParaRPr>
              </a:p>
            </p:txBody>
          </p:sp>
        </mc:Choice>
        <mc:Fallback xmlns="">
          <p:sp>
            <p:nvSpPr>
              <p:cNvPr id="25" name="CaixaDeTexto 24">
                <a:extLst>
                  <a:ext uri="{FF2B5EF4-FFF2-40B4-BE49-F238E27FC236}">
                    <a16:creationId xmlns:a16="http://schemas.microsoft.com/office/drawing/2014/main" id="{E0195971-4BF6-4AA2-B790-8B3E66EAE961}"/>
                  </a:ext>
                </a:extLst>
              </p:cNvPr>
              <p:cNvSpPr txBox="1">
                <a:spLocks noRot="1" noChangeAspect="1" noMove="1" noResize="1" noEditPoints="1" noAdjustHandles="1" noChangeArrowheads="1" noChangeShapeType="1" noTextEdit="1"/>
              </p:cNvSpPr>
              <p:nvPr/>
            </p:nvSpPr>
            <p:spPr>
              <a:xfrm>
                <a:off x="3238719" y="4719906"/>
                <a:ext cx="5834739" cy="775982"/>
              </a:xfrm>
              <a:prstGeom prst="rect">
                <a:avLst/>
              </a:prstGeom>
              <a:blipFill>
                <a:blip r:embed="rId2"/>
                <a:stretch>
                  <a:fillRect/>
                </a:stretch>
              </a:blipFill>
            </p:spPr>
            <p:txBody>
              <a:bodyPr/>
              <a:lstStyle/>
              <a:p>
                <a:r>
                  <a:rPr lang="pt-BR">
                    <a:noFill/>
                  </a:rPr>
                  <a:t> </a:t>
                </a:r>
              </a:p>
            </p:txBody>
          </p:sp>
        </mc:Fallback>
      </mc:AlternateContent>
      <p:pic>
        <p:nvPicPr>
          <p:cNvPr id="26" name="Imagem 25">
            <a:extLst>
              <a:ext uri="{FF2B5EF4-FFF2-40B4-BE49-F238E27FC236}">
                <a16:creationId xmlns:a16="http://schemas.microsoft.com/office/drawing/2014/main" id="{72308289-AF29-42FC-895D-B7A008ACA50E}"/>
              </a:ext>
            </a:extLst>
          </p:cNvPr>
          <p:cNvPicPr>
            <a:picLocks noChangeAspect="1"/>
          </p:cNvPicPr>
          <p:nvPr/>
        </p:nvPicPr>
        <p:blipFill>
          <a:blip r:embed="rId3"/>
          <a:stretch>
            <a:fillRect/>
          </a:stretch>
        </p:blipFill>
        <p:spPr>
          <a:xfrm>
            <a:off x="350361" y="3007192"/>
            <a:ext cx="1511939" cy="1511939"/>
          </a:xfrm>
          <a:prstGeom prst="rect">
            <a:avLst/>
          </a:prstGeom>
        </p:spPr>
      </p:pic>
      <p:pic>
        <p:nvPicPr>
          <p:cNvPr id="27" name="Imagem 26">
            <a:extLst>
              <a:ext uri="{FF2B5EF4-FFF2-40B4-BE49-F238E27FC236}">
                <a16:creationId xmlns:a16="http://schemas.microsoft.com/office/drawing/2014/main" id="{74A934A4-8A9A-4599-B89C-711AB74462F4}"/>
              </a:ext>
            </a:extLst>
          </p:cNvPr>
          <p:cNvPicPr>
            <a:picLocks noChangeAspect="1"/>
          </p:cNvPicPr>
          <p:nvPr/>
        </p:nvPicPr>
        <p:blipFill>
          <a:blip r:embed="rId4"/>
          <a:stretch>
            <a:fillRect/>
          </a:stretch>
        </p:blipFill>
        <p:spPr>
          <a:xfrm>
            <a:off x="8034672" y="2672260"/>
            <a:ext cx="1114276" cy="1114276"/>
          </a:xfrm>
          <a:prstGeom prst="rect">
            <a:avLst/>
          </a:prstGeom>
        </p:spPr>
      </p:pic>
      <p:pic>
        <p:nvPicPr>
          <p:cNvPr id="28" name="Imagem 27">
            <a:extLst>
              <a:ext uri="{FF2B5EF4-FFF2-40B4-BE49-F238E27FC236}">
                <a16:creationId xmlns:a16="http://schemas.microsoft.com/office/drawing/2014/main" id="{DAD9F7E0-8BA5-4B97-B4EA-15995BDD73F4}"/>
              </a:ext>
            </a:extLst>
          </p:cNvPr>
          <p:cNvPicPr>
            <a:picLocks noChangeAspect="1"/>
          </p:cNvPicPr>
          <p:nvPr/>
        </p:nvPicPr>
        <p:blipFill>
          <a:blip r:embed="rId5"/>
          <a:stretch>
            <a:fillRect/>
          </a:stretch>
        </p:blipFill>
        <p:spPr>
          <a:xfrm>
            <a:off x="8137818" y="828596"/>
            <a:ext cx="929902" cy="929902"/>
          </a:xfrm>
          <a:prstGeom prst="rect">
            <a:avLst/>
          </a:prstGeom>
        </p:spPr>
      </p:pic>
      <p:pic>
        <p:nvPicPr>
          <p:cNvPr id="29" name="Imagem 28">
            <a:extLst>
              <a:ext uri="{FF2B5EF4-FFF2-40B4-BE49-F238E27FC236}">
                <a16:creationId xmlns:a16="http://schemas.microsoft.com/office/drawing/2014/main" id="{7AFB5E40-19DB-4C4D-A7E1-C0D0A8571C13}"/>
              </a:ext>
            </a:extLst>
          </p:cNvPr>
          <p:cNvPicPr>
            <a:picLocks noChangeAspect="1"/>
          </p:cNvPicPr>
          <p:nvPr/>
        </p:nvPicPr>
        <p:blipFill>
          <a:blip r:embed="rId6"/>
          <a:stretch>
            <a:fillRect/>
          </a:stretch>
        </p:blipFill>
        <p:spPr>
          <a:xfrm>
            <a:off x="7992458" y="1761846"/>
            <a:ext cx="1148055" cy="820039"/>
          </a:xfrm>
          <a:prstGeom prst="rect">
            <a:avLst/>
          </a:prstGeom>
        </p:spPr>
      </p:pic>
      <p:pic>
        <p:nvPicPr>
          <p:cNvPr id="30" name="Imagem 29">
            <a:extLst>
              <a:ext uri="{FF2B5EF4-FFF2-40B4-BE49-F238E27FC236}">
                <a16:creationId xmlns:a16="http://schemas.microsoft.com/office/drawing/2014/main" id="{FA8F5A1C-3FED-4773-9A51-2D52C79F40BB}"/>
              </a:ext>
            </a:extLst>
          </p:cNvPr>
          <p:cNvPicPr>
            <a:picLocks noChangeAspect="1"/>
          </p:cNvPicPr>
          <p:nvPr/>
        </p:nvPicPr>
        <p:blipFill>
          <a:blip r:embed="rId7"/>
          <a:stretch>
            <a:fillRect/>
          </a:stretch>
        </p:blipFill>
        <p:spPr>
          <a:xfrm>
            <a:off x="7911206" y="10605"/>
            <a:ext cx="1216428" cy="758126"/>
          </a:xfrm>
          <a:prstGeom prst="rect">
            <a:avLst/>
          </a:prstGeom>
        </p:spPr>
      </p:pic>
    </p:spTree>
    <p:extLst>
      <p:ext uri="{BB962C8B-B14F-4D97-AF65-F5344CB8AC3E}">
        <p14:creationId xmlns:p14="http://schemas.microsoft.com/office/powerpoint/2010/main" val="2526762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C1B394FA-987E-4D9C-8D6D-ED0806BC331B}"/>
              </a:ext>
            </a:extLst>
          </p:cNvPr>
          <p:cNvSpPr>
            <a:spLocks noChangeShapeType="1"/>
          </p:cNvSpPr>
          <p:nvPr/>
        </p:nvSpPr>
        <p:spPr bwMode="auto">
          <a:xfrm>
            <a:off x="2340537" y="1515262"/>
            <a:ext cx="0" cy="449580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3" name="Line 9">
            <a:extLst>
              <a:ext uri="{FF2B5EF4-FFF2-40B4-BE49-F238E27FC236}">
                <a16:creationId xmlns:a16="http://schemas.microsoft.com/office/drawing/2014/main" id="{35C1105B-DDAA-44F2-B36C-F15C098E2CF6}"/>
              </a:ext>
            </a:extLst>
          </p:cNvPr>
          <p:cNvSpPr>
            <a:spLocks noChangeShapeType="1"/>
          </p:cNvSpPr>
          <p:nvPr/>
        </p:nvSpPr>
        <p:spPr bwMode="auto">
          <a:xfrm flipV="1">
            <a:off x="2345868" y="3799267"/>
            <a:ext cx="4122" cy="522962"/>
          </a:xfrm>
          <a:prstGeom prst="line">
            <a:avLst/>
          </a:prstGeom>
          <a:noFill/>
          <a:ln w="76200">
            <a:solidFill>
              <a:srgbClr val="94B322">
                <a:lumMod val="75000"/>
              </a:srgbClr>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4" name="Forma livre 13">
            <a:extLst>
              <a:ext uri="{FF2B5EF4-FFF2-40B4-BE49-F238E27FC236}">
                <a16:creationId xmlns:a16="http://schemas.microsoft.com/office/drawing/2014/main" id="{080A1536-6F99-430F-9E39-5246CB5EDBAA}"/>
              </a:ext>
            </a:extLst>
          </p:cNvPr>
          <p:cNvSpPr/>
          <p:nvPr/>
        </p:nvSpPr>
        <p:spPr bwMode="auto">
          <a:xfrm>
            <a:off x="3258356" y="3387144"/>
            <a:ext cx="321972" cy="412124"/>
          </a:xfrm>
          <a:custGeom>
            <a:avLst/>
            <a:gdLst>
              <a:gd name="connsiteX0" fmla="*/ 0 w 321972"/>
              <a:gd name="connsiteY0" fmla="*/ 0 h 412124"/>
              <a:gd name="connsiteX1" fmla="*/ 244699 w 321972"/>
              <a:gd name="connsiteY1" fmla="*/ 128788 h 412124"/>
              <a:gd name="connsiteX2" fmla="*/ 321972 w 321972"/>
              <a:gd name="connsiteY2" fmla="*/ 412124 h 412124"/>
            </a:gdLst>
            <a:ahLst/>
            <a:cxnLst>
              <a:cxn ang="0">
                <a:pos x="connsiteX0" y="connsiteY0"/>
              </a:cxn>
              <a:cxn ang="0">
                <a:pos x="connsiteX1" y="connsiteY1"/>
              </a:cxn>
              <a:cxn ang="0">
                <a:pos x="connsiteX2" y="connsiteY2"/>
              </a:cxn>
            </a:cxnLst>
            <a:rect l="l" t="t" r="r" b="b"/>
            <a:pathLst>
              <a:path w="321972" h="412124">
                <a:moveTo>
                  <a:pt x="0" y="0"/>
                </a:moveTo>
                <a:cubicBezTo>
                  <a:pt x="95518" y="30050"/>
                  <a:pt x="191037" y="60101"/>
                  <a:pt x="244699" y="128788"/>
                </a:cubicBezTo>
                <a:cubicBezTo>
                  <a:pt x="298361" y="197475"/>
                  <a:pt x="310166" y="304799"/>
                  <a:pt x="321972" y="412124"/>
                </a:cubicBezTo>
              </a:path>
            </a:pathLst>
          </a:custGeom>
          <a:noFill/>
          <a:ln w="28575" cap="sq" cmpd="sng" algn="ctr">
            <a:solidFill>
              <a:srgbClr val="6E6452"/>
            </a:solidFill>
            <a:prstDash val="solid"/>
            <a:round/>
            <a:headEnd type="none" w="lg"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5" name="Rectangle 2">
            <a:extLst>
              <a:ext uri="{FF2B5EF4-FFF2-40B4-BE49-F238E27FC236}">
                <a16:creationId xmlns:a16="http://schemas.microsoft.com/office/drawing/2014/main" id="{ADAAA229-CF09-4B1E-961F-19C5D34C1F00}"/>
              </a:ext>
            </a:extLst>
          </p:cNvPr>
          <p:cNvSpPr>
            <a:spLocks noChangeArrowheads="1"/>
          </p:cNvSpPr>
          <p:nvPr/>
        </p:nvSpPr>
        <p:spPr bwMode="auto">
          <a:xfrm>
            <a:off x="299459" y="905853"/>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sp>
        <p:nvSpPr>
          <p:cNvPr id="6" name="Line 5">
            <a:extLst>
              <a:ext uri="{FF2B5EF4-FFF2-40B4-BE49-F238E27FC236}">
                <a16:creationId xmlns:a16="http://schemas.microsoft.com/office/drawing/2014/main" id="{6BF45DC8-22ED-4F47-8504-BFFD54AE5167}"/>
              </a:ext>
            </a:extLst>
          </p:cNvPr>
          <p:cNvSpPr>
            <a:spLocks noChangeShapeType="1"/>
          </p:cNvSpPr>
          <p:nvPr/>
        </p:nvSpPr>
        <p:spPr bwMode="auto">
          <a:xfrm>
            <a:off x="1096553" y="3814141"/>
            <a:ext cx="74676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7" name="Rectangle 6">
            <a:extLst>
              <a:ext uri="{FF2B5EF4-FFF2-40B4-BE49-F238E27FC236}">
                <a16:creationId xmlns:a16="http://schemas.microsoft.com/office/drawing/2014/main" id="{ABF286F2-CDAA-48DF-A6B8-DECFF424D0AA}"/>
              </a:ext>
            </a:extLst>
          </p:cNvPr>
          <p:cNvSpPr>
            <a:spLocks noChangeArrowheads="1"/>
          </p:cNvSpPr>
          <p:nvPr/>
        </p:nvSpPr>
        <p:spPr bwMode="auto">
          <a:xfrm>
            <a:off x="6583388" y="3846401"/>
            <a:ext cx="2503891"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Ativa (P)</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kW</a:t>
            </a:r>
          </a:p>
        </p:txBody>
      </p:sp>
      <p:sp>
        <p:nvSpPr>
          <p:cNvPr id="8" name="Rectangle 7">
            <a:extLst>
              <a:ext uri="{FF2B5EF4-FFF2-40B4-BE49-F238E27FC236}">
                <a16:creationId xmlns:a16="http://schemas.microsoft.com/office/drawing/2014/main" id="{C9BF4D7E-1307-4BBE-BCEC-518913026CFA}"/>
              </a:ext>
            </a:extLst>
          </p:cNvPr>
          <p:cNvSpPr>
            <a:spLocks noChangeArrowheads="1"/>
          </p:cNvSpPr>
          <p:nvPr/>
        </p:nvSpPr>
        <p:spPr bwMode="auto">
          <a:xfrm>
            <a:off x="0" y="1467816"/>
            <a:ext cx="224741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
            </a:r>
            <a:r>
              <a:rPr lang="pt-BR" sz="2400" b="1" i="1" dirty="0">
                <a:solidFill>
                  <a:srgbClr val="999999"/>
                </a:solidFill>
                <a:latin typeface="Cambria Math" panose="02040503050406030204" pitchFamily="18" charset="0"/>
                <a:ea typeface="Cambria Math" panose="02040503050406030204" pitchFamily="18" charset="0"/>
              </a:rPr>
              <a:t>re</a:t>
            </a:r>
            <a:r>
              <a:rPr lang="pt-BR" sz="2400" b="1" dirty="0">
                <a:solidFill>
                  <a:srgbClr val="999999"/>
                </a:solidFill>
                <a:latin typeface="Cambria Math" panose="02040503050406030204" pitchFamily="18" charset="0"/>
                <a:ea typeface="Cambria Math" panose="02040503050406030204" pitchFamily="18" charset="0"/>
              </a:rPr>
              <a:t>ativa</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kVAr</a:t>
            </a:r>
          </a:p>
        </p:txBody>
      </p:sp>
      <p:sp>
        <p:nvSpPr>
          <p:cNvPr id="9" name="Line 9">
            <a:extLst>
              <a:ext uri="{FF2B5EF4-FFF2-40B4-BE49-F238E27FC236}">
                <a16:creationId xmlns:a16="http://schemas.microsoft.com/office/drawing/2014/main" id="{9E14D643-5A0C-45F4-BA16-E17E9F8E8C63}"/>
              </a:ext>
            </a:extLst>
          </p:cNvPr>
          <p:cNvSpPr>
            <a:spLocks noChangeShapeType="1"/>
          </p:cNvSpPr>
          <p:nvPr/>
        </p:nvSpPr>
        <p:spPr bwMode="auto">
          <a:xfrm flipH="1">
            <a:off x="2340536" y="2729969"/>
            <a:ext cx="9454" cy="1084172"/>
          </a:xfrm>
          <a:prstGeom prst="line">
            <a:avLst/>
          </a:prstGeom>
          <a:noFill/>
          <a:ln w="76200">
            <a:solidFill>
              <a:srgbClr val="6E645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0" name="Line 10">
            <a:extLst>
              <a:ext uri="{FF2B5EF4-FFF2-40B4-BE49-F238E27FC236}">
                <a16:creationId xmlns:a16="http://schemas.microsoft.com/office/drawing/2014/main" id="{D5E8A945-2511-4379-8DA3-BCF42266C704}"/>
              </a:ext>
            </a:extLst>
          </p:cNvPr>
          <p:cNvSpPr>
            <a:spLocks noChangeShapeType="1"/>
          </p:cNvSpPr>
          <p:nvPr/>
        </p:nvSpPr>
        <p:spPr bwMode="auto">
          <a:xfrm>
            <a:off x="2301900" y="3814141"/>
            <a:ext cx="2590800" cy="0"/>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1" name="Line 11">
            <a:extLst>
              <a:ext uri="{FF2B5EF4-FFF2-40B4-BE49-F238E27FC236}">
                <a16:creationId xmlns:a16="http://schemas.microsoft.com/office/drawing/2014/main" id="{CA72FBA4-11E6-4062-8F52-F89A2CD72EBB}"/>
              </a:ext>
            </a:extLst>
          </p:cNvPr>
          <p:cNvSpPr>
            <a:spLocks noChangeShapeType="1"/>
          </p:cNvSpPr>
          <p:nvPr/>
        </p:nvSpPr>
        <p:spPr bwMode="auto">
          <a:xfrm>
            <a:off x="2329404" y="2765044"/>
            <a:ext cx="2514600"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2" name="Line 12">
            <a:extLst>
              <a:ext uri="{FF2B5EF4-FFF2-40B4-BE49-F238E27FC236}">
                <a16:creationId xmlns:a16="http://schemas.microsoft.com/office/drawing/2014/main" id="{089A0047-6FFE-4841-BFDE-98442AF366B2}"/>
              </a:ext>
            </a:extLst>
          </p:cNvPr>
          <p:cNvSpPr>
            <a:spLocks noChangeShapeType="1"/>
          </p:cNvSpPr>
          <p:nvPr/>
        </p:nvSpPr>
        <p:spPr bwMode="auto">
          <a:xfrm flipV="1">
            <a:off x="4842258" y="2765044"/>
            <a:ext cx="0" cy="1036218"/>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3" name="CaixaDeTexto 12">
            <a:extLst>
              <a:ext uri="{FF2B5EF4-FFF2-40B4-BE49-F238E27FC236}">
                <a16:creationId xmlns:a16="http://schemas.microsoft.com/office/drawing/2014/main" id="{D6AEE3B6-3115-496C-B9F6-3F6D179563AB}"/>
              </a:ext>
            </a:extLst>
          </p:cNvPr>
          <p:cNvSpPr txBox="1"/>
          <p:nvPr/>
        </p:nvSpPr>
        <p:spPr>
          <a:xfrm>
            <a:off x="3558245" y="3303142"/>
            <a:ext cx="1300767" cy="492443"/>
          </a:xfrm>
          <a:prstGeom prst="rect">
            <a:avLst/>
          </a:prstGeom>
          <a:noFill/>
        </p:spPr>
        <p:txBody>
          <a:bodyPr wrap="square" rtlCol="0">
            <a:spAutoFit/>
          </a:bodyPr>
          <a:lstStyle/>
          <a:p>
            <a:pPr eaLnBrk="0" fontAlgn="base" hangingPunct="0">
              <a:spcBef>
                <a:spcPct val="0"/>
              </a:spcBef>
              <a:spcAft>
                <a:spcPct val="0"/>
              </a:spcAft>
            </a:pPr>
            <a:r>
              <a:rPr lang="el-GR" sz="2600" b="1" dirty="0">
                <a:solidFill>
                  <a:srgbClr val="999999"/>
                </a:solidFill>
                <a:latin typeface="Cambria Math" panose="02040503050406030204" pitchFamily="18" charset="0"/>
                <a:ea typeface="Cambria Math" panose="02040503050406030204" pitchFamily="18" charset="0"/>
              </a:rPr>
              <a:t>Φ</a:t>
            </a:r>
            <a:endParaRPr lang="pt-BR" sz="2600" b="1" dirty="0">
              <a:solidFill>
                <a:srgbClr val="999999"/>
              </a:solidFill>
              <a:latin typeface="Cambria Math" panose="02040503050406030204" pitchFamily="18" charset="0"/>
              <a:ea typeface="Cambria Math" panose="02040503050406030204" pitchFamily="18" charset="0"/>
            </a:endParaRPr>
          </a:p>
        </p:txBody>
      </p:sp>
      <p:sp>
        <p:nvSpPr>
          <p:cNvPr id="14" name="Rectangle 7">
            <a:extLst>
              <a:ext uri="{FF2B5EF4-FFF2-40B4-BE49-F238E27FC236}">
                <a16:creationId xmlns:a16="http://schemas.microsoft.com/office/drawing/2014/main" id="{8D8ABAC4-3AE8-4416-B92F-38EF61217420}"/>
              </a:ext>
            </a:extLst>
          </p:cNvPr>
          <p:cNvSpPr>
            <a:spLocks noChangeArrowheads="1"/>
          </p:cNvSpPr>
          <p:nvPr/>
        </p:nvSpPr>
        <p:spPr bwMode="auto">
          <a:xfrm>
            <a:off x="4920282" y="1765608"/>
            <a:ext cx="2546018"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Aparente</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a:t>
            </a:r>
          </a:p>
        </p:txBody>
      </p:sp>
      <p:sp>
        <p:nvSpPr>
          <p:cNvPr id="15" name="Rectangle 6">
            <a:extLst>
              <a:ext uri="{FF2B5EF4-FFF2-40B4-BE49-F238E27FC236}">
                <a16:creationId xmlns:a16="http://schemas.microsoft.com/office/drawing/2014/main" id="{AAE09427-6056-41C2-B392-303943443706}"/>
              </a:ext>
            </a:extLst>
          </p:cNvPr>
          <p:cNvSpPr>
            <a:spLocks noChangeArrowheads="1"/>
          </p:cNvSpPr>
          <p:nvPr/>
        </p:nvSpPr>
        <p:spPr bwMode="auto">
          <a:xfrm>
            <a:off x="4562812" y="3944347"/>
            <a:ext cx="35747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a:t>
            </a:r>
          </a:p>
        </p:txBody>
      </p:sp>
      <p:sp>
        <p:nvSpPr>
          <p:cNvPr id="16" name="Rectangle 6">
            <a:extLst>
              <a:ext uri="{FF2B5EF4-FFF2-40B4-BE49-F238E27FC236}">
                <a16:creationId xmlns:a16="http://schemas.microsoft.com/office/drawing/2014/main" id="{BA35ECD8-2008-47B5-9BAE-538D4B057B1E}"/>
              </a:ext>
            </a:extLst>
          </p:cNvPr>
          <p:cNvSpPr>
            <a:spLocks noChangeArrowheads="1"/>
          </p:cNvSpPr>
          <p:nvPr/>
        </p:nvSpPr>
        <p:spPr bwMode="auto">
          <a:xfrm>
            <a:off x="1862300" y="2581885"/>
            <a:ext cx="35675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p:txBody>
      </p:sp>
      <p:sp>
        <p:nvSpPr>
          <p:cNvPr id="17" name="Rectangle 6">
            <a:extLst>
              <a:ext uri="{FF2B5EF4-FFF2-40B4-BE49-F238E27FC236}">
                <a16:creationId xmlns:a16="http://schemas.microsoft.com/office/drawing/2014/main" id="{146445B5-C63D-45C2-93C4-EF701C328098}"/>
              </a:ext>
            </a:extLst>
          </p:cNvPr>
          <p:cNvSpPr>
            <a:spLocks noChangeArrowheads="1"/>
          </p:cNvSpPr>
          <p:nvPr/>
        </p:nvSpPr>
        <p:spPr bwMode="auto">
          <a:xfrm>
            <a:off x="4673408" y="2392381"/>
            <a:ext cx="33502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p:txBody>
      </p: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8CD75657-A6B1-40B0-AADD-F0101A5AA234}"/>
                  </a:ext>
                </a:extLst>
              </p:cNvPr>
              <p:cNvSpPr txBox="1"/>
              <p:nvPr/>
            </p:nvSpPr>
            <p:spPr>
              <a:xfrm>
                <a:off x="3170522" y="4757259"/>
                <a:ext cx="5834739" cy="775982"/>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pt-BR" sz="2200" b="1" i="1" smtClean="0">
                          <a:solidFill>
                            <a:srgbClr val="000000">
                              <a:lumMod val="95000"/>
                              <a:lumOff val="5000"/>
                            </a:srgbClr>
                          </a:solidFill>
                          <a:latin typeface="Cambria Math" panose="02040503050406030204" pitchFamily="18" charset="0"/>
                        </a:rPr>
                        <m:t>𝑪𝒐𝒔</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𝑭𝒂𝒕𝒐𝒓</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𝒅𝒆</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𝑷𝒐𝒕</m:t>
                      </m:r>
                      <m:r>
                        <a:rPr lang="pt-BR" sz="2200" b="1" i="1" smtClean="0">
                          <a:solidFill>
                            <a:srgbClr val="000000">
                              <a:lumMod val="95000"/>
                              <a:lumOff val="5000"/>
                            </a:srgbClr>
                          </a:solidFill>
                          <a:latin typeface="Cambria Math" panose="02040503050406030204" pitchFamily="18" charset="0"/>
                        </a:rPr>
                        <m:t>ê</m:t>
                      </m:r>
                      <m:r>
                        <a:rPr lang="pt-BR" sz="2200" b="1" i="1" smtClean="0">
                          <a:solidFill>
                            <a:srgbClr val="000000">
                              <a:lumMod val="95000"/>
                              <a:lumOff val="5000"/>
                            </a:srgbClr>
                          </a:solidFill>
                          <a:latin typeface="Cambria Math" panose="02040503050406030204" pitchFamily="18" charset="0"/>
                        </a:rPr>
                        <m:t>𝒏𝒄𝒊𝒂</m:t>
                      </m:r>
                      <m:r>
                        <a:rPr lang="pt-BR" sz="2200" b="1" i="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
                            <a:rPr lang="pt-BR" sz="2200" b="1" i="1">
                              <a:solidFill>
                                <a:srgbClr val="000000">
                                  <a:lumMod val="95000"/>
                                  <a:lumOff val="5000"/>
                                </a:srgbClr>
                              </a:solidFill>
                              <a:latin typeface="Cambria Math" panose="02040503050406030204" pitchFamily="18" charset="0"/>
                            </a:rPr>
                            <m:t>𝑺</m:t>
                          </m:r>
                        </m:den>
                      </m:f>
                      <m:r>
                        <a:rPr lang="pt-BR" sz="2200" b="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ad>
                            <m:radPr>
                              <m:degHide m:val="on"/>
                              <m:ctrlPr>
                                <a:rPr lang="pt-BR" sz="2200" b="1" i="1" smtClean="0">
                                  <a:solidFill>
                                    <a:srgbClr val="000000">
                                      <a:lumMod val="95000"/>
                                      <a:lumOff val="5000"/>
                                    </a:srgbClr>
                                  </a:solidFill>
                                  <a:latin typeface="Cambria Math" panose="02040503050406030204" pitchFamily="18" charset="0"/>
                                </a:rPr>
                              </m:ctrlPr>
                            </m:radPr>
                            <m:deg/>
                            <m:e>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𝑷</m:t>
                                  </m:r>
                                </m:e>
                                <m:sup>
                                  <m:r>
                                    <a:rPr lang="pt-BR" sz="2200" b="1" i="1" smtClean="0">
                                      <a:solidFill>
                                        <a:srgbClr val="000000">
                                          <a:lumMod val="95000"/>
                                          <a:lumOff val="5000"/>
                                        </a:srgbClr>
                                      </a:solidFill>
                                      <a:latin typeface="Cambria Math" panose="02040503050406030204" pitchFamily="18" charset="0"/>
                                    </a:rPr>
                                    <m:t>𝟐</m:t>
                                  </m:r>
                                </m:sup>
                              </m:sSup>
                              <m:r>
                                <a:rPr lang="pt-BR" sz="2200" b="1" i="1" smtClean="0">
                                  <a:solidFill>
                                    <a:srgbClr val="000000">
                                      <a:lumMod val="95000"/>
                                      <a:lumOff val="5000"/>
                                    </a:srgbClr>
                                  </a:solidFill>
                                  <a:latin typeface="Cambria Math" panose="02040503050406030204" pitchFamily="18" charset="0"/>
                                </a:rPr>
                                <m:t>+ </m:t>
                              </m:r>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𝑸</m:t>
                                  </m:r>
                                </m:e>
                                <m:sup>
                                  <m:r>
                                    <a:rPr lang="pt-BR" sz="2200" b="1" i="1" smtClean="0">
                                      <a:solidFill>
                                        <a:srgbClr val="000000">
                                          <a:lumMod val="95000"/>
                                          <a:lumOff val="5000"/>
                                        </a:srgbClr>
                                      </a:solidFill>
                                      <a:latin typeface="Cambria Math" panose="02040503050406030204" pitchFamily="18" charset="0"/>
                                    </a:rPr>
                                    <m:t>𝟐</m:t>
                                  </m:r>
                                </m:sup>
                              </m:sSup>
                            </m:e>
                          </m:rad>
                        </m:den>
                      </m:f>
                    </m:oMath>
                  </m:oMathPara>
                </a14:m>
                <a:endParaRPr lang="pt-BR" sz="2200" b="1" dirty="0">
                  <a:solidFill>
                    <a:srgbClr val="999999"/>
                  </a:solidFill>
                  <a:latin typeface="Arial" charset="0"/>
                </a:endParaRPr>
              </a:p>
            </p:txBody>
          </p:sp>
        </mc:Choice>
        <mc:Fallback xmlns="">
          <p:sp>
            <p:nvSpPr>
              <p:cNvPr id="18" name="CaixaDeTexto 17">
                <a:extLst>
                  <a:ext uri="{FF2B5EF4-FFF2-40B4-BE49-F238E27FC236}">
                    <a16:creationId xmlns:a16="http://schemas.microsoft.com/office/drawing/2014/main" id="{8CD75657-A6B1-40B0-AADD-F0101A5AA234}"/>
                  </a:ext>
                </a:extLst>
              </p:cNvPr>
              <p:cNvSpPr txBox="1">
                <a:spLocks noRot="1" noChangeAspect="1" noMove="1" noResize="1" noEditPoints="1" noAdjustHandles="1" noChangeArrowheads="1" noChangeShapeType="1" noTextEdit="1"/>
              </p:cNvSpPr>
              <p:nvPr/>
            </p:nvSpPr>
            <p:spPr>
              <a:xfrm>
                <a:off x="3170522" y="4757259"/>
                <a:ext cx="5834739" cy="775982"/>
              </a:xfrm>
              <a:prstGeom prst="rect">
                <a:avLst/>
              </a:prstGeom>
              <a:blipFill>
                <a:blip r:embed="rId2"/>
                <a:stretch>
                  <a:fillRect/>
                </a:stretch>
              </a:blipFill>
            </p:spPr>
            <p:txBody>
              <a:bodyPr/>
              <a:lstStyle/>
              <a:p>
                <a:r>
                  <a:rPr lang="pt-BR">
                    <a:noFill/>
                  </a:rPr>
                  <a:t> </a:t>
                </a:r>
              </a:p>
            </p:txBody>
          </p:sp>
        </mc:Fallback>
      </mc:AlternateContent>
      <p:pic>
        <p:nvPicPr>
          <p:cNvPr id="19" name="Imagem 18">
            <a:extLst>
              <a:ext uri="{FF2B5EF4-FFF2-40B4-BE49-F238E27FC236}">
                <a16:creationId xmlns:a16="http://schemas.microsoft.com/office/drawing/2014/main" id="{8220AA90-CFCE-4DE8-B343-B9252D87FA8F}"/>
              </a:ext>
            </a:extLst>
          </p:cNvPr>
          <p:cNvPicPr>
            <a:picLocks noChangeAspect="1"/>
          </p:cNvPicPr>
          <p:nvPr/>
        </p:nvPicPr>
        <p:blipFill>
          <a:blip r:embed="rId3"/>
          <a:stretch>
            <a:fillRect/>
          </a:stretch>
        </p:blipFill>
        <p:spPr>
          <a:xfrm>
            <a:off x="350361" y="3007192"/>
            <a:ext cx="1511939" cy="1511939"/>
          </a:xfrm>
          <a:prstGeom prst="rect">
            <a:avLst/>
          </a:prstGeom>
        </p:spPr>
      </p:pic>
      <p:pic>
        <p:nvPicPr>
          <p:cNvPr id="20" name="Imagem 19">
            <a:extLst>
              <a:ext uri="{FF2B5EF4-FFF2-40B4-BE49-F238E27FC236}">
                <a16:creationId xmlns:a16="http://schemas.microsoft.com/office/drawing/2014/main" id="{DBAFEC9A-C36B-4892-993F-E359A5DAF5EA}"/>
              </a:ext>
            </a:extLst>
          </p:cNvPr>
          <p:cNvPicPr>
            <a:picLocks noChangeAspect="1"/>
          </p:cNvPicPr>
          <p:nvPr/>
        </p:nvPicPr>
        <p:blipFill>
          <a:blip r:embed="rId4"/>
          <a:stretch>
            <a:fillRect/>
          </a:stretch>
        </p:blipFill>
        <p:spPr>
          <a:xfrm>
            <a:off x="8034672" y="2672260"/>
            <a:ext cx="1114276" cy="1114276"/>
          </a:xfrm>
          <a:prstGeom prst="rect">
            <a:avLst/>
          </a:prstGeom>
        </p:spPr>
      </p:pic>
      <p:pic>
        <p:nvPicPr>
          <p:cNvPr id="21" name="Imagem 20">
            <a:extLst>
              <a:ext uri="{FF2B5EF4-FFF2-40B4-BE49-F238E27FC236}">
                <a16:creationId xmlns:a16="http://schemas.microsoft.com/office/drawing/2014/main" id="{521BE179-0CBE-4CFF-9DEB-87980655E8E1}"/>
              </a:ext>
            </a:extLst>
          </p:cNvPr>
          <p:cNvPicPr>
            <a:picLocks noChangeAspect="1"/>
          </p:cNvPicPr>
          <p:nvPr/>
        </p:nvPicPr>
        <p:blipFill>
          <a:blip r:embed="rId5"/>
          <a:stretch>
            <a:fillRect/>
          </a:stretch>
        </p:blipFill>
        <p:spPr>
          <a:xfrm>
            <a:off x="8137818" y="828596"/>
            <a:ext cx="929902" cy="929902"/>
          </a:xfrm>
          <a:prstGeom prst="rect">
            <a:avLst/>
          </a:prstGeom>
        </p:spPr>
      </p:pic>
      <p:pic>
        <p:nvPicPr>
          <p:cNvPr id="22" name="Imagem 21">
            <a:extLst>
              <a:ext uri="{FF2B5EF4-FFF2-40B4-BE49-F238E27FC236}">
                <a16:creationId xmlns:a16="http://schemas.microsoft.com/office/drawing/2014/main" id="{2E86296D-A856-4082-8706-A71883191DCF}"/>
              </a:ext>
            </a:extLst>
          </p:cNvPr>
          <p:cNvPicPr>
            <a:picLocks noChangeAspect="1"/>
          </p:cNvPicPr>
          <p:nvPr/>
        </p:nvPicPr>
        <p:blipFill>
          <a:blip r:embed="rId6"/>
          <a:stretch>
            <a:fillRect/>
          </a:stretch>
        </p:blipFill>
        <p:spPr>
          <a:xfrm>
            <a:off x="7992458" y="1761846"/>
            <a:ext cx="1148055" cy="820039"/>
          </a:xfrm>
          <a:prstGeom prst="rect">
            <a:avLst/>
          </a:prstGeom>
        </p:spPr>
      </p:pic>
      <p:pic>
        <p:nvPicPr>
          <p:cNvPr id="23" name="Imagem 22">
            <a:extLst>
              <a:ext uri="{FF2B5EF4-FFF2-40B4-BE49-F238E27FC236}">
                <a16:creationId xmlns:a16="http://schemas.microsoft.com/office/drawing/2014/main" id="{C960A3D2-277C-4126-BE1E-6E1181297F32}"/>
              </a:ext>
            </a:extLst>
          </p:cNvPr>
          <p:cNvPicPr>
            <a:picLocks noChangeAspect="1"/>
          </p:cNvPicPr>
          <p:nvPr/>
        </p:nvPicPr>
        <p:blipFill>
          <a:blip r:embed="rId7"/>
          <a:stretch>
            <a:fillRect/>
          </a:stretch>
        </p:blipFill>
        <p:spPr>
          <a:xfrm>
            <a:off x="7911206" y="10605"/>
            <a:ext cx="1216428" cy="758126"/>
          </a:xfrm>
          <a:prstGeom prst="rect">
            <a:avLst/>
          </a:prstGeom>
        </p:spPr>
      </p:pic>
      <p:sp>
        <p:nvSpPr>
          <p:cNvPr id="24" name="Line 13">
            <a:extLst>
              <a:ext uri="{FF2B5EF4-FFF2-40B4-BE49-F238E27FC236}">
                <a16:creationId xmlns:a16="http://schemas.microsoft.com/office/drawing/2014/main" id="{50340A06-9004-4305-AE84-7025CB306812}"/>
              </a:ext>
            </a:extLst>
          </p:cNvPr>
          <p:cNvSpPr>
            <a:spLocks noChangeShapeType="1"/>
          </p:cNvSpPr>
          <p:nvPr/>
        </p:nvSpPr>
        <p:spPr bwMode="auto">
          <a:xfrm flipV="1">
            <a:off x="2312876" y="2777924"/>
            <a:ext cx="2524052" cy="1023338"/>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25" name="Seta para a direita listrada 8">
            <a:extLst>
              <a:ext uri="{FF2B5EF4-FFF2-40B4-BE49-F238E27FC236}">
                <a16:creationId xmlns:a16="http://schemas.microsoft.com/office/drawing/2014/main" id="{C82C7DA4-F2A1-4B05-BDF6-02E170F2AAD7}"/>
              </a:ext>
            </a:extLst>
          </p:cNvPr>
          <p:cNvSpPr/>
          <p:nvPr/>
        </p:nvSpPr>
        <p:spPr bwMode="auto">
          <a:xfrm rot="18409050">
            <a:off x="1256836" y="4709920"/>
            <a:ext cx="1262129" cy="382023"/>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6" name="Rectangle 6">
            <a:extLst>
              <a:ext uri="{FF2B5EF4-FFF2-40B4-BE49-F238E27FC236}">
                <a16:creationId xmlns:a16="http://schemas.microsoft.com/office/drawing/2014/main" id="{426E0683-A24E-403D-A6DE-F016115ECC9B}"/>
              </a:ext>
            </a:extLst>
          </p:cNvPr>
          <p:cNvSpPr>
            <a:spLocks noChangeArrowheads="1"/>
          </p:cNvSpPr>
          <p:nvPr/>
        </p:nvSpPr>
        <p:spPr bwMode="auto">
          <a:xfrm>
            <a:off x="2418992" y="4206261"/>
            <a:ext cx="72350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pt-BR" sz="2400" b="1" dirty="0">
                <a:solidFill>
                  <a:srgbClr val="94B322">
                    <a:lumMod val="75000"/>
                  </a:srgbClr>
                </a:solidFill>
                <a:latin typeface="Cambria Math" panose="02040503050406030204" pitchFamily="18" charset="0"/>
                <a:ea typeface="Cambria Math" panose="02040503050406030204" pitchFamily="18" charset="0"/>
              </a:rPr>
              <a:t>Q c</a:t>
            </a:r>
          </a:p>
        </p:txBody>
      </p:sp>
      <p:pic>
        <p:nvPicPr>
          <p:cNvPr id="27" name="Imagem 26">
            <a:extLst>
              <a:ext uri="{FF2B5EF4-FFF2-40B4-BE49-F238E27FC236}">
                <a16:creationId xmlns:a16="http://schemas.microsoft.com/office/drawing/2014/main" id="{1EB07D3F-E1F0-409A-93B0-CB52E05ED57C}"/>
              </a:ext>
            </a:extLst>
          </p:cNvPr>
          <p:cNvPicPr>
            <a:picLocks noChangeAspect="1"/>
          </p:cNvPicPr>
          <p:nvPr/>
        </p:nvPicPr>
        <p:blipFill>
          <a:blip r:embed="rId8"/>
          <a:stretch>
            <a:fillRect/>
          </a:stretch>
        </p:blipFill>
        <p:spPr>
          <a:xfrm>
            <a:off x="479907" y="5541935"/>
            <a:ext cx="1382393" cy="1382393"/>
          </a:xfrm>
          <a:prstGeom prst="rect">
            <a:avLst/>
          </a:prstGeom>
        </p:spPr>
      </p:pic>
    </p:spTree>
    <p:extLst>
      <p:ext uri="{BB962C8B-B14F-4D97-AF65-F5344CB8AC3E}">
        <p14:creationId xmlns:p14="http://schemas.microsoft.com/office/powerpoint/2010/main" val="3602471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4">
            <a:extLst>
              <a:ext uri="{FF2B5EF4-FFF2-40B4-BE49-F238E27FC236}">
                <a16:creationId xmlns:a16="http://schemas.microsoft.com/office/drawing/2014/main" id="{F05E3C71-ADA7-498E-8F64-7080DDD3662D}"/>
              </a:ext>
            </a:extLst>
          </p:cNvPr>
          <p:cNvSpPr>
            <a:spLocks noChangeShapeType="1"/>
          </p:cNvSpPr>
          <p:nvPr/>
        </p:nvSpPr>
        <p:spPr bwMode="auto">
          <a:xfrm>
            <a:off x="1681706" y="1371451"/>
            <a:ext cx="0" cy="449580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4" name="Forma livre 13">
            <a:extLst>
              <a:ext uri="{FF2B5EF4-FFF2-40B4-BE49-F238E27FC236}">
                <a16:creationId xmlns:a16="http://schemas.microsoft.com/office/drawing/2014/main" id="{23E89B99-A02D-42D1-A091-B4C74F631B5B}"/>
              </a:ext>
            </a:extLst>
          </p:cNvPr>
          <p:cNvSpPr/>
          <p:nvPr/>
        </p:nvSpPr>
        <p:spPr bwMode="auto">
          <a:xfrm>
            <a:off x="2007837" y="3664847"/>
            <a:ext cx="156115" cy="250346"/>
          </a:xfrm>
          <a:custGeom>
            <a:avLst/>
            <a:gdLst>
              <a:gd name="connsiteX0" fmla="*/ 0 w 321972"/>
              <a:gd name="connsiteY0" fmla="*/ 0 h 412124"/>
              <a:gd name="connsiteX1" fmla="*/ 244699 w 321972"/>
              <a:gd name="connsiteY1" fmla="*/ 128788 h 412124"/>
              <a:gd name="connsiteX2" fmla="*/ 321972 w 321972"/>
              <a:gd name="connsiteY2" fmla="*/ 412124 h 412124"/>
            </a:gdLst>
            <a:ahLst/>
            <a:cxnLst>
              <a:cxn ang="0">
                <a:pos x="connsiteX0" y="connsiteY0"/>
              </a:cxn>
              <a:cxn ang="0">
                <a:pos x="connsiteX1" y="connsiteY1"/>
              </a:cxn>
              <a:cxn ang="0">
                <a:pos x="connsiteX2" y="connsiteY2"/>
              </a:cxn>
            </a:cxnLst>
            <a:rect l="l" t="t" r="r" b="b"/>
            <a:pathLst>
              <a:path w="321972" h="412124">
                <a:moveTo>
                  <a:pt x="0" y="0"/>
                </a:moveTo>
                <a:cubicBezTo>
                  <a:pt x="95518" y="30050"/>
                  <a:pt x="191037" y="60101"/>
                  <a:pt x="244699" y="128788"/>
                </a:cubicBezTo>
                <a:cubicBezTo>
                  <a:pt x="298361" y="197475"/>
                  <a:pt x="310166" y="304799"/>
                  <a:pt x="321972" y="412124"/>
                </a:cubicBezTo>
              </a:path>
            </a:pathLst>
          </a:custGeom>
          <a:noFill/>
          <a:ln w="28575" cap="sq" cmpd="sng" algn="ctr">
            <a:solidFill>
              <a:srgbClr val="6E6452"/>
            </a:solidFill>
            <a:prstDash val="solid"/>
            <a:round/>
            <a:headEnd type="none" w="lg"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7" name="Rectangle 2">
            <a:extLst>
              <a:ext uri="{FF2B5EF4-FFF2-40B4-BE49-F238E27FC236}">
                <a16:creationId xmlns:a16="http://schemas.microsoft.com/office/drawing/2014/main" id="{FD03B057-002F-4F58-AB32-6876C14070D1}"/>
              </a:ext>
            </a:extLst>
          </p:cNvPr>
          <p:cNvSpPr>
            <a:spLocks noChangeArrowheads="1"/>
          </p:cNvSpPr>
          <p:nvPr/>
        </p:nvSpPr>
        <p:spPr bwMode="auto">
          <a:xfrm>
            <a:off x="-359372" y="762042"/>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sp>
        <p:nvSpPr>
          <p:cNvPr id="8" name="Line 5">
            <a:extLst>
              <a:ext uri="{FF2B5EF4-FFF2-40B4-BE49-F238E27FC236}">
                <a16:creationId xmlns:a16="http://schemas.microsoft.com/office/drawing/2014/main" id="{4058B1D7-03AC-45F3-8813-0A323182CEB4}"/>
              </a:ext>
            </a:extLst>
          </p:cNvPr>
          <p:cNvSpPr>
            <a:spLocks noChangeShapeType="1"/>
          </p:cNvSpPr>
          <p:nvPr/>
        </p:nvSpPr>
        <p:spPr bwMode="auto">
          <a:xfrm>
            <a:off x="437722" y="3670330"/>
            <a:ext cx="74676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9" name="Rectangle 6">
            <a:extLst>
              <a:ext uri="{FF2B5EF4-FFF2-40B4-BE49-F238E27FC236}">
                <a16:creationId xmlns:a16="http://schemas.microsoft.com/office/drawing/2014/main" id="{3ACB4581-5EF1-4EEC-B708-99CCF2E34BA7}"/>
              </a:ext>
            </a:extLst>
          </p:cNvPr>
          <p:cNvSpPr>
            <a:spLocks noChangeArrowheads="1"/>
          </p:cNvSpPr>
          <p:nvPr/>
        </p:nvSpPr>
        <p:spPr bwMode="auto">
          <a:xfrm>
            <a:off x="3115681" y="2777058"/>
            <a:ext cx="5312767"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Ativa (P)</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kW</a:t>
            </a:r>
          </a:p>
        </p:txBody>
      </p:sp>
      <p:sp>
        <p:nvSpPr>
          <p:cNvPr id="10" name="Rectangle 7">
            <a:extLst>
              <a:ext uri="{FF2B5EF4-FFF2-40B4-BE49-F238E27FC236}">
                <a16:creationId xmlns:a16="http://schemas.microsoft.com/office/drawing/2014/main" id="{7FD490E8-D187-49FD-B0A5-BCB6DD27A29C}"/>
              </a:ext>
            </a:extLst>
          </p:cNvPr>
          <p:cNvSpPr>
            <a:spLocks noChangeArrowheads="1"/>
          </p:cNvSpPr>
          <p:nvPr/>
        </p:nvSpPr>
        <p:spPr bwMode="auto">
          <a:xfrm>
            <a:off x="1732532" y="1569324"/>
            <a:ext cx="224741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
            </a:r>
            <a:r>
              <a:rPr lang="pt-BR" sz="2400" b="1" i="1" dirty="0">
                <a:solidFill>
                  <a:srgbClr val="999999"/>
                </a:solidFill>
                <a:latin typeface="Cambria Math" panose="02040503050406030204" pitchFamily="18" charset="0"/>
                <a:ea typeface="Cambria Math" panose="02040503050406030204" pitchFamily="18" charset="0"/>
              </a:rPr>
              <a:t>re</a:t>
            </a:r>
            <a:r>
              <a:rPr lang="pt-BR" sz="2400" b="1" dirty="0">
                <a:solidFill>
                  <a:srgbClr val="999999"/>
                </a:solidFill>
                <a:latin typeface="Cambria Math" panose="02040503050406030204" pitchFamily="18" charset="0"/>
                <a:ea typeface="Cambria Math" panose="02040503050406030204" pitchFamily="18" charset="0"/>
              </a:rPr>
              <a:t>ativa</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kVAr</a:t>
            </a:r>
          </a:p>
        </p:txBody>
      </p:sp>
      <p:sp>
        <p:nvSpPr>
          <p:cNvPr id="11" name="Line 10">
            <a:extLst>
              <a:ext uri="{FF2B5EF4-FFF2-40B4-BE49-F238E27FC236}">
                <a16:creationId xmlns:a16="http://schemas.microsoft.com/office/drawing/2014/main" id="{A24FB6A2-6B22-4825-AD18-3C627EA68992}"/>
              </a:ext>
            </a:extLst>
          </p:cNvPr>
          <p:cNvSpPr>
            <a:spLocks noChangeShapeType="1"/>
          </p:cNvSpPr>
          <p:nvPr/>
        </p:nvSpPr>
        <p:spPr bwMode="auto">
          <a:xfrm flipV="1">
            <a:off x="1643069" y="3666637"/>
            <a:ext cx="1584937" cy="3977"/>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2" name="Line 11">
            <a:extLst>
              <a:ext uri="{FF2B5EF4-FFF2-40B4-BE49-F238E27FC236}">
                <a16:creationId xmlns:a16="http://schemas.microsoft.com/office/drawing/2014/main" id="{416922E2-343F-420F-B96A-69B9B5401A91}"/>
              </a:ext>
            </a:extLst>
          </p:cNvPr>
          <p:cNvSpPr>
            <a:spLocks noChangeShapeType="1"/>
          </p:cNvSpPr>
          <p:nvPr/>
        </p:nvSpPr>
        <p:spPr bwMode="auto">
          <a:xfrm flipV="1">
            <a:off x="1732532" y="4476325"/>
            <a:ext cx="1462921" cy="1"/>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3" name="Line 12">
            <a:extLst>
              <a:ext uri="{FF2B5EF4-FFF2-40B4-BE49-F238E27FC236}">
                <a16:creationId xmlns:a16="http://schemas.microsoft.com/office/drawing/2014/main" id="{3F6179D8-3532-4D99-815D-244A2338E5CC}"/>
              </a:ext>
            </a:extLst>
          </p:cNvPr>
          <p:cNvSpPr>
            <a:spLocks noChangeShapeType="1"/>
          </p:cNvSpPr>
          <p:nvPr/>
        </p:nvSpPr>
        <p:spPr bwMode="auto">
          <a:xfrm flipV="1">
            <a:off x="3224949" y="3666636"/>
            <a:ext cx="0" cy="810643"/>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4" name="CaixaDeTexto 13">
            <a:extLst>
              <a:ext uri="{FF2B5EF4-FFF2-40B4-BE49-F238E27FC236}">
                <a16:creationId xmlns:a16="http://schemas.microsoft.com/office/drawing/2014/main" id="{FCA51ABF-3262-42F2-A6EE-F242A7D22310}"/>
              </a:ext>
            </a:extLst>
          </p:cNvPr>
          <p:cNvSpPr txBox="1"/>
          <p:nvPr/>
        </p:nvSpPr>
        <p:spPr>
          <a:xfrm>
            <a:off x="1678650" y="3236407"/>
            <a:ext cx="805017" cy="492443"/>
          </a:xfrm>
          <a:prstGeom prst="rect">
            <a:avLst/>
          </a:prstGeom>
          <a:noFill/>
        </p:spPr>
        <p:txBody>
          <a:bodyPr wrap="square" rtlCol="0">
            <a:spAutoFit/>
          </a:bodyPr>
          <a:lstStyle/>
          <a:p>
            <a:pPr eaLnBrk="0" fontAlgn="base" hangingPunct="0">
              <a:spcBef>
                <a:spcPct val="0"/>
              </a:spcBef>
              <a:spcAft>
                <a:spcPct val="0"/>
              </a:spcAft>
            </a:pPr>
            <a:r>
              <a:rPr lang="el-GR" sz="2600" b="1" dirty="0">
                <a:solidFill>
                  <a:srgbClr val="999999"/>
                </a:solidFill>
                <a:latin typeface="Cambria Math" panose="02040503050406030204" pitchFamily="18" charset="0"/>
                <a:ea typeface="Cambria Math" panose="02040503050406030204" pitchFamily="18" charset="0"/>
              </a:rPr>
              <a:t>Φ</a:t>
            </a:r>
            <a:endParaRPr lang="pt-BR" sz="2600" b="1" dirty="0">
              <a:solidFill>
                <a:srgbClr val="999999"/>
              </a:solidFill>
              <a:latin typeface="Cambria Math" panose="02040503050406030204" pitchFamily="18" charset="0"/>
              <a:ea typeface="Cambria Math" panose="02040503050406030204" pitchFamily="18" charset="0"/>
            </a:endParaRPr>
          </a:p>
        </p:txBody>
      </p:sp>
      <p:sp>
        <p:nvSpPr>
          <p:cNvPr id="15" name="Rectangle 7">
            <a:extLst>
              <a:ext uri="{FF2B5EF4-FFF2-40B4-BE49-F238E27FC236}">
                <a16:creationId xmlns:a16="http://schemas.microsoft.com/office/drawing/2014/main" id="{7DE70CCA-679D-44B8-837F-8F670D3DB42D}"/>
              </a:ext>
            </a:extLst>
          </p:cNvPr>
          <p:cNvSpPr>
            <a:spLocks noChangeArrowheads="1"/>
          </p:cNvSpPr>
          <p:nvPr/>
        </p:nvSpPr>
        <p:spPr bwMode="auto">
          <a:xfrm>
            <a:off x="3264109" y="4356462"/>
            <a:ext cx="2546018"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Aparente</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a:t>
            </a:r>
          </a:p>
        </p:txBody>
      </p:sp>
      <p:sp>
        <p:nvSpPr>
          <p:cNvPr id="16" name="Rectangle 6">
            <a:extLst>
              <a:ext uri="{FF2B5EF4-FFF2-40B4-BE49-F238E27FC236}">
                <a16:creationId xmlns:a16="http://schemas.microsoft.com/office/drawing/2014/main" id="{2CA19C3B-6C9B-492D-98A6-7D8A8D92B9F2}"/>
              </a:ext>
            </a:extLst>
          </p:cNvPr>
          <p:cNvSpPr>
            <a:spLocks noChangeArrowheads="1"/>
          </p:cNvSpPr>
          <p:nvPr/>
        </p:nvSpPr>
        <p:spPr bwMode="auto">
          <a:xfrm>
            <a:off x="2758211" y="3208978"/>
            <a:ext cx="35747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a:t>
            </a:r>
          </a:p>
        </p:txBody>
      </p:sp>
      <p:sp>
        <p:nvSpPr>
          <p:cNvPr id="17" name="Rectangle 6">
            <a:extLst>
              <a:ext uri="{FF2B5EF4-FFF2-40B4-BE49-F238E27FC236}">
                <a16:creationId xmlns:a16="http://schemas.microsoft.com/office/drawing/2014/main" id="{3E117CA1-A9A3-4F36-85D0-7F181332C6DF}"/>
              </a:ext>
            </a:extLst>
          </p:cNvPr>
          <p:cNvSpPr>
            <a:spLocks noChangeArrowheads="1"/>
          </p:cNvSpPr>
          <p:nvPr/>
        </p:nvSpPr>
        <p:spPr bwMode="auto">
          <a:xfrm>
            <a:off x="2755893" y="4605221"/>
            <a:ext cx="33502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p:txBody>
      </p:sp>
      <p:pic>
        <p:nvPicPr>
          <p:cNvPr id="18" name="Imagem 17">
            <a:extLst>
              <a:ext uri="{FF2B5EF4-FFF2-40B4-BE49-F238E27FC236}">
                <a16:creationId xmlns:a16="http://schemas.microsoft.com/office/drawing/2014/main" id="{188438AB-B5CC-48CA-9DBB-6A2128EC974D}"/>
              </a:ext>
            </a:extLst>
          </p:cNvPr>
          <p:cNvPicPr>
            <a:picLocks noChangeAspect="1"/>
          </p:cNvPicPr>
          <p:nvPr/>
        </p:nvPicPr>
        <p:blipFill>
          <a:blip r:embed="rId2"/>
          <a:stretch>
            <a:fillRect/>
          </a:stretch>
        </p:blipFill>
        <p:spPr>
          <a:xfrm>
            <a:off x="-308470" y="2863381"/>
            <a:ext cx="1511939" cy="1511939"/>
          </a:xfrm>
          <a:prstGeom prst="rect">
            <a:avLst/>
          </a:prstGeom>
        </p:spPr>
      </p:pic>
      <p:pic>
        <p:nvPicPr>
          <p:cNvPr id="19" name="Imagem 18">
            <a:extLst>
              <a:ext uri="{FF2B5EF4-FFF2-40B4-BE49-F238E27FC236}">
                <a16:creationId xmlns:a16="http://schemas.microsoft.com/office/drawing/2014/main" id="{36482A53-D623-489E-910B-D461C6B9E2DB}"/>
              </a:ext>
            </a:extLst>
          </p:cNvPr>
          <p:cNvPicPr>
            <a:picLocks noChangeAspect="1"/>
          </p:cNvPicPr>
          <p:nvPr/>
        </p:nvPicPr>
        <p:blipFill>
          <a:blip r:embed="rId3"/>
          <a:stretch>
            <a:fillRect/>
          </a:stretch>
        </p:blipFill>
        <p:spPr>
          <a:xfrm>
            <a:off x="7375841" y="2528449"/>
            <a:ext cx="1114276" cy="1114276"/>
          </a:xfrm>
          <a:prstGeom prst="rect">
            <a:avLst/>
          </a:prstGeom>
        </p:spPr>
      </p:pic>
      <p:pic>
        <p:nvPicPr>
          <p:cNvPr id="20" name="Imagem 19">
            <a:extLst>
              <a:ext uri="{FF2B5EF4-FFF2-40B4-BE49-F238E27FC236}">
                <a16:creationId xmlns:a16="http://schemas.microsoft.com/office/drawing/2014/main" id="{D4229302-8D6D-488A-B53D-3094BE70C354}"/>
              </a:ext>
            </a:extLst>
          </p:cNvPr>
          <p:cNvPicPr>
            <a:picLocks noChangeAspect="1"/>
          </p:cNvPicPr>
          <p:nvPr/>
        </p:nvPicPr>
        <p:blipFill>
          <a:blip r:embed="rId4"/>
          <a:stretch>
            <a:fillRect/>
          </a:stretch>
        </p:blipFill>
        <p:spPr>
          <a:xfrm>
            <a:off x="7478987" y="684785"/>
            <a:ext cx="929902" cy="929902"/>
          </a:xfrm>
          <a:prstGeom prst="rect">
            <a:avLst/>
          </a:prstGeom>
        </p:spPr>
      </p:pic>
      <p:pic>
        <p:nvPicPr>
          <p:cNvPr id="21" name="Imagem 20">
            <a:extLst>
              <a:ext uri="{FF2B5EF4-FFF2-40B4-BE49-F238E27FC236}">
                <a16:creationId xmlns:a16="http://schemas.microsoft.com/office/drawing/2014/main" id="{39D8DA50-30E3-417B-9616-840808382D81}"/>
              </a:ext>
            </a:extLst>
          </p:cNvPr>
          <p:cNvPicPr>
            <a:picLocks noChangeAspect="1"/>
          </p:cNvPicPr>
          <p:nvPr/>
        </p:nvPicPr>
        <p:blipFill>
          <a:blip r:embed="rId5"/>
          <a:stretch>
            <a:fillRect/>
          </a:stretch>
        </p:blipFill>
        <p:spPr>
          <a:xfrm>
            <a:off x="7333627" y="1618035"/>
            <a:ext cx="1148055" cy="820039"/>
          </a:xfrm>
          <a:prstGeom prst="rect">
            <a:avLst/>
          </a:prstGeom>
        </p:spPr>
      </p:pic>
      <p:pic>
        <p:nvPicPr>
          <p:cNvPr id="22" name="Imagem 21">
            <a:extLst>
              <a:ext uri="{FF2B5EF4-FFF2-40B4-BE49-F238E27FC236}">
                <a16:creationId xmlns:a16="http://schemas.microsoft.com/office/drawing/2014/main" id="{6C6C7135-9B38-4970-AFF9-7399D1303CF8}"/>
              </a:ext>
            </a:extLst>
          </p:cNvPr>
          <p:cNvPicPr>
            <a:picLocks noChangeAspect="1"/>
          </p:cNvPicPr>
          <p:nvPr/>
        </p:nvPicPr>
        <p:blipFill>
          <a:blip r:embed="rId6"/>
          <a:stretch>
            <a:fillRect/>
          </a:stretch>
        </p:blipFill>
        <p:spPr>
          <a:xfrm>
            <a:off x="-540568" y="4754504"/>
            <a:ext cx="1810158" cy="1810158"/>
          </a:xfrm>
          <a:prstGeom prst="rect">
            <a:avLst/>
          </a:prstGeom>
        </p:spPr>
      </p:pic>
      <p:sp>
        <p:nvSpPr>
          <p:cNvPr id="23" name="Line 13">
            <a:extLst>
              <a:ext uri="{FF2B5EF4-FFF2-40B4-BE49-F238E27FC236}">
                <a16:creationId xmlns:a16="http://schemas.microsoft.com/office/drawing/2014/main" id="{9C6E5DD1-9C65-4A93-87D6-35D4DF4EC8A8}"/>
              </a:ext>
            </a:extLst>
          </p:cNvPr>
          <p:cNvSpPr>
            <a:spLocks noChangeShapeType="1"/>
          </p:cNvSpPr>
          <p:nvPr/>
        </p:nvSpPr>
        <p:spPr bwMode="auto">
          <a:xfrm>
            <a:off x="1693372" y="3729804"/>
            <a:ext cx="1531577" cy="747476"/>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24" name="Seta para a direita listrada 8">
            <a:extLst>
              <a:ext uri="{FF2B5EF4-FFF2-40B4-BE49-F238E27FC236}">
                <a16:creationId xmlns:a16="http://schemas.microsoft.com/office/drawing/2014/main" id="{2D5DC8E4-8F26-44B7-87CE-950974CA7754}"/>
              </a:ext>
            </a:extLst>
          </p:cNvPr>
          <p:cNvSpPr/>
          <p:nvPr/>
        </p:nvSpPr>
        <p:spPr bwMode="auto">
          <a:xfrm rot="19145463">
            <a:off x="435823" y="4343216"/>
            <a:ext cx="1262129" cy="382023"/>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5" name="Line 9">
            <a:extLst>
              <a:ext uri="{FF2B5EF4-FFF2-40B4-BE49-F238E27FC236}">
                <a16:creationId xmlns:a16="http://schemas.microsoft.com/office/drawing/2014/main" id="{F125EC43-3B28-48AB-91CC-49178075BD0F}"/>
              </a:ext>
            </a:extLst>
          </p:cNvPr>
          <p:cNvSpPr>
            <a:spLocks noChangeShapeType="1"/>
          </p:cNvSpPr>
          <p:nvPr/>
        </p:nvSpPr>
        <p:spPr bwMode="auto">
          <a:xfrm flipV="1">
            <a:off x="1678650" y="3664846"/>
            <a:ext cx="1916" cy="811476"/>
          </a:xfrm>
          <a:prstGeom prst="line">
            <a:avLst/>
          </a:prstGeom>
          <a:noFill/>
          <a:ln w="76200">
            <a:solidFill>
              <a:srgbClr val="94B322">
                <a:lumMod val="75000"/>
              </a:srgbClr>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26" name="Rectangle 6">
            <a:extLst>
              <a:ext uri="{FF2B5EF4-FFF2-40B4-BE49-F238E27FC236}">
                <a16:creationId xmlns:a16="http://schemas.microsoft.com/office/drawing/2014/main" id="{637A6464-9BAF-4CA5-97A3-10B546D915FF}"/>
              </a:ext>
            </a:extLst>
          </p:cNvPr>
          <p:cNvSpPr>
            <a:spLocks noChangeArrowheads="1"/>
          </p:cNvSpPr>
          <p:nvPr/>
        </p:nvSpPr>
        <p:spPr bwMode="auto">
          <a:xfrm>
            <a:off x="1107493" y="4494641"/>
            <a:ext cx="72350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pt-BR" sz="2400" b="1" dirty="0">
                <a:solidFill>
                  <a:srgbClr val="94B322">
                    <a:lumMod val="75000"/>
                  </a:srgbClr>
                </a:solidFill>
                <a:latin typeface="Cambria Math" panose="02040503050406030204" pitchFamily="18" charset="0"/>
                <a:ea typeface="Cambria Math" panose="02040503050406030204" pitchFamily="18" charset="0"/>
              </a:rPr>
              <a:t>Q c</a:t>
            </a:r>
          </a:p>
        </p:txBody>
      </p:sp>
      <p:sp>
        <p:nvSpPr>
          <p:cNvPr id="27" name="Símbolo de 'Não' 30">
            <a:extLst>
              <a:ext uri="{FF2B5EF4-FFF2-40B4-BE49-F238E27FC236}">
                <a16:creationId xmlns:a16="http://schemas.microsoft.com/office/drawing/2014/main" id="{DF2A7A04-74A4-47F5-A610-36424EF18F6B}"/>
              </a:ext>
            </a:extLst>
          </p:cNvPr>
          <p:cNvSpPr/>
          <p:nvPr/>
        </p:nvSpPr>
        <p:spPr bwMode="auto">
          <a:xfrm>
            <a:off x="7151189" y="1957019"/>
            <a:ext cx="1181960" cy="1144583"/>
          </a:xfrm>
          <a:prstGeom prst="noSmoking">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pic>
        <p:nvPicPr>
          <p:cNvPr id="28" name="Imagem 27">
            <a:extLst>
              <a:ext uri="{FF2B5EF4-FFF2-40B4-BE49-F238E27FC236}">
                <a16:creationId xmlns:a16="http://schemas.microsoft.com/office/drawing/2014/main" id="{70C391DD-A910-44C0-865C-B43990155C82}"/>
              </a:ext>
            </a:extLst>
          </p:cNvPr>
          <p:cNvPicPr>
            <a:picLocks noChangeAspect="1"/>
          </p:cNvPicPr>
          <p:nvPr/>
        </p:nvPicPr>
        <p:blipFill>
          <a:blip r:embed="rId7"/>
          <a:stretch>
            <a:fillRect/>
          </a:stretch>
        </p:blipFill>
        <p:spPr>
          <a:xfrm>
            <a:off x="7310676" y="8027"/>
            <a:ext cx="1213209" cy="755970"/>
          </a:xfrm>
          <a:prstGeom prst="rect">
            <a:avLst/>
          </a:prstGeom>
        </p:spPr>
      </p:pic>
    </p:spTree>
    <p:extLst>
      <p:ext uri="{BB962C8B-B14F-4D97-AF65-F5344CB8AC3E}">
        <p14:creationId xmlns:p14="http://schemas.microsoft.com/office/powerpoint/2010/main" val="2302536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5FD21E-2EFB-49EF-86B6-B81A87F0506F}"/>
              </a:ext>
            </a:extLst>
          </p:cNvPr>
          <p:cNvSpPr>
            <a:spLocks noChangeArrowheads="1"/>
          </p:cNvSpPr>
          <p:nvPr/>
        </p:nvSpPr>
        <p:spPr bwMode="auto">
          <a:xfrm>
            <a:off x="299459" y="905853"/>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pic>
        <p:nvPicPr>
          <p:cNvPr id="3" name="Picture 34">
            <a:extLst>
              <a:ext uri="{FF2B5EF4-FFF2-40B4-BE49-F238E27FC236}">
                <a16:creationId xmlns:a16="http://schemas.microsoft.com/office/drawing/2014/main" id="{52F1801A-796A-4754-BD23-DD4ACABACE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7" t="27378" r="14599" b="19100"/>
          <a:stretch/>
        </p:blipFill>
        <p:spPr bwMode="auto">
          <a:xfrm>
            <a:off x="546347" y="1442433"/>
            <a:ext cx="8275681" cy="39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584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a:extLst>
              <a:ext uri="{FF2B5EF4-FFF2-40B4-BE49-F238E27FC236}">
                <a16:creationId xmlns:a16="http://schemas.microsoft.com/office/drawing/2014/main" id="{8C156374-E3B8-4716-BA3D-18B511DB4BCC}"/>
              </a:ext>
            </a:extLst>
          </p:cNvPr>
          <p:cNvSpPr>
            <a:spLocks noChangeArrowheads="1"/>
          </p:cNvSpPr>
          <p:nvPr/>
        </p:nvSpPr>
        <p:spPr bwMode="auto">
          <a:xfrm>
            <a:off x="441127" y="1080381"/>
            <a:ext cx="7325080" cy="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mc:AlternateContent xmlns:mc="http://schemas.openxmlformats.org/markup-compatibility/2006" xmlns:a14="http://schemas.microsoft.com/office/drawing/2010/main">
        <mc:Choice Requires="a14">
          <p:sp>
            <p:nvSpPr>
              <p:cNvPr id="28" name="Retângulo 27">
                <a:extLst>
                  <a:ext uri="{FF2B5EF4-FFF2-40B4-BE49-F238E27FC236}">
                    <a16:creationId xmlns:a16="http://schemas.microsoft.com/office/drawing/2014/main" id="{5AD20260-A1C2-4B41-A025-D19997DAB37E}"/>
                  </a:ext>
                </a:extLst>
              </p:cNvPr>
              <p:cNvSpPr/>
              <p:nvPr/>
            </p:nvSpPr>
            <p:spPr>
              <a:xfrm>
                <a:off x="804929" y="1977476"/>
                <a:ext cx="6961277" cy="679160"/>
              </a:xfrm>
              <a:prstGeom prst="rect">
                <a:avLst/>
              </a:prstGeom>
            </p:spPr>
            <p:txBody>
              <a:bodyPr wrap="square">
                <a:spAutoFit/>
              </a:bodyPr>
              <a:lstStyle/>
              <a:p>
                <a:pPr eaLnBrk="0" fontAlgn="base" hangingPunct="0">
                  <a:spcBef>
                    <a:spcPct val="0"/>
                  </a:spcBef>
                  <a:spcAft>
                    <a:spcPct val="0"/>
                  </a:spcAft>
                </a:pPr>
                <a14:m>
                  <m:oMath xmlns:m="http://schemas.openxmlformats.org/officeDocument/2006/math">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𝑬</m:t>
                        </m:r>
                      </m:e>
                      <m:sub>
                        <m:r>
                          <a:rPr lang="pt-BR" sz="2400" b="1" i="1">
                            <a:solidFill>
                              <a:srgbClr val="6E6452"/>
                            </a:solidFill>
                            <a:latin typeface="Cambria Math" panose="02040503050406030204" pitchFamily="18" charset="0"/>
                            <a:ea typeface="Cambria Math" panose="02040503050406030204" pitchFamily="18" charset="0"/>
                          </a:rPr>
                          <m:t>𝒓𝒆</m:t>
                        </m:r>
                      </m:sub>
                    </m:sSub>
                    <m:r>
                      <a:rPr lang="pt-BR" sz="2400" b="1" i="1">
                        <a:solidFill>
                          <a:srgbClr val="6E6452"/>
                        </a:solidFill>
                        <a:latin typeface="Cambria Math" panose="02040503050406030204" pitchFamily="18" charset="0"/>
                        <a:ea typeface="Cambria Math" panose="02040503050406030204" pitchFamily="18" charset="0"/>
                      </a:rPr>
                      <m:t>(</m:t>
                    </m:r>
                    <m:r>
                      <a:rPr lang="pt-BR" sz="2400" b="1" i="1">
                        <a:solidFill>
                          <a:srgbClr val="6E6452"/>
                        </a:solidFill>
                        <a:latin typeface="Cambria Math" panose="02040503050406030204" pitchFamily="18" charset="0"/>
                        <a:ea typeface="Cambria Math" panose="02040503050406030204" pitchFamily="18" charset="0"/>
                      </a:rPr>
                      <m:t>𝑹</m:t>
                    </m:r>
                    <m:r>
                      <a:rPr lang="pt-BR" sz="2400" b="1" i="1">
                        <a:solidFill>
                          <a:srgbClr val="6E6452"/>
                        </a:solidFill>
                        <a:latin typeface="Cambria Math" panose="02040503050406030204" pitchFamily="18" charset="0"/>
                        <a:ea typeface="Cambria Math" panose="02040503050406030204" pitchFamily="18" charset="0"/>
                      </a:rPr>
                      <m:t>$)=</m:t>
                    </m:r>
                    <m:nary>
                      <m:naryPr>
                        <m:chr m:val="∑"/>
                        <m:ctrlPr>
                          <a:rPr lang="pt-BR" sz="2400" b="1" i="1">
                            <a:solidFill>
                              <a:srgbClr val="6E6452"/>
                            </a:solidFill>
                            <a:latin typeface="Cambria Math" panose="02040503050406030204" pitchFamily="18" charset="0"/>
                            <a:ea typeface="Cambria Math" panose="02040503050406030204" pitchFamily="18" charset="0"/>
                          </a:rPr>
                        </m:ctrlPr>
                      </m:naryPr>
                      <m:sub>
                        <m:r>
                          <m:rPr>
                            <m:brk m:alnAt="23"/>
                          </m:rPr>
                          <a:rPr lang="pt-BR" sz="2400" b="1" i="1">
                            <a:solidFill>
                              <a:srgbClr val="6E6452"/>
                            </a:solidFill>
                            <a:latin typeface="Cambria Math" panose="02040503050406030204" pitchFamily="18" charset="0"/>
                            <a:ea typeface="Cambria Math" panose="02040503050406030204" pitchFamily="18" charset="0"/>
                          </a:rPr>
                          <m:t>𝒕</m:t>
                        </m:r>
                        <m:r>
                          <a:rPr lang="pt-BR" sz="2400" b="1" i="1">
                            <a:solidFill>
                              <a:srgbClr val="6E6452"/>
                            </a:solidFill>
                            <a:latin typeface="Cambria Math" panose="02040503050406030204" pitchFamily="18" charset="0"/>
                            <a:ea typeface="Cambria Math" panose="02040503050406030204" pitchFamily="18" charset="0"/>
                          </a:rPr>
                          <m:t>=</m:t>
                        </m:r>
                        <m:r>
                          <a:rPr lang="pt-BR" sz="2400" b="1" i="1">
                            <a:solidFill>
                              <a:srgbClr val="6E6452"/>
                            </a:solidFill>
                            <a:latin typeface="Cambria Math" panose="02040503050406030204" pitchFamily="18" charset="0"/>
                            <a:ea typeface="Cambria Math" panose="02040503050406030204" pitchFamily="18" charset="0"/>
                          </a:rPr>
                          <m:t>𝟏</m:t>
                        </m:r>
                      </m:sub>
                      <m:sup>
                        <m:r>
                          <a:rPr lang="pt-BR" sz="2400" b="1" i="1">
                            <a:solidFill>
                              <a:srgbClr val="6E6452"/>
                            </a:solidFill>
                            <a:latin typeface="Cambria Math" panose="02040503050406030204" pitchFamily="18" charset="0"/>
                            <a:ea typeface="Cambria Math" panose="02040503050406030204" pitchFamily="18" charset="0"/>
                          </a:rPr>
                          <m:t>𝒏</m:t>
                        </m:r>
                      </m:sup>
                      <m:e>
                        <m:r>
                          <a:rPr lang="pt-BR" sz="2400" b="1" i="1">
                            <a:solidFill>
                              <a:srgbClr val="6E6452"/>
                            </a:solidFill>
                            <a:latin typeface="Cambria Math" panose="02040503050406030204" pitchFamily="18" charset="0"/>
                            <a:ea typeface="Cambria Math" panose="02040503050406030204" pitchFamily="18" charset="0"/>
                          </a:rPr>
                          <m:t>[</m:t>
                        </m:r>
                        <m:sSub>
                          <m:sSubPr>
                            <m:ctrlPr>
                              <a:rPr lang="pt-BR" sz="2400" b="1" i="1">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𝑬𝒂𝒕𝒊𝒗𝒂</m:t>
                            </m:r>
                          </m:e>
                          <m:sub>
                            <m:r>
                              <a:rPr lang="pt-BR" sz="2400" b="1" i="1">
                                <a:solidFill>
                                  <a:srgbClr val="6E6452"/>
                                </a:solidFill>
                                <a:latin typeface="Cambria Math" panose="02040503050406030204" pitchFamily="18" charset="0"/>
                                <a:ea typeface="Cambria Math" panose="02040503050406030204" pitchFamily="18" charset="0"/>
                              </a:rPr>
                              <m:t>𝒕</m:t>
                            </m:r>
                          </m:sub>
                        </m:sSub>
                        <m:r>
                          <a:rPr lang="pt-BR" sz="2400" b="1" i="1">
                            <a:solidFill>
                              <a:srgbClr val="6E6452"/>
                            </a:solidFill>
                            <a:latin typeface="Cambria Math" panose="02040503050406030204" pitchFamily="18" charset="0"/>
                            <a:ea typeface="Cambria Math" panose="02040503050406030204" pitchFamily="18" charset="0"/>
                          </a:rPr>
                          <m:t>∗(</m:t>
                        </m:r>
                        <m:f>
                          <m:fPr>
                            <m:ctrlPr>
                              <a:rPr lang="pt-BR" sz="2400" b="1" i="1">
                                <a:solidFill>
                                  <a:srgbClr val="6E6452"/>
                                </a:solidFill>
                                <a:latin typeface="Cambria Math" panose="02040503050406030204" pitchFamily="18" charset="0"/>
                                <a:ea typeface="Cambria Math" panose="02040503050406030204" pitchFamily="18" charset="0"/>
                              </a:rPr>
                            </m:ctrlPr>
                          </m:fPr>
                          <m:num>
                            <m:sSub>
                              <m:sSubPr>
                                <m:ctrlPr>
                                  <a:rPr lang="pt-BR" sz="2400" b="1" i="1">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𝒇</m:t>
                                </m:r>
                              </m:e>
                              <m:sub>
                                <m:r>
                                  <a:rPr lang="pt-BR" sz="2400" b="1" i="1">
                                    <a:solidFill>
                                      <a:srgbClr val="6E6452"/>
                                    </a:solidFill>
                                    <a:latin typeface="Cambria Math" panose="02040503050406030204" pitchFamily="18" charset="0"/>
                                    <a:ea typeface="Cambria Math" panose="02040503050406030204" pitchFamily="18" charset="0"/>
                                  </a:rPr>
                                  <m:t>𝒓</m:t>
                                </m:r>
                              </m:sub>
                            </m:sSub>
                          </m:num>
                          <m:den>
                            <m:sSub>
                              <m:sSubPr>
                                <m:ctrlPr>
                                  <a:rPr lang="pt-BR" sz="2400" b="1" i="1">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𝒇</m:t>
                                </m:r>
                              </m:e>
                              <m:sub>
                                <m:r>
                                  <a:rPr lang="pt-BR" sz="2400" b="1" i="1">
                                    <a:solidFill>
                                      <a:srgbClr val="6E6452"/>
                                    </a:solidFill>
                                    <a:latin typeface="Cambria Math" panose="02040503050406030204" pitchFamily="18" charset="0"/>
                                    <a:ea typeface="Cambria Math" panose="02040503050406030204" pitchFamily="18" charset="0"/>
                                  </a:rPr>
                                  <m:t>𝒕</m:t>
                                </m:r>
                              </m:sub>
                            </m:sSub>
                          </m:den>
                        </m:f>
                      </m:e>
                    </m:nary>
                    <m:r>
                      <a:rPr lang="pt-BR" sz="2400" b="1" i="1">
                        <a:solidFill>
                          <a:srgbClr val="6E6452"/>
                        </a:solidFill>
                        <a:latin typeface="Cambria Math" panose="02040503050406030204" pitchFamily="18" charset="0"/>
                        <a:ea typeface="Cambria Math" panose="02040503050406030204" pitchFamily="18" charset="0"/>
                      </a:rPr>
                      <m:t>−</m:t>
                    </m:r>
                    <m:r>
                      <a:rPr lang="pt-BR" sz="2400" b="1" i="1">
                        <a:solidFill>
                          <a:srgbClr val="6E6452"/>
                        </a:solidFill>
                        <a:latin typeface="Cambria Math" panose="02040503050406030204" pitchFamily="18" charset="0"/>
                        <a:ea typeface="Cambria Math" panose="02040503050406030204" pitchFamily="18" charset="0"/>
                      </a:rPr>
                      <m:t>𝟏</m:t>
                    </m:r>
                    <m:r>
                      <a:rPr lang="pt-BR" sz="2400" b="1" i="1">
                        <a:solidFill>
                          <a:srgbClr val="6E6452"/>
                        </a:solidFill>
                        <a:latin typeface="Cambria Math" panose="02040503050406030204" pitchFamily="18" charset="0"/>
                        <a:ea typeface="Cambria Math" panose="02040503050406030204" pitchFamily="18" charset="0"/>
                      </a:rPr>
                      <m:t>)]∗</m:t>
                    </m:r>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𝑽𝑹</m:t>
                        </m:r>
                      </m:e>
                      <m:sub>
                        <m:r>
                          <a:rPr lang="pt-BR" sz="2400" b="1" i="1" smtClean="0">
                            <a:solidFill>
                              <a:srgbClr val="6E6452"/>
                            </a:solidFill>
                            <a:latin typeface="Cambria Math" panose="02040503050406030204" pitchFamily="18" charset="0"/>
                            <a:ea typeface="Cambria Math" panose="02040503050406030204" pitchFamily="18" charset="0"/>
                          </a:rPr>
                          <m:t>𝒆𝒓𝒆</m:t>
                        </m:r>
                      </m:sub>
                    </m:sSub>
                  </m:oMath>
                </a14:m>
                <a:r>
                  <a:rPr lang="pt-BR" sz="2400" b="1" dirty="0">
                    <a:solidFill>
                      <a:srgbClr val="6E6452"/>
                    </a:solidFill>
                    <a:latin typeface="Cambria Math" panose="02040503050406030204" pitchFamily="18" charset="0"/>
                    <a:ea typeface="Cambria Math" panose="02040503050406030204" pitchFamily="18" charset="0"/>
                  </a:rPr>
                  <a:t>	</a:t>
                </a:r>
              </a:p>
            </p:txBody>
          </p:sp>
        </mc:Choice>
        <mc:Fallback xmlns="">
          <p:sp>
            <p:nvSpPr>
              <p:cNvPr id="28" name="Retângulo 27">
                <a:extLst>
                  <a:ext uri="{FF2B5EF4-FFF2-40B4-BE49-F238E27FC236}">
                    <a16:creationId xmlns:a16="http://schemas.microsoft.com/office/drawing/2014/main" id="{5AD20260-A1C2-4B41-A025-D19997DAB37E}"/>
                  </a:ext>
                </a:extLst>
              </p:cNvPr>
              <p:cNvSpPr>
                <a:spLocks noRot="1" noChangeAspect="1" noMove="1" noResize="1" noEditPoints="1" noAdjustHandles="1" noChangeArrowheads="1" noChangeShapeType="1" noTextEdit="1"/>
              </p:cNvSpPr>
              <p:nvPr/>
            </p:nvSpPr>
            <p:spPr>
              <a:xfrm>
                <a:off x="804929" y="1977476"/>
                <a:ext cx="6961277" cy="679160"/>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9" name="CaixaDeTexto 28">
                <a:extLst>
                  <a:ext uri="{FF2B5EF4-FFF2-40B4-BE49-F238E27FC236}">
                    <a16:creationId xmlns:a16="http://schemas.microsoft.com/office/drawing/2014/main" id="{9E81612F-4086-430D-A87B-59CB56E787A7}"/>
                  </a:ext>
                </a:extLst>
              </p:cNvPr>
              <p:cNvSpPr txBox="1"/>
              <p:nvPr/>
            </p:nvSpPr>
            <p:spPr>
              <a:xfrm>
                <a:off x="804929" y="3026535"/>
                <a:ext cx="2904186" cy="558230"/>
              </a:xfrm>
              <a:prstGeom prst="rect">
                <a:avLst/>
              </a:prstGeom>
              <a:noFill/>
            </p:spPr>
            <p:txBody>
              <a:bodyPr wrap="square" rtlCol="0">
                <a:spAutoFit/>
              </a:bodyPr>
              <a:lstStyle/>
              <a:p>
                <a:pPr eaLnBrk="0" fontAlgn="base" hangingPunct="0">
                  <a:spcBef>
                    <a:spcPct val="0"/>
                  </a:spcBef>
                  <a:spcAft>
                    <a:spcPct val="0"/>
                  </a:spcAft>
                </a:pPr>
                <a14:m>
                  <m:oMath xmlns:m="http://schemas.openxmlformats.org/officeDocument/2006/math">
                    <m:sSub>
                      <m:sSubPr>
                        <m:ctrlPr>
                          <a:rPr lang="pt-BR" sz="2000" b="1" i="1" smtClean="0">
                            <a:solidFill>
                              <a:srgbClr val="6E6452"/>
                            </a:solidFill>
                            <a:latin typeface="Cambria Math" panose="02040503050406030204" pitchFamily="18" charset="0"/>
                            <a:ea typeface="Cambria Math" panose="02040503050406030204" pitchFamily="18" charset="0"/>
                          </a:rPr>
                        </m:ctrlPr>
                      </m:sSubPr>
                      <m:e>
                        <m:r>
                          <a:rPr lang="pt-BR" sz="2000" b="1" i="1">
                            <a:solidFill>
                              <a:srgbClr val="6E6452"/>
                            </a:solidFill>
                            <a:latin typeface="Cambria Math" panose="02040503050406030204" pitchFamily="18" charset="0"/>
                            <a:ea typeface="Cambria Math" panose="02040503050406030204" pitchFamily="18" charset="0"/>
                          </a:rPr>
                          <m:t>𝑽𝑹</m:t>
                        </m:r>
                      </m:e>
                      <m:sub>
                        <m:r>
                          <a:rPr lang="pt-BR" sz="2000" b="1" i="1">
                            <a:solidFill>
                              <a:srgbClr val="6E6452"/>
                            </a:solidFill>
                            <a:latin typeface="Cambria Math" panose="02040503050406030204" pitchFamily="18" charset="0"/>
                            <a:ea typeface="Cambria Math" panose="02040503050406030204" pitchFamily="18" charset="0"/>
                          </a:rPr>
                          <m:t>𝒆𝒓𝒆</m:t>
                        </m:r>
                      </m:sub>
                    </m:sSub>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𝐓𝐄</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𝐁𝟏</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𝐛𝐚𝐧𝐝𝐞𝐢𝐫𝐚</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𝐯𝐞𝐫𝐝𝐞</m:t>
                    </m:r>
                    <m:d>
                      <m:dPr>
                        <m:ctrlPr>
                          <a:rPr lang="pt-BR" sz="2000" b="1" i="1" smtClean="0">
                            <a:solidFill>
                              <a:srgbClr val="6E6452"/>
                            </a:solidFill>
                            <a:latin typeface="Cambria Math" panose="02040503050406030204" pitchFamily="18" charset="0"/>
                            <a:ea typeface="Cambria Math" panose="02040503050406030204" pitchFamily="18" charset="0"/>
                          </a:rPr>
                        </m:ctrlPr>
                      </m:dPr>
                      <m:e>
                        <m:f>
                          <m:fPr>
                            <m:ctrlPr>
                              <a:rPr lang="pt-BR" sz="2000" b="1" i="1" smtClean="0">
                                <a:solidFill>
                                  <a:srgbClr val="6E6452"/>
                                </a:solidFill>
                                <a:latin typeface="Cambria Math" panose="02040503050406030204" pitchFamily="18" charset="0"/>
                                <a:ea typeface="Cambria Math" panose="02040503050406030204" pitchFamily="18" charset="0"/>
                              </a:rPr>
                            </m:ctrlPr>
                          </m:fPr>
                          <m:num>
                            <m:r>
                              <a:rPr lang="pt-BR" sz="2000" b="1" smtClean="0">
                                <a:solidFill>
                                  <a:srgbClr val="6E6452"/>
                                </a:solidFill>
                                <a:latin typeface="Cambria Math" panose="02040503050406030204" pitchFamily="18" charset="0"/>
                                <a:ea typeface="Cambria Math" panose="02040503050406030204" pitchFamily="18" charset="0"/>
                              </a:rPr>
                              <m:t>𝐑</m:t>
                            </m:r>
                            <m:r>
                              <a:rPr lang="pt-BR" sz="2000" b="1" smtClean="0">
                                <a:solidFill>
                                  <a:srgbClr val="6E6452"/>
                                </a:solidFill>
                                <a:latin typeface="Cambria Math" panose="02040503050406030204" pitchFamily="18" charset="0"/>
                                <a:ea typeface="Cambria Math" panose="02040503050406030204" pitchFamily="18" charset="0"/>
                              </a:rPr>
                              <m:t>$</m:t>
                            </m:r>
                          </m:num>
                          <m:den>
                            <m:r>
                              <a:rPr lang="pt-BR" sz="2000" b="1" smtClean="0">
                                <a:solidFill>
                                  <a:srgbClr val="6E6452"/>
                                </a:solidFill>
                                <a:latin typeface="Cambria Math" panose="02040503050406030204" pitchFamily="18" charset="0"/>
                                <a:ea typeface="Cambria Math" panose="02040503050406030204" pitchFamily="18" charset="0"/>
                              </a:rPr>
                              <m:t>𝐌𝐖𝐡</m:t>
                            </m:r>
                          </m:den>
                        </m:f>
                      </m:e>
                    </m:d>
                  </m:oMath>
                </a14:m>
                <a:r>
                  <a:rPr lang="pt-BR" sz="2200" b="1" dirty="0">
                    <a:solidFill>
                      <a:srgbClr val="999999"/>
                    </a:solidFill>
                    <a:latin typeface="Arial" charset="0"/>
                  </a:rPr>
                  <a:t> </a:t>
                </a:r>
              </a:p>
            </p:txBody>
          </p:sp>
        </mc:Choice>
        <mc:Fallback xmlns="">
          <p:sp>
            <p:nvSpPr>
              <p:cNvPr id="29" name="CaixaDeTexto 28">
                <a:extLst>
                  <a:ext uri="{FF2B5EF4-FFF2-40B4-BE49-F238E27FC236}">
                    <a16:creationId xmlns:a16="http://schemas.microsoft.com/office/drawing/2014/main" id="{9E81612F-4086-430D-A87B-59CB56E787A7}"/>
                  </a:ext>
                </a:extLst>
              </p:cNvPr>
              <p:cNvSpPr txBox="1">
                <a:spLocks noRot="1" noChangeAspect="1" noMove="1" noResize="1" noEditPoints="1" noAdjustHandles="1" noChangeArrowheads="1" noChangeShapeType="1" noTextEdit="1"/>
              </p:cNvSpPr>
              <p:nvPr/>
            </p:nvSpPr>
            <p:spPr>
              <a:xfrm>
                <a:off x="804929" y="3026535"/>
                <a:ext cx="2904186" cy="558230"/>
              </a:xfrm>
              <a:prstGeom prst="rect">
                <a:avLst/>
              </a:prstGeom>
              <a:blipFill>
                <a:blip r:embed="rId3"/>
                <a:stretch>
                  <a:fillRect r="-4390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Retângulo 29">
                <a:extLst>
                  <a:ext uri="{FF2B5EF4-FFF2-40B4-BE49-F238E27FC236}">
                    <a16:creationId xmlns:a16="http://schemas.microsoft.com/office/drawing/2014/main" id="{F9874020-155C-414F-9B9C-FD6BCEB51975}"/>
                  </a:ext>
                </a:extLst>
              </p:cNvPr>
              <p:cNvSpPr/>
              <p:nvPr/>
            </p:nvSpPr>
            <p:spPr>
              <a:xfrm>
                <a:off x="804929" y="3954664"/>
                <a:ext cx="7695127" cy="1048492"/>
              </a:xfrm>
              <a:prstGeom prst="rect">
                <a:avLst/>
              </a:prstGeom>
            </p:spPr>
            <p:txBody>
              <a:bodyPr wrap="square">
                <a:spAutoFit/>
              </a:bodyPr>
              <a:lstStyle/>
              <a:p>
                <a:pPr eaLnBrk="0" fontAlgn="base" hangingPunct="0">
                  <a:spcBef>
                    <a:spcPct val="0"/>
                  </a:spcBef>
                  <a:spcAft>
                    <a:spcPct val="0"/>
                  </a:spcAft>
                </a:pPr>
                <a14:m>
                  <m:oMath xmlns:m="http://schemas.openxmlformats.org/officeDocument/2006/math">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𝑫</m:t>
                        </m:r>
                      </m:e>
                      <m:sub>
                        <m:r>
                          <a:rPr lang="pt-BR" sz="2400" b="1" i="1">
                            <a:solidFill>
                              <a:srgbClr val="6E6452"/>
                            </a:solidFill>
                            <a:latin typeface="Cambria Math" panose="02040503050406030204" pitchFamily="18" charset="0"/>
                            <a:ea typeface="Cambria Math" panose="02040503050406030204" pitchFamily="18" charset="0"/>
                          </a:rPr>
                          <m:t>𝒓𝒆</m:t>
                        </m:r>
                        <m:d>
                          <m:dPr>
                            <m:ctrlPr>
                              <a:rPr lang="pt-BR" sz="2400" b="1" i="1" smtClean="0">
                                <a:solidFill>
                                  <a:srgbClr val="6E6452"/>
                                </a:solidFill>
                                <a:latin typeface="Cambria Math" panose="02040503050406030204" pitchFamily="18" charset="0"/>
                                <a:ea typeface="Cambria Math" panose="02040503050406030204" pitchFamily="18" charset="0"/>
                              </a:rPr>
                            </m:ctrlPr>
                          </m:dPr>
                          <m:e>
                            <m:r>
                              <a:rPr lang="pt-BR" sz="2400" b="1" i="1" smtClean="0">
                                <a:solidFill>
                                  <a:srgbClr val="6E6452"/>
                                </a:solidFill>
                                <a:latin typeface="Cambria Math" panose="02040503050406030204" pitchFamily="18" charset="0"/>
                                <a:ea typeface="Cambria Math" panose="02040503050406030204" pitchFamily="18" charset="0"/>
                              </a:rPr>
                              <m:t>𝒑</m:t>
                            </m:r>
                          </m:e>
                        </m:d>
                      </m:sub>
                    </m:sSub>
                    <m:d>
                      <m:dPr>
                        <m:ctrlPr>
                          <a:rPr lang="pt-BR" sz="2400" b="1" i="1">
                            <a:solidFill>
                              <a:srgbClr val="6E6452"/>
                            </a:solidFill>
                            <a:latin typeface="Cambria Math" panose="02040503050406030204" pitchFamily="18" charset="0"/>
                            <a:ea typeface="Cambria Math" panose="02040503050406030204" pitchFamily="18" charset="0"/>
                          </a:rPr>
                        </m:ctrlPr>
                      </m:dPr>
                      <m:e>
                        <m:r>
                          <a:rPr lang="pt-BR" sz="2400" b="1" i="1">
                            <a:solidFill>
                              <a:srgbClr val="6E6452"/>
                            </a:solidFill>
                            <a:latin typeface="Cambria Math" panose="02040503050406030204" pitchFamily="18" charset="0"/>
                            <a:ea typeface="Cambria Math" panose="02040503050406030204" pitchFamily="18" charset="0"/>
                          </a:rPr>
                          <m:t>𝑹</m:t>
                        </m:r>
                        <m:r>
                          <a:rPr lang="pt-BR" sz="2400" b="1" i="1">
                            <a:solidFill>
                              <a:srgbClr val="6E6452"/>
                            </a:solidFill>
                            <a:latin typeface="Cambria Math" panose="02040503050406030204" pitchFamily="18" charset="0"/>
                            <a:ea typeface="Cambria Math" panose="02040503050406030204" pitchFamily="18" charset="0"/>
                          </a:rPr>
                          <m:t>$</m:t>
                        </m:r>
                      </m:e>
                    </m:d>
                    <m:r>
                      <a:rPr lang="pt-BR" sz="2400" b="1" i="1">
                        <a:solidFill>
                          <a:srgbClr val="6E6452"/>
                        </a:solidFill>
                        <a:latin typeface="Cambria Math" panose="02040503050406030204" pitchFamily="18" charset="0"/>
                        <a:ea typeface="Cambria Math" panose="02040503050406030204" pitchFamily="18" charset="0"/>
                      </a:rPr>
                      <m:t>=</m:t>
                    </m:r>
                    <m:r>
                      <a:rPr lang="pt-BR" sz="2400" b="1" i="1" smtClean="0">
                        <a:solidFill>
                          <a:srgbClr val="6E6452"/>
                        </a:solidFill>
                        <a:latin typeface="Cambria Math" panose="02040503050406030204" pitchFamily="18" charset="0"/>
                        <a:ea typeface="Cambria Math" panose="02040503050406030204" pitchFamily="18" charset="0"/>
                      </a:rPr>
                      <m:t>[</m:t>
                    </m:r>
                    <m:sSubSup>
                      <m:sSubSupPr>
                        <m:ctrlPr>
                          <a:rPr lang="pt-BR" sz="2400" b="1" i="1" smtClean="0">
                            <a:solidFill>
                              <a:srgbClr val="6E6452"/>
                            </a:solidFill>
                            <a:latin typeface="Cambria Math" panose="02040503050406030204" pitchFamily="18" charset="0"/>
                            <a:ea typeface="Cambria Math" panose="02040503050406030204" pitchFamily="18" charset="0"/>
                          </a:rPr>
                        </m:ctrlPr>
                      </m:sSubSupPr>
                      <m:e>
                        <m:r>
                          <a:rPr lang="pt-BR" sz="2400" b="1" i="1" smtClean="0">
                            <a:solidFill>
                              <a:srgbClr val="6E6452"/>
                            </a:solidFill>
                            <a:latin typeface="Cambria Math" panose="02040503050406030204" pitchFamily="18" charset="0"/>
                            <a:ea typeface="Cambria Math" panose="02040503050406030204" pitchFamily="18" charset="0"/>
                          </a:rPr>
                          <m:t>𝑴𝑨𝑿</m:t>
                        </m:r>
                      </m:e>
                      <m:sub>
                        <m:r>
                          <a:rPr lang="pt-BR" sz="2400" b="1" i="1" smtClean="0">
                            <a:solidFill>
                              <a:srgbClr val="6E6452"/>
                            </a:solidFill>
                            <a:latin typeface="Cambria Math" panose="02040503050406030204" pitchFamily="18" charset="0"/>
                            <a:ea typeface="Cambria Math" panose="02040503050406030204" pitchFamily="18" charset="0"/>
                          </a:rPr>
                          <m:t>𝒕</m:t>
                        </m:r>
                        <m:r>
                          <a:rPr lang="pt-BR" sz="2400" b="1" i="1" smtClean="0">
                            <a:solidFill>
                              <a:srgbClr val="6E6452"/>
                            </a:solidFill>
                            <a:latin typeface="Cambria Math" panose="02040503050406030204" pitchFamily="18" charset="0"/>
                            <a:ea typeface="Cambria Math" panose="02040503050406030204" pitchFamily="18" charset="0"/>
                          </a:rPr>
                          <m:t>=</m:t>
                        </m:r>
                        <m:r>
                          <a:rPr lang="pt-BR" sz="2400" b="1" i="1" smtClean="0">
                            <a:solidFill>
                              <a:srgbClr val="6E6452"/>
                            </a:solidFill>
                            <a:latin typeface="Cambria Math" panose="02040503050406030204" pitchFamily="18" charset="0"/>
                            <a:ea typeface="Cambria Math" panose="02040503050406030204" pitchFamily="18" charset="0"/>
                          </a:rPr>
                          <m:t>𝟏</m:t>
                        </m:r>
                      </m:sub>
                      <m:sup>
                        <m:r>
                          <a:rPr lang="pt-BR" sz="2400" b="1" i="1" smtClean="0">
                            <a:solidFill>
                              <a:srgbClr val="6E6452"/>
                            </a:solidFill>
                            <a:latin typeface="Cambria Math" panose="02040503050406030204" pitchFamily="18" charset="0"/>
                            <a:ea typeface="Cambria Math" panose="02040503050406030204" pitchFamily="18" charset="0"/>
                          </a:rPr>
                          <m:t>𝒏</m:t>
                        </m:r>
                      </m:sup>
                    </m:sSubSup>
                    <m:r>
                      <a:rPr lang="pt-BR" sz="2400" b="1" i="1" smtClean="0">
                        <a:solidFill>
                          <a:srgbClr val="6E6452"/>
                        </a:solidFill>
                        <a:latin typeface="Cambria Math" panose="02040503050406030204" pitchFamily="18" charset="0"/>
                        <a:ea typeface="Cambria Math" panose="02040503050406030204" pitchFamily="18" charset="0"/>
                      </a:rPr>
                      <m:t>(</m:t>
                    </m:r>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𝑷𝑨𝑴</m:t>
                        </m:r>
                      </m:e>
                      <m:sub>
                        <m:r>
                          <a:rPr lang="pt-BR" sz="2400" b="1" i="1" smtClean="0">
                            <a:solidFill>
                              <a:srgbClr val="6E6452"/>
                            </a:solidFill>
                            <a:latin typeface="Cambria Math" panose="02040503050406030204" pitchFamily="18" charset="0"/>
                            <a:ea typeface="Cambria Math" panose="02040503050406030204" pitchFamily="18" charset="0"/>
                          </a:rPr>
                          <m:t>(</m:t>
                        </m:r>
                        <m:r>
                          <a:rPr lang="pt-BR" sz="2400" b="1" i="1" smtClean="0">
                            <a:solidFill>
                              <a:srgbClr val="6E6452"/>
                            </a:solidFill>
                            <a:latin typeface="Cambria Math" panose="02040503050406030204" pitchFamily="18" charset="0"/>
                            <a:ea typeface="Cambria Math" panose="02040503050406030204" pitchFamily="18" charset="0"/>
                          </a:rPr>
                          <m:t>𝒑</m:t>
                        </m:r>
                        <m:r>
                          <a:rPr lang="pt-BR" sz="2400" b="1" i="1" smtClean="0">
                            <a:solidFill>
                              <a:srgbClr val="6E6452"/>
                            </a:solidFill>
                            <a:latin typeface="Cambria Math" panose="02040503050406030204" pitchFamily="18" charset="0"/>
                            <a:ea typeface="Cambria Math" panose="02040503050406030204" pitchFamily="18" charset="0"/>
                          </a:rPr>
                          <m:t>)</m:t>
                        </m:r>
                      </m:sub>
                    </m:sSub>
                    <m:r>
                      <a:rPr lang="pt-BR" sz="2400" b="1" i="1" smtClean="0">
                        <a:solidFill>
                          <a:srgbClr val="6E6452"/>
                        </a:solidFill>
                        <a:latin typeface="Cambria Math" panose="02040503050406030204" pitchFamily="18" charset="0"/>
                        <a:ea typeface="Cambria Math" panose="02040503050406030204" pitchFamily="18" charset="0"/>
                      </a:rPr>
                      <m:t>∗</m:t>
                    </m:r>
                    <m:f>
                      <m:fPr>
                        <m:ctrlPr>
                          <a:rPr lang="pt-BR" sz="2400" b="1" i="1" smtClean="0">
                            <a:solidFill>
                              <a:srgbClr val="6E6452"/>
                            </a:solidFill>
                            <a:latin typeface="Cambria Math" panose="02040503050406030204" pitchFamily="18" charset="0"/>
                            <a:ea typeface="Cambria Math" panose="02040503050406030204" pitchFamily="18" charset="0"/>
                          </a:rPr>
                        </m:ctrlPr>
                      </m:fPr>
                      <m:num>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𝒇</m:t>
                            </m:r>
                          </m:e>
                          <m:sub>
                            <m:r>
                              <a:rPr lang="pt-BR" sz="2400" b="1" i="1" smtClean="0">
                                <a:solidFill>
                                  <a:srgbClr val="6E6452"/>
                                </a:solidFill>
                                <a:latin typeface="Cambria Math" panose="02040503050406030204" pitchFamily="18" charset="0"/>
                                <a:ea typeface="Cambria Math" panose="02040503050406030204" pitchFamily="18" charset="0"/>
                              </a:rPr>
                              <m:t>𝒓</m:t>
                            </m:r>
                          </m:sub>
                        </m:sSub>
                      </m:num>
                      <m:den>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𝒇</m:t>
                            </m:r>
                          </m:e>
                          <m:sub>
                            <m:r>
                              <a:rPr lang="pt-BR" sz="2400" b="1" i="1" smtClean="0">
                                <a:solidFill>
                                  <a:srgbClr val="6E6452"/>
                                </a:solidFill>
                                <a:latin typeface="Cambria Math" panose="02040503050406030204" pitchFamily="18" charset="0"/>
                                <a:ea typeface="Cambria Math" panose="02040503050406030204" pitchFamily="18" charset="0"/>
                              </a:rPr>
                              <m:t>𝒕</m:t>
                            </m:r>
                          </m:sub>
                        </m:sSub>
                      </m:den>
                    </m:f>
                    <m:r>
                      <a:rPr lang="pt-BR" sz="2400" b="1" i="1" smtClean="0">
                        <a:solidFill>
                          <a:srgbClr val="6E6452"/>
                        </a:solidFill>
                        <a:latin typeface="Cambria Math" panose="02040503050406030204" pitchFamily="18" charset="0"/>
                        <a:ea typeface="Cambria Math" panose="02040503050406030204" pitchFamily="18" charset="0"/>
                      </a:rPr>
                      <m:t>)</m:t>
                    </m:r>
                    <m:r>
                      <a:rPr lang="pt-BR" sz="2400" b="1" i="1">
                        <a:solidFill>
                          <a:srgbClr val="6E6452"/>
                        </a:solidFill>
                        <a:latin typeface="Cambria Math" panose="02040503050406030204" pitchFamily="18" charset="0"/>
                        <a:ea typeface="Cambria Math" panose="02040503050406030204" pitchFamily="18" charset="0"/>
                      </a:rPr>
                      <m:t>−</m:t>
                    </m:r>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𝑷𝑨𝑭</m:t>
                        </m:r>
                      </m:e>
                      <m:sub>
                        <m:r>
                          <a:rPr lang="pt-BR" sz="2400" b="1" i="1" smtClean="0">
                            <a:solidFill>
                              <a:srgbClr val="6E6452"/>
                            </a:solidFill>
                            <a:latin typeface="Cambria Math" panose="02040503050406030204" pitchFamily="18" charset="0"/>
                            <a:ea typeface="Cambria Math" panose="02040503050406030204" pitchFamily="18" charset="0"/>
                          </a:rPr>
                          <m:t>(</m:t>
                        </m:r>
                        <m:r>
                          <a:rPr lang="pt-BR" sz="2400" b="1" i="1" smtClean="0">
                            <a:solidFill>
                              <a:srgbClr val="6E6452"/>
                            </a:solidFill>
                            <a:latin typeface="Cambria Math" panose="02040503050406030204" pitchFamily="18" charset="0"/>
                            <a:ea typeface="Cambria Math" panose="02040503050406030204" pitchFamily="18" charset="0"/>
                          </a:rPr>
                          <m:t>𝒑</m:t>
                        </m:r>
                        <m:r>
                          <a:rPr lang="pt-BR" sz="2400" b="1" i="1" smtClean="0">
                            <a:solidFill>
                              <a:srgbClr val="6E6452"/>
                            </a:solidFill>
                            <a:latin typeface="Cambria Math" panose="02040503050406030204" pitchFamily="18" charset="0"/>
                            <a:ea typeface="Cambria Math" panose="02040503050406030204" pitchFamily="18" charset="0"/>
                          </a:rPr>
                          <m:t>)</m:t>
                        </m:r>
                      </m:sub>
                    </m:sSub>
                    <m:r>
                      <a:rPr lang="pt-BR" sz="2400" b="1" i="1">
                        <a:solidFill>
                          <a:srgbClr val="6E6452"/>
                        </a:solidFill>
                        <a:latin typeface="Cambria Math" panose="02040503050406030204" pitchFamily="18" charset="0"/>
                        <a:ea typeface="Cambria Math" panose="02040503050406030204" pitchFamily="18" charset="0"/>
                      </a:rPr>
                      <m:t>]∗</m:t>
                    </m:r>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𝑽𝑹</m:t>
                        </m:r>
                      </m:e>
                      <m:sub>
                        <m:r>
                          <a:rPr lang="pt-BR" sz="2400" b="1" i="1" smtClean="0">
                            <a:solidFill>
                              <a:srgbClr val="6E6452"/>
                            </a:solidFill>
                            <a:latin typeface="Cambria Math" panose="02040503050406030204" pitchFamily="18" charset="0"/>
                            <a:ea typeface="Cambria Math" panose="02040503050406030204" pitchFamily="18" charset="0"/>
                          </a:rPr>
                          <m:t>𝒅𝒓𝒆</m:t>
                        </m:r>
                      </m:sub>
                    </m:sSub>
                  </m:oMath>
                </a14:m>
                <a:r>
                  <a:rPr lang="pt-BR" sz="2400" b="1" dirty="0">
                    <a:solidFill>
                      <a:srgbClr val="6E6452"/>
                    </a:solidFill>
                    <a:latin typeface="Cambria Math" panose="02040503050406030204" pitchFamily="18" charset="0"/>
                    <a:ea typeface="Cambria Math" panose="02040503050406030204" pitchFamily="18" charset="0"/>
                  </a:rPr>
                  <a:t>	</a:t>
                </a:r>
              </a:p>
            </p:txBody>
          </p:sp>
        </mc:Choice>
        <mc:Fallback xmlns="">
          <p:sp>
            <p:nvSpPr>
              <p:cNvPr id="30" name="Retângulo 29">
                <a:extLst>
                  <a:ext uri="{FF2B5EF4-FFF2-40B4-BE49-F238E27FC236}">
                    <a16:creationId xmlns:a16="http://schemas.microsoft.com/office/drawing/2014/main" id="{F9874020-155C-414F-9B9C-FD6BCEB51975}"/>
                  </a:ext>
                </a:extLst>
              </p:cNvPr>
              <p:cNvSpPr>
                <a:spLocks noRot="1" noChangeAspect="1" noMove="1" noResize="1" noEditPoints="1" noAdjustHandles="1" noChangeArrowheads="1" noChangeShapeType="1" noTextEdit="1"/>
              </p:cNvSpPr>
              <p:nvPr/>
            </p:nvSpPr>
            <p:spPr>
              <a:xfrm>
                <a:off x="804929" y="3954664"/>
                <a:ext cx="7695127" cy="104849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1" name="CaixaDeTexto 30">
                <a:extLst>
                  <a:ext uri="{FF2B5EF4-FFF2-40B4-BE49-F238E27FC236}">
                    <a16:creationId xmlns:a16="http://schemas.microsoft.com/office/drawing/2014/main" id="{F54B03D8-B059-44B0-8171-C10067C8F757}"/>
                  </a:ext>
                </a:extLst>
              </p:cNvPr>
              <p:cNvSpPr txBox="1"/>
              <p:nvPr/>
            </p:nvSpPr>
            <p:spPr>
              <a:xfrm>
                <a:off x="804929" y="5003723"/>
                <a:ext cx="2904186" cy="558230"/>
              </a:xfrm>
              <a:prstGeom prst="rect">
                <a:avLst/>
              </a:prstGeom>
              <a:noFill/>
            </p:spPr>
            <p:txBody>
              <a:bodyPr wrap="square" rtlCol="0">
                <a:spAutoFit/>
              </a:bodyPr>
              <a:lstStyle/>
              <a:p>
                <a:pPr eaLnBrk="0" fontAlgn="base" hangingPunct="0">
                  <a:spcBef>
                    <a:spcPct val="0"/>
                  </a:spcBef>
                  <a:spcAft>
                    <a:spcPct val="0"/>
                  </a:spcAft>
                </a:pPr>
                <a14:m>
                  <m:oMath xmlns:m="http://schemas.openxmlformats.org/officeDocument/2006/math">
                    <m:sSub>
                      <m:sSubPr>
                        <m:ctrlPr>
                          <a:rPr lang="pt-BR" sz="2000" b="1" i="1" smtClean="0">
                            <a:solidFill>
                              <a:srgbClr val="6E6452"/>
                            </a:solidFill>
                            <a:latin typeface="Cambria Math" panose="02040503050406030204" pitchFamily="18" charset="0"/>
                            <a:ea typeface="Cambria Math" panose="02040503050406030204" pitchFamily="18" charset="0"/>
                          </a:rPr>
                        </m:ctrlPr>
                      </m:sSubPr>
                      <m:e>
                        <m:r>
                          <a:rPr lang="pt-BR" sz="2000" b="1" i="1">
                            <a:solidFill>
                              <a:srgbClr val="6E6452"/>
                            </a:solidFill>
                            <a:latin typeface="Cambria Math" panose="02040503050406030204" pitchFamily="18" charset="0"/>
                            <a:ea typeface="Cambria Math" panose="02040503050406030204" pitchFamily="18" charset="0"/>
                          </a:rPr>
                          <m:t>𝑽𝑹</m:t>
                        </m:r>
                      </m:e>
                      <m:sub>
                        <m:r>
                          <a:rPr lang="pt-BR" sz="2000" b="1" i="1">
                            <a:solidFill>
                              <a:srgbClr val="6E6452"/>
                            </a:solidFill>
                            <a:latin typeface="Cambria Math" panose="02040503050406030204" pitchFamily="18" charset="0"/>
                            <a:ea typeface="Cambria Math" panose="02040503050406030204" pitchFamily="18" charset="0"/>
                          </a:rPr>
                          <m:t>𝒆𝒓𝒆</m:t>
                        </m:r>
                      </m:sub>
                    </m:sSub>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𝐓𝐃</m:t>
                    </m:r>
                    <m:r>
                      <a:rPr lang="pt-BR" sz="2000" b="1" i="0" smtClean="0">
                        <a:solidFill>
                          <a:srgbClr val="6E6452"/>
                        </a:solidFill>
                        <a:latin typeface="Cambria Math" panose="02040503050406030204" pitchFamily="18" charset="0"/>
                        <a:ea typeface="Cambria Math" panose="02040503050406030204" pitchFamily="18" charset="0"/>
                      </a:rPr>
                      <m:t>𝐞𝐦𝐚𝐧𝐝𝐚</m:t>
                    </m:r>
                    <m:r>
                      <a:rPr lang="pt-BR" sz="2000" b="1" i="0" smtClean="0">
                        <a:solidFill>
                          <a:srgbClr val="6E6452"/>
                        </a:solidFill>
                        <a:latin typeface="Cambria Math" panose="02040503050406030204" pitchFamily="18" charset="0"/>
                        <a:ea typeface="Cambria Math" panose="02040503050406030204" pitchFamily="18" charset="0"/>
                      </a:rPr>
                      <m:t> </m:t>
                    </m:r>
                    <m:r>
                      <a:rPr lang="pt-BR" sz="2000" b="1" i="0" smtClean="0">
                        <a:solidFill>
                          <a:srgbClr val="6E6452"/>
                        </a:solidFill>
                        <a:latin typeface="Cambria Math" panose="02040503050406030204" pitchFamily="18" charset="0"/>
                        <a:ea typeface="Cambria Math" panose="02040503050406030204" pitchFamily="18" charset="0"/>
                      </a:rPr>
                      <m:t>𝐅𝐏</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𝐀</m:t>
                    </m:r>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𝟏</m:t>
                    </m:r>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𝟐</m:t>
                    </m:r>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𝟑</m:t>
                    </m:r>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𝟒</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𝐀𝐳𝐮𝐥</m:t>
                    </m:r>
                    <m:r>
                      <a:rPr lang="pt-BR" sz="2000" b="1" smtClean="0">
                        <a:solidFill>
                          <a:srgbClr val="6E6452"/>
                        </a:solidFill>
                        <a:latin typeface="Cambria Math" panose="02040503050406030204" pitchFamily="18" charset="0"/>
                        <a:ea typeface="Cambria Math" panose="02040503050406030204" pitchFamily="18" charset="0"/>
                      </a:rPr>
                      <m:t> </m:t>
                    </m:r>
                    <m:d>
                      <m:dPr>
                        <m:ctrlPr>
                          <a:rPr lang="pt-BR" sz="2000" b="1" i="1" smtClean="0">
                            <a:solidFill>
                              <a:srgbClr val="6E6452"/>
                            </a:solidFill>
                            <a:latin typeface="Cambria Math" panose="02040503050406030204" pitchFamily="18" charset="0"/>
                            <a:ea typeface="Cambria Math" panose="02040503050406030204" pitchFamily="18" charset="0"/>
                          </a:rPr>
                        </m:ctrlPr>
                      </m:dPr>
                      <m:e>
                        <m:f>
                          <m:fPr>
                            <m:ctrlPr>
                              <a:rPr lang="pt-BR" sz="2000" b="1" i="1" smtClean="0">
                                <a:solidFill>
                                  <a:srgbClr val="6E6452"/>
                                </a:solidFill>
                                <a:latin typeface="Cambria Math" panose="02040503050406030204" pitchFamily="18" charset="0"/>
                                <a:ea typeface="Cambria Math" panose="02040503050406030204" pitchFamily="18" charset="0"/>
                              </a:rPr>
                            </m:ctrlPr>
                          </m:fPr>
                          <m:num>
                            <m:r>
                              <a:rPr lang="pt-BR" sz="2000" b="1" smtClean="0">
                                <a:solidFill>
                                  <a:srgbClr val="6E6452"/>
                                </a:solidFill>
                                <a:latin typeface="Cambria Math" panose="02040503050406030204" pitchFamily="18" charset="0"/>
                                <a:ea typeface="Cambria Math" panose="02040503050406030204" pitchFamily="18" charset="0"/>
                              </a:rPr>
                              <m:t>𝐑</m:t>
                            </m:r>
                            <m:r>
                              <a:rPr lang="pt-BR" sz="2000" b="1" smtClean="0">
                                <a:solidFill>
                                  <a:srgbClr val="6E6452"/>
                                </a:solidFill>
                                <a:latin typeface="Cambria Math" panose="02040503050406030204" pitchFamily="18" charset="0"/>
                                <a:ea typeface="Cambria Math" panose="02040503050406030204" pitchFamily="18" charset="0"/>
                              </a:rPr>
                              <m:t>$</m:t>
                            </m:r>
                          </m:num>
                          <m:den>
                            <m:r>
                              <a:rPr lang="pt-BR" sz="2000" b="1" smtClean="0">
                                <a:solidFill>
                                  <a:srgbClr val="6E6452"/>
                                </a:solidFill>
                                <a:latin typeface="Cambria Math" panose="02040503050406030204" pitchFamily="18" charset="0"/>
                                <a:ea typeface="Cambria Math" panose="02040503050406030204" pitchFamily="18" charset="0"/>
                              </a:rPr>
                              <m:t>𝐌𝐖𝐡</m:t>
                            </m:r>
                          </m:den>
                        </m:f>
                      </m:e>
                    </m:d>
                  </m:oMath>
                </a14:m>
                <a:r>
                  <a:rPr lang="pt-BR" sz="2200" b="1" dirty="0">
                    <a:solidFill>
                      <a:srgbClr val="999999"/>
                    </a:solidFill>
                    <a:latin typeface="Arial" charset="0"/>
                  </a:rPr>
                  <a:t> </a:t>
                </a:r>
              </a:p>
            </p:txBody>
          </p:sp>
        </mc:Choice>
        <mc:Fallback>
          <p:sp>
            <p:nvSpPr>
              <p:cNvPr id="31" name="CaixaDeTexto 30">
                <a:extLst>
                  <a:ext uri="{FF2B5EF4-FFF2-40B4-BE49-F238E27FC236}">
                    <a16:creationId xmlns:a16="http://schemas.microsoft.com/office/drawing/2014/main" id="{F54B03D8-B059-44B0-8171-C10067C8F757}"/>
                  </a:ext>
                </a:extLst>
              </p:cNvPr>
              <p:cNvSpPr txBox="1">
                <a:spLocks noRot="1" noChangeAspect="1" noMove="1" noResize="1" noEditPoints="1" noAdjustHandles="1" noChangeArrowheads="1" noChangeShapeType="1" noTextEdit="1"/>
              </p:cNvSpPr>
              <p:nvPr/>
            </p:nvSpPr>
            <p:spPr>
              <a:xfrm>
                <a:off x="804929" y="5003723"/>
                <a:ext cx="2904186" cy="558230"/>
              </a:xfrm>
              <a:prstGeom prst="rect">
                <a:avLst/>
              </a:prstGeom>
              <a:blipFill>
                <a:blip r:embed="rId5"/>
                <a:stretch>
                  <a:fillRect r="-80672"/>
                </a:stretch>
              </a:blipFill>
            </p:spPr>
            <p:txBody>
              <a:bodyPr/>
              <a:lstStyle/>
              <a:p>
                <a:r>
                  <a:rPr lang="pt-BR">
                    <a:noFill/>
                  </a:rPr>
                  <a:t> </a:t>
                </a:r>
              </a:p>
            </p:txBody>
          </p:sp>
        </mc:Fallback>
      </mc:AlternateContent>
    </p:spTree>
    <p:extLst>
      <p:ext uri="{BB962C8B-B14F-4D97-AF65-F5344CB8AC3E}">
        <p14:creationId xmlns:p14="http://schemas.microsoft.com/office/powerpoint/2010/main" val="660944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A96399-D300-4113-A91C-6099FF491187}"/>
              </a:ext>
            </a:extLst>
          </p:cNvPr>
          <p:cNvSpPr txBox="1"/>
          <p:nvPr/>
        </p:nvSpPr>
        <p:spPr>
          <a:xfrm rot="20163782">
            <a:off x="1345842" y="2559184"/>
            <a:ext cx="6452316" cy="430887"/>
          </a:xfrm>
          <a:prstGeom prst="rect">
            <a:avLst/>
          </a:prstGeom>
          <a:solidFill>
            <a:srgbClr val="C80F0F">
              <a:alpha val="81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1" i="0" u="none" strike="noStrike" kern="0" cap="none" spc="0" normalizeH="0" baseline="0" noProof="0" dirty="0">
                <a:ln>
                  <a:noFill/>
                </a:ln>
                <a:solidFill>
                  <a:srgbClr val="FFFFFF"/>
                </a:solidFill>
                <a:effectLst/>
                <a:uLnTx/>
                <a:uFillTx/>
                <a:latin typeface="Arial" charset="0"/>
              </a:rPr>
              <a:t>Exercícios</a:t>
            </a:r>
          </a:p>
        </p:txBody>
      </p:sp>
    </p:spTree>
    <p:extLst>
      <p:ext uri="{BB962C8B-B14F-4D97-AF65-F5344CB8AC3E}">
        <p14:creationId xmlns:p14="http://schemas.microsoft.com/office/powerpoint/2010/main" val="335826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9D4D62-4C34-42C4-9DB5-FC4D16A99ED3}"/>
              </a:ext>
            </a:extLst>
          </p:cNvPr>
          <p:cNvSpPr>
            <a:spLocks noChangeArrowheads="1"/>
          </p:cNvSpPr>
          <p:nvPr/>
        </p:nvSpPr>
        <p:spPr bwMode="auto">
          <a:xfrm>
            <a:off x="561474" y="600393"/>
            <a:ext cx="569918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pt-BR" sz="2800" dirty="0">
                <a:solidFill>
                  <a:schemeClr val="tx2"/>
                </a:solidFill>
                <a:latin typeface="Cambria Math" panose="02040503050406030204" pitchFamily="18" charset="0"/>
                <a:ea typeface="Cambria Math" panose="02040503050406030204" pitchFamily="18" charset="0"/>
              </a:rPr>
              <a:t>Medidas</a:t>
            </a:r>
          </a:p>
        </p:txBody>
      </p:sp>
      <p:sp>
        <p:nvSpPr>
          <p:cNvPr id="3" name="Rectangle 3">
            <a:extLst>
              <a:ext uri="{FF2B5EF4-FFF2-40B4-BE49-F238E27FC236}">
                <a16:creationId xmlns:a16="http://schemas.microsoft.com/office/drawing/2014/main" id="{DFFA29B7-7626-4354-9E96-C3DB0B9B9C0A}"/>
              </a:ext>
            </a:extLst>
          </p:cNvPr>
          <p:cNvSpPr>
            <a:spLocks noChangeArrowheads="1"/>
          </p:cNvSpPr>
          <p:nvPr/>
        </p:nvSpPr>
        <p:spPr bwMode="auto">
          <a:xfrm>
            <a:off x="218941" y="1917882"/>
            <a:ext cx="8763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Escolher adequadamente sua opção tarifária;</a:t>
            </a:r>
          </a:p>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Contratar as demandas conforme suas necessidades (multas ultrapassagem e ociosidades);</a:t>
            </a:r>
          </a:p>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Evitar desperdícios;</a:t>
            </a:r>
          </a:p>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Concentrar atividades nos horários de tarifas mais baratas (verde e azul);</a:t>
            </a:r>
          </a:p>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Manter o fator de potência acima de 0,92.</a:t>
            </a:r>
          </a:p>
        </p:txBody>
      </p:sp>
    </p:spTree>
    <p:extLst>
      <p:ext uri="{BB962C8B-B14F-4D97-AF65-F5344CB8AC3E}">
        <p14:creationId xmlns:p14="http://schemas.microsoft.com/office/powerpoint/2010/main" val="667464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FC1C8D2-7337-4425-9722-8336E4BC9AA8}"/>
              </a:ext>
            </a:extLst>
          </p:cNvPr>
          <p:cNvSpPr/>
          <p:nvPr/>
        </p:nvSpPr>
        <p:spPr>
          <a:xfrm>
            <a:off x="-180528" y="476672"/>
            <a:ext cx="1996225" cy="523220"/>
          </a:xfrm>
          <a:prstGeom prst="rect">
            <a:avLst/>
          </a:prstGeom>
        </p:spPr>
        <p:txBody>
          <a:bodyPr wrap="square">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Medidas</a:t>
            </a:r>
          </a:p>
        </p:txBody>
      </p:sp>
      <p:sp>
        <p:nvSpPr>
          <p:cNvPr id="3" name="Rectangle 2">
            <a:extLst>
              <a:ext uri="{FF2B5EF4-FFF2-40B4-BE49-F238E27FC236}">
                <a16:creationId xmlns:a16="http://schemas.microsoft.com/office/drawing/2014/main" id="{22229E6D-9CC4-41B9-8420-8D04D28BD035}"/>
              </a:ext>
            </a:extLst>
          </p:cNvPr>
          <p:cNvSpPr>
            <a:spLocks noChangeArrowheads="1"/>
          </p:cNvSpPr>
          <p:nvPr/>
        </p:nvSpPr>
        <p:spPr bwMode="auto">
          <a:xfrm>
            <a:off x="26748" y="1627885"/>
            <a:ext cx="869838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A distribuidora deve ajustar o contrato vigente, a qualquer tempo, sempre que solicitado pelo consumidor, em razão da implementação de medidas de eficiência energética que resultem em redução da demanda de potência, comprováveis pela distribuidora, ressalvado o disposto no contrato acerca do ressarcimento dos investimentos não amortizados durante a vigência do contrato.</a:t>
            </a: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O consumidor deve submeter previamente à distribuidora os projetos</a:t>
            </a: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básico e executivo das medidas de eficiência energética a serem implementadas, com as justificativas técnicas devidas, etapas de implantação, resultados previstos, prazos, proposta para a revisão contratual e acompanhamento pela distribuidora.</a:t>
            </a:r>
          </a:p>
        </p:txBody>
      </p:sp>
    </p:spTree>
    <p:extLst>
      <p:ext uri="{BB962C8B-B14F-4D97-AF65-F5344CB8AC3E}">
        <p14:creationId xmlns:p14="http://schemas.microsoft.com/office/powerpoint/2010/main" val="2187868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A033E43-E6CC-43B9-8CA5-2EBFD5312A43}"/>
              </a:ext>
            </a:extLst>
          </p:cNvPr>
          <p:cNvSpPr/>
          <p:nvPr/>
        </p:nvSpPr>
        <p:spPr>
          <a:xfrm>
            <a:off x="1187624" y="1196752"/>
            <a:ext cx="7416824" cy="2831544"/>
          </a:xfrm>
          <a:prstGeom prst="rect">
            <a:avLst/>
          </a:prstGeom>
        </p:spPr>
        <p:txBody>
          <a:bodyPr wrap="square">
            <a:spAutoFit/>
          </a:bodyPr>
          <a:lstStyle/>
          <a:p>
            <a:r>
              <a:rPr lang="pt-BR" sz="4400" b="1" dirty="0">
                <a:solidFill>
                  <a:prstClr val="black"/>
                </a:solidFill>
                <a:ea typeface="+mj-ea"/>
                <a:cs typeface="+mj-cs"/>
              </a:rPr>
              <a:t>Obrigado!</a:t>
            </a:r>
          </a:p>
          <a:p>
            <a:endParaRPr lang="pt-BR" sz="4400" b="1" dirty="0">
              <a:solidFill>
                <a:prstClr val="black"/>
              </a:solidFill>
              <a:ea typeface="+mj-ea"/>
              <a:cs typeface="+mj-cs"/>
            </a:endParaRPr>
          </a:p>
          <a:p>
            <a:r>
              <a:rPr lang="pt-BR" sz="3000" b="1" dirty="0">
                <a:solidFill>
                  <a:prstClr val="black"/>
                </a:solidFill>
                <a:ea typeface="+mj-ea"/>
                <a:cs typeface="+mj-cs"/>
              </a:rPr>
              <a:t>Jonas Gonçalves</a:t>
            </a:r>
          </a:p>
          <a:p>
            <a:r>
              <a:rPr lang="pt-BR" sz="3000" b="1" dirty="0">
                <a:solidFill>
                  <a:prstClr val="black"/>
                </a:solidFill>
                <a:ea typeface="+mj-ea"/>
                <a:cs typeface="+mj-cs"/>
              </a:rPr>
              <a:t>18 9 9119 9183</a:t>
            </a:r>
          </a:p>
          <a:p>
            <a:r>
              <a:rPr lang="pt-BR" sz="3000" b="1" dirty="0">
                <a:solidFill>
                  <a:prstClr val="black"/>
                </a:solidFill>
                <a:ea typeface="+mj-ea"/>
                <a:cs typeface="+mj-cs"/>
              </a:rPr>
              <a:t>goncalves@akut-umwelt.de</a:t>
            </a:r>
            <a:endParaRPr lang="pt-BR" sz="3000" dirty="0"/>
          </a:p>
        </p:txBody>
      </p:sp>
    </p:spTree>
    <p:extLst>
      <p:ext uri="{BB962C8B-B14F-4D97-AF65-F5344CB8AC3E}">
        <p14:creationId xmlns:p14="http://schemas.microsoft.com/office/powerpoint/2010/main" val="42643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A4D3A4D-CF60-4F5B-BF37-704A4D0A5C48}"/>
              </a:ext>
            </a:extLst>
          </p:cNvPr>
          <p:cNvPicPr>
            <a:picLocks noChangeAspect="1"/>
          </p:cNvPicPr>
          <p:nvPr/>
        </p:nvPicPr>
        <p:blipFill>
          <a:blip r:embed="rId2"/>
          <a:stretch>
            <a:fillRect/>
          </a:stretch>
        </p:blipFill>
        <p:spPr>
          <a:xfrm>
            <a:off x="171394" y="2113374"/>
            <a:ext cx="2495550" cy="1828800"/>
          </a:xfrm>
          <a:prstGeom prst="rect">
            <a:avLst/>
          </a:prstGeom>
        </p:spPr>
      </p:pic>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F40D09DD-5ACF-47F9-905F-5C9F2D6B7A87}"/>
                  </a:ext>
                </a:extLst>
              </p:cNvPr>
              <p:cNvSpPr txBox="1"/>
              <p:nvPr/>
            </p:nvSpPr>
            <p:spPr>
              <a:xfrm>
                <a:off x="171394" y="4365042"/>
                <a:ext cx="3326261" cy="800284"/>
              </a:xfrm>
              <a:prstGeom prst="rect">
                <a:avLst/>
              </a:prstGeom>
              <a:noFill/>
            </p:spPr>
            <p:txBody>
              <a:bodyPr wrap="square" lIns="0" tIns="0" rIns="0" bIns="0" rtlCol="0">
                <a:spAutoFit/>
              </a:bodyPr>
              <a:lstStyle/>
              <a:p>
                <a:r>
                  <a:rPr lang="pt-BR" sz="3600" dirty="0">
                    <a:solidFill>
                      <a:schemeClr val="tx1">
                        <a:lumMod val="95000"/>
                        <a:lumOff val="5000"/>
                      </a:schemeClr>
                    </a:solidFill>
                    <a:latin typeface="BundesSans Office" panose="020B0002030500000203" pitchFamily="34" charset="0"/>
                  </a:rPr>
                  <a:t>I = </a:t>
                </a:r>
                <a14:m>
                  <m:oMath xmlns:m="http://schemas.openxmlformats.org/officeDocument/2006/math">
                    <m:f>
                      <m:fPr>
                        <m:ctrlPr>
                          <a:rPr lang="pt-BR" sz="3600" i="1" smtClean="0">
                            <a:solidFill>
                              <a:schemeClr val="tx1">
                                <a:lumMod val="95000"/>
                                <a:lumOff val="5000"/>
                              </a:schemeClr>
                            </a:solidFill>
                            <a:latin typeface="Cambria Math" panose="02040503050406030204" pitchFamily="18" charset="0"/>
                          </a:rPr>
                        </m:ctrlPr>
                      </m:fPr>
                      <m:num>
                        <m:r>
                          <a:rPr lang="pt-BR" sz="3600" i="1" smtClean="0">
                            <a:solidFill>
                              <a:schemeClr val="tx1">
                                <a:lumMod val="95000"/>
                                <a:lumOff val="5000"/>
                              </a:schemeClr>
                            </a:solidFill>
                            <a:latin typeface="Cambria Math" panose="02040503050406030204" pitchFamily="18" charset="0"/>
                            <a:ea typeface="Cambria Math" panose="02040503050406030204" pitchFamily="18" charset="0"/>
                          </a:rPr>
                          <m:t>∆</m:t>
                        </m:r>
                        <m:r>
                          <a:rPr lang="pt-BR" sz="3600" b="1" i="1" smtClean="0">
                            <a:solidFill>
                              <a:schemeClr val="tx1">
                                <a:lumMod val="95000"/>
                                <a:lumOff val="5000"/>
                              </a:schemeClr>
                            </a:solidFill>
                            <a:latin typeface="Cambria Math" panose="02040503050406030204" pitchFamily="18" charset="0"/>
                            <a:ea typeface="Cambria Math" panose="02040503050406030204" pitchFamily="18" charset="0"/>
                          </a:rPr>
                          <m:t>𝒒</m:t>
                        </m:r>
                      </m:num>
                      <m:den>
                        <m:r>
                          <a:rPr lang="pt-BR" sz="3600" i="1" smtClean="0">
                            <a:solidFill>
                              <a:schemeClr val="tx1">
                                <a:lumMod val="95000"/>
                                <a:lumOff val="5000"/>
                              </a:schemeClr>
                            </a:solidFill>
                            <a:latin typeface="Cambria Math" panose="02040503050406030204" pitchFamily="18" charset="0"/>
                            <a:ea typeface="Cambria Math" panose="02040503050406030204" pitchFamily="18" charset="0"/>
                          </a:rPr>
                          <m:t>∆</m:t>
                        </m:r>
                        <m:r>
                          <a:rPr lang="pt-BR" sz="3600" b="1" i="1" smtClean="0">
                            <a:solidFill>
                              <a:schemeClr val="tx1">
                                <a:lumMod val="95000"/>
                                <a:lumOff val="5000"/>
                              </a:schemeClr>
                            </a:solidFill>
                            <a:latin typeface="Cambria Math" panose="02040503050406030204" pitchFamily="18" charset="0"/>
                            <a:ea typeface="Cambria Math" panose="02040503050406030204" pitchFamily="18" charset="0"/>
                          </a:rPr>
                          <m:t>𝒕</m:t>
                        </m:r>
                      </m:den>
                    </m:f>
                    <m:r>
                      <a:rPr lang="pt-BR" sz="3600" b="1" i="1" smtClean="0">
                        <a:solidFill>
                          <a:schemeClr val="tx1">
                            <a:lumMod val="95000"/>
                            <a:lumOff val="5000"/>
                          </a:schemeClr>
                        </a:solidFill>
                        <a:latin typeface="Cambria Math" panose="02040503050406030204" pitchFamily="18" charset="0"/>
                      </a:rPr>
                      <m:t> [</m:t>
                    </m:r>
                    <m:r>
                      <a:rPr lang="pt-BR" sz="3600" b="1" i="1" smtClean="0">
                        <a:solidFill>
                          <a:schemeClr val="tx1">
                            <a:lumMod val="95000"/>
                            <a:lumOff val="5000"/>
                          </a:schemeClr>
                        </a:solidFill>
                        <a:latin typeface="Cambria Math" panose="02040503050406030204" pitchFamily="18" charset="0"/>
                      </a:rPr>
                      <m:t>𝒂𝒎𝒑</m:t>
                    </m:r>
                    <m:r>
                      <a:rPr lang="pt-BR" sz="3600" b="1" i="1" smtClean="0">
                        <a:solidFill>
                          <a:schemeClr val="tx1">
                            <a:lumMod val="95000"/>
                            <a:lumOff val="5000"/>
                          </a:schemeClr>
                        </a:solidFill>
                        <a:latin typeface="Cambria Math" panose="02040503050406030204" pitchFamily="18" charset="0"/>
                      </a:rPr>
                      <m:t>é</m:t>
                    </m:r>
                    <m:r>
                      <a:rPr lang="pt-BR" sz="3600" b="1" i="1" smtClean="0">
                        <a:solidFill>
                          <a:schemeClr val="tx1">
                            <a:lumMod val="95000"/>
                            <a:lumOff val="5000"/>
                          </a:schemeClr>
                        </a:solidFill>
                        <a:latin typeface="Cambria Math" panose="02040503050406030204" pitchFamily="18" charset="0"/>
                      </a:rPr>
                      <m:t>𝒓𝒆</m:t>
                    </m:r>
                    <m:r>
                      <a:rPr lang="pt-BR" sz="3600" b="1" i="1" smtClean="0">
                        <a:solidFill>
                          <a:schemeClr val="tx1">
                            <a:lumMod val="95000"/>
                            <a:lumOff val="5000"/>
                          </a:schemeClr>
                        </a:solidFill>
                        <a:latin typeface="Cambria Math" panose="02040503050406030204" pitchFamily="18" charset="0"/>
                      </a:rPr>
                      <m:t>]</m:t>
                    </m:r>
                  </m:oMath>
                </a14:m>
                <a:endParaRPr lang="pt-BR" sz="3600" dirty="0">
                  <a:solidFill>
                    <a:schemeClr val="tx1">
                      <a:lumMod val="95000"/>
                      <a:lumOff val="5000"/>
                    </a:schemeClr>
                  </a:solidFill>
                  <a:latin typeface="BundesSans Office" panose="020B0002030500000203" pitchFamily="34" charset="0"/>
                </a:endParaRPr>
              </a:p>
            </p:txBody>
          </p:sp>
        </mc:Choice>
        <mc:Fallback xmlns="">
          <p:sp>
            <p:nvSpPr>
              <p:cNvPr id="5" name="CaixaDeTexto 4">
                <a:extLst>
                  <a:ext uri="{FF2B5EF4-FFF2-40B4-BE49-F238E27FC236}">
                    <a16:creationId xmlns:a16="http://schemas.microsoft.com/office/drawing/2014/main" id="{F40D09DD-5ACF-47F9-905F-5C9F2D6B7A87}"/>
                  </a:ext>
                </a:extLst>
              </p:cNvPr>
              <p:cNvSpPr txBox="1">
                <a:spLocks noRot="1" noChangeAspect="1" noMove="1" noResize="1" noEditPoints="1" noAdjustHandles="1" noChangeArrowheads="1" noChangeShapeType="1" noTextEdit="1"/>
              </p:cNvSpPr>
              <p:nvPr/>
            </p:nvSpPr>
            <p:spPr>
              <a:xfrm>
                <a:off x="171394" y="4365042"/>
                <a:ext cx="3326261" cy="800284"/>
              </a:xfrm>
              <a:prstGeom prst="rect">
                <a:avLst/>
              </a:prstGeom>
              <a:blipFill>
                <a:blip r:embed="rId3"/>
                <a:stretch>
                  <a:fillRect l="-8242" t="-1527" b="-19847"/>
                </a:stretch>
              </a:blipFill>
            </p:spPr>
            <p:txBody>
              <a:bodyPr/>
              <a:lstStyle/>
              <a:p>
                <a:r>
                  <a:rPr lang="pt-BR">
                    <a:noFill/>
                  </a:rPr>
                  <a:t> </a:t>
                </a:r>
              </a:p>
            </p:txBody>
          </p:sp>
        </mc:Fallback>
      </mc:AlternateContent>
      <p:sp>
        <p:nvSpPr>
          <p:cNvPr id="6" name="CaixaDeTexto 5">
            <a:extLst>
              <a:ext uri="{FF2B5EF4-FFF2-40B4-BE49-F238E27FC236}">
                <a16:creationId xmlns:a16="http://schemas.microsoft.com/office/drawing/2014/main" id="{C292646E-5B00-4643-A2D9-6D36974D974E}"/>
              </a:ext>
            </a:extLst>
          </p:cNvPr>
          <p:cNvSpPr txBox="1"/>
          <p:nvPr/>
        </p:nvSpPr>
        <p:spPr>
          <a:xfrm>
            <a:off x="171394" y="1324673"/>
            <a:ext cx="4042490" cy="584775"/>
          </a:xfrm>
          <a:prstGeom prst="rect">
            <a:avLst/>
          </a:prstGeom>
          <a:noFill/>
        </p:spPr>
        <p:txBody>
          <a:bodyPr wrap="square" rtlCol="0">
            <a:spAutoFit/>
          </a:bodyPr>
          <a:lstStyle/>
          <a:p>
            <a:r>
              <a:rPr lang="pt-BR" sz="3200" dirty="0">
                <a:solidFill>
                  <a:schemeClr val="tx1">
                    <a:lumMod val="95000"/>
                    <a:lumOff val="5000"/>
                  </a:schemeClr>
                </a:solidFill>
                <a:latin typeface="Cambria Math" panose="02040503050406030204" pitchFamily="18" charset="0"/>
                <a:ea typeface="Cambria Math" panose="02040503050406030204" pitchFamily="18" charset="0"/>
              </a:rPr>
              <a:t>I: Corrente Elétrica</a:t>
            </a:r>
          </a:p>
        </p:txBody>
      </p:sp>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653B9C77-7776-4A44-9B93-5FC6604AC7C2}"/>
                  </a:ext>
                </a:extLst>
              </p:cNvPr>
              <p:cNvSpPr txBox="1"/>
              <p:nvPr/>
            </p:nvSpPr>
            <p:spPr>
              <a:xfrm>
                <a:off x="5022761" y="4445690"/>
                <a:ext cx="3326261" cy="553998"/>
              </a:xfrm>
              <a:prstGeom prst="rect">
                <a:avLst/>
              </a:prstGeom>
              <a:noFill/>
            </p:spPr>
            <p:txBody>
              <a:bodyPr wrap="square" lIns="0" tIns="0" rIns="0" bIns="0" rtlCol="0">
                <a:spAutoFit/>
              </a:bodyPr>
              <a:lstStyle/>
              <a:p>
                <a:r>
                  <a:rPr lang="pt-BR" sz="3600" dirty="0">
                    <a:solidFill>
                      <a:schemeClr val="tx1">
                        <a:lumMod val="95000"/>
                        <a:lumOff val="5000"/>
                      </a:schemeClr>
                    </a:solidFill>
                    <a:latin typeface="BundesSans Office" panose="020B0002030500000203" pitchFamily="34" charset="0"/>
                  </a:rPr>
                  <a:t>P</a:t>
                </a:r>
                <a14:m>
                  <m:oMath xmlns:m="http://schemas.openxmlformats.org/officeDocument/2006/math">
                    <m:r>
                      <a:rPr lang="pt-BR" sz="3600" b="1" i="0" smtClean="0">
                        <a:solidFill>
                          <a:schemeClr val="tx1">
                            <a:lumMod val="95000"/>
                            <a:lumOff val="5000"/>
                          </a:schemeClr>
                        </a:solidFill>
                        <a:latin typeface="Cambria Math" panose="02040503050406030204" pitchFamily="18" charset="0"/>
                      </a:rPr>
                      <m:t>=</m:t>
                    </m:r>
                    <m:r>
                      <a:rPr lang="pt-BR" sz="3600" b="1" i="0" smtClean="0">
                        <a:solidFill>
                          <a:schemeClr val="tx1">
                            <a:lumMod val="95000"/>
                            <a:lumOff val="5000"/>
                          </a:schemeClr>
                        </a:solidFill>
                        <a:latin typeface="Cambria Math" panose="02040503050406030204" pitchFamily="18" charset="0"/>
                      </a:rPr>
                      <m:t>𝐕</m:t>
                    </m:r>
                    <m:r>
                      <a:rPr lang="pt-BR" sz="3600" b="1" i="0" smtClean="0">
                        <a:solidFill>
                          <a:schemeClr val="tx1">
                            <a:lumMod val="95000"/>
                            <a:lumOff val="5000"/>
                          </a:schemeClr>
                        </a:solidFill>
                        <a:latin typeface="Cambria Math" panose="02040503050406030204" pitchFamily="18" charset="0"/>
                      </a:rPr>
                      <m:t>∗</m:t>
                    </m:r>
                    <m:r>
                      <a:rPr lang="pt-BR" sz="3600" b="1" i="0" smtClean="0">
                        <a:solidFill>
                          <a:schemeClr val="tx1">
                            <a:lumMod val="95000"/>
                            <a:lumOff val="5000"/>
                          </a:schemeClr>
                        </a:solidFill>
                        <a:latin typeface="Cambria Math" panose="02040503050406030204" pitchFamily="18" charset="0"/>
                      </a:rPr>
                      <m:t>𝐈</m:t>
                    </m:r>
                    <m:r>
                      <a:rPr lang="pt-BR" sz="3600" b="1" i="1" smtClean="0">
                        <a:solidFill>
                          <a:schemeClr val="tx1">
                            <a:lumMod val="95000"/>
                            <a:lumOff val="5000"/>
                          </a:schemeClr>
                        </a:solidFill>
                        <a:latin typeface="Cambria Math" panose="02040503050406030204" pitchFamily="18" charset="0"/>
                      </a:rPr>
                      <m:t> [</m:t>
                    </m:r>
                    <m:r>
                      <a:rPr lang="pt-BR" sz="3600" b="1" i="1" smtClean="0">
                        <a:solidFill>
                          <a:schemeClr val="tx1">
                            <a:lumMod val="95000"/>
                            <a:lumOff val="5000"/>
                          </a:schemeClr>
                        </a:solidFill>
                        <a:latin typeface="Cambria Math" panose="02040503050406030204" pitchFamily="18" charset="0"/>
                      </a:rPr>
                      <m:t>𝒘𝒂𝒕𝒕</m:t>
                    </m:r>
                    <m:r>
                      <a:rPr lang="pt-BR" sz="3600" b="1" i="1" smtClean="0">
                        <a:solidFill>
                          <a:schemeClr val="tx1">
                            <a:lumMod val="95000"/>
                            <a:lumOff val="5000"/>
                          </a:schemeClr>
                        </a:solidFill>
                        <a:latin typeface="Cambria Math" panose="02040503050406030204" pitchFamily="18" charset="0"/>
                      </a:rPr>
                      <m:t>]</m:t>
                    </m:r>
                  </m:oMath>
                </a14:m>
                <a:endParaRPr lang="pt-BR" sz="3600" dirty="0">
                  <a:solidFill>
                    <a:schemeClr val="tx1">
                      <a:lumMod val="95000"/>
                      <a:lumOff val="5000"/>
                    </a:schemeClr>
                  </a:solidFill>
                  <a:latin typeface="BundesSans Office" panose="020B0002030500000203" pitchFamily="34" charset="0"/>
                </a:endParaRPr>
              </a:p>
            </p:txBody>
          </p:sp>
        </mc:Choice>
        <mc:Fallback xmlns="">
          <p:sp>
            <p:nvSpPr>
              <p:cNvPr id="7" name="CaixaDeTexto 6">
                <a:extLst>
                  <a:ext uri="{FF2B5EF4-FFF2-40B4-BE49-F238E27FC236}">
                    <a16:creationId xmlns:a16="http://schemas.microsoft.com/office/drawing/2014/main" id="{653B9C77-7776-4A44-9B93-5FC6604AC7C2}"/>
                  </a:ext>
                </a:extLst>
              </p:cNvPr>
              <p:cNvSpPr txBox="1">
                <a:spLocks noRot="1" noChangeAspect="1" noMove="1" noResize="1" noEditPoints="1" noAdjustHandles="1" noChangeArrowheads="1" noChangeShapeType="1" noTextEdit="1"/>
              </p:cNvSpPr>
              <p:nvPr/>
            </p:nvSpPr>
            <p:spPr>
              <a:xfrm>
                <a:off x="5022761" y="4445690"/>
                <a:ext cx="3326261" cy="553998"/>
              </a:xfrm>
              <a:prstGeom prst="rect">
                <a:avLst/>
              </a:prstGeom>
              <a:blipFill>
                <a:blip r:embed="rId4"/>
                <a:stretch>
                  <a:fillRect l="-8425" t="-25275" b="-49451"/>
                </a:stretch>
              </a:blipFill>
            </p:spPr>
            <p:txBody>
              <a:bodyPr/>
              <a:lstStyle/>
              <a:p>
                <a:r>
                  <a:rPr lang="pt-BR">
                    <a:noFill/>
                  </a:rPr>
                  <a:t> </a:t>
                </a:r>
              </a:p>
            </p:txBody>
          </p:sp>
        </mc:Fallback>
      </mc:AlternateContent>
      <p:sp>
        <p:nvSpPr>
          <p:cNvPr id="8" name="CaixaDeTexto 7">
            <a:extLst>
              <a:ext uri="{FF2B5EF4-FFF2-40B4-BE49-F238E27FC236}">
                <a16:creationId xmlns:a16="http://schemas.microsoft.com/office/drawing/2014/main" id="{04CB4248-212D-4934-A96A-D17A1BD2976A}"/>
              </a:ext>
            </a:extLst>
          </p:cNvPr>
          <p:cNvSpPr txBox="1"/>
          <p:nvPr/>
        </p:nvSpPr>
        <p:spPr>
          <a:xfrm>
            <a:off x="4781484" y="1402231"/>
            <a:ext cx="4042490" cy="584775"/>
          </a:xfrm>
          <a:prstGeom prst="rect">
            <a:avLst/>
          </a:prstGeom>
          <a:noFill/>
        </p:spPr>
        <p:txBody>
          <a:bodyPr wrap="square" rtlCol="0">
            <a:spAutoFit/>
          </a:bodyPr>
          <a:lstStyle/>
          <a:p>
            <a:r>
              <a:rPr lang="pt-BR" sz="3200" dirty="0">
                <a:solidFill>
                  <a:schemeClr val="tx1">
                    <a:lumMod val="95000"/>
                    <a:lumOff val="5000"/>
                  </a:schemeClr>
                </a:solidFill>
                <a:latin typeface="Cambria Math" panose="02040503050406030204" pitchFamily="18" charset="0"/>
                <a:ea typeface="Cambria Math" panose="02040503050406030204" pitchFamily="18" charset="0"/>
              </a:rPr>
              <a:t>P: Potência Elétrica</a:t>
            </a:r>
          </a:p>
        </p:txBody>
      </p:sp>
      <p:pic>
        <p:nvPicPr>
          <p:cNvPr id="9" name="Imagem 8">
            <a:extLst>
              <a:ext uri="{FF2B5EF4-FFF2-40B4-BE49-F238E27FC236}">
                <a16:creationId xmlns:a16="http://schemas.microsoft.com/office/drawing/2014/main" id="{6223712F-A0F1-47CC-ABE3-F2823F7E4DAF}"/>
              </a:ext>
            </a:extLst>
          </p:cNvPr>
          <p:cNvPicPr>
            <a:picLocks noChangeAspect="1"/>
          </p:cNvPicPr>
          <p:nvPr/>
        </p:nvPicPr>
        <p:blipFill>
          <a:blip r:embed="rId5"/>
          <a:stretch>
            <a:fillRect/>
          </a:stretch>
        </p:blipFill>
        <p:spPr>
          <a:xfrm>
            <a:off x="4906851" y="2265829"/>
            <a:ext cx="3216364" cy="1837922"/>
          </a:xfrm>
          <a:prstGeom prst="rect">
            <a:avLst/>
          </a:prstGeom>
        </p:spPr>
      </p:pic>
    </p:spTree>
    <p:extLst>
      <p:ext uri="{BB962C8B-B14F-4D97-AF65-F5344CB8AC3E}">
        <p14:creationId xmlns:p14="http://schemas.microsoft.com/office/powerpoint/2010/main" val="39278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58B4830-1856-4D34-9351-5A72CFB75F29}"/>
              </a:ext>
            </a:extLst>
          </p:cNvPr>
          <p:cNvSpPr txBox="1"/>
          <p:nvPr/>
        </p:nvSpPr>
        <p:spPr>
          <a:xfrm>
            <a:off x="2448462" y="1159872"/>
            <a:ext cx="4042490" cy="584775"/>
          </a:xfrm>
          <a:prstGeom prst="rect">
            <a:avLst/>
          </a:prstGeom>
          <a:noFill/>
        </p:spPr>
        <p:txBody>
          <a:bodyPr wrap="square" rtlCol="0">
            <a:spAutoFit/>
          </a:bodyPr>
          <a:lstStyle/>
          <a:p>
            <a:pPr eaLnBrk="0" fontAlgn="base" hangingPunct="0">
              <a:spcBef>
                <a:spcPct val="0"/>
              </a:spcBef>
              <a:spcAft>
                <a:spcPct val="0"/>
              </a:spcAft>
            </a:pPr>
            <a:r>
              <a:rPr lang="pt-BR" sz="3200" b="1" dirty="0">
                <a:solidFill>
                  <a:srgbClr val="000000">
                    <a:lumMod val="95000"/>
                    <a:lumOff val="5000"/>
                  </a:srgbClr>
                </a:solidFill>
                <a:latin typeface="Cambria Math" panose="02040503050406030204" pitchFamily="18" charset="0"/>
                <a:ea typeface="Cambria Math" panose="02040503050406030204" pitchFamily="18" charset="0"/>
              </a:rPr>
              <a:t>E: Energia Elétrica</a:t>
            </a:r>
          </a:p>
        </p:txBody>
      </p: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25645700-5AB5-4033-A658-5CB5841A9750}"/>
                  </a:ext>
                </a:extLst>
              </p:cNvPr>
              <p:cNvSpPr txBox="1"/>
              <p:nvPr/>
            </p:nvSpPr>
            <p:spPr>
              <a:xfrm>
                <a:off x="2233451" y="1918815"/>
                <a:ext cx="5096065" cy="1661993"/>
              </a:xfrm>
              <a:prstGeom prst="rect">
                <a:avLst/>
              </a:prstGeom>
              <a:noFill/>
            </p:spPr>
            <p:txBody>
              <a:bodyPr wrap="square" lIns="0" tIns="0" rIns="0" bIns="0" rtlCol="0">
                <a:spAutoFit/>
              </a:bodyPr>
              <a:lstStyle/>
              <a:p>
                <a:pPr eaLnBrk="0" fontAlgn="base" hangingPunct="0">
                  <a:spcBef>
                    <a:spcPct val="0"/>
                  </a:spcBef>
                  <a:spcAft>
                    <a:spcPct val="0"/>
                  </a:spcAft>
                </a:pPr>
                <a:r>
                  <a:rPr lang="pt-BR" sz="3600" b="1" dirty="0">
                    <a:solidFill>
                      <a:srgbClr val="000000">
                        <a:lumMod val="95000"/>
                        <a:lumOff val="5000"/>
                      </a:srgbClr>
                    </a:solidFill>
                    <a:latin typeface="BundesSans Office" panose="020B0002030500000203" pitchFamily="34" charset="0"/>
                  </a:rPr>
                  <a:t>E = P*t</a:t>
                </a:r>
                <a14:m>
                  <m:oMath xmlns:m="http://schemas.openxmlformats.org/officeDocument/2006/math">
                    <m:r>
                      <a:rPr lang="pt-BR" sz="3600" b="1" i="1" smtClean="0">
                        <a:solidFill>
                          <a:srgbClr val="000000">
                            <a:lumMod val="95000"/>
                            <a:lumOff val="5000"/>
                          </a:srgbClr>
                        </a:solidFill>
                        <a:latin typeface="Cambria Math" panose="02040503050406030204" pitchFamily="18" charset="0"/>
                      </a:rPr>
                      <m:t> </m:t>
                    </m:r>
                    <m:d>
                      <m:dPr>
                        <m:begChr m:val="["/>
                        <m:endChr m:val="]"/>
                        <m:ctrlPr>
                          <a:rPr lang="pt-BR" sz="3600" b="1" i="1" smtClean="0">
                            <a:solidFill>
                              <a:srgbClr val="000000">
                                <a:lumMod val="95000"/>
                                <a:lumOff val="5000"/>
                              </a:srgbClr>
                            </a:solidFill>
                            <a:latin typeface="Cambria Math" panose="02040503050406030204" pitchFamily="18" charset="0"/>
                          </a:rPr>
                        </m:ctrlPr>
                      </m:dPr>
                      <m:e>
                        <m:r>
                          <a:rPr lang="pt-BR" sz="3600" b="1" i="1" smtClean="0">
                            <a:solidFill>
                              <a:srgbClr val="000000">
                                <a:lumMod val="95000"/>
                                <a:lumOff val="5000"/>
                              </a:srgbClr>
                            </a:solidFill>
                            <a:latin typeface="Cambria Math" panose="02040503050406030204" pitchFamily="18" charset="0"/>
                          </a:rPr>
                          <m:t>𝒘𝒂𝒕𝒕</m:t>
                        </m:r>
                        <m:r>
                          <a:rPr lang="pt-BR" sz="3600" b="1" i="1" smtClean="0">
                            <a:solidFill>
                              <a:srgbClr val="000000">
                                <a:lumMod val="95000"/>
                                <a:lumOff val="5000"/>
                              </a:srgbClr>
                            </a:solidFill>
                            <a:latin typeface="Cambria Math" panose="02040503050406030204" pitchFamily="18" charset="0"/>
                          </a:rPr>
                          <m:t>.</m:t>
                        </m:r>
                        <m:r>
                          <a:rPr lang="pt-BR" sz="3600" b="1" i="1" smtClean="0">
                            <a:solidFill>
                              <a:srgbClr val="000000">
                                <a:lumMod val="95000"/>
                                <a:lumOff val="5000"/>
                              </a:srgbClr>
                            </a:solidFill>
                            <a:latin typeface="Cambria Math" panose="02040503050406030204" pitchFamily="18" charset="0"/>
                          </a:rPr>
                          <m:t>𝒉𝒐𝒓𝒂</m:t>
                        </m:r>
                      </m:e>
                    </m:d>
                  </m:oMath>
                </a14:m>
                <a:endParaRPr lang="pt-BR" sz="3600" b="1" i="1" dirty="0">
                  <a:solidFill>
                    <a:srgbClr val="000000">
                      <a:lumMod val="95000"/>
                      <a:lumOff val="5000"/>
                    </a:srgbClr>
                  </a:solidFill>
                  <a:latin typeface="Cambria Math" panose="02040503050406030204" pitchFamily="18" charset="0"/>
                </a:endParaRP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d>
                        <m:dPr>
                          <m:begChr m:val="["/>
                          <m:endChr m:val="]"/>
                          <m:ctrlPr>
                            <a:rPr lang="pt-BR" sz="3600" b="1" i="1" smtClean="0">
                              <a:solidFill>
                                <a:srgbClr val="000000">
                                  <a:lumMod val="95000"/>
                                  <a:lumOff val="5000"/>
                                </a:srgbClr>
                              </a:solidFill>
                              <a:latin typeface="Cambria Math" panose="02040503050406030204" pitchFamily="18" charset="0"/>
                            </a:rPr>
                          </m:ctrlPr>
                        </m:dPr>
                        <m:e>
                          <m:r>
                            <a:rPr lang="pt-BR" sz="3600" b="1" i="1" smtClean="0">
                              <a:solidFill>
                                <a:srgbClr val="000000">
                                  <a:lumMod val="95000"/>
                                  <a:lumOff val="5000"/>
                                </a:srgbClr>
                              </a:solidFill>
                              <a:latin typeface="Cambria Math" panose="02040503050406030204" pitchFamily="18" charset="0"/>
                            </a:rPr>
                            <m:t>𝒋𝒐𝒖𝒍𝒆</m:t>
                          </m:r>
                        </m:e>
                      </m:d>
                    </m:oMath>
                  </m:oMathPara>
                </a14:m>
                <a:endParaRPr lang="pt-BR" sz="3600" b="1" i="1" dirty="0">
                  <a:solidFill>
                    <a:srgbClr val="000000">
                      <a:lumMod val="95000"/>
                      <a:lumOff val="5000"/>
                    </a:srgbClr>
                  </a:solidFill>
                  <a:latin typeface="Cambria Math" panose="02040503050406030204" pitchFamily="18" charset="0"/>
                </a:endParaRP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pt-BR" sz="3600" b="1" i="1" smtClean="0">
                          <a:solidFill>
                            <a:srgbClr val="000000">
                              <a:lumMod val="95000"/>
                              <a:lumOff val="5000"/>
                            </a:srgbClr>
                          </a:solidFill>
                          <a:latin typeface="Cambria Math" panose="02040503050406030204" pitchFamily="18" charset="0"/>
                        </a:rPr>
                        <m:t>[</m:t>
                      </m:r>
                      <m:r>
                        <a:rPr lang="pt-BR" sz="3600" b="1" i="1" smtClean="0">
                          <a:solidFill>
                            <a:srgbClr val="000000">
                              <a:lumMod val="95000"/>
                              <a:lumOff val="5000"/>
                            </a:srgbClr>
                          </a:solidFill>
                          <a:latin typeface="Cambria Math" panose="02040503050406030204" pitchFamily="18" charset="0"/>
                        </a:rPr>
                        <m:t>𝒌𝒄𝒂𝒍</m:t>
                      </m:r>
                      <m:r>
                        <a:rPr lang="pt-BR" sz="3600" b="1" i="1" smtClean="0">
                          <a:solidFill>
                            <a:srgbClr val="000000">
                              <a:lumMod val="95000"/>
                              <a:lumOff val="5000"/>
                            </a:srgbClr>
                          </a:solidFill>
                          <a:latin typeface="Cambria Math" panose="02040503050406030204" pitchFamily="18" charset="0"/>
                        </a:rPr>
                        <m:t>]</m:t>
                      </m:r>
                    </m:oMath>
                  </m:oMathPara>
                </a14:m>
                <a:endParaRPr lang="pt-BR" sz="3600" b="1" dirty="0">
                  <a:solidFill>
                    <a:srgbClr val="000000">
                      <a:lumMod val="95000"/>
                      <a:lumOff val="5000"/>
                    </a:srgbClr>
                  </a:solidFill>
                  <a:latin typeface="BundesSans Office" panose="020B0002030500000203" pitchFamily="34" charset="0"/>
                </a:endParaRPr>
              </a:p>
            </p:txBody>
          </p:sp>
        </mc:Choice>
        <mc:Fallback xmlns="">
          <p:sp>
            <p:nvSpPr>
              <p:cNvPr id="3" name="CaixaDeTexto 2">
                <a:extLst>
                  <a:ext uri="{FF2B5EF4-FFF2-40B4-BE49-F238E27FC236}">
                    <a16:creationId xmlns:a16="http://schemas.microsoft.com/office/drawing/2014/main" id="{25645700-5AB5-4033-A658-5CB5841A9750}"/>
                  </a:ext>
                </a:extLst>
              </p:cNvPr>
              <p:cNvSpPr txBox="1">
                <a:spLocks noRot="1" noChangeAspect="1" noMove="1" noResize="1" noEditPoints="1" noAdjustHandles="1" noChangeArrowheads="1" noChangeShapeType="1" noTextEdit="1"/>
              </p:cNvSpPr>
              <p:nvPr/>
            </p:nvSpPr>
            <p:spPr>
              <a:xfrm>
                <a:off x="2233451" y="1918815"/>
                <a:ext cx="5096065" cy="1661993"/>
              </a:xfrm>
              <a:prstGeom prst="rect">
                <a:avLst/>
              </a:prstGeom>
              <a:blipFill>
                <a:blip r:embed="rId2"/>
                <a:stretch>
                  <a:fillRect l="-5383" t="-8088"/>
                </a:stretch>
              </a:blipFill>
            </p:spPr>
            <p:txBody>
              <a:bodyPr/>
              <a:lstStyle/>
              <a:p>
                <a:r>
                  <a:rPr lang="pt-BR">
                    <a:noFill/>
                  </a:rPr>
                  <a:t> </a:t>
                </a:r>
              </a:p>
            </p:txBody>
          </p:sp>
        </mc:Fallback>
      </mc:AlternateContent>
    </p:spTree>
    <p:extLst>
      <p:ext uri="{BB962C8B-B14F-4D97-AF65-F5344CB8AC3E}">
        <p14:creationId xmlns:p14="http://schemas.microsoft.com/office/powerpoint/2010/main" val="138904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8988B3F-6038-4400-BAB0-3B18DA47B7B1}"/>
              </a:ext>
            </a:extLst>
          </p:cNvPr>
          <p:cNvSpPr txBox="1"/>
          <p:nvPr/>
        </p:nvSpPr>
        <p:spPr>
          <a:xfrm>
            <a:off x="2760238" y="290321"/>
            <a:ext cx="4042490" cy="584775"/>
          </a:xfrm>
          <a:prstGeom prst="rect">
            <a:avLst/>
          </a:prstGeom>
          <a:noFill/>
        </p:spPr>
        <p:txBody>
          <a:bodyPr wrap="square" rtlCol="0">
            <a:spAutoFit/>
          </a:bodyPr>
          <a:lstStyle/>
          <a:p>
            <a:pPr eaLnBrk="0" fontAlgn="base" hangingPunct="0">
              <a:spcBef>
                <a:spcPct val="0"/>
              </a:spcBef>
              <a:spcAft>
                <a:spcPct val="0"/>
              </a:spcAft>
            </a:pPr>
            <a:r>
              <a:rPr lang="pt-BR" sz="3200" b="1" dirty="0">
                <a:solidFill>
                  <a:srgbClr val="000000">
                    <a:lumMod val="95000"/>
                    <a:lumOff val="5000"/>
                  </a:srgbClr>
                </a:solidFill>
                <a:latin typeface="Cambria Math" panose="02040503050406030204" pitchFamily="18" charset="0"/>
                <a:ea typeface="Cambria Math" panose="02040503050406030204" pitchFamily="18" charset="0"/>
              </a:rPr>
              <a:t>Tipos de Energia</a:t>
            </a:r>
          </a:p>
        </p:txBody>
      </p:sp>
      <p:sp>
        <p:nvSpPr>
          <p:cNvPr id="5" name="CaixaDeTexto 4">
            <a:extLst>
              <a:ext uri="{FF2B5EF4-FFF2-40B4-BE49-F238E27FC236}">
                <a16:creationId xmlns:a16="http://schemas.microsoft.com/office/drawing/2014/main" id="{2DC7BBFD-8820-472B-AECC-76F2DA5768D6}"/>
              </a:ext>
            </a:extLst>
          </p:cNvPr>
          <p:cNvSpPr txBox="1"/>
          <p:nvPr/>
        </p:nvSpPr>
        <p:spPr>
          <a:xfrm>
            <a:off x="2233451" y="1918815"/>
            <a:ext cx="5096065" cy="553998"/>
          </a:xfrm>
          <a:prstGeom prst="rect">
            <a:avLst/>
          </a:prstGeom>
          <a:noFill/>
        </p:spPr>
        <p:txBody>
          <a:bodyPr wrap="square" lIns="0" tIns="0" rIns="0" bIns="0" rtlCol="0">
            <a:spAutoFit/>
          </a:bodyPr>
          <a:lstStyle/>
          <a:p>
            <a:pPr eaLnBrk="0" fontAlgn="base" hangingPunct="0">
              <a:spcBef>
                <a:spcPct val="0"/>
              </a:spcBef>
              <a:spcAft>
                <a:spcPct val="0"/>
              </a:spcAft>
            </a:pPr>
            <a:endParaRPr lang="pt-BR" sz="3600" b="1" dirty="0">
              <a:solidFill>
                <a:srgbClr val="000000">
                  <a:lumMod val="95000"/>
                  <a:lumOff val="5000"/>
                </a:srgbClr>
              </a:solidFill>
              <a:latin typeface="BundesSans Office" panose="020B0002030500000203" pitchFamily="34" charset="0"/>
            </a:endParaRPr>
          </a:p>
        </p:txBody>
      </p:sp>
      <p:pic>
        <p:nvPicPr>
          <p:cNvPr id="6" name="Imagem 5">
            <a:extLst>
              <a:ext uri="{FF2B5EF4-FFF2-40B4-BE49-F238E27FC236}">
                <a16:creationId xmlns:a16="http://schemas.microsoft.com/office/drawing/2014/main" id="{D696E710-07AB-4FAA-9F3B-3D7BBA783486}"/>
              </a:ext>
            </a:extLst>
          </p:cNvPr>
          <p:cNvPicPr>
            <a:picLocks noChangeAspect="1"/>
          </p:cNvPicPr>
          <p:nvPr/>
        </p:nvPicPr>
        <p:blipFill>
          <a:blip r:embed="rId2"/>
          <a:stretch>
            <a:fillRect/>
          </a:stretch>
        </p:blipFill>
        <p:spPr>
          <a:xfrm>
            <a:off x="683568" y="1338400"/>
            <a:ext cx="7493784" cy="3871036"/>
          </a:xfrm>
          <a:prstGeom prst="rect">
            <a:avLst/>
          </a:prstGeom>
        </p:spPr>
      </p:pic>
      <p:sp>
        <p:nvSpPr>
          <p:cNvPr id="7" name="Elipse 6">
            <a:extLst>
              <a:ext uri="{FF2B5EF4-FFF2-40B4-BE49-F238E27FC236}">
                <a16:creationId xmlns:a16="http://schemas.microsoft.com/office/drawing/2014/main" id="{A8192B27-5697-47C3-9A87-B0B4579BFEA5}"/>
              </a:ext>
            </a:extLst>
          </p:cNvPr>
          <p:cNvSpPr/>
          <p:nvPr/>
        </p:nvSpPr>
        <p:spPr bwMode="auto">
          <a:xfrm>
            <a:off x="5251980" y="1590575"/>
            <a:ext cx="1959026" cy="882237"/>
          </a:xfrm>
          <a:prstGeom prst="ellipse">
            <a:avLst/>
          </a:prstGeom>
          <a:solidFill>
            <a:srgbClr val="C80F0F">
              <a:alpha val="27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8" name="Elipse 7">
            <a:extLst>
              <a:ext uri="{FF2B5EF4-FFF2-40B4-BE49-F238E27FC236}">
                <a16:creationId xmlns:a16="http://schemas.microsoft.com/office/drawing/2014/main" id="{65EDD539-8178-4182-B59E-82AE3C99F498}"/>
              </a:ext>
            </a:extLst>
          </p:cNvPr>
          <p:cNvSpPr/>
          <p:nvPr/>
        </p:nvSpPr>
        <p:spPr bwMode="auto">
          <a:xfrm>
            <a:off x="1907704" y="4077072"/>
            <a:ext cx="1223493" cy="882237"/>
          </a:xfrm>
          <a:prstGeom prst="ellipse">
            <a:avLst/>
          </a:prstGeom>
          <a:solidFill>
            <a:srgbClr val="C80F0F">
              <a:alpha val="27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9" name="Elipse 8">
            <a:extLst>
              <a:ext uri="{FF2B5EF4-FFF2-40B4-BE49-F238E27FC236}">
                <a16:creationId xmlns:a16="http://schemas.microsoft.com/office/drawing/2014/main" id="{66381FAA-10BE-4990-A6B5-E02993273406}"/>
              </a:ext>
            </a:extLst>
          </p:cNvPr>
          <p:cNvSpPr/>
          <p:nvPr/>
        </p:nvSpPr>
        <p:spPr bwMode="auto">
          <a:xfrm>
            <a:off x="3910907" y="1590576"/>
            <a:ext cx="1223493" cy="882237"/>
          </a:xfrm>
          <a:prstGeom prst="ellipse">
            <a:avLst/>
          </a:prstGeom>
          <a:solidFill>
            <a:srgbClr val="C80F0F">
              <a:alpha val="27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Tree>
    <p:extLst>
      <p:ext uri="{BB962C8B-B14F-4D97-AF65-F5344CB8AC3E}">
        <p14:creationId xmlns:p14="http://schemas.microsoft.com/office/powerpoint/2010/main" val="361785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A03CFDD-DF2B-4A9E-9E14-824978E3355C}"/>
              </a:ext>
            </a:extLst>
          </p:cNvPr>
          <p:cNvPicPr>
            <a:picLocks noChangeAspect="1"/>
          </p:cNvPicPr>
          <p:nvPr/>
        </p:nvPicPr>
        <p:blipFill>
          <a:blip r:embed="rId2"/>
          <a:stretch>
            <a:fillRect/>
          </a:stretch>
        </p:blipFill>
        <p:spPr>
          <a:xfrm>
            <a:off x="203513" y="985659"/>
            <a:ext cx="6100697" cy="1830209"/>
          </a:xfrm>
          <a:prstGeom prst="rect">
            <a:avLst/>
          </a:prstGeom>
        </p:spPr>
      </p:pic>
      <p:grpSp>
        <p:nvGrpSpPr>
          <p:cNvPr id="3" name="Grupo 18">
            <a:extLst>
              <a:ext uri="{FF2B5EF4-FFF2-40B4-BE49-F238E27FC236}">
                <a16:creationId xmlns:a16="http://schemas.microsoft.com/office/drawing/2014/main" id="{EFB3C408-02D5-4A7F-A440-02AD33A0477D}"/>
              </a:ext>
            </a:extLst>
          </p:cNvPr>
          <p:cNvGrpSpPr/>
          <p:nvPr/>
        </p:nvGrpSpPr>
        <p:grpSpPr>
          <a:xfrm>
            <a:off x="3073324" y="3382301"/>
            <a:ext cx="188922" cy="221003"/>
            <a:chOff x="2230840" y="894256"/>
            <a:chExt cx="188922" cy="221003"/>
          </a:xfrm>
          <a:solidFill>
            <a:srgbClr val="0066CC"/>
          </a:solidFill>
        </p:grpSpPr>
        <p:sp>
          <p:nvSpPr>
            <p:cNvPr id="4" name="Seta para a direita 19">
              <a:extLst>
                <a:ext uri="{FF2B5EF4-FFF2-40B4-BE49-F238E27FC236}">
                  <a16:creationId xmlns:a16="http://schemas.microsoft.com/office/drawing/2014/main" id="{E7FB6084-FFDC-4EA4-A66B-AEC855CDA75B}"/>
                </a:ext>
              </a:extLst>
            </p:cNvPr>
            <p:cNvSpPr/>
            <p:nvPr/>
          </p:nvSpPr>
          <p:spPr>
            <a:xfrm>
              <a:off x="2230840" y="894256"/>
              <a:ext cx="188922" cy="221003"/>
            </a:xfrm>
            <a:prstGeom prst="rightArrow">
              <a:avLst>
                <a:gd name="adj1" fmla="val 60000"/>
                <a:gd name="adj2" fmla="val 50000"/>
              </a:avLst>
            </a:prstGeom>
            <a:grpFill/>
            <a:ln>
              <a:noFill/>
            </a:ln>
            <a:effectLst/>
          </p:spPr>
        </p:sp>
        <p:sp>
          <p:nvSpPr>
            <p:cNvPr id="5" name="Seta para a direita 4">
              <a:extLst>
                <a:ext uri="{FF2B5EF4-FFF2-40B4-BE49-F238E27FC236}">
                  <a16:creationId xmlns:a16="http://schemas.microsoft.com/office/drawing/2014/main" id="{4976417C-9649-4F05-9D7D-AA5BFB0A73FE}"/>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6" name="Grupo 21">
            <a:extLst>
              <a:ext uri="{FF2B5EF4-FFF2-40B4-BE49-F238E27FC236}">
                <a16:creationId xmlns:a16="http://schemas.microsoft.com/office/drawing/2014/main" id="{D681ABAF-634F-4C48-BC51-8EDB2098F5BA}"/>
              </a:ext>
            </a:extLst>
          </p:cNvPr>
          <p:cNvGrpSpPr/>
          <p:nvPr/>
        </p:nvGrpSpPr>
        <p:grpSpPr>
          <a:xfrm>
            <a:off x="1725929" y="2033650"/>
            <a:ext cx="1329770" cy="1727771"/>
            <a:chOff x="1266242" y="753074"/>
            <a:chExt cx="1004533" cy="1727771"/>
          </a:xfrm>
        </p:grpSpPr>
        <p:sp>
          <p:nvSpPr>
            <p:cNvPr id="7" name="Retângulo de cantos arredondados 22">
              <a:extLst>
                <a:ext uri="{FF2B5EF4-FFF2-40B4-BE49-F238E27FC236}">
                  <a16:creationId xmlns:a16="http://schemas.microsoft.com/office/drawing/2014/main" id="{3C72E689-1D1B-4B8B-9205-DD7288F39700}"/>
                </a:ext>
              </a:extLst>
            </p:cNvPr>
            <p:cNvSpPr/>
            <p:nvPr/>
          </p:nvSpPr>
          <p:spPr>
            <a:xfrm>
              <a:off x="1379632" y="1946159"/>
              <a:ext cx="891143" cy="534686"/>
            </a:xfrm>
            <a:prstGeom prst="roundRect">
              <a:avLst>
                <a:gd name="adj" fmla="val 10000"/>
              </a:avLst>
            </a:prstGeom>
            <a:solidFill>
              <a:srgbClr val="C80F0F">
                <a:hueOff val="0"/>
                <a:satOff val="0"/>
                <a:lumOff val="0"/>
                <a:alphaOff val="0"/>
              </a:srgbClr>
            </a:solidFill>
            <a:ln w="25400" cap="flat" cmpd="sng" algn="ctr">
              <a:solidFill>
                <a:srgbClr val="FFFFFF">
                  <a:hueOff val="0"/>
                  <a:satOff val="0"/>
                  <a:lumOff val="0"/>
                  <a:alphaOff val="0"/>
                </a:srgbClr>
              </a:solidFill>
              <a:prstDash val="solid"/>
            </a:ln>
            <a:effectLst/>
          </p:spPr>
        </p:sp>
        <p:sp>
          <p:nvSpPr>
            <p:cNvPr id="8" name="Retângulo 7">
              <a:extLst>
                <a:ext uri="{FF2B5EF4-FFF2-40B4-BE49-F238E27FC236}">
                  <a16:creationId xmlns:a16="http://schemas.microsoft.com/office/drawing/2014/main" id="{062E7075-E71E-4AE3-AE75-C37E073AEDE4}"/>
                </a:ext>
              </a:extLst>
            </p:cNvPr>
            <p:cNvSpPr/>
            <p:nvPr/>
          </p:nvSpPr>
          <p:spPr>
            <a:xfrm>
              <a:off x="1266242" y="753074"/>
              <a:ext cx="859823" cy="503366"/>
            </a:xfrm>
            <a:prstGeom prst="rect">
              <a:avLst/>
            </a:prstGeom>
            <a:noFill/>
            <a:ln>
              <a:noFill/>
            </a:ln>
            <a:effectLst/>
          </p:spPr>
          <p:txBody>
            <a:bodyPr spcFirstLastPara="0" vert="horz" wrap="square" lIns="80010" tIns="80010" rIns="80010" bIns="8001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pt-BR" sz="2100" b="1" i="0" u="none" strike="noStrike" kern="0" cap="none" spc="0" normalizeH="0" baseline="0" noProof="0" dirty="0">
                  <a:ln>
                    <a:noFill/>
                  </a:ln>
                  <a:solidFill>
                    <a:srgbClr val="FFFFFF"/>
                  </a:solidFill>
                  <a:effectLst/>
                  <a:uLnTx/>
                  <a:uFillTx/>
                  <a:latin typeface="Arial"/>
                  <a:ea typeface="+mn-ea"/>
                  <a:cs typeface="+mn-cs"/>
                </a:rPr>
                <a:t>Bloco</a:t>
              </a:r>
            </a:p>
          </p:txBody>
        </p:sp>
      </p:grpSp>
      <p:grpSp>
        <p:nvGrpSpPr>
          <p:cNvPr id="9" name="Grupo 24">
            <a:extLst>
              <a:ext uri="{FF2B5EF4-FFF2-40B4-BE49-F238E27FC236}">
                <a16:creationId xmlns:a16="http://schemas.microsoft.com/office/drawing/2014/main" id="{23F6E172-9F2F-48D7-8295-45992E42EA93}"/>
              </a:ext>
            </a:extLst>
          </p:cNvPr>
          <p:cNvGrpSpPr/>
          <p:nvPr/>
        </p:nvGrpSpPr>
        <p:grpSpPr>
          <a:xfrm>
            <a:off x="1652782" y="3398528"/>
            <a:ext cx="188922" cy="221003"/>
            <a:chOff x="2230840" y="894256"/>
            <a:chExt cx="188922" cy="221003"/>
          </a:xfrm>
          <a:solidFill>
            <a:srgbClr val="0066CC"/>
          </a:solidFill>
        </p:grpSpPr>
        <p:sp>
          <p:nvSpPr>
            <p:cNvPr id="10" name="Seta para a direita 25">
              <a:extLst>
                <a:ext uri="{FF2B5EF4-FFF2-40B4-BE49-F238E27FC236}">
                  <a16:creationId xmlns:a16="http://schemas.microsoft.com/office/drawing/2014/main" id="{9FA0EF44-97B5-45A4-8E60-38E2A6CAEEDE}"/>
                </a:ext>
              </a:extLst>
            </p:cNvPr>
            <p:cNvSpPr/>
            <p:nvPr/>
          </p:nvSpPr>
          <p:spPr>
            <a:xfrm>
              <a:off x="2230840" y="894256"/>
              <a:ext cx="188922" cy="221003"/>
            </a:xfrm>
            <a:prstGeom prst="rightArrow">
              <a:avLst>
                <a:gd name="adj1" fmla="val 60000"/>
                <a:gd name="adj2" fmla="val 50000"/>
              </a:avLst>
            </a:prstGeom>
            <a:grpFill/>
            <a:ln>
              <a:noFill/>
            </a:ln>
            <a:effectLst/>
          </p:spPr>
        </p:sp>
        <p:sp>
          <p:nvSpPr>
            <p:cNvPr id="11" name="Seta para a direita 4">
              <a:extLst>
                <a:ext uri="{FF2B5EF4-FFF2-40B4-BE49-F238E27FC236}">
                  <a16:creationId xmlns:a16="http://schemas.microsoft.com/office/drawing/2014/main" id="{387E683D-B1B2-4B24-A523-73F2B3F8A45E}"/>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2" name="Grupo 27">
            <a:extLst>
              <a:ext uri="{FF2B5EF4-FFF2-40B4-BE49-F238E27FC236}">
                <a16:creationId xmlns:a16="http://schemas.microsoft.com/office/drawing/2014/main" id="{C240216F-1E84-4C95-B83F-76E7716AA131}"/>
              </a:ext>
            </a:extLst>
          </p:cNvPr>
          <p:cNvGrpSpPr/>
          <p:nvPr/>
        </p:nvGrpSpPr>
        <p:grpSpPr>
          <a:xfrm>
            <a:off x="4837008" y="3417762"/>
            <a:ext cx="188922" cy="221003"/>
            <a:chOff x="2230840" y="894256"/>
            <a:chExt cx="188922" cy="221003"/>
          </a:xfrm>
          <a:solidFill>
            <a:srgbClr val="0066CC"/>
          </a:solidFill>
        </p:grpSpPr>
        <p:sp>
          <p:nvSpPr>
            <p:cNvPr id="13" name="Seta para a direita 28">
              <a:extLst>
                <a:ext uri="{FF2B5EF4-FFF2-40B4-BE49-F238E27FC236}">
                  <a16:creationId xmlns:a16="http://schemas.microsoft.com/office/drawing/2014/main" id="{A03F6103-AF76-4D61-8E56-0C3BC55ED8D3}"/>
                </a:ext>
              </a:extLst>
            </p:cNvPr>
            <p:cNvSpPr/>
            <p:nvPr/>
          </p:nvSpPr>
          <p:spPr>
            <a:xfrm>
              <a:off x="2230840" y="894256"/>
              <a:ext cx="188922" cy="221003"/>
            </a:xfrm>
            <a:prstGeom prst="rightArrow">
              <a:avLst>
                <a:gd name="adj1" fmla="val 60000"/>
                <a:gd name="adj2" fmla="val 50000"/>
              </a:avLst>
            </a:prstGeom>
            <a:grpFill/>
            <a:ln>
              <a:noFill/>
            </a:ln>
            <a:effectLst/>
          </p:spPr>
        </p:sp>
        <p:sp>
          <p:nvSpPr>
            <p:cNvPr id="14" name="Seta para a direita 4">
              <a:extLst>
                <a:ext uri="{FF2B5EF4-FFF2-40B4-BE49-F238E27FC236}">
                  <a16:creationId xmlns:a16="http://schemas.microsoft.com/office/drawing/2014/main" id="{45C9B33C-76BA-48A3-B0AB-2D11F9E015A4}"/>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5" name="Grupo 30">
            <a:extLst>
              <a:ext uri="{FF2B5EF4-FFF2-40B4-BE49-F238E27FC236}">
                <a16:creationId xmlns:a16="http://schemas.microsoft.com/office/drawing/2014/main" id="{757144ED-E746-45B5-A500-5268832B24F6}"/>
              </a:ext>
            </a:extLst>
          </p:cNvPr>
          <p:cNvGrpSpPr/>
          <p:nvPr/>
        </p:nvGrpSpPr>
        <p:grpSpPr>
          <a:xfrm>
            <a:off x="4837388" y="3677402"/>
            <a:ext cx="188922" cy="221003"/>
            <a:chOff x="2230840" y="894256"/>
            <a:chExt cx="188922" cy="221003"/>
          </a:xfrm>
        </p:grpSpPr>
        <p:sp>
          <p:nvSpPr>
            <p:cNvPr id="16" name="Seta para a direita 31">
              <a:extLst>
                <a:ext uri="{FF2B5EF4-FFF2-40B4-BE49-F238E27FC236}">
                  <a16:creationId xmlns:a16="http://schemas.microsoft.com/office/drawing/2014/main" id="{3D3C9881-1197-4D3C-9A5B-018C4AF990CA}"/>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17" name="Seta para a direita 4">
              <a:extLst>
                <a:ext uri="{FF2B5EF4-FFF2-40B4-BE49-F238E27FC236}">
                  <a16:creationId xmlns:a16="http://schemas.microsoft.com/office/drawing/2014/main" id="{739A0C61-AA51-4905-BA05-5803DAB58BE2}"/>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8" name="Grupo 33">
            <a:extLst>
              <a:ext uri="{FF2B5EF4-FFF2-40B4-BE49-F238E27FC236}">
                <a16:creationId xmlns:a16="http://schemas.microsoft.com/office/drawing/2014/main" id="{92A1B118-246E-425F-822B-B0C1EEF08D81}"/>
              </a:ext>
            </a:extLst>
          </p:cNvPr>
          <p:cNvGrpSpPr/>
          <p:nvPr/>
        </p:nvGrpSpPr>
        <p:grpSpPr>
          <a:xfrm>
            <a:off x="3413814" y="3395085"/>
            <a:ext cx="188922" cy="221003"/>
            <a:chOff x="2230840" y="894256"/>
            <a:chExt cx="188922" cy="221003"/>
          </a:xfrm>
          <a:solidFill>
            <a:srgbClr val="3366CC"/>
          </a:solidFill>
        </p:grpSpPr>
        <p:sp>
          <p:nvSpPr>
            <p:cNvPr id="19" name="Seta para a direita 34">
              <a:extLst>
                <a:ext uri="{FF2B5EF4-FFF2-40B4-BE49-F238E27FC236}">
                  <a16:creationId xmlns:a16="http://schemas.microsoft.com/office/drawing/2014/main" id="{6E758C76-5B46-4B4D-936B-3BBE776FE60C}"/>
                </a:ext>
              </a:extLst>
            </p:cNvPr>
            <p:cNvSpPr/>
            <p:nvPr/>
          </p:nvSpPr>
          <p:spPr>
            <a:xfrm>
              <a:off x="2230840" y="894256"/>
              <a:ext cx="188922" cy="221003"/>
            </a:xfrm>
            <a:prstGeom prst="rightArrow">
              <a:avLst>
                <a:gd name="adj1" fmla="val 60000"/>
                <a:gd name="adj2" fmla="val 50000"/>
              </a:avLst>
            </a:prstGeom>
            <a:grpFill/>
            <a:ln>
              <a:noFill/>
            </a:ln>
            <a:effectLst/>
          </p:spPr>
        </p:sp>
        <p:sp>
          <p:nvSpPr>
            <p:cNvPr id="20" name="Seta para a direita 4">
              <a:extLst>
                <a:ext uri="{FF2B5EF4-FFF2-40B4-BE49-F238E27FC236}">
                  <a16:creationId xmlns:a16="http://schemas.microsoft.com/office/drawing/2014/main" id="{A9494375-BD3F-4F37-82BA-814BCA7A62E8}"/>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21" name="Grupo 36">
            <a:extLst>
              <a:ext uri="{FF2B5EF4-FFF2-40B4-BE49-F238E27FC236}">
                <a16:creationId xmlns:a16="http://schemas.microsoft.com/office/drawing/2014/main" id="{54DDAEC3-471D-40FB-99AA-3BFACF066B6E}"/>
              </a:ext>
            </a:extLst>
          </p:cNvPr>
          <p:cNvGrpSpPr/>
          <p:nvPr/>
        </p:nvGrpSpPr>
        <p:grpSpPr>
          <a:xfrm>
            <a:off x="3479936" y="1896978"/>
            <a:ext cx="1329770" cy="2090603"/>
            <a:chOff x="1266242" y="753074"/>
            <a:chExt cx="1004533" cy="1727771"/>
          </a:xfrm>
        </p:grpSpPr>
        <p:sp>
          <p:nvSpPr>
            <p:cNvPr id="22" name="Retângulo de cantos arredondados 37">
              <a:extLst>
                <a:ext uri="{FF2B5EF4-FFF2-40B4-BE49-F238E27FC236}">
                  <a16:creationId xmlns:a16="http://schemas.microsoft.com/office/drawing/2014/main" id="{04752DEE-02C2-409A-9572-668021CE0C8B}"/>
                </a:ext>
              </a:extLst>
            </p:cNvPr>
            <p:cNvSpPr/>
            <p:nvPr/>
          </p:nvSpPr>
          <p:spPr>
            <a:xfrm>
              <a:off x="1379632" y="1946159"/>
              <a:ext cx="891143" cy="534686"/>
            </a:xfrm>
            <a:prstGeom prst="roundRect">
              <a:avLst>
                <a:gd name="adj" fmla="val 10000"/>
              </a:avLst>
            </a:prstGeom>
            <a:solidFill>
              <a:srgbClr val="C80F0F">
                <a:hueOff val="0"/>
                <a:satOff val="0"/>
                <a:lumOff val="0"/>
                <a:alphaOff val="0"/>
              </a:srgbClr>
            </a:solidFill>
            <a:ln w="25400" cap="flat" cmpd="sng" algn="ctr">
              <a:solidFill>
                <a:srgbClr val="FFFFFF">
                  <a:hueOff val="0"/>
                  <a:satOff val="0"/>
                  <a:lumOff val="0"/>
                  <a:alphaOff val="0"/>
                </a:srgbClr>
              </a:solidFill>
              <a:prstDash val="solid"/>
            </a:ln>
            <a:effectLst/>
          </p:spPr>
        </p:sp>
        <p:sp>
          <p:nvSpPr>
            <p:cNvPr id="23" name="Retângulo 22">
              <a:extLst>
                <a:ext uri="{FF2B5EF4-FFF2-40B4-BE49-F238E27FC236}">
                  <a16:creationId xmlns:a16="http://schemas.microsoft.com/office/drawing/2014/main" id="{44F70793-5EDF-4900-9B6B-8956359E6116}"/>
                </a:ext>
              </a:extLst>
            </p:cNvPr>
            <p:cNvSpPr/>
            <p:nvPr/>
          </p:nvSpPr>
          <p:spPr>
            <a:xfrm>
              <a:off x="1266242" y="753074"/>
              <a:ext cx="859823" cy="503366"/>
            </a:xfrm>
            <a:prstGeom prst="rect">
              <a:avLst/>
            </a:prstGeom>
            <a:noFill/>
            <a:ln>
              <a:noFill/>
            </a:ln>
            <a:effectLst/>
          </p:spPr>
          <p:txBody>
            <a:bodyPr spcFirstLastPara="0" vert="horz" wrap="square" lIns="80010" tIns="80010" rIns="80010" bIns="8001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pt-BR" sz="2100" b="1" i="0" u="none" strike="noStrike" kern="0" cap="none" spc="0" normalizeH="0" baseline="0" noProof="0" dirty="0">
                  <a:ln>
                    <a:noFill/>
                  </a:ln>
                  <a:solidFill>
                    <a:srgbClr val="FFFFFF"/>
                  </a:solidFill>
                  <a:effectLst/>
                  <a:uLnTx/>
                  <a:uFillTx/>
                  <a:latin typeface="Arial"/>
                  <a:ea typeface="+mn-ea"/>
                  <a:cs typeface="+mn-cs"/>
                </a:rPr>
                <a:t>Bloco</a:t>
              </a:r>
            </a:p>
          </p:txBody>
        </p:sp>
      </p:grpSp>
      <p:grpSp>
        <p:nvGrpSpPr>
          <p:cNvPr id="24" name="Grupo 39">
            <a:extLst>
              <a:ext uri="{FF2B5EF4-FFF2-40B4-BE49-F238E27FC236}">
                <a16:creationId xmlns:a16="http://schemas.microsoft.com/office/drawing/2014/main" id="{8E3423B6-C226-43D8-A8CE-467CE4D88EA9}"/>
              </a:ext>
            </a:extLst>
          </p:cNvPr>
          <p:cNvGrpSpPr/>
          <p:nvPr/>
        </p:nvGrpSpPr>
        <p:grpSpPr>
          <a:xfrm>
            <a:off x="3400555" y="3650919"/>
            <a:ext cx="188922" cy="221003"/>
            <a:chOff x="2230840" y="894256"/>
            <a:chExt cx="188922" cy="221003"/>
          </a:xfrm>
        </p:grpSpPr>
        <p:sp>
          <p:nvSpPr>
            <p:cNvPr id="25" name="Seta para a direita 40">
              <a:extLst>
                <a:ext uri="{FF2B5EF4-FFF2-40B4-BE49-F238E27FC236}">
                  <a16:creationId xmlns:a16="http://schemas.microsoft.com/office/drawing/2014/main" id="{2D7CE569-B5C9-42B2-BA2B-6148CE13D594}"/>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26" name="Seta para a direita 4">
              <a:extLst>
                <a:ext uri="{FF2B5EF4-FFF2-40B4-BE49-F238E27FC236}">
                  <a16:creationId xmlns:a16="http://schemas.microsoft.com/office/drawing/2014/main" id="{DA6D7A99-1780-4AE2-9C78-AF2703E02D0B}"/>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sp>
        <p:nvSpPr>
          <p:cNvPr id="27" name="Seta para a direita listrada 12">
            <a:extLst>
              <a:ext uri="{FF2B5EF4-FFF2-40B4-BE49-F238E27FC236}">
                <a16:creationId xmlns:a16="http://schemas.microsoft.com/office/drawing/2014/main" id="{DC6DEB7E-991F-4819-8886-287284FFC536}"/>
              </a:ext>
            </a:extLst>
          </p:cNvPr>
          <p:cNvSpPr/>
          <p:nvPr/>
        </p:nvSpPr>
        <p:spPr bwMode="auto">
          <a:xfrm rot="5400000">
            <a:off x="2243463" y="3826546"/>
            <a:ext cx="332242" cy="268619"/>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8" name="Seta para a direita listrada 42">
            <a:extLst>
              <a:ext uri="{FF2B5EF4-FFF2-40B4-BE49-F238E27FC236}">
                <a16:creationId xmlns:a16="http://schemas.microsoft.com/office/drawing/2014/main" id="{1732781E-D640-4B21-9A20-08A480BE3999}"/>
              </a:ext>
            </a:extLst>
          </p:cNvPr>
          <p:cNvSpPr/>
          <p:nvPr/>
        </p:nvSpPr>
        <p:spPr bwMode="auto">
          <a:xfrm rot="5400000">
            <a:off x="4017227" y="4057063"/>
            <a:ext cx="332242" cy="268619"/>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Tree>
    <p:extLst>
      <p:ext uri="{BB962C8B-B14F-4D97-AF65-F5344CB8AC3E}">
        <p14:creationId xmlns:p14="http://schemas.microsoft.com/office/powerpoint/2010/main" val="46707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A1D9A62-CD12-4D71-9570-20122CEDB659}"/>
              </a:ext>
            </a:extLst>
          </p:cNvPr>
          <p:cNvPicPr>
            <a:picLocks noChangeAspect="1"/>
          </p:cNvPicPr>
          <p:nvPr/>
        </p:nvPicPr>
        <p:blipFill>
          <a:blip r:embed="rId2"/>
          <a:stretch>
            <a:fillRect/>
          </a:stretch>
        </p:blipFill>
        <p:spPr>
          <a:xfrm>
            <a:off x="203513" y="985659"/>
            <a:ext cx="6100697" cy="1830209"/>
          </a:xfrm>
          <a:prstGeom prst="rect">
            <a:avLst/>
          </a:prstGeom>
        </p:spPr>
      </p:pic>
      <p:grpSp>
        <p:nvGrpSpPr>
          <p:cNvPr id="3" name="Grupo 27">
            <a:extLst>
              <a:ext uri="{FF2B5EF4-FFF2-40B4-BE49-F238E27FC236}">
                <a16:creationId xmlns:a16="http://schemas.microsoft.com/office/drawing/2014/main" id="{C54621B2-73B2-4D7A-B21B-9371C2F30B9F}"/>
              </a:ext>
            </a:extLst>
          </p:cNvPr>
          <p:cNvGrpSpPr/>
          <p:nvPr/>
        </p:nvGrpSpPr>
        <p:grpSpPr>
          <a:xfrm>
            <a:off x="4837008" y="3417762"/>
            <a:ext cx="188922" cy="221003"/>
            <a:chOff x="2230840" y="894256"/>
            <a:chExt cx="188922" cy="221003"/>
          </a:xfrm>
          <a:solidFill>
            <a:srgbClr val="0066CC"/>
          </a:solidFill>
        </p:grpSpPr>
        <p:sp>
          <p:nvSpPr>
            <p:cNvPr id="4" name="Seta para a direita 28">
              <a:extLst>
                <a:ext uri="{FF2B5EF4-FFF2-40B4-BE49-F238E27FC236}">
                  <a16:creationId xmlns:a16="http://schemas.microsoft.com/office/drawing/2014/main" id="{5090F0EA-EE85-4E37-97FC-33812DC0C821}"/>
                </a:ext>
              </a:extLst>
            </p:cNvPr>
            <p:cNvSpPr/>
            <p:nvPr/>
          </p:nvSpPr>
          <p:spPr>
            <a:xfrm>
              <a:off x="2230840" y="894256"/>
              <a:ext cx="188922" cy="221003"/>
            </a:xfrm>
            <a:prstGeom prst="rightArrow">
              <a:avLst>
                <a:gd name="adj1" fmla="val 60000"/>
                <a:gd name="adj2" fmla="val 50000"/>
              </a:avLst>
            </a:prstGeom>
            <a:grpFill/>
            <a:ln>
              <a:noFill/>
            </a:ln>
            <a:effectLst/>
          </p:spPr>
        </p:sp>
        <p:sp>
          <p:nvSpPr>
            <p:cNvPr id="5" name="Seta para a direita 4">
              <a:extLst>
                <a:ext uri="{FF2B5EF4-FFF2-40B4-BE49-F238E27FC236}">
                  <a16:creationId xmlns:a16="http://schemas.microsoft.com/office/drawing/2014/main" id="{62BDA736-4FD3-4C3D-827E-7CE30CA6E2C9}"/>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6" name="Grupo 30">
            <a:extLst>
              <a:ext uri="{FF2B5EF4-FFF2-40B4-BE49-F238E27FC236}">
                <a16:creationId xmlns:a16="http://schemas.microsoft.com/office/drawing/2014/main" id="{1B5DAA1C-1C7E-470D-86E2-6FE13237C604}"/>
              </a:ext>
            </a:extLst>
          </p:cNvPr>
          <p:cNvGrpSpPr/>
          <p:nvPr/>
        </p:nvGrpSpPr>
        <p:grpSpPr>
          <a:xfrm>
            <a:off x="4837388" y="3677402"/>
            <a:ext cx="188922" cy="221003"/>
            <a:chOff x="2230840" y="894256"/>
            <a:chExt cx="188922" cy="221003"/>
          </a:xfrm>
        </p:grpSpPr>
        <p:sp>
          <p:nvSpPr>
            <p:cNvPr id="7" name="Seta para a direita 31">
              <a:extLst>
                <a:ext uri="{FF2B5EF4-FFF2-40B4-BE49-F238E27FC236}">
                  <a16:creationId xmlns:a16="http://schemas.microsoft.com/office/drawing/2014/main" id="{EBEF0F74-DCCC-47DF-BD41-92A12DE71CCB}"/>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8" name="Seta para a direita 4">
              <a:extLst>
                <a:ext uri="{FF2B5EF4-FFF2-40B4-BE49-F238E27FC236}">
                  <a16:creationId xmlns:a16="http://schemas.microsoft.com/office/drawing/2014/main" id="{EF38762B-0A6B-48CE-96EF-A42F2F1EAC6F}"/>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9" name="Grupo 33">
            <a:extLst>
              <a:ext uri="{FF2B5EF4-FFF2-40B4-BE49-F238E27FC236}">
                <a16:creationId xmlns:a16="http://schemas.microsoft.com/office/drawing/2014/main" id="{195B9C85-E2CC-4816-AFB5-1EE8137969E1}"/>
              </a:ext>
            </a:extLst>
          </p:cNvPr>
          <p:cNvGrpSpPr/>
          <p:nvPr/>
        </p:nvGrpSpPr>
        <p:grpSpPr>
          <a:xfrm>
            <a:off x="3413814" y="3395085"/>
            <a:ext cx="188922" cy="221003"/>
            <a:chOff x="2230840" y="894256"/>
            <a:chExt cx="188922" cy="221003"/>
          </a:xfrm>
          <a:solidFill>
            <a:srgbClr val="3366CC"/>
          </a:solidFill>
        </p:grpSpPr>
        <p:sp>
          <p:nvSpPr>
            <p:cNvPr id="10" name="Seta para a direita 34">
              <a:extLst>
                <a:ext uri="{FF2B5EF4-FFF2-40B4-BE49-F238E27FC236}">
                  <a16:creationId xmlns:a16="http://schemas.microsoft.com/office/drawing/2014/main" id="{E27196AE-E061-4BE6-8FF5-E32E4F285132}"/>
                </a:ext>
              </a:extLst>
            </p:cNvPr>
            <p:cNvSpPr/>
            <p:nvPr/>
          </p:nvSpPr>
          <p:spPr>
            <a:xfrm>
              <a:off x="2230840" y="894256"/>
              <a:ext cx="188922" cy="221003"/>
            </a:xfrm>
            <a:prstGeom prst="rightArrow">
              <a:avLst>
                <a:gd name="adj1" fmla="val 60000"/>
                <a:gd name="adj2" fmla="val 50000"/>
              </a:avLst>
            </a:prstGeom>
            <a:grpFill/>
            <a:ln>
              <a:noFill/>
            </a:ln>
            <a:effectLst/>
          </p:spPr>
        </p:sp>
        <p:sp>
          <p:nvSpPr>
            <p:cNvPr id="11" name="Seta para a direita 4">
              <a:extLst>
                <a:ext uri="{FF2B5EF4-FFF2-40B4-BE49-F238E27FC236}">
                  <a16:creationId xmlns:a16="http://schemas.microsoft.com/office/drawing/2014/main" id="{926501D2-ED9D-44EA-8922-E628249D7C29}"/>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2" name="Grupo 36">
            <a:extLst>
              <a:ext uri="{FF2B5EF4-FFF2-40B4-BE49-F238E27FC236}">
                <a16:creationId xmlns:a16="http://schemas.microsoft.com/office/drawing/2014/main" id="{EAF2F938-0B7B-48A3-BEB6-826342657EE1}"/>
              </a:ext>
            </a:extLst>
          </p:cNvPr>
          <p:cNvGrpSpPr/>
          <p:nvPr/>
        </p:nvGrpSpPr>
        <p:grpSpPr>
          <a:xfrm>
            <a:off x="3479936" y="1896978"/>
            <a:ext cx="1329770" cy="2090603"/>
            <a:chOff x="1266242" y="753074"/>
            <a:chExt cx="1004533" cy="1727771"/>
          </a:xfrm>
        </p:grpSpPr>
        <p:sp>
          <p:nvSpPr>
            <p:cNvPr id="13" name="Retângulo de cantos arredondados 37">
              <a:extLst>
                <a:ext uri="{FF2B5EF4-FFF2-40B4-BE49-F238E27FC236}">
                  <a16:creationId xmlns:a16="http://schemas.microsoft.com/office/drawing/2014/main" id="{E8A4FACA-D423-4158-8F62-D4F087446B38}"/>
                </a:ext>
              </a:extLst>
            </p:cNvPr>
            <p:cNvSpPr/>
            <p:nvPr/>
          </p:nvSpPr>
          <p:spPr>
            <a:xfrm>
              <a:off x="1379632" y="1946159"/>
              <a:ext cx="891143" cy="534686"/>
            </a:xfrm>
            <a:prstGeom prst="roundRect">
              <a:avLst>
                <a:gd name="adj" fmla="val 10000"/>
              </a:avLst>
            </a:prstGeom>
            <a:solidFill>
              <a:srgbClr val="C80F0F">
                <a:hueOff val="0"/>
                <a:satOff val="0"/>
                <a:lumOff val="0"/>
                <a:alphaOff val="0"/>
              </a:srgbClr>
            </a:solidFill>
            <a:ln w="25400" cap="flat" cmpd="sng" algn="ctr">
              <a:solidFill>
                <a:srgbClr val="FFFFFF">
                  <a:hueOff val="0"/>
                  <a:satOff val="0"/>
                  <a:lumOff val="0"/>
                  <a:alphaOff val="0"/>
                </a:srgbClr>
              </a:solidFill>
              <a:prstDash val="solid"/>
            </a:ln>
            <a:effectLst/>
          </p:spPr>
        </p:sp>
        <p:sp>
          <p:nvSpPr>
            <p:cNvPr id="14" name="Retângulo 13">
              <a:extLst>
                <a:ext uri="{FF2B5EF4-FFF2-40B4-BE49-F238E27FC236}">
                  <a16:creationId xmlns:a16="http://schemas.microsoft.com/office/drawing/2014/main" id="{8DA24CB4-EDF4-4BD7-91A1-42C48C615EB7}"/>
                </a:ext>
              </a:extLst>
            </p:cNvPr>
            <p:cNvSpPr/>
            <p:nvPr/>
          </p:nvSpPr>
          <p:spPr>
            <a:xfrm>
              <a:off x="1266242" y="753074"/>
              <a:ext cx="859823" cy="503366"/>
            </a:xfrm>
            <a:prstGeom prst="rect">
              <a:avLst/>
            </a:prstGeom>
            <a:noFill/>
            <a:ln>
              <a:noFill/>
            </a:ln>
            <a:effectLst/>
          </p:spPr>
          <p:txBody>
            <a:bodyPr spcFirstLastPara="0" vert="horz" wrap="square" lIns="80010" tIns="80010" rIns="80010" bIns="8001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pt-BR" sz="2100" b="1" i="0" u="none" strike="noStrike" kern="0" cap="none" spc="0" normalizeH="0" baseline="0" noProof="0" dirty="0">
                  <a:ln>
                    <a:noFill/>
                  </a:ln>
                  <a:solidFill>
                    <a:srgbClr val="FFFFFF"/>
                  </a:solidFill>
                  <a:effectLst/>
                  <a:uLnTx/>
                  <a:uFillTx/>
                  <a:latin typeface="Arial"/>
                  <a:ea typeface="+mn-ea"/>
                  <a:cs typeface="+mn-cs"/>
                </a:rPr>
                <a:t>Bloco</a:t>
              </a:r>
            </a:p>
          </p:txBody>
        </p:sp>
      </p:grpSp>
      <p:grpSp>
        <p:nvGrpSpPr>
          <p:cNvPr id="15" name="Grupo 39">
            <a:extLst>
              <a:ext uri="{FF2B5EF4-FFF2-40B4-BE49-F238E27FC236}">
                <a16:creationId xmlns:a16="http://schemas.microsoft.com/office/drawing/2014/main" id="{5FC15095-5581-465E-91AF-04D8AD9B39F6}"/>
              </a:ext>
            </a:extLst>
          </p:cNvPr>
          <p:cNvGrpSpPr/>
          <p:nvPr/>
        </p:nvGrpSpPr>
        <p:grpSpPr>
          <a:xfrm>
            <a:off x="3400555" y="3650919"/>
            <a:ext cx="188922" cy="221003"/>
            <a:chOff x="2230840" y="894256"/>
            <a:chExt cx="188922" cy="221003"/>
          </a:xfrm>
        </p:grpSpPr>
        <p:sp>
          <p:nvSpPr>
            <p:cNvPr id="16" name="Seta para a direita 40">
              <a:extLst>
                <a:ext uri="{FF2B5EF4-FFF2-40B4-BE49-F238E27FC236}">
                  <a16:creationId xmlns:a16="http://schemas.microsoft.com/office/drawing/2014/main" id="{581832B3-9914-485A-8DD8-B8A191D72D2B}"/>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17" name="Seta para a direita 4">
              <a:extLst>
                <a:ext uri="{FF2B5EF4-FFF2-40B4-BE49-F238E27FC236}">
                  <a16:creationId xmlns:a16="http://schemas.microsoft.com/office/drawing/2014/main" id="{E693D4FD-37A1-4D60-B5ED-34BCAE7F8B92}"/>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sp>
        <p:nvSpPr>
          <p:cNvPr id="18" name="Seta para a direita listrada 42">
            <a:extLst>
              <a:ext uri="{FF2B5EF4-FFF2-40B4-BE49-F238E27FC236}">
                <a16:creationId xmlns:a16="http://schemas.microsoft.com/office/drawing/2014/main" id="{C3793454-2C6C-44DE-B92B-6B581D0AA5E1}"/>
              </a:ext>
            </a:extLst>
          </p:cNvPr>
          <p:cNvSpPr/>
          <p:nvPr/>
        </p:nvSpPr>
        <p:spPr bwMode="auto">
          <a:xfrm rot="5400000">
            <a:off x="4017227" y="4057063"/>
            <a:ext cx="332242" cy="268619"/>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19" name="CaixaDeTexto 18">
            <a:extLst>
              <a:ext uri="{FF2B5EF4-FFF2-40B4-BE49-F238E27FC236}">
                <a16:creationId xmlns:a16="http://schemas.microsoft.com/office/drawing/2014/main" id="{DA7540B0-C056-4923-94C7-1677CD48282D}"/>
              </a:ext>
            </a:extLst>
          </p:cNvPr>
          <p:cNvSpPr txBox="1"/>
          <p:nvPr/>
        </p:nvSpPr>
        <p:spPr>
          <a:xfrm>
            <a:off x="203513" y="463639"/>
            <a:ext cx="2629839" cy="2691685"/>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
        <p:nvSpPr>
          <p:cNvPr id="20" name="CaixaDeTexto 19">
            <a:extLst>
              <a:ext uri="{FF2B5EF4-FFF2-40B4-BE49-F238E27FC236}">
                <a16:creationId xmlns:a16="http://schemas.microsoft.com/office/drawing/2014/main" id="{3C610318-5E65-4292-82D0-A6262431FC2C}"/>
              </a:ext>
            </a:extLst>
          </p:cNvPr>
          <p:cNvSpPr txBox="1"/>
          <p:nvPr/>
        </p:nvSpPr>
        <p:spPr>
          <a:xfrm>
            <a:off x="5488940" y="714777"/>
            <a:ext cx="1908065" cy="2189408"/>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1" name="CaixaDeTexto 20">
            <a:extLst>
              <a:ext uri="{FF2B5EF4-FFF2-40B4-BE49-F238E27FC236}">
                <a16:creationId xmlns:a16="http://schemas.microsoft.com/office/drawing/2014/main" id="{89E72EDA-A8F5-4905-91C6-D1479EA3419B}"/>
              </a:ext>
            </a:extLst>
          </p:cNvPr>
          <p:cNvSpPr txBox="1"/>
          <p:nvPr/>
        </p:nvSpPr>
        <p:spPr>
          <a:xfrm>
            <a:off x="5101510" y="3139539"/>
            <a:ext cx="4042490" cy="523220"/>
          </a:xfrm>
          <a:prstGeom prst="rect">
            <a:avLst/>
          </a:prstGeom>
          <a:noFill/>
        </p:spPr>
        <p:txBody>
          <a:bodyPr wrap="square" rtlCol="0">
            <a:spAutoFit/>
          </a:bodyPr>
          <a:lstStyle/>
          <a:p>
            <a:pPr eaLnBrk="0" fontAlgn="base" hangingPunct="0">
              <a:spcBef>
                <a:spcPct val="0"/>
              </a:spcBef>
              <a:spcAft>
                <a:spcPct val="0"/>
              </a:spcAft>
            </a:pPr>
            <a:r>
              <a:rPr lang="pt-BR" sz="2800" b="1" dirty="0">
                <a:solidFill>
                  <a:srgbClr val="000000">
                    <a:lumMod val="95000"/>
                    <a:lumOff val="5000"/>
                  </a:srgbClr>
                </a:solidFill>
                <a:latin typeface="Cambria Math" panose="02040503050406030204" pitchFamily="18" charset="0"/>
                <a:ea typeface="Cambria Math" panose="02040503050406030204" pitchFamily="18" charset="0"/>
              </a:rPr>
              <a:t>Energia Ativa [kWh]</a:t>
            </a:r>
          </a:p>
        </p:txBody>
      </p:sp>
      <p:sp>
        <p:nvSpPr>
          <p:cNvPr id="22" name="CaixaDeTexto 21">
            <a:extLst>
              <a:ext uri="{FF2B5EF4-FFF2-40B4-BE49-F238E27FC236}">
                <a16:creationId xmlns:a16="http://schemas.microsoft.com/office/drawing/2014/main" id="{58B1CFDF-54A8-4D83-9A37-B72E718171AD}"/>
              </a:ext>
            </a:extLst>
          </p:cNvPr>
          <p:cNvSpPr txBox="1"/>
          <p:nvPr/>
        </p:nvSpPr>
        <p:spPr>
          <a:xfrm>
            <a:off x="5107397" y="3594564"/>
            <a:ext cx="4042490" cy="523220"/>
          </a:xfrm>
          <a:prstGeom prst="rect">
            <a:avLst/>
          </a:prstGeom>
          <a:noFill/>
        </p:spPr>
        <p:txBody>
          <a:bodyPr wrap="square" rtlCol="0">
            <a:spAutoFit/>
          </a:bodyPr>
          <a:lstStyle/>
          <a:p>
            <a:pPr eaLnBrk="0" fontAlgn="base" hangingPunct="0">
              <a:spcBef>
                <a:spcPct val="0"/>
              </a:spcBef>
              <a:spcAft>
                <a:spcPct val="0"/>
              </a:spcAft>
            </a:pPr>
            <a:r>
              <a:rPr lang="pt-BR" sz="2800" b="1" dirty="0">
                <a:solidFill>
                  <a:srgbClr val="000000">
                    <a:lumMod val="95000"/>
                    <a:lumOff val="5000"/>
                  </a:srgbClr>
                </a:solidFill>
                <a:latin typeface="Cambria Math" panose="02040503050406030204" pitchFamily="18" charset="0"/>
                <a:ea typeface="Cambria Math" panose="02040503050406030204" pitchFamily="18" charset="0"/>
              </a:rPr>
              <a:t>Energia </a:t>
            </a:r>
            <a:r>
              <a:rPr lang="pt-BR" sz="2800" b="1" i="1" dirty="0" err="1">
                <a:solidFill>
                  <a:srgbClr val="000000">
                    <a:lumMod val="95000"/>
                    <a:lumOff val="5000"/>
                  </a:srgbClr>
                </a:solidFill>
                <a:latin typeface="Cambria Math" panose="02040503050406030204" pitchFamily="18" charset="0"/>
                <a:ea typeface="Cambria Math" panose="02040503050406030204" pitchFamily="18" charset="0"/>
              </a:rPr>
              <a:t>re</a:t>
            </a:r>
            <a:r>
              <a:rPr lang="pt-BR" sz="2800" b="1" dirty="0" err="1">
                <a:solidFill>
                  <a:srgbClr val="000000">
                    <a:lumMod val="95000"/>
                    <a:lumOff val="5000"/>
                  </a:srgbClr>
                </a:solidFill>
                <a:latin typeface="Cambria Math" panose="02040503050406030204" pitchFamily="18" charset="0"/>
                <a:ea typeface="Cambria Math" panose="02040503050406030204" pitchFamily="18" charset="0"/>
              </a:rPr>
              <a:t>Ativa</a:t>
            </a:r>
            <a:r>
              <a:rPr lang="pt-BR" sz="2800" b="1" dirty="0">
                <a:solidFill>
                  <a:srgbClr val="000000">
                    <a:lumMod val="95000"/>
                    <a:lumOff val="5000"/>
                  </a:srgbClr>
                </a:solidFill>
                <a:latin typeface="Cambria Math" panose="02040503050406030204" pitchFamily="18" charset="0"/>
                <a:ea typeface="Cambria Math" panose="02040503050406030204" pitchFamily="18" charset="0"/>
              </a:rPr>
              <a:t> [</a:t>
            </a:r>
            <a:r>
              <a:rPr lang="pt-BR" sz="2800" b="1" dirty="0" err="1">
                <a:solidFill>
                  <a:srgbClr val="000000">
                    <a:lumMod val="95000"/>
                    <a:lumOff val="5000"/>
                  </a:srgbClr>
                </a:solidFill>
                <a:latin typeface="Cambria Math" panose="02040503050406030204" pitchFamily="18" charset="0"/>
                <a:ea typeface="Cambria Math" panose="02040503050406030204" pitchFamily="18" charset="0"/>
              </a:rPr>
              <a:t>kVArh</a:t>
            </a:r>
            <a:r>
              <a:rPr lang="pt-BR" sz="2800" b="1" dirty="0">
                <a:solidFill>
                  <a:srgbClr val="000000">
                    <a:lumMod val="95000"/>
                    <a:lumOff val="5000"/>
                  </a:srgbClr>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5661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63ACE00-FA3C-4758-A90C-542EBC2F91B5}"/>
              </a:ext>
            </a:extLst>
          </p:cNvPr>
          <p:cNvPicPr>
            <a:picLocks noChangeAspect="1"/>
          </p:cNvPicPr>
          <p:nvPr/>
        </p:nvPicPr>
        <p:blipFill>
          <a:blip r:embed="rId2"/>
          <a:stretch>
            <a:fillRect/>
          </a:stretch>
        </p:blipFill>
        <p:spPr>
          <a:xfrm>
            <a:off x="203513" y="985659"/>
            <a:ext cx="6100697" cy="1830209"/>
          </a:xfrm>
          <a:prstGeom prst="rect">
            <a:avLst/>
          </a:prstGeom>
        </p:spPr>
      </p:pic>
      <p:grpSp>
        <p:nvGrpSpPr>
          <p:cNvPr id="3" name="Grupo 27">
            <a:extLst>
              <a:ext uri="{FF2B5EF4-FFF2-40B4-BE49-F238E27FC236}">
                <a16:creationId xmlns:a16="http://schemas.microsoft.com/office/drawing/2014/main" id="{35D8ADE1-5530-45E2-A6A4-300C45BF3CD5}"/>
              </a:ext>
            </a:extLst>
          </p:cNvPr>
          <p:cNvGrpSpPr/>
          <p:nvPr/>
        </p:nvGrpSpPr>
        <p:grpSpPr>
          <a:xfrm>
            <a:off x="4837008" y="3417762"/>
            <a:ext cx="188922" cy="221003"/>
            <a:chOff x="2230840" y="894256"/>
            <a:chExt cx="188922" cy="221003"/>
          </a:xfrm>
          <a:solidFill>
            <a:srgbClr val="0066CC"/>
          </a:solidFill>
        </p:grpSpPr>
        <p:sp>
          <p:nvSpPr>
            <p:cNvPr id="4" name="Seta para a direita 28">
              <a:extLst>
                <a:ext uri="{FF2B5EF4-FFF2-40B4-BE49-F238E27FC236}">
                  <a16:creationId xmlns:a16="http://schemas.microsoft.com/office/drawing/2014/main" id="{8E14ECB5-0249-4AC1-B27D-8BCAE770EA51}"/>
                </a:ext>
              </a:extLst>
            </p:cNvPr>
            <p:cNvSpPr/>
            <p:nvPr/>
          </p:nvSpPr>
          <p:spPr>
            <a:xfrm>
              <a:off x="2230840" y="894256"/>
              <a:ext cx="188922" cy="221003"/>
            </a:xfrm>
            <a:prstGeom prst="rightArrow">
              <a:avLst>
                <a:gd name="adj1" fmla="val 60000"/>
                <a:gd name="adj2" fmla="val 50000"/>
              </a:avLst>
            </a:prstGeom>
            <a:grpFill/>
            <a:ln>
              <a:noFill/>
            </a:ln>
            <a:effectLst/>
          </p:spPr>
        </p:sp>
        <p:sp>
          <p:nvSpPr>
            <p:cNvPr id="5" name="Seta para a direita 4">
              <a:extLst>
                <a:ext uri="{FF2B5EF4-FFF2-40B4-BE49-F238E27FC236}">
                  <a16:creationId xmlns:a16="http://schemas.microsoft.com/office/drawing/2014/main" id="{D7AE4B05-A3A8-4201-9D67-6F15B5E3E543}"/>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6" name="Grupo 30">
            <a:extLst>
              <a:ext uri="{FF2B5EF4-FFF2-40B4-BE49-F238E27FC236}">
                <a16:creationId xmlns:a16="http://schemas.microsoft.com/office/drawing/2014/main" id="{CCC42F17-6D85-41FE-AF80-F31490F3318F}"/>
              </a:ext>
            </a:extLst>
          </p:cNvPr>
          <p:cNvGrpSpPr/>
          <p:nvPr/>
        </p:nvGrpSpPr>
        <p:grpSpPr>
          <a:xfrm>
            <a:off x="4837388" y="3677402"/>
            <a:ext cx="188922" cy="221003"/>
            <a:chOff x="2230840" y="894256"/>
            <a:chExt cx="188922" cy="221003"/>
          </a:xfrm>
        </p:grpSpPr>
        <p:sp>
          <p:nvSpPr>
            <p:cNvPr id="7" name="Seta para a direita 31">
              <a:extLst>
                <a:ext uri="{FF2B5EF4-FFF2-40B4-BE49-F238E27FC236}">
                  <a16:creationId xmlns:a16="http://schemas.microsoft.com/office/drawing/2014/main" id="{EB6B4A49-F673-4DA3-B3D8-27ADA14C0FE2}"/>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8" name="Seta para a direita 4">
              <a:extLst>
                <a:ext uri="{FF2B5EF4-FFF2-40B4-BE49-F238E27FC236}">
                  <a16:creationId xmlns:a16="http://schemas.microsoft.com/office/drawing/2014/main" id="{73098940-C439-4F3D-B2F9-1BC084804E50}"/>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9" name="Grupo 33">
            <a:extLst>
              <a:ext uri="{FF2B5EF4-FFF2-40B4-BE49-F238E27FC236}">
                <a16:creationId xmlns:a16="http://schemas.microsoft.com/office/drawing/2014/main" id="{7CB95805-0829-49F3-83B8-3AA29BF70AA4}"/>
              </a:ext>
            </a:extLst>
          </p:cNvPr>
          <p:cNvGrpSpPr/>
          <p:nvPr/>
        </p:nvGrpSpPr>
        <p:grpSpPr>
          <a:xfrm>
            <a:off x="3413814" y="3395085"/>
            <a:ext cx="188922" cy="221003"/>
            <a:chOff x="2230840" y="894256"/>
            <a:chExt cx="188922" cy="221003"/>
          </a:xfrm>
          <a:solidFill>
            <a:srgbClr val="3366CC"/>
          </a:solidFill>
        </p:grpSpPr>
        <p:sp>
          <p:nvSpPr>
            <p:cNvPr id="10" name="Seta para a direita 34">
              <a:extLst>
                <a:ext uri="{FF2B5EF4-FFF2-40B4-BE49-F238E27FC236}">
                  <a16:creationId xmlns:a16="http://schemas.microsoft.com/office/drawing/2014/main" id="{700C541F-C8BA-488B-8D9E-E61F2874F759}"/>
                </a:ext>
              </a:extLst>
            </p:cNvPr>
            <p:cNvSpPr/>
            <p:nvPr/>
          </p:nvSpPr>
          <p:spPr>
            <a:xfrm>
              <a:off x="2230840" y="894256"/>
              <a:ext cx="188922" cy="221003"/>
            </a:xfrm>
            <a:prstGeom prst="rightArrow">
              <a:avLst>
                <a:gd name="adj1" fmla="val 60000"/>
                <a:gd name="adj2" fmla="val 50000"/>
              </a:avLst>
            </a:prstGeom>
            <a:grpFill/>
            <a:ln>
              <a:noFill/>
            </a:ln>
            <a:effectLst/>
          </p:spPr>
        </p:sp>
        <p:sp>
          <p:nvSpPr>
            <p:cNvPr id="11" name="Seta para a direita 4">
              <a:extLst>
                <a:ext uri="{FF2B5EF4-FFF2-40B4-BE49-F238E27FC236}">
                  <a16:creationId xmlns:a16="http://schemas.microsoft.com/office/drawing/2014/main" id="{00704B2D-15B8-4E62-9269-42022C0AB1A0}"/>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2" name="Grupo 36">
            <a:extLst>
              <a:ext uri="{FF2B5EF4-FFF2-40B4-BE49-F238E27FC236}">
                <a16:creationId xmlns:a16="http://schemas.microsoft.com/office/drawing/2014/main" id="{11659407-AFB1-482F-BCCE-1819C4682364}"/>
              </a:ext>
            </a:extLst>
          </p:cNvPr>
          <p:cNvGrpSpPr/>
          <p:nvPr/>
        </p:nvGrpSpPr>
        <p:grpSpPr>
          <a:xfrm>
            <a:off x="3479936" y="1896978"/>
            <a:ext cx="1329770" cy="2090603"/>
            <a:chOff x="1266242" y="753074"/>
            <a:chExt cx="1004533" cy="1727771"/>
          </a:xfrm>
        </p:grpSpPr>
        <p:sp>
          <p:nvSpPr>
            <p:cNvPr id="13" name="Retângulo de cantos arredondados 37">
              <a:extLst>
                <a:ext uri="{FF2B5EF4-FFF2-40B4-BE49-F238E27FC236}">
                  <a16:creationId xmlns:a16="http://schemas.microsoft.com/office/drawing/2014/main" id="{9FC37389-FE0E-4E14-8B5A-51EBC13A1274}"/>
                </a:ext>
              </a:extLst>
            </p:cNvPr>
            <p:cNvSpPr/>
            <p:nvPr/>
          </p:nvSpPr>
          <p:spPr>
            <a:xfrm>
              <a:off x="1379632" y="1946159"/>
              <a:ext cx="891143" cy="534686"/>
            </a:xfrm>
            <a:prstGeom prst="roundRect">
              <a:avLst>
                <a:gd name="adj" fmla="val 10000"/>
              </a:avLst>
            </a:prstGeom>
            <a:solidFill>
              <a:srgbClr val="C80F0F">
                <a:hueOff val="0"/>
                <a:satOff val="0"/>
                <a:lumOff val="0"/>
                <a:alphaOff val="0"/>
              </a:srgbClr>
            </a:solidFill>
            <a:ln w="25400" cap="flat" cmpd="sng" algn="ctr">
              <a:solidFill>
                <a:srgbClr val="FFFFFF">
                  <a:hueOff val="0"/>
                  <a:satOff val="0"/>
                  <a:lumOff val="0"/>
                  <a:alphaOff val="0"/>
                </a:srgbClr>
              </a:solidFill>
              <a:prstDash val="solid"/>
            </a:ln>
            <a:effectLst/>
          </p:spPr>
        </p:sp>
        <p:sp>
          <p:nvSpPr>
            <p:cNvPr id="14" name="Retângulo 13">
              <a:extLst>
                <a:ext uri="{FF2B5EF4-FFF2-40B4-BE49-F238E27FC236}">
                  <a16:creationId xmlns:a16="http://schemas.microsoft.com/office/drawing/2014/main" id="{A0EA1BFA-D799-46F6-8310-E167E2989C03}"/>
                </a:ext>
              </a:extLst>
            </p:cNvPr>
            <p:cNvSpPr/>
            <p:nvPr/>
          </p:nvSpPr>
          <p:spPr>
            <a:xfrm>
              <a:off x="1266242" y="753074"/>
              <a:ext cx="859823" cy="503366"/>
            </a:xfrm>
            <a:prstGeom prst="rect">
              <a:avLst/>
            </a:prstGeom>
            <a:noFill/>
            <a:ln>
              <a:noFill/>
            </a:ln>
            <a:effectLst/>
          </p:spPr>
          <p:txBody>
            <a:bodyPr spcFirstLastPara="0" vert="horz" wrap="square" lIns="80010" tIns="80010" rIns="80010" bIns="8001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pt-BR" sz="2100" b="1" i="0" u="none" strike="noStrike" kern="0" cap="none" spc="0" normalizeH="0" baseline="0" noProof="0" dirty="0">
                  <a:ln>
                    <a:noFill/>
                  </a:ln>
                  <a:solidFill>
                    <a:srgbClr val="FFFFFF"/>
                  </a:solidFill>
                  <a:effectLst/>
                  <a:uLnTx/>
                  <a:uFillTx/>
                  <a:latin typeface="Arial"/>
                  <a:ea typeface="+mn-ea"/>
                  <a:cs typeface="+mn-cs"/>
                </a:rPr>
                <a:t>Bloco</a:t>
              </a:r>
            </a:p>
          </p:txBody>
        </p:sp>
      </p:grpSp>
      <p:grpSp>
        <p:nvGrpSpPr>
          <p:cNvPr id="15" name="Grupo 39">
            <a:extLst>
              <a:ext uri="{FF2B5EF4-FFF2-40B4-BE49-F238E27FC236}">
                <a16:creationId xmlns:a16="http://schemas.microsoft.com/office/drawing/2014/main" id="{99C1C65B-22EB-49F5-82C1-C71C0EECE27B}"/>
              </a:ext>
            </a:extLst>
          </p:cNvPr>
          <p:cNvGrpSpPr/>
          <p:nvPr/>
        </p:nvGrpSpPr>
        <p:grpSpPr>
          <a:xfrm>
            <a:off x="3400555" y="3650919"/>
            <a:ext cx="188922" cy="221003"/>
            <a:chOff x="2230840" y="894256"/>
            <a:chExt cx="188922" cy="221003"/>
          </a:xfrm>
        </p:grpSpPr>
        <p:sp>
          <p:nvSpPr>
            <p:cNvPr id="16" name="Seta para a direita 40">
              <a:extLst>
                <a:ext uri="{FF2B5EF4-FFF2-40B4-BE49-F238E27FC236}">
                  <a16:creationId xmlns:a16="http://schemas.microsoft.com/office/drawing/2014/main" id="{1617A4C3-5B70-4E2D-B724-F575D96196DD}"/>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17" name="Seta para a direita 4">
              <a:extLst>
                <a:ext uri="{FF2B5EF4-FFF2-40B4-BE49-F238E27FC236}">
                  <a16:creationId xmlns:a16="http://schemas.microsoft.com/office/drawing/2014/main" id="{F2EFC7AB-8781-4F2E-BF51-B2418D2EE8DC}"/>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sp>
        <p:nvSpPr>
          <p:cNvPr id="18" name="Seta para a direita listrada 42">
            <a:extLst>
              <a:ext uri="{FF2B5EF4-FFF2-40B4-BE49-F238E27FC236}">
                <a16:creationId xmlns:a16="http://schemas.microsoft.com/office/drawing/2014/main" id="{6DB77EE2-8248-4D2C-BBDA-D8AD5A71FD5A}"/>
              </a:ext>
            </a:extLst>
          </p:cNvPr>
          <p:cNvSpPr/>
          <p:nvPr/>
        </p:nvSpPr>
        <p:spPr bwMode="auto">
          <a:xfrm rot="5400000">
            <a:off x="4017227" y="4057063"/>
            <a:ext cx="332242" cy="268619"/>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19" name="CaixaDeTexto 18">
            <a:extLst>
              <a:ext uri="{FF2B5EF4-FFF2-40B4-BE49-F238E27FC236}">
                <a16:creationId xmlns:a16="http://schemas.microsoft.com/office/drawing/2014/main" id="{226EE8C9-F19C-4D0F-B535-FF9DB6213D9C}"/>
              </a:ext>
            </a:extLst>
          </p:cNvPr>
          <p:cNvSpPr txBox="1"/>
          <p:nvPr/>
        </p:nvSpPr>
        <p:spPr>
          <a:xfrm>
            <a:off x="203513" y="463639"/>
            <a:ext cx="2629839" cy="2691685"/>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
        <p:nvSpPr>
          <p:cNvPr id="20" name="CaixaDeTexto 19">
            <a:extLst>
              <a:ext uri="{FF2B5EF4-FFF2-40B4-BE49-F238E27FC236}">
                <a16:creationId xmlns:a16="http://schemas.microsoft.com/office/drawing/2014/main" id="{F61DA307-ECEC-4967-BA9D-64D5AF0DF20C}"/>
              </a:ext>
            </a:extLst>
          </p:cNvPr>
          <p:cNvSpPr txBox="1"/>
          <p:nvPr/>
        </p:nvSpPr>
        <p:spPr>
          <a:xfrm>
            <a:off x="5488940" y="714777"/>
            <a:ext cx="1908065" cy="2189408"/>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3" name="CaixaDeTexto 22">
            <a:extLst>
              <a:ext uri="{FF2B5EF4-FFF2-40B4-BE49-F238E27FC236}">
                <a16:creationId xmlns:a16="http://schemas.microsoft.com/office/drawing/2014/main" id="{D7C8DC94-0332-45E0-AA0D-82E38397DA7A}"/>
              </a:ext>
            </a:extLst>
          </p:cNvPr>
          <p:cNvSpPr txBox="1"/>
          <p:nvPr/>
        </p:nvSpPr>
        <p:spPr>
          <a:xfrm>
            <a:off x="5101510" y="3139539"/>
            <a:ext cx="4042490" cy="523220"/>
          </a:xfrm>
          <a:prstGeom prst="rect">
            <a:avLst/>
          </a:prstGeom>
          <a:noFill/>
        </p:spPr>
        <p:txBody>
          <a:bodyPr wrap="square" rtlCol="0">
            <a:spAutoFit/>
          </a:bodyPr>
          <a:lstStyle/>
          <a:p>
            <a:r>
              <a:rPr lang="pt-BR" sz="2800" dirty="0">
                <a:solidFill>
                  <a:schemeClr val="tx1">
                    <a:lumMod val="95000"/>
                    <a:lumOff val="5000"/>
                  </a:schemeClr>
                </a:solidFill>
                <a:latin typeface="Cambria Math" panose="02040503050406030204" pitchFamily="18" charset="0"/>
                <a:ea typeface="Cambria Math" panose="02040503050406030204" pitchFamily="18" charset="0"/>
              </a:rPr>
              <a:t>Potência Ativa [kW]</a:t>
            </a:r>
          </a:p>
        </p:txBody>
      </p:sp>
      <p:sp>
        <p:nvSpPr>
          <p:cNvPr id="24" name="CaixaDeTexto 23">
            <a:extLst>
              <a:ext uri="{FF2B5EF4-FFF2-40B4-BE49-F238E27FC236}">
                <a16:creationId xmlns:a16="http://schemas.microsoft.com/office/drawing/2014/main" id="{4CE6DFF1-023F-4A52-A36A-92B51EC6A51C}"/>
              </a:ext>
            </a:extLst>
          </p:cNvPr>
          <p:cNvSpPr txBox="1"/>
          <p:nvPr/>
        </p:nvSpPr>
        <p:spPr>
          <a:xfrm>
            <a:off x="5107397" y="3594564"/>
            <a:ext cx="4042490" cy="523220"/>
          </a:xfrm>
          <a:prstGeom prst="rect">
            <a:avLst/>
          </a:prstGeom>
          <a:noFill/>
        </p:spPr>
        <p:txBody>
          <a:bodyPr wrap="square" rtlCol="0">
            <a:spAutoFit/>
          </a:bodyPr>
          <a:lstStyle/>
          <a:p>
            <a:r>
              <a:rPr lang="pt-BR" sz="2800" dirty="0">
                <a:solidFill>
                  <a:schemeClr val="tx1">
                    <a:lumMod val="95000"/>
                    <a:lumOff val="5000"/>
                  </a:schemeClr>
                </a:solidFill>
                <a:latin typeface="Cambria Math" panose="02040503050406030204" pitchFamily="18" charset="0"/>
                <a:ea typeface="Cambria Math" panose="02040503050406030204" pitchFamily="18" charset="0"/>
              </a:rPr>
              <a:t>Potência </a:t>
            </a:r>
            <a:r>
              <a:rPr lang="pt-BR" sz="2800" i="1" dirty="0" err="1">
                <a:solidFill>
                  <a:schemeClr val="tx1">
                    <a:lumMod val="95000"/>
                    <a:lumOff val="5000"/>
                  </a:schemeClr>
                </a:solidFill>
                <a:latin typeface="Cambria Math" panose="02040503050406030204" pitchFamily="18" charset="0"/>
                <a:ea typeface="Cambria Math" panose="02040503050406030204" pitchFamily="18" charset="0"/>
              </a:rPr>
              <a:t>re</a:t>
            </a:r>
            <a:r>
              <a:rPr lang="pt-BR" sz="2800" dirty="0" err="1">
                <a:solidFill>
                  <a:schemeClr val="tx1">
                    <a:lumMod val="95000"/>
                    <a:lumOff val="5000"/>
                  </a:schemeClr>
                </a:solidFill>
                <a:latin typeface="Cambria Math" panose="02040503050406030204" pitchFamily="18" charset="0"/>
                <a:ea typeface="Cambria Math" panose="02040503050406030204" pitchFamily="18" charset="0"/>
              </a:rPr>
              <a:t>Ativa</a:t>
            </a:r>
            <a:r>
              <a:rPr lang="pt-BR" sz="2800" dirty="0">
                <a:solidFill>
                  <a:schemeClr val="tx1">
                    <a:lumMod val="95000"/>
                    <a:lumOff val="5000"/>
                  </a:schemeClr>
                </a:solidFill>
                <a:latin typeface="Cambria Math" panose="02040503050406030204" pitchFamily="18" charset="0"/>
                <a:ea typeface="Cambria Math" panose="02040503050406030204" pitchFamily="18" charset="0"/>
              </a:rPr>
              <a:t> [kVAr]</a:t>
            </a:r>
          </a:p>
        </p:txBody>
      </p:sp>
    </p:spTree>
    <p:extLst>
      <p:ext uri="{BB962C8B-B14F-4D97-AF65-F5344CB8AC3E}">
        <p14:creationId xmlns:p14="http://schemas.microsoft.com/office/powerpoint/2010/main" val="281681350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1177</Words>
  <Application>Microsoft Office PowerPoint</Application>
  <PresentationFormat>Apresentação na tela (4:3)</PresentationFormat>
  <Paragraphs>283</Paragraphs>
  <Slides>38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38</vt:i4>
      </vt:variant>
    </vt:vector>
  </HeadingPairs>
  <TitlesOfParts>
    <vt:vector size="43" baseType="lpstr">
      <vt:lpstr>Arial</vt:lpstr>
      <vt:lpstr>BundesSans Office</vt:lpstr>
      <vt:lpstr>Calibri</vt:lpstr>
      <vt:lpstr>Cambria Math</vt:lpstr>
      <vt:lpstr>Tema do Office</vt:lpstr>
      <vt:lpstr>Fundamentos para a Gestão de Faturas de Energia Elétrica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Jonas Gonçalves</cp:lastModifiedBy>
  <cp:revision>20</cp:revision>
  <dcterms:created xsi:type="dcterms:W3CDTF">2018-05-02T19:43:05Z</dcterms:created>
  <dcterms:modified xsi:type="dcterms:W3CDTF">2018-05-29T02:47:02Z</dcterms:modified>
</cp:coreProperties>
</file>