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6" r:id="rId2"/>
  </p:sldMasterIdLst>
  <p:notesMasterIdLst>
    <p:notesMasterId r:id="rId14"/>
  </p:notesMasterIdLst>
  <p:handoutMasterIdLst>
    <p:handoutMasterId r:id="rId15"/>
  </p:handoutMasterIdLst>
  <p:sldIdLst>
    <p:sldId id="861" r:id="rId3"/>
    <p:sldId id="1048" r:id="rId4"/>
    <p:sldId id="1075" r:id="rId5"/>
    <p:sldId id="1076" r:id="rId6"/>
    <p:sldId id="1077" r:id="rId7"/>
    <p:sldId id="1043" r:id="rId8"/>
    <p:sldId id="1045" r:id="rId9"/>
    <p:sldId id="1041" r:id="rId10"/>
    <p:sldId id="1047" r:id="rId11"/>
    <p:sldId id="1039" r:id="rId12"/>
    <p:sldId id="1040" r:id="rId13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50" userDrawn="1">
          <p15:clr>
            <a:srgbClr val="A4A3A4"/>
          </p15:clr>
        </p15:guide>
        <p15:guide id="3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Rocha Gama" initials="JRG" lastIdx="2" clrIdx="0"/>
  <p:cmAuthor id="1" name="ProEESA _" initials="P_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CC"/>
    <a:srgbClr val="00B0F0"/>
    <a:srgbClr val="FDB043"/>
    <a:srgbClr val="F3BF49"/>
    <a:srgbClr val="002245"/>
    <a:srgbClr val="FFCC66"/>
    <a:srgbClr val="CCECFF"/>
    <a:srgbClr val="C80A0A"/>
    <a:srgbClr val="002060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2037" autoAdjust="0"/>
  </p:normalViewPr>
  <p:slideViewPr>
    <p:cSldViewPr snapToGrid="0">
      <p:cViewPr varScale="1">
        <p:scale>
          <a:sx n="72" d="100"/>
          <a:sy n="72" d="100"/>
        </p:scale>
        <p:origin x="1224" y="9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55"/>
        <p:guide pos="2150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3" y="0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685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3" y="9519685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‹nº›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3" y="0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3" y="4759844"/>
            <a:ext cx="5051320" cy="45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685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3" y="9519685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5" tIns="45833" rIns="91665" bIns="4583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64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7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239545" y="224489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956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11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966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203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279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185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7244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506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13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7" y="2282"/>
            <a:ext cx="1876423" cy="1165933"/>
          </a:xfrm>
          <a:prstGeom prst="rect">
            <a:avLst/>
          </a:prstGeom>
        </p:spPr>
      </p:pic>
      <p:pic>
        <p:nvPicPr>
          <p:cNvPr id="9" name="Picture 2" descr="[GIZ-ProESA] Barra de logos-01">
            <a:extLst>
              <a:ext uri="{FF2B5EF4-FFF2-40B4-BE49-F238E27FC236}">
                <a16:creationId xmlns:a16="http://schemas.microsoft.com/office/drawing/2014/main" id="{A396B88A-4910-4C2C-AF74-FF390E387B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  <p:pic>
        <p:nvPicPr>
          <p:cNvPr id="8" name="Picture 2" descr="[GIZ-ProESA] Barra de logos-01">
            <a:extLst>
              <a:ext uri="{FF2B5EF4-FFF2-40B4-BE49-F238E27FC236}">
                <a16:creationId xmlns:a16="http://schemas.microsoft.com/office/drawing/2014/main" id="{C613BB3A-7BE0-4BC3-AE0E-35E32C0C3D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Grafik 7">
            <a:extLst>
              <a:ext uri="{FF2B5EF4-FFF2-40B4-BE49-F238E27FC236}">
                <a16:creationId xmlns:a16="http://schemas.microsoft.com/office/drawing/2014/main" id="{FF4516ED-D634-4D1F-9DC2-2AB9479D5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0" name="Picture 2" descr="[GIZ-ProESA] Barra de logos-01">
            <a:extLst>
              <a:ext uri="{FF2B5EF4-FFF2-40B4-BE49-F238E27FC236}">
                <a16:creationId xmlns:a16="http://schemas.microsoft.com/office/drawing/2014/main" id="{243CF512-6731-464F-AC55-E008A0C5C5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  <p:pic>
        <p:nvPicPr>
          <p:cNvPr id="9" name="Picture 2" descr="[GIZ-ProESA] Barra de logos-01">
            <a:extLst>
              <a:ext uri="{FF2B5EF4-FFF2-40B4-BE49-F238E27FC236}">
                <a16:creationId xmlns:a16="http://schemas.microsoft.com/office/drawing/2014/main" id="{F800F088-E9A1-42D2-9984-3DBBFE85E2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B4F05248-3008-464B-87E1-D81E6CD4F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1" name="Picture 2" descr="[GIZ-ProESA] Barra de logos-01">
            <a:extLst>
              <a:ext uri="{FF2B5EF4-FFF2-40B4-BE49-F238E27FC236}">
                <a16:creationId xmlns:a16="http://schemas.microsoft.com/office/drawing/2014/main" id="{BE315DA4-F33A-405D-A37F-D348913EAF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9" name="Picture 2" descr="[GIZ-ProESA] Barra de logos-01">
            <a:extLst>
              <a:ext uri="{FF2B5EF4-FFF2-40B4-BE49-F238E27FC236}">
                <a16:creationId xmlns:a16="http://schemas.microsoft.com/office/drawing/2014/main" id="{4D1419DB-21D8-4920-BE5E-D175EDC364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9F92ACE8-0BE3-46DE-8BAD-5BC1C87379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1" name="Picture 2" descr="[GIZ-ProESA] Barra de logos-01">
            <a:extLst>
              <a:ext uri="{FF2B5EF4-FFF2-40B4-BE49-F238E27FC236}">
                <a16:creationId xmlns:a16="http://schemas.microsoft.com/office/drawing/2014/main" id="{82FEAA1C-5796-44CA-A1BE-664A47B64C4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pic>
        <p:nvPicPr>
          <p:cNvPr id="7" name="Picture 2" descr="[GIZ-ProESA] Barra de logos-01">
            <a:extLst>
              <a:ext uri="{FF2B5EF4-FFF2-40B4-BE49-F238E27FC236}">
                <a16:creationId xmlns:a16="http://schemas.microsoft.com/office/drawing/2014/main" id="{C0C74319-FF22-4ED3-87F2-927A16CBE5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90C01E6-ADD2-40D9-9985-51E35F8533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1" name="Picture 2" descr="[GIZ-ProESA] Barra de logos-01">
            <a:extLst>
              <a:ext uri="{FF2B5EF4-FFF2-40B4-BE49-F238E27FC236}">
                <a16:creationId xmlns:a16="http://schemas.microsoft.com/office/drawing/2014/main" id="{1F281982-9A07-41C5-80E1-C987E1B5DF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5" name="Picture 2" descr="[GIZ-ProESA] Barra de logos-01">
            <a:extLst>
              <a:ext uri="{FF2B5EF4-FFF2-40B4-BE49-F238E27FC236}">
                <a16:creationId xmlns:a16="http://schemas.microsoft.com/office/drawing/2014/main" id="{56603800-5ED2-4A88-B581-9D90611674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0D6AEE22-9DA9-4709-BCE1-6288E80D54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0" name="Picture 2" descr="[GIZ-ProESA] Barra de logos-01">
            <a:extLst>
              <a:ext uri="{FF2B5EF4-FFF2-40B4-BE49-F238E27FC236}">
                <a16:creationId xmlns:a16="http://schemas.microsoft.com/office/drawing/2014/main" id="{BB2B7B8E-67AA-4AC5-AE50-F10B31F247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99ACBE8-CF85-4DCD-947E-A887D4E06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81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646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299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69"/>
          <a:stretch/>
        </p:blipFill>
        <p:spPr bwMode="auto">
          <a:xfrm>
            <a:off x="1670539" y="20761"/>
            <a:ext cx="7473461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1524"/>
            <a:ext cx="9144000" cy="1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29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87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1.svg"/><Relationship Id="rId10" Type="http://schemas.openxmlformats.org/officeDocument/2006/relationships/image" Target="../media/image19.sv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15" name="Rechteck 1"/>
          <p:cNvSpPr/>
          <p:nvPr/>
        </p:nvSpPr>
        <p:spPr>
          <a:xfrm>
            <a:off x="450376" y="3373907"/>
            <a:ext cx="869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Cooperação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Alemã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para o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Desenvolvimento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Sustentável</a:t>
            </a:r>
            <a:endParaRPr lang="de-DE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1"/>
          <p:cNvSpPr/>
          <p:nvPr/>
        </p:nvSpPr>
        <p:spPr>
          <a:xfrm>
            <a:off x="223457" y="4221704"/>
            <a:ext cx="869589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Medidas de Eficiência Energética no Saneamento - </a:t>
            </a:r>
            <a:r>
              <a:rPr lang="pt-BR" sz="1600" dirty="0" err="1">
                <a:solidFill>
                  <a:schemeClr val="tx1"/>
                </a:solidFill>
              </a:rPr>
              <a:t>Kahoot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Jessica Rocha Gama –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</a:rPr>
              <a:t>ProEESA</a:t>
            </a: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Fortaleza 28.05.2018 </a:t>
            </a: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/>
          <a:stretch/>
        </p:blipFill>
        <p:spPr>
          <a:xfrm>
            <a:off x="4257040" y="-489846"/>
            <a:ext cx="4886960" cy="20095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ângulo 8"/>
          <p:cNvSpPr/>
          <p:nvPr/>
        </p:nvSpPr>
        <p:spPr bwMode="auto">
          <a:xfrm>
            <a:off x="0" y="5883696"/>
            <a:ext cx="9144000" cy="974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695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CADC1252-0BAA-43BB-BC1E-46D506C8BEC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FDE9D3-B234-41BF-A291-506C472AD0A1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FCEFC8-7D46-4880-BAD8-E8296170A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7"/>
          <a:stretch/>
        </p:blipFill>
        <p:spPr>
          <a:xfrm>
            <a:off x="795605" y="1243534"/>
            <a:ext cx="7552787" cy="37143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ABB05E-C519-486E-9C2D-0515047CA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70" y="4256453"/>
            <a:ext cx="1418859" cy="25224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838DA45-708A-4EDC-A6EF-B6EABABE945B}"/>
              </a:ext>
            </a:extLst>
          </p:cNvPr>
          <p:cNvSpPr txBox="1"/>
          <p:nvPr/>
        </p:nvSpPr>
        <p:spPr>
          <a:xfrm rot="20231453">
            <a:off x="284262" y="4528943"/>
            <a:ext cx="261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30 segundos para responder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A47931-651D-473D-883E-2FC38AC2F395}"/>
              </a:ext>
            </a:extLst>
          </p:cNvPr>
          <p:cNvSpPr txBox="1"/>
          <p:nvPr/>
        </p:nvSpPr>
        <p:spPr>
          <a:xfrm rot="20231453">
            <a:off x="3741015" y="6008109"/>
            <a:ext cx="261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celular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216F18-E8DB-4E24-BFFF-4F21772D7BCA}"/>
              </a:ext>
            </a:extLst>
          </p:cNvPr>
          <p:cNvSpPr txBox="1"/>
          <p:nvPr/>
        </p:nvSpPr>
        <p:spPr>
          <a:xfrm rot="20231453">
            <a:off x="6895797" y="1901488"/>
            <a:ext cx="261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computador</a:t>
            </a:r>
          </a:p>
        </p:txBody>
      </p:sp>
    </p:spTree>
    <p:extLst>
      <p:ext uri="{BB962C8B-B14F-4D97-AF65-F5344CB8AC3E}">
        <p14:creationId xmlns:p14="http://schemas.microsoft.com/office/powerpoint/2010/main" val="18081940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ADEAF02-E291-436A-B611-2BB75AAB0D3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F1D0F47-F80D-4274-A820-806F93BE228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D28F87-3F68-43B4-AA10-366D5459F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63"/>
          <a:stretch/>
        </p:blipFill>
        <p:spPr>
          <a:xfrm>
            <a:off x="0" y="1391478"/>
            <a:ext cx="9144000" cy="44902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EFCFD7A-CE75-4DE4-B4D0-1A08105BD5B8}"/>
              </a:ext>
            </a:extLst>
          </p:cNvPr>
          <p:cNvSpPr txBox="1"/>
          <p:nvPr/>
        </p:nvSpPr>
        <p:spPr>
          <a:xfrm rot="20764086">
            <a:off x="1786020" y="5599262"/>
            <a:ext cx="3530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Discussão e debate de opiniões</a:t>
            </a:r>
          </a:p>
        </p:txBody>
      </p:sp>
    </p:spTree>
    <p:extLst>
      <p:ext uri="{BB962C8B-B14F-4D97-AF65-F5344CB8AC3E}">
        <p14:creationId xmlns:p14="http://schemas.microsoft.com/office/powerpoint/2010/main" val="958009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3708D38E-D4B3-418A-9A38-CE58E47C145C}"/>
              </a:ext>
            </a:extLst>
          </p:cNvPr>
          <p:cNvSpPr txBox="1">
            <a:spLocks/>
          </p:cNvSpPr>
          <p:nvPr/>
        </p:nvSpPr>
        <p:spPr bwMode="auto">
          <a:xfrm>
            <a:off x="1" y="1595257"/>
            <a:ext cx="9143999" cy="43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kern="0" dirty="0">
                <a:solidFill>
                  <a:schemeClr val="bg1"/>
                </a:solidFill>
              </a:rPr>
              <a:t>       A dimensão da eficiência energética</a:t>
            </a:r>
          </a:p>
          <a:p>
            <a:endParaRPr lang="pt-BR" b="1" kern="0" dirty="0">
              <a:solidFill>
                <a:schemeClr val="bg1"/>
              </a:solidFill>
            </a:endParaRPr>
          </a:p>
          <a:p>
            <a:endParaRPr lang="pt-BR" b="1" kern="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F7E722-0873-4E29-9328-6D4A5D2B817F}"/>
              </a:ext>
            </a:extLst>
          </p:cNvPr>
          <p:cNvPicPr/>
          <p:nvPr/>
        </p:nvPicPr>
        <p:blipFill rotWithShape="1">
          <a:blip r:embed="rId2"/>
          <a:srcRect l="39546" t="23259" r="38724" b="42883"/>
          <a:stretch/>
        </p:blipFill>
        <p:spPr bwMode="auto">
          <a:xfrm>
            <a:off x="1254594" y="2742865"/>
            <a:ext cx="2193558" cy="1741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D70861E-D177-4137-884B-080B6845D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7935" y="2742865"/>
            <a:ext cx="1741192" cy="1741192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95E779FF-65C9-4E71-9DD2-D740165D3C51}"/>
              </a:ext>
            </a:extLst>
          </p:cNvPr>
          <p:cNvSpPr txBox="1">
            <a:spLocks/>
          </p:cNvSpPr>
          <p:nvPr/>
        </p:nvSpPr>
        <p:spPr bwMode="auto">
          <a:xfrm>
            <a:off x="5561977" y="5121529"/>
            <a:ext cx="24613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b="0" kern="0" dirty="0">
                <a:solidFill>
                  <a:schemeClr val="tx1"/>
                </a:solidFill>
              </a:rPr>
              <a:t>Ambiental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DEAD8257-8233-4246-B17B-B94CDC2D5134}"/>
              </a:ext>
            </a:extLst>
          </p:cNvPr>
          <p:cNvSpPr txBox="1">
            <a:spLocks/>
          </p:cNvSpPr>
          <p:nvPr/>
        </p:nvSpPr>
        <p:spPr bwMode="auto">
          <a:xfrm>
            <a:off x="1120723" y="5068767"/>
            <a:ext cx="24613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b="0" kern="0" dirty="0">
                <a:solidFill>
                  <a:schemeClr val="tx1"/>
                </a:solidFill>
              </a:rPr>
              <a:t>Econômica</a:t>
            </a:r>
          </a:p>
        </p:txBody>
      </p:sp>
    </p:spTree>
    <p:extLst>
      <p:ext uri="{BB962C8B-B14F-4D97-AF65-F5344CB8AC3E}">
        <p14:creationId xmlns:p14="http://schemas.microsoft.com/office/powerpoint/2010/main" val="35469853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3708D38E-D4B3-418A-9A38-CE58E47C145C}"/>
              </a:ext>
            </a:extLst>
          </p:cNvPr>
          <p:cNvSpPr txBox="1">
            <a:spLocks/>
          </p:cNvSpPr>
          <p:nvPr/>
        </p:nvSpPr>
        <p:spPr bwMode="auto">
          <a:xfrm>
            <a:off x="1" y="1595257"/>
            <a:ext cx="9143999" cy="43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kern="0" dirty="0">
                <a:solidFill>
                  <a:schemeClr val="bg1"/>
                </a:solidFill>
              </a:rPr>
              <a:t>       A dimensão da eficiência</a:t>
            </a:r>
            <a:endParaRPr lang="pt-BR" b="1" kern="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F7E722-0873-4E29-9328-6D4A5D2B817F}"/>
              </a:ext>
            </a:extLst>
          </p:cNvPr>
          <p:cNvPicPr/>
          <p:nvPr/>
        </p:nvPicPr>
        <p:blipFill rotWithShape="1">
          <a:blip r:embed="rId2"/>
          <a:srcRect l="39546" t="23259" r="38724" b="42883"/>
          <a:stretch/>
        </p:blipFill>
        <p:spPr bwMode="auto">
          <a:xfrm>
            <a:off x="1254594" y="2742865"/>
            <a:ext cx="2193558" cy="1741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DEAD8257-8233-4246-B17B-B94CDC2D5134}"/>
              </a:ext>
            </a:extLst>
          </p:cNvPr>
          <p:cNvSpPr txBox="1">
            <a:spLocks/>
          </p:cNvSpPr>
          <p:nvPr/>
        </p:nvSpPr>
        <p:spPr bwMode="auto">
          <a:xfrm>
            <a:off x="1120723" y="5068767"/>
            <a:ext cx="24613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b="0" kern="0" dirty="0">
                <a:solidFill>
                  <a:schemeClr val="tx1"/>
                </a:solidFill>
              </a:rPr>
              <a:t>Econômica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6588F3A3-3B6B-43B4-A8D2-EA620A5EB175}"/>
              </a:ext>
            </a:extLst>
          </p:cNvPr>
          <p:cNvSpPr txBox="1">
            <a:spLocks/>
          </p:cNvSpPr>
          <p:nvPr/>
        </p:nvSpPr>
        <p:spPr bwMode="auto">
          <a:xfrm>
            <a:off x="4185138" y="3304497"/>
            <a:ext cx="4739054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b="0" kern="0" dirty="0">
                <a:solidFill>
                  <a:schemeClr val="tx1"/>
                </a:solidFill>
              </a:rPr>
              <a:t>$R      USD</a:t>
            </a:r>
          </a:p>
          <a:p>
            <a:endParaRPr lang="pt-BR" b="0" kern="0" dirty="0">
              <a:solidFill>
                <a:schemeClr val="tx1"/>
              </a:solidFill>
            </a:endParaRPr>
          </a:p>
          <a:p>
            <a:pPr algn="l"/>
            <a:r>
              <a:rPr lang="pt-BR" b="0" kern="0" dirty="0">
                <a:solidFill>
                  <a:schemeClr val="tx1"/>
                </a:solidFill>
              </a:rPr>
              <a:t>Custos evitados </a:t>
            </a:r>
          </a:p>
          <a:p>
            <a:pPr algn="l"/>
            <a:r>
              <a:rPr lang="pt-BR" b="0" kern="0" dirty="0">
                <a:solidFill>
                  <a:schemeClr val="tx1"/>
                </a:solidFill>
              </a:rPr>
              <a:t>Custos economizados</a:t>
            </a:r>
          </a:p>
        </p:txBody>
      </p:sp>
    </p:spTree>
    <p:extLst>
      <p:ext uri="{BB962C8B-B14F-4D97-AF65-F5344CB8AC3E}">
        <p14:creationId xmlns:p14="http://schemas.microsoft.com/office/powerpoint/2010/main" val="20556956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3708D38E-D4B3-418A-9A38-CE58E47C145C}"/>
              </a:ext>
            </a:extLst>
          </p:cNvPr>
          <p:cNvSpPr txBox="1">
            <a:spLocks/>
          </p:cNvSpPr>
          <p:nvPr/>
        </p:nvSpPr>
        <p:spPr bwMode="auto">
          <a:xfrm>
            <a:off x="1" y="1595257"/>
            <a:ext cx="9143999" cy="43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kern="0" dirty="0">
                <a:solidFill>
                  <a:schemeClr val="bg1"/>
                </a:solidFill>
              </a:rPr>
              <a:t>       A dimensão da eficiência</a:t>
            </a:r>
            <a:endParaRPr lang="pt-BR" b="1" kern="0" dirty="0">
              <a:solidFill>
                <a:schemeClr val="bg1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D70861E-D177-4137-884B-080B6845D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7935" y="2742865"/>
            <a:ext cx="1741192" cy="1741192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95E779FF-65C9-4E71-9DD2-D740165D3C51}"/>
              </a:ext>
            </a:extLst>
          </p:cNvPr>
          <p:cNvSpPr txBox="1">
            <a:spLocks/>
          </p:cNvSpPr>
          <p:nvPr/>
        </p:nvSpPr>
        <p:spPr bwMode="auto">
          <a:xfrm>
            <a:off x="5561977" y="5121529"/>
            <a:ext cx="24613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b="0" kern="0" dirty="0">
                <a:solidFill>
                  <a:schemeClr val="tx1"/>
                </a:solidFill>
              </a:rPr>
              <a:t>Ambiental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C80293B-ACDE-48A3-AF80-A120D8F139EC}"/>
              </a:ext>
            </a:extLst>
          </p:cNvPr>
          <p:cNvSpPr txBox="1">
            <a:spLocks/>
          </p:cNvSpPr>
          <p:nvPr/>
        </p:nvSpPr>
        <p:spPr bwMode="auto">
          <a:xfrm>
            <a:off x="936539" y="2995574"/>
            <a:ext cx="4739054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000" b="0" kern="0" dirty="0">
                <a:solidFill>
                  <a:schemeClr val="tx1"/>
                </a:solidFill>
              </a:rPr>
              <a:t>Água não perdida (m</a:t>
            </a:r>
            <a:r>
              <a:rPr lang="pt-BR" sz="2000" b="0" kern="0" baseline="30000" dirty="0">
                <a:solidFill>
                  <a:schemeClr val="tx1"/>
                </a:solidFill>
              </a:rPr>
              <a:t>3</a:t>
            </a:r>
            <a:r>
              <a:rPr lang="pt-BR" sz="2000" b="0" kern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E2429FE-9216-4956-BCCE-96F4917BB1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8" y="2799406"/>
            <a:ext cx="984590" cy="9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áfico 2">
            <a:extLst>
              <a:ext uri="{FF2B5EF4-FFF2-40B4-BE49-F238E27FC236}">
                <a16:creationId xmlns:a16="http://schemas.microsoft.com/office/drawing/2014/main" id="{1022F9F9-9384-45DC-9264-956082AE48C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937" y="4206210"/>
            <a:ext cx="1106492" cy="105653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74A3D46-9C99-481A-B9EA-359B164AD71C}"/>
              </a:ext>
            </a:extLst>
          </p:cNvPr>
          <p:cNvPicPr/>
          <p:nvPr/>
        </p:nvPicPr>
        <p:blipFill rotWithShape="1">
          <a:blip r:embed="rId7"/>
          <a:srcRect l="36325" t="36135" r="37280" b="30425"/>
          <a:stretch/>
        </p:blipFill>
        <p:spPr bwMode="auto">
          <a:xfrm>
            <a:off x="57698" y="5488185"/>
            <a:ext cx="1639644" cy="1062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C519CAD6-9419-43F9-9F61-2EC181F75DB8}"/>
              </a:ext>
            </a:extLst>
          </p:cNvPr>
          <p:cNvSpPr txBox="1">
            <a:spLocks/>
          </p:cNvSpPr>
          <p:nvPr/>
        </p:nvSpPr>
        <p:spPr bwMode="auto">
          <a:xfrm>
            <a:off x="936539" y="4469989"/>
            <a:ext cx="4739054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000" b="0" kern="0">
                <a:solidFill>
                  <a:schemeClr val="tx1"/>
                </a:solidFill>
              </a:rPr>
              <a:t>Energia evitada (</a:t>
            </a:r>
            <a:r>
              <a:rPr lang="pt-BR" sz="2000" b="0" kern="0" dirty="0">
                <a:solidFill>
                  <a:schemeClr val="tx1"/>
                </a:solidFill>
              </a:rPr>
              <a:t>kWh</a:t>
            </a:r>
            <a:r>
              <a:rPr lang="pt-BR" sz="2000" b="0" kern="0" baseline="30000" dirty="0">
                <a:solidFill>
                  <a:schemeClr val="tx1"/>
                </a:solidFill>
              </a:rPr>
              <a:t>3</a:t>
            </a:r>
            <a:r>
              <a:rPr lang="pt-BR" sz="2000" b="0" kern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D750A8C4-E741-4162-A0E0-9BA5FA271714}"/>
              </a:ext>
            </a:extLst>
          </p:cNvPr>
          <p:cNvSpPr txBox="1">
            <a:spLocks/>
          </p:cNvSpPr>
          <p:nvPr/>
        </p:nvSpPr>
        <p:spPr bwMode="auto">
          <a:xfrm>
            <a:off x="1260133" y="5964899"/>
            <a:ext cx="4739054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000" b="0" kern="0" dirty="0">
                <a:solidFill>
                  <a:schemeClr val="tx1"/>
                </a:solidFill>
              </a:rPr>
              <a:t>Emissões não emitidas (</a:t>
            </a:r>
            <a:r>
              <a:rPr lang="pt-BR" sz="2000" b="0" kern="0" dirty="0" err="1">
                <a:solidFill>
                  <a:schemeClr val="tx1"/>
                </a:solidFill>
              </a:rPr>
              <a:t>ton</a:t>
            </a:r>
            <a:r>
              <a:rPr lang="pt-BR" sz="2000" b="0" kern="0" dirty="0">
                <a:solidFill>
                  <a:schemeClr val="tx1"/>
                </a:solidFill>
              </a:rPr>
              <a:t> CO</a:t>
            </a:r>
            <a:r>
              <a:rPr lang="pt-BR" sz="2000" b="0" kern="0" baseline="-25000" dirty="0">
                <a:solidFill>
                  <a:schemeClr val="tx1"/>
                </a:solidFill>
              </a:rPr>
              <a:t>2</a:t>
            </a:r>
            <a:r>
              <a:rPr lang="pt-BR" sz="2000" b="0" kern="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95913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8B7CA31-10B1-43FA-B759-4D9591412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79"/>
          <a:stretch/>
        </p:blipFill>
        <p:spPr>
          <a:xfrm>
            <a:off x="250914" y="3339920"/>
            <a:ext cx="8816236" cy="1490824"/>
          </a:xfrm>
          <a:prstGeom prst="rect">
            <a:avLst/>
          </a:prstGeom>
        </p:spPr>
      </p:pic>
      <p:sp>
        <p:nvSpPr>
          <p:cNvPr id="4" name="Titel 6">
            <a:extLst>
              <a:ext uri="{FF2B5EF4-FFF2-40B4-BE49-F238E27FC236}">
                <a16:creationId xmlns:a16="http://schemas.microsoft.com/office/drawing/2014/main" id="{3708D38E-D4B3-418A-9A38-CE58E47C145C}"/>
              </a:ext>
            </a:extLst>
          </p:cNvPr>
          <p:cNvSpPr txBox="1">
            <a:spLocks/>
          </p:cNvSpPr>
          <p:nvPr/>
        </p:nvSpPr>
        <p:spPr bwMode="auto">
          <a:xfrm>
            <a:off x="1764172" y="1614536"/>
            <a:ext cx="7379828" cy="43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kern="0" dirty="0">
                <a:solidFill>
                  <a:schemeClr val="bg1"/>
                </a:solidFill>
              </a:rPr>
              <a:t>       Impacto de medidas de eficiência energética</a:t>
            </a:r>
            <a:endParaRPr lang="pt-BR" b="1" kern="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F7E722-0873-4E29-9328-6D4A5D2B817F}"/>
              </a:ext>
            </a:extLst>
          </p:cNvPr>
          <p:cNvPicPr/>
          <p:nvPr/>
        </p:nvPicPr>
        <p:blipFill rotWithShape="1">
          <a:blip r:embed="rId3"/>
          <a:srcRect l="39546" t="23259" r="38724" b="42883"/>
          <a:stretch/>
        </p:blipFill>
        <p:spPr bwMode="auto">
          <a:xfrm>
            <a:off x="1722873" y="2333664"/>
            <a:ext cx="1321552" cy="1055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D70861E-D177-4137-884B-080B6845D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3784" y="5113514"/>
            <a:ext cx="723486" cy="7234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FCFC94C-73BA-4786-8CF0-15DBBBBBE9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t="7922" r="3796" b="41458"/>
          <a:stretch/>
        </p:blipFill>
        <p:spPr>
          <a:xfrm>
            <a:off x="153971" y="1075900"/>
            <a:ext cx="1710634" cy="1617328"/>
          </a:xfrm>
          <a:prstGeom prst="rect">
            <a:avLst/>
          </a:prstGeom>
        </p:spPr>
      </p:pic>
      <p:pic>
        <p:nvPicPr>
          <p:cNvPr id="12" name="Gráfico 2">
            <a:extLst>
              <a:ext uri="{FF2B5EF4-FFF2-40B4-BE49-F238E27FC236}">
                <a16:creationId xmlns:a16="http://schemas.microsoft.com/office/drawing/2014/main" id="{7EA7BE16-1295-4452-A973-C069EEF94C6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8439" y="2417794"/>
            <a:ext cx="889477" cy="77673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F710435-6213-4355-856C-15048DB93943}"/>
              </a:ext>
            </a:extLst>
          </p:cNvPr>
          <p:cNvPicPr/>
          <p:nvPr/>
        </p:nvPicPr>
        <p:blipFill rotWithShape="1">
          <a:blip r:embed="rId3"/>
          <a:srcRect l="39546" t="23259" r="38724" b="42883"/>
          <a:stretch/>
        </p:blipFill>
        <p:spPr bwMode="auto">
          <a:xfrm>
            <a:off x="1009288" y="4892005"/>
            <a:ext cx="1321552" cy="1055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C3F5BAE2-D61D-48CC-991B-3344C6207EF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11693" y="5031168"/>
            <a:ext cx="889477" cy="77673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2A1C8E9-533D-46E6-A618-F242323A1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3622" y="5044016"/>
            <a:ext cx="751034" cy="75103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57487CAF-9F98-4B2D-97D0-04BE7D5351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23178" y="5000840"/>
            <a:ext cx="924994" cy="9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49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E7DECB0-A084-4DD3-AF4C-E52A34C6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402384"/>
            <a:ext cx="3857625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39285-8F10-45A8-9DD1-498EAB31705C}"/>
              </a:ext>
            </a:extLst>
          </p:cNvPr>
          <p:cNvSpPr txBox="1"/>
          <p:nvPr/>
        </p:nvSpPr>
        <p:spPr>
          <a:xfrm rot="20231453">
            <a:off x="5384127" y="3570443"/>
            <a:ext cx="261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celular</a:t>
            </a:r>
          </a:p>
        </p:txBody>
      </p:sp>
    </p:spTree>
    <p:extLst>
      <p:ext uri="{BB962C8B-B14F-4D97-AF65-F5344CB8AC3E}">
        <p14:creationId xmlns:p14="http://schemas.microsoft.com/office/powerpoint/2010/main" val="41058964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3ED6874-2E3B-4AC8-A729-BBD88F87C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/>
          <a:stretch/>
        </p:blipFill>
        <p:spPr>
          <a:xfrm>
            <a:off x="982797" y="1311964"/>
            <a:ext cx="2952831" cy="5040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6A42DF2-8648-4AD4-ADD7-B3AC9BAFB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/>
          <a:stretch/>
        </p:blipFill>
        <p:spPr>
          <a:xfrm>
            <a:off x="4670100" y="1219199"/>
            <a:ext cx="2952832" cy="504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9694E8-2664-4350-A45C-DB1B1A3A3570}"/>
              </a:ext>
            </a:extLst>
          </p:cNvPr>
          <p:cNvSpPr txBox="1"/>
          <p:nvPr/>
        </p:nvSpPr>
        <p:spPr>
          <a:xfrm rot="20231453">
            <a:off x="3182346" y="2680527"/>
            <a:ext cx="261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celular</a:t>
            </a:r>
          </a:p>
        </p:txBody>
      </p:sp>
    </p:spTree>
    <p:extLst>
      <p:ext uri="{BB962C8B-B14F-4D97-AF65-F5344CB8AC3E}">
        <p14:creationId xmlns:p14="http://schemas.microsoft.com/office/powerpoint/2010/main" val="16360625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88C71FC-8AE2-4491-8453-85B4E716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9" t="-3725" r="6890" b="47153"/>
          <a:stretch/>
        </p:blipFill>
        <p:spPr>
          <a:xfrm>
            <a:off x="119270" y="927652"/>
            <a:ext cx="4587653" cy="163757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3D4C4A3-6B33-498D-BBEA-EDFF17057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89" y="2134402"/>
            <a:ext cx="2227501" cy="396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0D27F2C-FC0E-48D1-85C1-44E4A54E7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82" y="2134402"/>
            <a:ext cx="2227501" cy="3960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C31E4A1-CFAE-4FCA-B626-C5CA58DED3FA}"/>
              </a:ext>
            </a:extLst>
          </p:cNvPr>
          <p:cNvSpPr txBox="1"/>
          <p:nvPr/>
        </p:nvSpPr>
        <p:spPr>
          <a:xfrm rot="20231453">
            <a:off x="1436761" y="5503494"/>
            <a:ext cx="261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celular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0E8702D-9A39-4998-B4B9-F1C64978C702}"/>
              </a:ext>
            </a:extLst>
          </p:cNvPr>
          <p:cNvSpPr txBox="1"/>
          <p:nvPr/>
        </p:nvSpPr>
        <p:spPr>
          <a:xfrm rot="20231453">
            <a:off x="-439459" y="2467923"/>
            <a:ext cx="261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computador</a:t>
            </a:r>
          </a:p>
        </p:txBody>
      </p:sp>
    </p:spTree>
    <p:extLst>
      <p:ext uri="{BB962C8B-B14F-4D97-AF65-F5344CB8AC3E}">
        <p14:creationId xmlns:p14="http://schemas.microsoft.com/office/powerpoint/2010/main" val="26045835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68672F4D-6FC8-45C6-84A0-6D1B4468AE3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9E15AC-F168-4B4A-B1E6-5555695A834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3C14E8-25BE-4B0E-B33A-F9ADE747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364"/>
            <a:ext cx="9144000" cy="49053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28619FD-5ACA-4FA8-A8A1-9B5764E838E0}"/>
              </a:ext>
            </a:extLst>
          </p:cNvPr>
          <p:cNvSpPr txBox="1"/>
          <p:nvPr/>
        </p:nvSpPr>
        <p:spPr>
          <a:xfrm rot="20392200">
            <a:off x="5132477" y="3027760"/>
            <a:ext cx="3542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15 perguntas: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2 de adaptação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13 de jogo </a:t>
            </a:r>
          </a:p>
        </p:txBody>
      </p:sp>
    </p:spTree>
    <p:extLst>
      <p:ext uri="{BB962C8B-B14F-4D97-AF65-F5344CB8AC3E}">
        <p14:creationId xmlns:p14="http://schemas.microsoft.com/office/powerpoint/2010/main" val="19708061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38512</TotalTime>
  <Words>91</Words>
  <Application>Microsoft Office PowerPoint</Application>
  <PresentationFormat>Apresentação na tela (4:3)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Wingdings</vt:lpstr>
      <vt:lpstr>GIZ_Banner_Kopfzeile-Ausland (3)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Jessica Gama</cp:lastModifiedBy>
  <cp:revision>847</cp:revision>
  <cp:lastPrinted>2017-05-16T09:08:27Z</cp:lastPrinted>
  <dcterms:created xsi:type="dcterms:W3CDTF">2013-09-05T11:54:56Z</dcterms:created>
  <dcterms:modified xsi:type="dcterms:W3CDTF">2018-05-24T23:07:10Z</dcterms:modified>
</cp:coreProperties>
</file>