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260" r:id="rId3"/>
    <p:sldId id="272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65" r:id="rId14"/>
    <p:sldId id="266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071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AVALIAÇÃO DA QUALIDADE DA ÁGUA DO CÓRREGO BOTAFOGO, GOIÂNIA/GO, DURANTE EVENTOS DE PRECIPITAÇÃO</a:t>
            </a:r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t-BR" sz="2800" b="1" dirty="0" smtClean="0"/>
              <a:t>Autores:</a:t>
            </a:r>
          </a:p>
          <a:p>
            <a:r>
              <a:rPr lang="pt-BR" sz="2800" b="1" dirty="0"/>
              <a:t>SAULO BRUNO SILVEIRA E </a:t>
            </a:r>
            <a:r>
              <a:rPr lang="pt-BR" sz="2800" b="1" dirty="0" smtClean="0"/>
              <a:t>SOUZA</a:t>
            </a:r>
            <a:endParaRPr lang="pt-BR" sz="2800" b="1" dirty="0"/>
          </a:p>
          <a:p>
            <a:r>
              <a:rPr lang="pt-BR" sz="2800" b="1" dirty="0" smtClean="0"/>
              <a:t>KARLA </a:t>
            </a:r>
            <a:r>
              <a:rPr lang="pt-BR" sz="2800" b="1" dirty="0"/>
              <a:t>ALCIONE DA </a:t>
            </a:r>
            <a:r>
              <a:rPr lang="pt-BR" sz="2700" b="1" dirty="0"/>
              <a:t>SILVA CRUVINEL</a:t>
            </a:r>
          </a:p>
          <a:p>
            <a:r>
              <a:rPr lang="pt-BR" sz="2800" b="1" dirty="0" smtClean="0"/>
              <a:t>HUMBERTO CARLOS RUGGERI JÚNIOR</a:t>
            </a:r>
          </a:p>
          <a:p>
            <a:r>
              <a:rPr lang="pt-BR" sz="2800" b="1" dirty="0" smtClean="0"/>
              <a:t>RICARDO </a:t>
            </a:r>
            <a:r>
              <a:rPr lang="pt-BR" sz="2800" b="1" dirty="0"/>
              <a:t>PRADO ABREU REIS</a:t>
            </a:r>
          </a:p>
          <a:p>
            <a:r>
              <a:rPr lang="pt-BR" sz="2800" b="1" dirty="0"/>
              <a:t>GIOVANA CARLA ELIAS FLEURY</a:t>
            </a:r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Ch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76864" cy="38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27584" y="1467423"/>
            <a:ext cx="7344816" cy="54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Turbidez (mg/L) no Córrego Botafogo monitorada no evento chuvoso</a:t>
            </a:r>
          </a:p>
        </p:txBody>
      </p:sp>
    </p:spTree>
    <p:extLst>
      <p:ext uri="{BB962C8B-B14F-4D97-AF65-F5344CB8AC3E}">
        <p14:creationId xmlns:p14="http://schemas.microsoft.com/office/powerpoint/2010/main" val="380499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27584" y="1467423"/>
            <a:ext cx="7344816" cy="54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tx1"/>
                </a:solidFill>
              </a:rPr>
              <a:t>Amônia </a:t>
            </a:r>
            <a:r>
              <a:rPr lang="pt-BR" b="1" dirty="0">
                <a:solidFill>
                  <a:schemeClr val="tx1"/>
                </a:solidFill>
              </a:rPr>
              <a:t>(mg/L) no Córrego Botafogo monitorada no evento chuvoso</a:t>
            </a:r>
          </a:p>
        </p:txBody>
      </p:sp>
      <p:pic>
        <p:nvPicPr>
          <p:cNvPr id="8194" name="Char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36904" cy="37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8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1" y="1467423"/>
            <a:ext cx="8352926" cy="54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Condutividade elétrica (µS/cm) </a:t>
            </a:r>
            <a:r>
              <a:rPr lang="pt-BR" b="1" dirty="0" smtClean="0">
                <a:solidFill>
                  <a:schemeClr val="tx1"/>
                </a:solidFill>
              </a:rPr>
              <a:t>no </a:t>
            </a:r>
            <a:r>
              <a:rPr lang="pt-BR" b="1" dirty="0">
                <a:solidFill>
                  <a:schemeClr val="tx1"/>
                </a:solidFill>
              </a:rPr>
              <a:t>Córrego Botafogo monitorada no evento chuvoso</a:t>
            </a:r>
          </a:p>
        </p:txBody>
      </p:sp>
      <p:pic>
        <p:nvPicPr>
          <p:cNvPr id="9218" name="Chart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4" y="1844824"/>
            <a:ext cx="8168093" cy="375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95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CONCLUSÕES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874245"/>
            <a:ext cx="8229600" cy="3859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1"/>
                </a:solidFill>
              </a:rPr>
              <a:t>Foram observados melhores resultados da qualidade da água para os pontos de amostragem 1, 2 e 3. Os pontos à jusante destes apresentaram uma deterioração da qualidade. Isso comprova o fato de que devido os pontos 1, 2 e 3 estarem situados em locais que ainda possuem cobertura vegetal, se encontram mais protegidos do que os pontos que estão mais expostos à interferência humana.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Quando comparados os resultados médios de um evento chuvoso e de seca, foi possível perceber que houve uma grande deterioração da qualidade da água após o primeiro evento de chuva. Esse fato decorre da grande quantidade de poluentes que são carreados pelo escoamento.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15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CONCLUSÕES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874245"/>
            <a:ext cx="8229600" cy="377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solidFill>
                  <a:schemeClr val="tx1"/>
                </a:solidFill>
              </a:rPr>
              <a:t>Há </a:t>
            </a:r>
            <a:r>
              <a:rPr lang="pt-BR" dirty="0">
                <a:solidFill>
                  <a:schemeClr val="tx1"/>
                </a:solidFill>
              </a:rPr>
              <a:t>grande interferência do escoamento superficial sob a qualidade da água dos cursos d´água, sobretudo em eventos chuvosos posteriores a longos períodos de seca. Nota-se que, para o evento do dia 2 de outubro de 2011, tanto para a amônia, quanto para a condutividade, o primeiro pico foi alcançado a aproximadamente 12 minutos do início da precipitação. O segundo pico, a 33 minutos, também foi coincidente para as três variáveis em análise, ou seja, os três parâmetros analisados tiveram comportamentos semelhantes ao longo do período monitorado.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29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39552" y="2695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INTRODUÇÃO/OBJETIVOS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39552" y="1350498"/>
            <a:ext cx="8229600" cy="224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solidFill>
                  <a:schemeClr val="tx1"/>
                </a:solidFill>
              </a:rPr>
              <a:t>Problemas </a:t>
            </a:r>
            <a:r>
              <a:rPr lang="pt-BR" dirty="0">
                <a:solidFill>
                  <a:schemeClr val="tx1"/>
                </a:solidFill>
              </a:rPr>
              <a:t>relacionados ao escoamento causado pela água de chuvas no corpo </a:t>
            </a:r>
            <a:r>
              <a:rPr lang="pt-BR" dirty="0" smtClean="0">
                <a:solidFill>
                  <a:schemeClr val="tx1"/>
                </a:solidFill>
              </a:rPr>
              <a:t>receptor: 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1) </a:t>
            </a:r>
            <a:r>
              <a:rPr lang="pt-BR" dirty="0">
                <a:solidFill>
                  <a:schemeClr val="tx1"/>
                </a:solidFill>
              </a:rPr>
              <a:t>acúmulo de poluentes na época de estiagem; 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2) lavagem </a:t>
            </a:r>
            <a:r>
              <a:rPr lang="pt-BR" dirty="0">
                <a:solidFill>
                  <a:schemeClr val="tx1"/>
                </a:solidFill>
              </a:rPr>
              <a:t>dos poluentes acumulados e </a:t>
            </a:r>
            <a:r>
              <a:rPr lang="pt-BR" dirty="0" smtClean="0">
                <a:solidFill>
                  <a:schemeClr val="tx1"/>
                </a:solidFill>
              </a:rPr>
              <a:t>ligações clandestinas de esgoto na rede pluvial; 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3) desordem </a:t>
            </a:r>
            <a:r>
              <a:rPr lang="pt-BR" dirty="0">
                <a:solidFill>
                  <a:schemeClr val="tx1"/>
                </a:solidFill>
              </a:rPr>
              <a:t>ambiental nos corpos hídricos, relacionados com a sua vulnerabilidade ecológica e à diluição, </a:t>
            </a:r>
            <a:r>
              <a:rPr lang="pt-BR" dirty="0" err="1">
                <a:solidFill>
                  <a:schemeClr val="tx1"/>
                </a:solidFill>
              </a:rPr>
              <a:t>advecção</a:t>
            </a:r>
            <a:r>
              <a:rPr lang="pt-BR" dirty="0">
                <a:solidFill>
                  <a:schemeClr val="tx1"/>
                </a:solidFill>
              </a:rPr>
              <a:t>, dispersão, zonas mortas e reações bioquímicas a jusante dos pontos de entrega das descargas poluídas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6" y="4115621"/>
            <a:ext cx="3028950" cy="15144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86" y="3542103"/>
            <a:ext cx="1895475" cy="23351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36" y="402989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INTRODUÇÃO/OBJETIVOS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1683526"/>
            <a:ext cx="8229600" cy="1770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solidFill>
                  <a:schemeClr val="tx1"/>
                </a:solidFill>
              </a:rPr>
              <a:t>Portanto</a:t>
            </a:r>
            <a:r>
              <a:rPr lang="pt-BR" dirty="0">
                <a:solidFill>
                  <a:schemeClr val="tx1"/>
                </a:solidFill>
              </a:rPr>
              <a:t>, a importância deste estudo é identificar e quantificar as cargas poluidoras </a:t>
            </a:r>
            <a:r>
              <a:rPr lang="pt-BR" dirty="0" smtClean="0">
                <a:solidFill>
                  <a:schemeClr val="tx1"/>
                </a:solidFill>
              </a:rPr>
              <a:t>no </a:t>
            </a:r>
            <a:r>
              <a:rPr lang="pt-BR" dirty="0">
                <a:solidFill>
                  <a:schemeClr val="tx1"/>
                </a:solidFill>
              </a:rPr>
              <a:t>manancial, para avaliar o seu potencial poluidor, os impactos que podem causar e também para dar suporte a um planejamento e gerenciamento da bacia hidrográfica.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16" y="3446151"/>
            <a:ext cx="2866866" cy="21473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03" y="4221088"/>
            <a:ext cx="2857500" cy="1600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0" y="36139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MATERIAL E MÉTODOS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2018261"/>
            <a:ext cx="8229600" cy="377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solidFill>
                  <a:schemeClr val="tx1"/>
                </a:solidFill>
              </a:rPr>
              <a:t>Área de </a:t>
            </a:r>
            <a:r>
              <a:rPr lang="pt-BR" b="1" dirty="0" smtClean="0">
                <a:solidFill>
                  <a:schemeClr val="tx1"/>
                </a:solidFill>
              </a:rPr>
              <a:t>estudo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O Córrego Botafogo pertence à bacia do </a:t>
            </a:r>
            <a:r>
              <a:rPr lang="pt-BR" b="1" dirty="0">
                <a:solidFill>
                  <a:schemeClr val="tx1"/>
                </a:solidFill>
              </a:rPr>
              <a:t>Rio Meia Ponte</a:t>
            </a:r>
            <a:r>
              <a:rPr lang="pt-BR" dirty="0">
                <a:solidFill>
                  <a:schemeClr val="tx1"/>
                </a:solidFill>
              </a:rPr>
              <a:t>, afluente do </a:t>
            </a:r>
            <a:r>
              <a:rPr lang="pt-BR" b="1" dirty="0">
                <a:solidFill>
                  <a:schemeClr val="tx1"/>
                </a:solidFill>
              </a:rPr>
              <a:t>Rio Paranaíba</a:t>
            </a:r>
            <a:r>
              <a:rPr lang="pt-BR" dirty="0">
                <a:solidFill>
                  <a:schemeClr val="tx1"/>
                </a:solidFill>
              </a:rPr>
              <a:t>. Suas nascentes encontram-se no Jardim Botânico e no Parque </a:t>
            </a:r>
            <a:r>
              <a:rPr lang="pt-BR" dirty="0" err="1">
                <a:solidFill>
                  <a:schemeClr val="tx1"/>
                </a:solidFill>
              </a:rPr>
              <a:t>Areião</a:t>
            </a:r>
            <a:r>
              <a:rPr lang="pt-BR" dirty="0">
                <a:solidFill>
                  <a:schemeClr val="tx1"/>
                </a:solidFill>
              </a:rPr>
              <a:t>, e sua área é de 31,55 Km². O córrego é classificado como </a:t>
            </a:r>
            <a:r>
              <a:rPr lang="pt-BR" b="1" dirty="0">
                <a:solidFill>
                  <a:schemeClr val="tx1"/>
                </a:solidFill>
              </a:rPr>
              <a:t>Classe II</a:t>
            </a:r>
            <a:r>
              <a:rPr lang="pt-BR" dirty="0">
                <a:solidFill>
                  <a:schemeClr val="tx1"/>
                </a:solidFill>
              </a:rPr>
              <a:t>, conforme resolução CONAMA 357/05.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 córrego percorre um </a:t>
            </a:r>
            <a:r>
              <a:rPr lang="pt-BR" b="1" dirty="0">
                <a:solidFill>
                  <a:schemeClr val="tx1"/>
                </a:solidFill>
              </a:rPr>
              <a:t>trecho de 9,8 km</a:t>
            </a:r>
            <a:r>
              <a:rPr lang="pt-BR" dirty="0">
                <a:solidFill>
                  <a:schemeClr val="tx1"/>
                </a:solidFill>
              </a:rPr>
              <a:t> dentro da área urbana, passando por inúmeros bairros e se encontra canalizado quase que na totalidade de seu curso, o que ocasiona diversos impactos ambientais (ARAÚJO &amp; PASQUALETTO, 2008). Sendo assim, esta região apresenta pouca área remanescente, com grande descaracterização da paisagem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70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7544" y="476673"/>
            <a:ext cx="3528392" cy="154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MATERIAL E MÉTODOS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67544" y="2018261"/>
            <a:ext cx="3096344" cy="377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solidFill>
                  <a:schemeClr val="tx1"/>
                </a:solidFill>
              </a:rPr>
              <a:t>Área de </a:t>
            </a:r>
            <a:r>
              <a:rPr lang="pt-BR" b="1" dirty="0" smtClean="0">
                <a:solidFill>
                  <a:schemeClr val="tx1"/>
                </a:solidFill>
              </a:rPr>
              <a:t>estudo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Selecionaram-se oito (8) estações amostrais, as quais representam a qualidade da água do Córrego </a:t>
            </a:r>
            <a:r>
              <a:rPr lang="pt-BR" dirty="0" smtClean="0">
                <a:solidFill>
                  <a:schemeClr val="tx1"/>
                </a:solidFill>
              </a:rPr>
              <a:t>Botafogo, da </a:t>
            </a:r>
            <a:r>
              <a:rPr lang="pt-BR" dirty="0">
                <a:solidFill>
                  <a:schemeClr val="tx1"/>
                </a:solidFill>
              </a:rPr>
              <a:t>sua nascente até a foz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Imagem 4" descr="bota_fogo_uso_s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3"/>
            <a:ext cx="4370065" cy="54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9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MATERIAL E MÉTODOS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3236" y="1818315"/>
            <a:ext cx="8229600" cy="4003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chemeClr val="tx1"/>
                </a:solidFill>
              </a:rPr>
              <a:t>Amostragem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sz="3500" dirty="0">
                <a:solidFill>
                  <a:schemeClr val="tx1"/>
                </a:solidFill>
              </a:rPr>
              <a:t>Foram coletadas </a:t>
            </a:r>
            <a:r>
              <a:rPr lang="pt-BR" sz="3500" b="1" dirty="0">
                <a:solidFill>
                  <a:schemeClr val="tx1"/>
                </a:solidFill>
              </a:rPr>
              <a:t>amostras quinzenais</a:t>
            </a:r>
            <a:r>
              <a:rPr lang="pt-BR" sz="3500" dirty="0">
                <a:solidFill>
                  <a:schemeClr val="tx1"/>
                </a:solidFill>
              </a:rPr>
              <a:t> na estação </a:t>
            </a:r>
            <a:r>
              <a:rPr lang="pt-BR" sz="3500" b="1" dirty="0">
                <a:solidFill>
                  <a:schemeClr val="tx1"/>
                </a:solidFill>
              </a:rPr>
              <a:t>seca</a:t>
            </a:r>
            <a:r>
              <a:rPr lang="pt-BR" sz="3500" dirty="0">
                <a:solidFill>
                  <a:schemeClr val="tx1"/>
                </a:solidFill>
              </a:rPr>
              <a:t> e </a:t>
            </a:r>
            <a:r>
              <a:rPr lang="pt-BR" sz="3500" b="1" dirty="0">
                <a:solidFill>
                  <a:schemeClr val="tx1"/>
                </a:solidFill>
              </a:rPr>
              <a:t>chuvosa</a:t>
            </a:r>
            <a:r>
              <a:rPr lang="pt-BR" sz="3500" dirty="0">
                <a:solidFill>
                  <a:schemeClr val="tx1"/>
                </a:solidFill>
              </a:rPr>
              <a:t>, além do monitoramento e mensuração dos parâmetros durante o efeito de “</a:t>
            </a:r>
            <a:r>
              <a:rPr lang="pt-BR" sz="3500" b="1" i="1" dirty="0" err="1">
                <a:solidFill>
                  <a:schemeClr val="tx1"/>
                </a:solidFill>
              </a:rPr>
              <a:t>first</a:t>
            </a:r>
            <a:r>
              <a:rPr lang="pt-BR" sz="3500" b="1" i="1" dirty="0">
                <a:solidFill>
                  <a:schemeClr val="tx1"/>
                </a:solidFill>
              </a:rPr>
              <a:t> flush</a:t>
            </a:r>
            <a:r>
              <a:rPr lang="pt-BR" sz="3500" dirty="0">
                <a:solidFill>
                  <a:schemeClr val="tx1"/>
                </a:solidFill>
              </a:rPr>
              <a:t>”.</a:t>
            </a:r>
          </a:p>
          <a:p>
            <a:pPr algn="just"/>
            <a:r>
              <a:rPr lang="pt-BR" sz="3500" dirty="0">
                <a:solidFill>
                  <a:schemeClr val="tx1"/>
                </a:solidFill>
              </a:rPr>
              <a:t>A qualidade da água foi avaliada pontualmente por meio da </a:t>
            </a:r>
            <a:r>
              <a:rPr lang="pt-BR" sz="3500" b="1" dirty="0">
                <a:solidFill>
                  <a:schemeClr val="tx1"/>
                </a:solidFill>
              </a:rPr>
              <a:t>sonda </a:t>
            </a:r>
            <a:r>
              <a:rPr lang="pt-BR" sz="3500" b="1" dirty="0" err="1">
                <a:solidFill>
                  <a:schemeClr val="tx1"/>
                </a:solidFill>
              </a:rPr>
              <a:t>multiparamétrica</a:t>
            </a:r>
            <a:r>
              <a:rPr lang="pt-BR" sz="3500" dirty="0">
                <a:solidFill>
                  <a:schemeClr val="tx1"/>
                </a:solidFill>
              </a:rPr>
              <a:t> que realiza análises </a:t>
            </a:r>
            <a:r>
              <a:rPr lang="pt-BR" sz="3500" i="1" dirty="0">
                <a:solidFill>
                  <a:schemeClr val="tx1"/>
                </a:solidFill>
              </a:rPr>
              <a:t>in situ</a:t>
            </a:r>
            <a:r>
              <a:rPr lang="pt-BR" sz="3500" dirty="0">
                <a:solidFill>
                  <a:schemeClr val="tx1"/>
                </a:solidFill>
              </a:rPr>
              <a:t> de </a:t>
            </a:r>
            <a:r>
              <a:rPr lang="pt-BR" sz="3500" b="1" dirty="0">
                <a:solidFill>
                  <a:schemeClr val="tx1"/>
                </a:solidFill>
              </a:rPr>
              <a:t>oxigênio dissolvido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turbidez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condutividade elétrica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pH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potencial de óxido redução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nitrato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amônia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cloreto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temperatura</a:t>
            </a:r>
            <a:r>
              <a:rPr lang="pt-BR" sz="3500" dirty="0">
                <a:solidFill>
                  <a:schemeClr val="tx1"/>
                </a:solidFill>
              </a:rPr>
              <a:t> e </a:t>
            </a:r>
            <a:r>
              <a:rPr lang="pt-BR" sz="3500" b="1" dirty="0">
                <a:solidFill>
                  <a:schemeClr val="tx1"/>
                </a:solidFill>
              </a:rPr>
              <a:t>algas azuis</a:t>
            </a:r>
            <a:r>
              <a:rPr lang="pt-BR" sz="3500" dirty="0">
                <a:solidFill>
                  <a:schemeClr val="tx1"/>
                </a:solidFill>
              </a:rPr>
              <a:t>. Para a realização das demais análises, </a:t>
            </a:r>
            <a:r>
              <a:rPr lang="pt-BR" sz="3500" b="1" dirty="0">
                <a:solidFill>
                  <a:schemeClr val="tx1"/>
                </a:solidFill>
              </a:rPr>
              <a:t>coliformes</a:t>
            </a:r>
            <a:r>
              <a:rPr lang="pt-BR" sz="3500" dirty="0">
                <a:solidFill>
                  <a:schemeClr val="tx1"/>
                </a:solidFill>
              </a:rPr>
              <a:t> (totais e </a:t>
            </a:r>
            <a:r>
              <a:rPr lang="pt-BR" sz="3500" dirty="0" err="1">
                <a:solidFill>
                  <a:schemeClr val="tx1"/>
                </a:solidFill>
              </a:rPr>
              <a:t>termotolerantes</a:t>
            </a:r>
            <a:r>
              <a:rPr lang="pt-BR" sz="3500" dirty="0">
                <a:solidFill>
                  <a:schemeClr val="tx1"/>
                </a:solidFill>
              </a:rPr>
              <a:t>), </a:t>
            </a:r>
            <a:r>
              <a:rPr lang="pt-BR" sz="3500" b="1" dirty="0">
                <a:solidFill>
                  <a:schemeClr val="tx1"/>
                </a:solidFill>
              </a:rPr>
              <a:t>DBO</a:t>
            </a:r>
            <a:r>
              <a:rPr lang="pt-BR" sz="3500" dirty="0">
                <a:solidFill>
                  <a:schemeClr val="tx1"/>
                </a:solidFill>
              </a:rPr>
              <a:t>, </a:t>
            </a:r>
            <a:r>
              <a:rPr lang="pt-BR" sz="3500" b="1" dirty="0">
                <a:solidFill>
                  <a:schemeClr val="tx1"/>
                </a:solidFill>
              </a:rPr>
              <a:t>DQO</a:t>
            </a:r>
            <a:r>
              <a:rPr lang="pt-BR" sz="3500" dirty="0">
                <a:solidFill>
                  <a:schemeClr val="tx1"/>
                </a:solidFill>
              </a:rPr>
              <a:t> e </a:t>
            </a:r>
            <a:r>
              <a:rPr lang="pt-BR" sz="3500" b="1" dirty="0">
                <a:solidFill>
                  <a:schemeClr val="tx1"/>
                </a:solidFill>
              </a:rPr>
              <a:t>sólidos totais</a:t>
            </a:r>
            <a:r>
              <a:rPr lang="pt-BR" sz="3500" dirty="0">
                <a:solidFill>
                  <a:schemeClr val="tx1"/>
                </a:solidFill>
              </a:rPr>
              <a:t>, as amostras </a:t>
            </a:r>
            <a:r>
              <a:rPr lang="pt-BR" sz="3500" dirty="0" smtClean="0">
                <a:solidFill>
                  <a:schemeClr val="tx1"/>
                </a:solidFill>
              </a:rPr>
              <a:t>foram </a:t>
            </a:r>
            <a:r>
              <a:rPr lang="pt-BR" sz="3500" dirty="0">
                <a:solidFill>
                  <a:schemeClr val="tx1"/>
                </a:solidFill>
              </a:rPr>
              <a:t>realizadas conforme recomendações no Standard </a:t>
            </a:r>
            <a:r>
              <a:rPr lang="pt-BR" sz="3500" dirty="0" err="1">
                <a:solidFill>
                  <a:schemeClr val="tx1"/>
                </a:solidFill>
              </a:rPr>
              <a:t>Methods</a:t>
            </a:r>
            <a:r>
              <a:rPr lang="pt-BR" sz="3500" dirty="0">
                <a:solidFill>
                  <a:schemeClr val="tx1"/>
                </a:solidFill>
              </a:rPr>
              <a:t> for </a:t>
            </a:r>
            <a:r>
              <a:rPr lang="pt-BR" sz="3500" dirty="0" err="1">
                <a:solidFill>
                  <a:schemeClr val="tx1"/>
                </a:solidFill>
              </a:rPr>
              <a:t>the</a:t>
            </a:r>
            <a:r>
              <a:rPr lang="pt-BR" sz="3500" dirty="0">
                <a:solidFill>
                  <a:schemeClr val="tx1"/>
                </a:solidFill>
              </a:rPr>
              <a:t> </a:t>
            </a:r>
            <a:r>
              <a:rPr lang="pt-BR" sz="3500" dirty="0" err="1">
                <a:solidFill>
                  <a:schemeClr val="tx1"/>
                </a:solidFill>
              </a:rPr>
              <a:t>Examination</a:t>
            </a:r>
            <a:r>
              <a:rPr lang="pt-BR" sz="3500" dirty="0">
                <a:solidFill>
                  <a:schemeClr val="tx1"/>
                </a:solidFill>
              </a:rPr>
              <a:t> </a:t>
            </a:r>
            <a:r>
              <a:rPr lang="pt-BR" sz="3500" dirty="0" err="1">
                <a:solidFill>
                  <a:schemeClr val="tx1"/>
                </a:solidFill>
              </a:rPr>
              <a:t>of</a:t>
            </a:r>
            <a:r>
              <a:rPr lang="pt-BR" sz="3500" dirty="0">
                <a:solidFill>
                  <a:schemeClr val="tx1"/>
                </a:solidFill>
              </a:rPr>
              <a:t> </a:t>
            </a:r>
            <a:r>
              <a:rPr lang="pt-BR" sz="3500" dirty="0" err="1">
                <a:solidFill>
                  <a:schemeClr val="tx1"/>
                </a:solidFill>
              </a:rPr>
              <a:t>Water</a:t>
            </a:r>
            <a:r>
              <a:rPr lang="pt-BR" sz="3500" dirty="0">
                <a:solidFill>
                  <a:schemeClr val="tx1"/>
                </a:solidFill>
              </a:rPr>
              <a:t> </a:t>
            </a:r>
            <a:r>
              <a:rPr lang="pt-BR" sz="3500" dirty="0" err="1">
                <a:solidFill>
                  <a:schemeClr val="tx1"/>
                </a:solidFill>
              </a:rPr>
              <a:t>and</a:t>
            </a:r>
            <a:r>
              <a:rPr lang="pt-BR" sz="3500" dirty="0">
                <a:solidFill>
                  <a:schemeClr val="tx1"/>
                </a:solidFill>
              </a:rPr>
              <a:t> </a:t>
            </a:r>
            <a:r>
              <a:rPr lang="pt-BR" sz="3500" dirty="0" err="1">
                <a:solidFill>
                  <a:schemeClr val="tx1"/>
                </a:solidFill>
              </a:rPr>
              <a:t>Wastewater</a:t>
            </a:r>
            <a:r>
              <a:rPr lang="pt-BR" sz="3500" dirty="0" smtClean="0">
                <a:solidFill>
                  <a:schemeClr val="tx1"/>
                </a:solidFill>
              </a:rPr>
              <a:t>.</a:t>
            </a:r>
            <a:endParaRPr lang="pt-BR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1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83" y="-61738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27584" y="1755455"/>
            <a:ext cx="7128792" cy="54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Qualidade da água nos 8 pontos de coleta do Córrego Botafogo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8" name="Chart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251520" y="2675434"/>
            <a:ext cx="2736304" cy="2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Chart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0"/>
          <a:stretch>
            <a:fillRect/>
          </a:stretch>
        </p:blipFill>
        <p:spPr bwMode="auto">
          <a:xfrm>
            <a:off x="3006152" y="2675434"/>
            <a:ext cx="2717976" cy="2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Chart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5"/>
          <a:stretch>
            <a:fillRect/>
          </a:stretch>
        </p:blipFill>
        <p:spPr bwMode="auto">
          <a:xfrm>
            <a:off x="5748296" y="2675434"/>
            <a:ext cx="2784143" cy="2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27584" y="1755455"/>
            <a:ext cx="7128792" cy="54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Qualidade da água nos 8 pontos de coleta do Córrego Botafogo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Chart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2"/>
          <a:stretch>
            <a:fillRect/>
          </a:stretch>
        </p:blipFill>
        <p:spPr bwMode="auto">
          <a:xfrm>
            <a:off x="323528" y="2720948"/>
            <a:ext cx="2808312" cy="20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Chart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9"/>
          <a:stretch>
            <a:fillRect/>
          </a:stretch>
        </p:blipFill>
        <p:spPr bwMode="auto">
          <a:xfrm>
            <a:off x="3203848" y="2700621"/>
            <a:ext cx="2808312" cy="20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Chart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3"/>
          <a:stretch>
            <a:fillRect/>
          </a:stretch>
        </p:blipFill>
        <p:spPr bwMode="auto">
          <a:xfrm>
            <a:off x="6084168" y="2700621"/>
            <a:ext cx="2664296" cy="20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2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74244"/>
              </p:ext>
            </p:extLst>
          </p:nvPr>
        </p:nvGraphicFramePr>
        <p:xfrm>
          <a:off x="1259632" y="2132856"/>
          <a:ext cx="6192687" cy="344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355"/>
                <a:gridCol w="863755"/>
                <a:gridCol w="995515"/>
                <a:gridCol w="1390792"/>
                <a:gridCol w="863755"/>
                <a:gridCol w="995515"/>
              </a:tblGrid>
              <a:tr h="54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Amostras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 do período de seca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Primeira chuva após 60 dias de seca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Amostras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 do período de seca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Primeira chuva após 60 dias de seca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Temp. (</a:t>
                      </a:r>
                      <a:r>
                        <a:rPr lang="pt-BR" sz="1200" baseline="30000" dirty="0" err="1">
                          <a:effectLst/>
                        </a:rPr>
                        <a:t>o</a:t>
                      </a:r>
                      <a:r>
                        <a:rPr lang="pt-BR" sz="1200" dirty="0" err="1">
                          <a:effectLst/>
                        </a:rPr>
                        <a:t>C</a:t>
                      </a:r>
                      <a:r>
                        <a:rPr lang="pt-BR" sz="1200" dirty="0">
                          <a:effectLst/>
                        </a:rPr>
                        <a:t>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24,93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24,68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Cloreto (mg/L)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432,39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40,45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Cond. (µS/cm)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241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Turbidez (UT)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433,4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OD (mg/L)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5,28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5,35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Algas Azuis (ug/L)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pH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7,97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8,48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Sólidos totais (mg/L)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ORP (mV)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59,33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CT (NMP/100mL)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8,50E+03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3,34E+06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Nitrato (mg/L)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17,27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56,84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CF (NMP/100mL)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2,50E+03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1,87E+05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Amônia (mg/L)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1,62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55576" y="1559262"/>
            <a:ext cx="7344816" cy="54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Concentração média da qualidade da água no ponto 5 do Córrego Botafogo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03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806</Words>
  <Application>Microsoft Office PowerPoint</Application>
  <PresentationFormat>Apresentação na tela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do Office</vt:lpstr>
      <vt:lpstr>AVALIAÇÃO DA QUALIDADE DA ÁGUA DO CÓRREGO BOTAFOGO, GOIÂNIA/GO, DURANTE EVENTOS DE PRECIPITAÇÃO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user2</cp:lastModifiedBy>
  <cp:revision>17</cp:revision>
  <dcterms:created xsi:type="dcterms:W3CDTF">2018-05-02T19:43:05Z</dcterms:created>
  <dcterms:modified xsi:type="dcterms:W3CDTF">2019-05-07T12:30:12Z</dcterms:modified>
</cp:coreProperties>
</file>