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82" r:id="rId4"/>
    <p:sldId id="283" r:id="rId5"/>
    <p:sldId id="258" r:id="rId6"/>
    <p:sldId id="260" r:id="rId7"/>
    <p:sldId id="261" r:id="rId8"/>
    <p:sldId id="262" r:id="rId9"/>
    <p:sldId id="263" r:id="rId10"/>
    <p:sldId id="264" r:id="rId11"/>
    <p:sldId id="287" r:id="rId12"/>
    <p:sldId id="266" r:id="rId13"/>
    <p:sldId id="265" r:id="rId14"/>
    <p:sldId id="286" r:id="rId15"/>
    <p:sldId id="27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4" r:id="rId28"/>
    <p:sldId id="285" r:id="rId29"/>
    <p:sldId id="28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AF9AB3-0319-4CC2-840F-A43475202174}" type="datetimeFigureOut">
              <a:rPr lang="pt-BR" smtClean="0"/>
              <a:pPr/>
              <a:t>18/05/2016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D069CA-0C47-4131-B10A-7A51EF778C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besp.com.br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sus.gov.br/" TargetMode="External"/><Relationship Id="rId2" Type="http://schemas.openxmlformats.org/officeDocument/2006/relationships/hyperlink" Target="http://www.snis.gov.b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is.gov.b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itybrazil.com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lobalgarbage.org/" TargetMode="External"/><Relationship Id="rId4" Type="http://schemas.openxmlformats.org/officeDocument/2006/relationships/hyperlink" Target="http://www.globalgarbage.org/blog/index.php/2010/06/30/o-rio-jucu-pede-socorr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1.globo.com/minas-gerais/noticia/2016/02/poluicao-da-lagoa-da-pampulha-em-bh-preocupa-unesco-que-avalia-titul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1.globo.com/sao-paulo/sorocaba-jundiai/noticia/2013/05/imagens-mostram-espuma-formada-pela-poluicao-no-rio-tiet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304256"/>
          </a:xfrm>
        </p:spPr>
        <p:txBody>
          <a:bodyPr>
            <a:noAutofit/>
          </a:bodyPr>
          <a:lstStyle/>
          <a:p>
            <a:r>
              <a:rPr lang="pt-BR" dirty="0" smtClean="0"/>
              <a:t>46ª. ASSEMAE</a:t>
            </a:r>
            <a:br>
              <a:rPr lang="pt-BR" dirty="0" smtClean="0"/>
            </a:br>
            <a:r>
              <a:rPr lang="pt-BR" dirty="0" smtClean="0"/>
              <a:t>Jaraguá do Sul - SC</a:t>
            </a:r>
            <a:br>
              <a:rPr lang="pt-BR" dirty="0" smtClean="0"/>
            </a:br>
            <a:r>
              <a:rPr lang="pt-BR" dirty="0" smtClean="0"/>
              <a:t>16 à 20 de maio de 2016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INDICADORES DE SAÚDE E AMPLIAÇÃO NA COBERTURA DE SANEAMENTO BÁSICO NA REGIÃO </a:t>
            </a:r>
            <a:r>
              <a:rPr lang="pt-BR" sz="2800" b="1" dirty="0" smtClean="0">
                <a:solidFill>
                  <a:schemeClr val="tx1"/>
                </a:solidFill>
              </a:rPr>
              <a:t>SUDESTE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" y="1714488"/>
            <a:ext cx="8784976" cy="2232248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/>
              <a:t>Interface saúde e saneamento.</a:t>
            </a:r>
            <a:endParaRPr lang="pt-BR" sz="2400" dirty="0"/>
          </a:p>
          <a:p>
            <a:pPr lvl="1"/>
            <a:r>
              <a:rPr lang="pt-BR" sz="2400" dirty="0" smtClean="0"/>
              <a:t>Saneamento Básico como ação de prevenção de </a:t>
            </a:r>
            <a:r>
              <a:rPr lang="pt-BR" sz="2400" dirty="0" smtClean="0"/>
              <a:t>doenças.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714752"/>
            <a:ext cx="4538067" cy="26536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429000"/>
            <a:ext cx="3433564" cy="2941420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 rot="4302343">
            <a:off x="6412457" y="4142785"/>
            <a:ext cx="241839" cy="562924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000364" y="642939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smtClean="0">
                <a:hlinkClick r:id="rId4"/>
              </a:rPr>
              <a:t>www.sabesp.com.br</a:t>
            </a:r>
            <a:r>
              <a:rPr lang="pt-BR" dirty="0" smtClean="0"/>
              <a:t> - 2016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5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Abastecimento público de água</a:t>
            </a:r>
          </a:p>
          <a:p>
            <a:endParaRPr lang="pt-BR" dirty="0"/>
          </a:p>
          <a:p>
            <a:r>
              <a:rPr lang="pt-BR" dirty="0" smtClean="0"/>
              <a:t>Esgotamento sanitário</a:t>
            </a:r>
          </a:p>
          <a:p>
            <a:pPr lvl="1"/>
            <a:r>
              <a:rPr lang="pt-BR" dirty="0" smtClean="0"/>
              <a:t>Coleta e afastamento</a:t>
            </a:r>
          </a:p>
          <a:p>
            <a:pPr lvl="1"/>
            <a:r>
              <a:rPr lang="pt-BR" dirty="0" smtClean="0"/>
              <a:t>Tratamento</a:t>
            </a:r>
          </a:p>
          <a:p>
            <a:pPr marL="301943" lvl="1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153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392488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/>
              <a:t>índice de mortalidade </a:t>
            </a:r>
            <a:r>
              <a:rPr lang="pt-BR" sz="2400" dirty="0" smtClean="0"/>
              <a:t>Infantil</a:t>
            </a:r>
          </a:p>
          <a:p>
            <a:pPr lvl="2"/>
            <a:r>
              <a:rPr lang="pt-BR" dirty="0" smtClean="0"/>
              <a:t>óbitos menores de 1 ano / 1000 nascidos vivos, em determinado local e período.</a:t>
            </a:r>
          </a:p>
          <a:p>
            <a:pPr lvl="2"/>
            <a:r>
              <a:rPr lang="pt-BR" dirty="0" smtClean="0"/>
              <a:t>Aceitável pela OMS – 10/1000 </a:t>
            </a:r>
            <a:r>
              <a:rPr lang="pt-BR" b="1" dirty="0" smtClean="0"/>
              <a:t>NV</a:t>
            </a:r>
            <a:endParaRPr lang="pt-BR" dirty="0" smtClean="0"/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Coeficiente Específico de mortalidade por doenças infecciosas intestinais, na faixa etária de 0 a 4 anos:</a:t>
            </a:r>
          </a:p>
          <a:p>
            <a:pPr lvl="2"/>
            <a:r>
              <a:rPr lang="pt-BR" dirty="0" smtClean="0"/>
              <a:t>Número </a:t>
            </a:r>
            <a:r>
              <a:rPr lang="pt-BR" dirty="0"/>
              <a:t>de óbitos pela causa específica, expresso por 100 mil habitantes, ocorridos em determinado local e período</a:t>
            </a:r>
            <a:r>
              <a:rPr lang="pt-BR" dirty="0" smtClean="0"/>
              <a:t>.</a:t>
            </a:r>
          </a:p>
          <a:p>
            <a:pPr lvl="2"/>
            <a:r>
              <a:rPr lang="pt-BR" dirty="0" smtClean="0"/>
              <a:t>Foi utilizado o coeficiente específico de mortalidade por doenças infecciosas intestinais na faixa etária de 0 a 4 anos.</a:t>
            </a:r>
            <a:endParaRPr lang="pt-BR" dirty="0"/>
          </a:p>
          <a:p>
            <a:pPr lvl="1"/>
            <a:endParaRPr lang="pt-BR" sz="2400" dirty="0"/>
          </a:p>
          <a:p>
            <a:pPr lvl="1"/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0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7408333" cy="4182533"/>
          </a:xfrm>
        </p:spPr>
        <p:txBody>
          <a:bodyPr>
            <a:noAutofit/>
          </a:bodyPr>
          <a:lstStyle/>
          <a:p>
            <a:r>
              <a:rPr lang="pt-BR" dirty="0" smtClean="0"/>
              <a:t>Coleta de dados:</a:t>
            </a:r>
          </a:p>
          <a:p>
            <a:endParaRPr lang="pt-BR" dirty="0"/>
          </a:p>
          <a:p>
            <a:pPr lvl="1"/>
            <a:r>
              <a:rPr lang="pt-BR" sz="2400" dirty="0" smtClean="0"/>
              <a:t>SNIS – Sistema Nacional de Informações sobre </a:t>
            </a:r>
            <a:r>
              <a:rPr lang="pt-BR" sz="2400" dirty="0" err="1" smtClean="0"/>
              <a:t>Saneamemnto</a:t>
            </a:r>
            <a:r>
              <a:rPr lang="pt-BR" sz="2400" dirty="0" smtClean="0"/>
              <a:t> – </a:t>
            </a:r>
            <a:r>
              <a:rPr lang="pt-BR" sz="2400" dirty="0" smtClean="0">
                <a:hlinkClick r:id="rId2"/>
              </a:rPr>
              <a:t>www.snis.gov.br</a:t>
            </a:r>
            <a:endParaRPr lang="pt-BR" sz="2400" dirty="0" smtClean="0"/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DATASUS – Departamento de Informática do SUS – </a:t>
            </a:r>
            <a:r>
              <a:rPr lang="pt-BR" sz="2400" dirty="0" smtClean="0">
                <a:hlinkClick r:id="rId3"/>
              </a:rPr>
              <a:t>www.datasus.gov.br</a:t>
            </a:r>
            <a:endParaRPr lang="pt-BR" sz="2400" dirty="0" smtClean="0"/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IBGE – Instituto Brasileiro de Geografia e Estatística – www.ibge.gov.br</a:t>
            </a:r>
            <a:endParaRPr lang="pt-BR" sz="2400" dirty="0"/>
          </a:p>
          <a:p>
            <a:pPr lvl="2"/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E MÉTODOS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2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7408333" cy="4182533"/>
          </a:xfrm>
        </p:spPr>
        <p:txBody>
          <a:bodyPr>
            <a:noAutofit/>
          </a:bodyPr>
          <a:lstStyle/>
          <a:p>
            <a:r>
              <a:rPr lang="pt-BR" dirty="0" smtClean="0"/>
              <a:t>Elaboração de gráficos</a:t>
            </a:r>
          </a:p>
          <a:p>
            <a:endParaRPr lang="pt-BR" dirty="0"/>
          </a:p>
          <a:p>
            <a:pPr lvl="1"/>
            <a:r>
              <a:rPr lang="pt-BR" dirty="0" smtClean="0"/>
              <a:t>Por Estado da região Sudeste</a:t>
            </a:r>
          </a:p>
          <a:p>
            <a:pPr lvl="2"/>
            <a:r>
              <a:rPr lang="pt-BR" dirty="0" smtClean="0"/>
              <a:t>Analisando IMI / Água / Esgoto</a:t>
            </a:r>
          </a:p>
          <a:p>
            <a:pPr lvl="2"/>
            <a:r>
              <a:rPr lang="pt-BR" dirty="0" smtClean="0"/>
              <a:t>Analisando coeficiente específico/Água/Esgoto</a:t>
            </a:r>
          </a:p>
          <a:p>
            <a:pPr lvl="2"/>
            <a:endParaRPr lang="pt-BR" dirty="0" smtClean="0"/>
          </a:p>
          <a:p>
            <a:pPr lvl="1"/>
            <a:r>
              <a:rPr lang="pt-BR" dirty="0" smtClean="0"/>
              <a:t>Brasil</a:t>
            </a:r>
            <a:endParaRPr lang="pt-BR" dirty="0"/>
          </a:p>
          <a:p>
            <a:pPr lvl="2"/>
            <a:r>
              <a:rPr lang="pt-BR" dirty="0"/>
              <a:t>Analisando IMI / Água / Esgoto</a:t>
            </a:r>
          </a:p>
          <a:p>
            <a:pPr lvl="2"/>
            <a:r>
              <a:rPr lang="pt-BR" dirty="0"/>
              <a:t>Analisando coeficiente específico/Água/Esgoto</a:t>
            </a:r>
          </a:p>
          <a:p>
            <a:pPr lvl="2"/>
            <a:endParaRPr lang="pt-BR" dirty="0"/>
          </a:p>
          <a:p>
            <a:pPr lvl="2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E MÉTODOS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1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256555"/>
              </p:ext>
            </p:extLst>
          </p:nvPr>
        </p:nvGraphicFramePr>
        <p:xfrm>
          <a:off x="323528" y="2857496"/>
          <a:ext cx="8388002" cy="313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286"/>
                <a:gridCol w="1198286"/>
                <a:gridCol w="1198286"/>
                <a:gridCol w="1198286"/>
                <a:gridCol w="1198286"/>
                <a:gridCol w="1198286"/>
                <a:gridCol w="1198286"/>
              </a:tblGrid>
              <a:tr h="416521">
                <a:tc>
                  <a:txBody>
                    <a:bodyPr/>
                    <a:lstStyle/>
                    <a:p>
                      <a:endParaRPr lang="pt-B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</a:tr>
              <a:tr h="626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ESPÍRITO SANTO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312,00</a:t>
                      </a:r>
                    </a:p>
                  </a:txBody>
                  <a:tcPr marL="9525" marR="9525" marT="9525" marB="0" anchor="b"/>
                </a:tc>
              </a:tr>
              <a:tr h="626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MINAS GERAIS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931,00</a:t>
                      </a:r>
                    </a:p>
                  </a:txBody>
                  <a:tcPr marL="9525" marR="9525" marT="9525" marB="0" anchor="b"/>
                </a:tc>
              </a:tr>
              <a:tr h="626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RIO DE JANEIRO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</a:t>
                      </a:r>
                    </a:p>
                  </a:txBody>
                  <a:tcPr marL="9525" marR="9525" marT="9525" marB="0" anchor="b"/>
                </a:tc>
              </a:tr>
              <a:tr h="416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SÃO PAULO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2.365,00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2.663,00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2.616,00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2.880,00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2.803,00</a:t>
                      </a:r>
                    </a:p>
                  </a:txBody>
                  <a:tcPr marL="9525" marR="9525" marT="9525" marB="0" anchor="b"/>
                </a:tc>
              </a:tr>
              <a:tr h="41652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BRASIL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4.843,00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6.809,00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7.967,00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7.336,00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8.338,00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8.993,00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242886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INVESTIMENTO EM ÁGUA E ESGOTO POR ANO - 2008 À 2013 (MMR$/ano)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4282" y="627437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smtClean="0">
                <a:hlinkClick r:id="rId2"/>
              </a:rPr>
              <a:t>www.snis.gov.br</a:t>
            </a:r>
            <a:r>
              <a:rPr lang="pt-BR" dirty="0" smtClean="0"/>
              <a:t> - 2016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39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674"/>
            <a:ext cx="8784976" cy="585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6309320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IMI – 24%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05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" y="294325"/>
            <a:ext cx="8940280" cy="572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6309320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 COEF. ESP. – 40%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40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31"/>
            <a:ext cx="8856984" cy="590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6309320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IMI – 17%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968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7" y="322168"/>
            <a:ext cx="8792071" cy="584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6309320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 COEF. ESP. – 47%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93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844824"/>
            <a:ext cx="8928992" cy="4725144"/>
          </a:xfrm>
        </p:spPr>
        <p:txBody>
          <a:bodyPr>
            <a:noAutofit/>
          </a:bodyPr>
          <a:lstStyle/>
          <a:p>
            <a:endParaRPr lang="pt-BR" sz="2000" dirty="0"/>
          </a:p>
          <a:p>
            <a:pPr lvl="2"/>
            <a:r>
              <a:rPr lang="pt-BR" dirty="0" smtClean="0"/>
              <a:t>Objetivos</a:t>
            </a:r>
          </a:p>
          <a:p>
            <a:pPr lvl="2"/>
            <a:endParaRPr lang="pt-BR" dirty="0" smtClean="0"/>
          </a:p>
          <a:p>
            <a:pPr marL="1080000" lvl="3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Analisar a influência da cobertura do abastecimento de água e da coleta e afastamento de esgoto, nas condições de saúde da população do sudeste brasileiro; e</a:t>
            </a:r>
          </a:p>
          <a:p>
            <a:pPr marL="1080000" lvl="3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Avaliar o impacto produzido pela ampliação da cobertura de água e esgoto no índice de mortalidade infantil e no coeficiente específico de mortalidade por doenças infecciosas intestinais na faixa etária de 0 a 4 anos.</a:t>
            </a:r>
          </a:p>
          <a:p>
            <a:pPr marL="1080000" lvl="3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Contribuir para a tomada de decisões na área de estudo.</a:t>
            </a:r>
          </a:p>
          <a:p>
            <a:pPr marL="1080000" lvl="3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2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279"/>
            <a:ext cx="8784975" cy="623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6309320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IMI – 9%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4290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22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6444044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 COEF. ESP. – 28%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549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0559"/>
            <a:ext cx="8864596" cy="590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7559" y="6372036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IMI – 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0001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345"/>
            <a:ext cx="8784976" cy="583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6444044"/>
            <a:ext cx="289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AUMENTO COEF. ESP. – 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871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8784976" cy="585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7559" y="6372036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IMI – 21%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0123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238"/>
            <a:ext cx="8738483" cy="580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6444044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 COEF. ESP. – 48%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52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14282" y="1714488"/>
            <a:ext cx="8786874" cy="485778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Região Sudeste e no Brasil: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Cobertura saneamento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Água		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Esgoto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índice de mortalidade </a:t>
            </a:r>
            <a:r>
              <a:rPr lang="pt-BR" sz="2000" dirty="0" smtClean="0"/>
              <a:t>infantil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Coeficiente específico de mortalidade </a:t>
            </a:r>
          </a:p>
          <a:p>
            <a:endParaRPr lang="pt-BR" sz="2000" dirty="0" smtClean="0"/>
          </a:p>
          <a:p>
            <a:r>
              <a:rPr lang="pt-BR" sz="2000" dirty="0" smtClean="0"/>
              <a:t>Variações</a:t>
            </a:r>
          </a:p>
          <a:p>
            <a:pPr lvl="1"/>
            <a:r>
              <a:rPr lang="pt-BR" sz="1800" dirty="0" smtClean="0"/>
              <a:t>Inconsistências nas informações de saneamento</a:t>
            </a:r>
          </a:p>
          <a:p>
            <a:pPr lvl="1"/>
            <a:r>
              <a:rPr lang="pt-BR" sz="1800" dirty="0" smtClean="0"/>
              <a:t>Subnotificações dos dados de saúde</a:t>
            </a:r>
          </a:p>
          <a:p>
            <a:pPr lvl="1"/>
            <a:r>
              <a:rPr lang="pt-BR" sz="1800" dirty="0" smtClean="0"/>
              <a:t>Períodos de chuva ou seca, influenciando a proliferação de vetores de doenças </a:t>
            </a:r>
            <a:r>
              <a:rPr lang="pt-BR" sz="1800" dirty="0" err="1" smtClean="0"/>
              <a:t>v.h</a:t>
            </a:r>
            <a:r>
              <a:rPr lang="pt-BR" sz="1800" dirty="0" smtClean="0"/>
              <a:t>.</a:t>
            </a:r>
          </a:p>
          <a:p>
            <a:pPr lvl="1"/>
            <a:r>
              <a:rPr lang="pt-BR" sz="1800" dirty="0" smtClean="0"/>
              <a:t>Aperfeiçoamento dos sistemas de informações</a:t>
            </a:r>
          </a:p>
          <a:p>
            <a:pPr lvl="1">
              <a:buNone/>
            </a:pPr>
            <a:endParaRPr lang="pt-BR" sz="1800" dirty="0" smtClean="0"/>
          </a:p>
          <a:p>
            <a:pPr lvl="1"/>
            <a:endParaRPr lang="pt-BR" sz="1800" dirty="0" smtClean="0"/>
          </a:p>
          <a:p>
            <a:pPr lvl="1"/>
            <a:endParaRPr lang="pt-BR" sz="1800" dirty="0" smtClean="0"/>
          </a:p>
          <a:p>
            <a:endParaRPr lang="pt-BR" sz="2000" dirty="0"/>
          </a:p>
        </p:txBody>
      </p:sp>
      <p:sp>
        <p:nvSpPr>
          <p:cNvPr id="5" name="Seta para baixo 4"/>
          <p:cNvSpPr/>
          <p:nvPr/>
        </p:nvSpPr>
        <p:spPr>
          <a:xfrm rot="10800000">
            <a:off x="2071671" y="2500306"/>
            <a:ext cx="214315" cy="46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10800000">
            <a:off x="2285985" y="2928934"/>
            <a:ext cx="214315" cy="46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3929058" y="3357562"/>
            <a:ext cx="214316" cy="4680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5000626" y="3857628"/>
            <a:ext cx="214316" cy="4680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028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4598252"/>
          </a:xfrm>
        </p:spPr>
        <p:txBody>
          <a:bodyPr>
            <a:noAutofit/>
          </a:bodyPr>
          <a:lstStyle/>
          <a:p>
            <a:pPr marL="627063" lvl="2" indent="0">
              <a:buNone/>
            </a:pPr>
            <a:endParaRPr lang="pt-BR" sz="2000" dirty="0" smtClean="0"/>
          </a:p>
          <a:p>
            <a:pPr marL="627063" lvl="2" indent="0">
              <a:buNone/>
            </a:pPr>
            <a:r>
              <a:rPr lang="pt-BR" sz="2000" dirty="0" smtClean="0"/>
              <a:t>Ampliação da cobertura		  influência na redução da IMI e do coeficiente específico de mortalidade por doenças infecciosas intestinais (CID10).</a:t>
            </a:r>
          </a:p>
          <a:p>
            <a:pPr marL="627063" lvl="2" indent="0">
              <a:buNone/>
            </a:pPr>
            <a:endParaRPr lang="pt-BR" dirty="0"/>
          </a:p>
          <a:p>
            <a:pPr marL="627063" lvl="2" indent="0">
              <a:buNone/>
            </a:pPr>
            <a:r>
              <a:rPr lang="pt-BR" dirty="0"/>
              <a:t>O saneamento como componente dos princípios integrantes do estado de saúde satisfatório ou adequado tem sido acompanhado de ações de melhorias nas condições de habitação, de educação, e outras que, juntamente com as ações de saneamento, possibilitam melhores condições de saúde à </a:t>
            </a:r>
            <a:r>
              <a:rPr lang="pt-BR" dirty="0" smtClean="0"/>
              <a:t>população.</a:t>
            </a:r>
          </a:p>
          <a:p>
            <a:pPr marL="627063" lvl="2" indent="0">
              <a:buNone/>
            </a:pPr>
            <a:endParaRPr lang="pt-BR" sz="2000" dirty="0"/>
          </a:p>
        </p:txBody>
      </p:sp>
      <p:sp>
        <p:nvSpPr>
          <p:cNvPr id="2" name="Seta para a direita 1"/>
          <p:cNvSpPr/>
          <p:nvPr/>
        </p:nvSpPr>
        <p:spPr>
          <a:xfrm>
            <a:off x="3779912" y="263691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909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4382228"/>
          </a:xfrm>
        </p:spPr>
        <p:txBody>
          <a:bodyPr>
            <a:noAutofit/>
          </a:bodyPr>
          <a:lstStyle/>
          <a:p>
            <a:pPr marL="627063" lvl="2" indent="0">
              <a:buNone/>
            </a:pPr>
            <a:endParaRPr lang="pt-BR" dirty="0"/>
          </a:p>
          <a:p>
            <a:pPr marL="360000" lvl="2" indent="0">
              <a:buNone/>
            </a:pPr>
            <a:r>
              <a:rPr lang="pt-BR" sz="2000" dirty="0" smtClean="0"/>
              <a:t>Saneamento contribui para melhores condiçõe</a:t>
            </a:r>
            <a:r>
              <a:rPr lang="pt-BR" dirty="0" smtClean="0"/>
              <a:t>s ambientais 	</a:t>
            </a:r>
          </a:p>
          <a:p>
            <a:pPr marL="360000" lvl="2" indent="0">
              <a:buNone/>
            </a:pPr>
            <a:r>
              <a:rPr lang="pt-BR" dirty="0" smtClean="0"/>
              <a:t>melhora a qualidade de vida 		           percepção de cidadania.</a:t>
            </a:r>
          </a:p>
          <a:p>
            <a:pPr marL="360000" lvl="2" indent="0">
              <a:buNone/>
            </a:pPr>
            <a:endParaRPr lang="pt-BR" sz="2000" dirty="0"/>
          </a:p>
          <a:p>
            <a:pPr marL="360000" lvl="2" indent="0">
              <a:buNone/>
            </a:pPr>
            <a:r>
              <a:rPr lang="pt-BR" dirty="0" smtClean="0"/>
              <a:t>Os investimentos em saneamento contribui para a redução dos gastos públicos e particulares em medicina curativa.</a:t>
            </a:r>
          </a:p>
          <a:p>
            <a:pPr marL="360000" lvl="2" indent="0">
              <a:buNone/>
            </a:pPr>
            <a:r>
              <a:rPr lang="pt-BR" sz="2000" dirty="0"/>
              <a:t>	</a:t>
            </a:r>
            <a:r>
              <a:rPr lang="pt-BR" sz="2000" dirty="0" smtClean="0"/>
              <a:t>Segundo a OMS essa relação é de 1 x 4.</a:t>
            </a:r>
            <a:endParaRPr lang="pt-BR" sz="2000" dirty="0"/>
          </a:p>
        </p:txBody>
      </p:sp>
      <p:sp>
        <p:nvSpPr>
          <p:cNvPr id="5" name="Seta para a direita 4"/>
          <p:cNvSpPr/>
          <p:nvPr/>
        </p:nvSpPr>
        <p:spPr>
          <a:xfrm>
            <a:off x="4139952" y="3032956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7164288" y="2600660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625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46ª. ASSEMAE</a:t>
            </a:r>
            <a:br>
              <a:rPr lang="pt-BR" sz="2800" dirty="0" smtClean="0"/>
            </a:br>
            <a:r>
              <a:rPr lang="pt-BR" sz="2800" dirty="0" smtClean="0"/>
              <a:t>Jaraguá do Sul/SC</a:t>
            </a:r>
            <a:br>
              <a:rPr lang="pt-BR" sz="2800" dirty="0" smtClean="0"/>
            </a:br>
            <a:r>
              <a:rPr lang="pt-BR" sz="2800" dirty="0" smtClean="0"/>
              <a:t>18/05/2016</a:t>
            </a:r>
            <a:endParaRPr lang="pt-BR" sz="2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14282" y="2143116"/>
            <a:ext cx="8786874" cy="4714884"/>
          </a:xfrm>
        </p:spPr>
        <p:txBody>
          <a:bodyPr>
            <a:noAutofit/>
          </a:bodyPr>
          <a:lstStyle/>
          <a:p>
            <a:pPr lvl="1"/>
            <a:r>
              <a:rPr lang="pt-BR" sz="2000" dirty="0" smtClean="0"/>
              <a:t>Magda Eloisa </a:t>
            </a:r>
            <a:r>
              <a:rPr lang="pt-BR" sz="2000" dirty="0" err="1" smtClean="0"/>
              <a:t>Rafaldini</a:t>
            </a:r>
            <a:endParaRPr lang="pt-BR" sz="2000" dirty="0" smtClean="0"/>
          </a:p>
          <a:p>
            <a:pPr lvl="1"/>
            <a:r>
              <a:rPr lang="pt-BR" sz="2000" dirty="0" smtClean="0"/>
              <a:t>Eng</a:t>
            </a:r>
            <a:r>
              <a:rPr lang="pt-BR" sz="2000" baseline="30000" dirty="0" smtClean="0"/>
              <a:t>a</a:t>
            </a:r>
            <a:r>
              <a:rPr lang="pt-BR" sz="2000" dirty="0" smtClean="0"/>
              <a:t>. Ambiental e Sanitarista</a:t>
            </a:r>
          </a:p>
          <a:p>
            <a:pPr lvl="1"/>
            <a:r>
              <a:rPr lang="pt-BR" sz="2000" dirty="0" smtClean="0"/>
              <a:t>Contato: mag_eloisa@yahoo.com.br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8180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11" y="1484784"/>
            <a:ext cx="4782253" cy="4464496"/>
          </a:xfrm>
        </p:spPr>
      </p:pic>
      <p:sp>
        <p:nvSpPr>
          <p:cNvPr id="4" name="Retângulo 3"/>
          <p:cNvSpPr/>
          <p:nvPr/>
        </p:nvSpPr>
        <p:spPr>
          <a:xfrm>
            <a:off x="2627784" y="5949280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Fonte: http</a:t>
            </a:r>
            <a:r>
              <a:rPr lang="pt-BR" dirty="0"/>
              <a:t>://brasilescola.uol.com.br/brasil/a-regiao-sudeste.htm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2564904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População estudada:</a:t>
            </a:r>
          </a:p>
          <a:p>
            <a:endParaRPr lang="pt-BR" dirty="0"/>
          </a:p>
          <a:p>
            <a:r>
              <a:rPr lang="pt-BR" b="1" dirty="0" smtClean="0"/>
              <a:t>Região Sudeste e</a:t>
            </a:r>
          </a:p>
          <a:p>
            <a:endParaRPr lang="pt-BR" b="1" dirty="0"/>
          </a:p>
          <a:p>
            <a:r>
              <a:rPr lang="pt-BR" b="1" dirty="0" smtClean="0"/>
              <a:t>Brasil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158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556792"/>
            <a:ext cx="8928992" cy="4725144"/>
          </a:xfrm>
        </p:spPr>
        <p:txBody>
          <a:bodyPr>
            <a:noAutofit/>
          </a:bodyPr>
          <a:lstStyle/>
          <a:p>
            <a:endParaRPr lang="pt-BR" dirty="0"/>
          </a:p>
          <a:p>
            <a:pPr lvl="1">
              <a:spcBef>
                <a:spcPts val="1200"/>
              </a:spcBef>
            </a:pPr>
            <a:r>
              <a:rPr lang="pt-BR" sz="2400" dirty="0"/>
              <a:t>Lei Federal 8.080/1990 - Dispõe sobre as condições para a promoção, proteção e recuperação da saúde, a organização e o funcionamento dos serviços correspondentes, e dá outras providências</a:t>
            </a:r>
            <a:r>
              <a:rPr lang="pt-BR" sz="2400" dirty="0" smtClean="0"/>
              <a:t>.</a:t>
            </a:r>
            <a:endParaRPr lang="pt-BR" sz="2400" dirty="0"/>
          </a:p>
          <a:p>
            <a:pPr lvl="2">
              <a:spcBef>
                <a:spcPts val="1200"/>
              </a:spcBef>
            </a:pPr>
            <a:r>
              <a:rPr lang="pt-BR" sz="2400" dirty="0" smtClean="0"/>
              <a:t>Art. 3º. </a:t>
            </a:r>
            <a:r>
              <a:rPr lang="pt-BR" sz="2400" dirty="0"/>
              <a:t>- A saúde tem como fatores determinantes e condicionantes, entre outros, a alimentação, a moradia, </a:t>
            </a:r>
            <a:r>
              <a:rPr lang="pt-BR" sz="2400" b="1" u="sng" dirty="0"/>
              <a:t>o saneamento básico</a:t>
            </a:r>
            <a:r>
              <a:rPr lang="pt-BR" sz="2400" dirty="0"/>
              <a:t>, o meio ambiente, o trabalho, a renda, a educação, o transporte, o lazer e o acesso aos bens e serviços essenciais; os níveis de saúde da população expressam a organização social e econômica do País.</a:t>
            </a:r>
          </a:p>
          <a:p>
            <a:pPr lvl="2"/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4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4182533"/>
          </a:xfrm>
        </p:spPr>
        <p:txBody>
          <a:bodyPr>
            <a:noAutofit/>
          </a:bodyPr>
          <a:lstStyle/>
          <a:p>
            <a:endParaRPr lang="pt-BR" dirty="0"/>
          </a:p>
          <a:p>
            <a:pPr lvl="1"/>
            <a:r>
              <a:rPr lang="pt-BR" sz="2400" dirty="0" smtClean="0"/>
              <a:t>Principais ações de saneamento, segundo a OPAS (Organização Pan-Americana de Saúde:</a:t>
            </a:r>
          </a:p>
          <a:p>
            <a:pPr lvl="1"/>
            <a:endParaRPr lang="pt-BR" sz="2400" dirty="0"/>
          </a:p>
          <a:p>
            <a:pPr lvl="2"/>
            <a:r>
              <a:rPr lang="pt-BR" sz="2400" dirty="0" smtClean="0"/>
              <a:t>Abastecimento público de água;</a:t>
            </a:r>
          </a:p>
          <a:p>
            <a:pPr lvl="2"/>
            <a:endParaRPr lang="pt-BR" sz="2400" dirty="0"/>
          </a:p>
          <a:p>
            <a:pPr lvl="2"/>
            <a:r>
              <a:rPr lang="pt-BR" sz="2400" dirty="0" smtClean="0"/>
              <a:t>Esgotamento Sanitário; e</a:t>
            </a:r>
          </a:p>
          <a:p>
            <a:pPr lvl="2"/>
            <a:endParaRPr lang="pt-BR" sz="2400" dirty="0"/>
          </a:p>
          <a:p>
            <a:pPr lvl="2"/>
            <a:r>
              <a:rPr lang="pt-BR" sz="2400" dirty="0" smtClean="0"/>
              <a:t>Melhorias Sanitárias Domiciliares.</a:t>
            </a:r>
            <a:endParaRPr lang="pt-BR" sz="2400" dirty="0"/>
          </a:p>
          <a:p>
            <a:pPr lvl="2"/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67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542926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Rio </a:t>
            </a:r>
            <a:r>
              <a:rPr lang="pt-BR" dirty="0" err="1" smtClean="0"/>
              <a:t>Jucu</a:t>
            </a:r>
            <a:r>
              <a:rPr lang="pt-BR" dirty="0" smtClean="0"/>
              <a:t> – na região de Goiabeiras</a:t>
            </a:r>
          </a:p>
          <a:p>
            <a:r>
              <a:rPr lang="pt-BR" dirty="0" smtClean="0"/>
              <a:t>Fonte: </a:t>
            </a:r>
            <a:r>
              <a:rPr lang="pt-BR" dirty="0" smtClean="0">
                <a:hlinkClick r:id="rId2"/>
              </a:rPr>
              <a:t>www.citybrazil.com.br</a:t>
            </a:r>
            <a:r>
              <a:rPr lang="pt-BR" dirty="0" smtClean="0"/>
              <a:t> - 2016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643"/>
            <a:ext cx="3967088" cy="297531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42844" y="493456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Rio </a:t>
            </a:r>
            <a:r>
              <a:rPr lang="pt-BR" dirty="0" err="1" smtClean="0"/>
              <a:t>Jucu</a:t>
            </a:r>
            <a:r>
              <a:rPr lang="pt-BR" dirty="0" smtClean="0"/>
              <a:t> – 2010</a:t>
            </a:r>
          </a:p>
          <a:p>
            <a:r>
              <a:rPr lang="pt-BR" dirty="0" smtClean="0">
                <a:hlinkClick r:id="rId4"/>
              </a:rPr>
              <a:t>Fonte: </a:t>
            </a:r>
            <a:r>
              <a:rPr lang="pt-BR" dirty="0" smtClean="0">
                <a:hlinkClick r:id="rId5"/>
              </a:rPr>
              <a:t>www.globalgarbage.org</a:t>
            </a:r>
            <a:r>
              <a:rPr lang="pt-BR" dirty="0" smtClean="0"/>
              <a:t> - 2016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59806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ESPÍRITO SANTO</a:t>
            </a:r>
            <a:endParaRPr lang="pt-BR" dirty="0"/>
          </a:p>
        </p:txBody>
      </p:sp>
      <p:pic>
        <p:nvPicPr>
          <p:cNvPr id="10" name="Espaço Reservado para Conteúdo 9" descr="rio jucu em goiabeiras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631745" y="2643182"/>
            <a:ext cx="4083659" cy="2720737"/>
          </a:xfrm>
        </p:spPr>
      </p:pic>
    </p:spTree>
    <p:extLst>
      <p:ext uri="{BB962C8B-B14F-4D97-AF65-F5344CB8AC3E}">
        <p14:creationId xmlns:p14="http://schemas.microsoft.com/office/powerpoint/2010/main" val="6119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29322" y="592933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Lagoa da Pampulha</a:t>
            </a:r>
          </a:p>
          <a:p>
            <a:r>
              <a:rPr lang="pt-BR" dirty="0" smtClean="0"/>
              <a:t>Fonte: akibh.com.</a:t>
            </a:r>
            <a:r>
              <a:rPr lang="pt-BR" dirty="0" err="1" smtClean="0"/>
              <a:t>br</a:t>
            </a:r>
            <a:r>
              <a:rPr lang="pt-BR" dirty="0" smtClean="0"/>
              <a:t> - 2016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14282" y="5094944"/>
            <a:ext cx="46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Lagoa da Pampulha</a:t>
            </a:r>
          </a:p>
          <a:p>
            <a:r>
              <a:rPr lang="pt-BR" dirty="0" smtClean="0"/>
              <a:t>Fonte: </a:t>
            </a:r>
            <a:r>
              <a:rPr lang="pt-BR" dirty="0" smtClean="0">
                <a:hlinkClick r:id="rId2"/>
              </a:rPr>
              <a:t>http://g1.globo.com/minas-gerais/noticia/2016/02/poluicao-da-lagoa-da-pampulha-em-bh-preocupa-unesco-que-avalia-titulo.html</a:t>
            </a:r>
            <a:r>
              <a:rPr lang="pt-BR" dirty="0" smtClean="0"/>
              <a:t> - 2016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928926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MINAS GERAIS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17901"/>
            <a:ext cx="3831379" cy="3831379"/>
          </a:xfrm>
          <a:prstGeom prst="rect">
            <a:avLst/>
          </a:prstGeom>
        </p:spPr>
      </p:pic>
      <p:pic>
        <p:nvPicPr>
          <p:cNvPr id="9" name="Espaço Reservado para Conteúdo 8" descr="lagoa da pamgulha G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620849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33313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857752" y="550070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Baia de Guanabara</a:t>
            </a:r>
          </a:p>
          <a:p>
            <a:r>
              <a:rPr lang="pt-BR" dirty="0" smtClean="0"/>
              <a:t>Fonte: esporte.uol.com.</a:t>
            </a:r>
            <a:r>
              <a:rPr lang="pt-BR" dirty="0" err="1" smtClean="0"/>
              <a:t>br</a:t>
            </a:r>
            <a:r>
              <a:rPr lang="pt-BR" dirty="0" smtClean="0"/>
              <a:t> - 2016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85720" y="4357694"/>
            <a:ext cx="340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Baia de Guanabara</a:t>
            </a:r>
          </a:p>
          <a:p>
            <a:r>
              <a:rPr lang="pt-BR" dirty="0" smtClean="0"/>
              <a:t>Fonte: noticias.uol.com.</a:t>
            </a:r>
            <a:r>
              <a:rPr lang="pt-BR" dirty="0" err="1" smtClean="0"/>
              <a:t>br</a:t>
            </a:r>
            <a:r>
              <a:rPr lang="pt-BR" dirty="0" smtClean="0"/>
              <a:t> - 2016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11560" y="59806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RIO DE JANEIRO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423603" cy="230425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78717"/>
            <a:ext cx="3960440" cy="29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E SANEAMENTO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000596" y="542926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Rio Tietê</a:t>
            </a:r>
          </a:p>
          <a:p>
            <a:r>
              <a:rPr lang="pt-BR" dirty="0" smtClean="0"/>
              <a:t>Fonte: </a:t>
            </a:r>
            <a:r>
              <a:rPr lang="pt-BR" dirty="0" err="1" smtClean="0"/>
              <a:t>ultimosegundo</a:t>
            </a:r>
            <a:r>
              <a:rPr lang="pt-BR" dirty="0" smtClean="0"/>
              <a:t>.ig.com.</a:t>
            </a:r>
            <a:r>
              <a:rPr lang="pt-BR" dirty="0" err="1" smtClean="0"/>
              <a:t>br</a:t>
            </a:r>
            <a:r>
              <a:rPr lang="pt-BR" dirty="0" smtClean="0"/>
              <a:t> - 2016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215074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PAULO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2876" y="4857760"/>
            <a:ext cx="47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Rio Tietê</a:t>
            </a:r>
          </a:p>
          <a:p>
            <a:r>
              <a:rPr lang="pt-BR" dirty="0" smtClean="0"/>
              <a:t>Fonte: </a:t>
            </a:r>
            <a:r>
              <a:rPr lang="pt-BR" dirty="0" smtClean="0">
                <a:hlinkClick r:id="rId2"/>
              </a:rPr>
              <a:t>http://g1.globo.com/sao-paulo/sorocaba-jundiai/noticia/2013/05/imagens-mostram-espuma-formada-pela-poluicao-no-rio-tiete.html</a:t>
            </a:r>
            <a:r>
              <a:rPr lang="pt-BR" dirty="0" smtClean="0"/>
              <a:t> - 2016</a:t>
            </a:r>
            <a:endParaRPr lang="pt-BR" dirty="0"/>
          </a:p>
        </p:txBody>
      </p:sp>
      <p:pic>
        <p:nvPicPr>
          <p:cNvPr id="11" name="Espaço Reservado para Conteúdo 10" descr="rio tiete ultimo segun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643182"/>
            <a:ext cx="4338107" cy="2714644"/>
          </a:xfrm>
        </p:spPr>
      </p:pic>
      <p:pic>
        <p:nvPicPr>
          <p:cNvPr id="13" name="Imagem 12" descr="rio tiete espuma em sal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50017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1097</TotalTime>
  <Words>691</Words>
  <Application>Microsoft Office PowerPoint</Application>
  <PresentationFormat>Apresentação na tela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Forma de Onda</vt:lpstr>
      <vt:lpstr>46ª. ASSEMAE Jaraguá do Sul - SC 16 à 20 de maio de 2016</vt:lpstr>
      <vt:lpstr>SAÚDE E SANEAMENTO</vt:lpstr>
      <vt:lpstr>Apresentação do PowerPoint</vt:lpstr>
      <vt:lpstr>SAÚDE E SANEAMENTO</vt:lpstr>
      <vt:lpstr>SAÚDE E SANEAMENTO</vt:lpstr>
      <vt:lpstr>SAÚDE E SANEAMENTO</vt:lpstr>
      <vt:lpstr>SAÚDE E SANEAMENTO</vt:lpstr>
      <vt:lpstr>SAÚDE E SANEAMENTO</vt:lpstr>
      <vt:lpstr>SAÚDE E SANEAMENTO</vt:lpstr>
      <vt:lpstr>SAÚDE E SANEAMENTO</vt:lpstr>
      <vt:lpstr>SAÚDE E SANEAMENTO</vt:lpstr>
      <vt:lpstr>SAÚDE E SANEAMENTO</vt:lpstr>
      <vt:lpstr>MATERIAIS E MÉTODOS</vt:lpstr>
      <vt:lpstr>MATERIAIS E MÉTODOS</vt:lpstr>
      <vt:lpstr>SAÚDE E SANEAMENTO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CONCLUSÃO</vt:lpstr>
      <vt:lpstr>CONCLUSÃO</vt:lpstr>
      <vt:lpstr>46ª. ASSEMAE Jaraguá do Sul/SC 18/05/2016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46ª. ASSEMAE Jaraguá do sul - sc 16 à 20 de maio de 2016</dc:title>
  <dc:creator>Magda Eloisa Rafaldini</dc:creator>
  <cp:lastModifiedBy>Magda Eloisa Rafaldini</cp:lastModifiedBy>
  <cp:revision>67</cp:revision>
  <dcterms:created xsi:type="dcterms:W3CDTF">2016-05-09T18:12:00Z</dcterms:created>
  <dcterms:modified xsi:type="dcterms:W3CDTF">2016-05-18T13:49:56Z</dcterms:modified>
</cp:coreProperties>
</file>