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68" r:id="rId3"/>
    <p:sldId id="258" r:id="rId4"/>
    <p:sldId id="269" r:id="rId5"/>
    <p:sldId id="283" r:id="rId6"/>
    <p:sldId id="284" r:id="rId7"/>
    <p:sldId id="281" r:id="rId8"/>
    <p:sldId id="295" r:id="rId9"/>
    <p:sldId id="296" r:id="rId10"/>
    <p:sldId id="286" r:id="rId11"/>
    <p:sldId id="260" r:id="rId12"/>
    <p:sldId id="262" r:id="rId13"/>
    <p:sldId id="270" r:id="rId14"/>
    <p:sldId id="261" r:id="rId15"/>
    <p:sldId id="287" r:id="rId16"/>
    <p:sldId id="263" r:id="rId17"/>
    <p:sldId id="264" r:id="rId18"/>
    <p:sldId id="265" r:id="rId19"/>
    <p:sldId id="266" r:id="rId20"/>
    <p:sldId id="267" r:id="rId21"/>
    <p:sldId id="288" r:id="rId22"/>
    <p:sldId id="271" r:id="rId23"/>
    <p:sldId id="272" r:id="rId24"/>
    <p:sldId id="289" r:id="rId25"/>
    <p:sldId id="275" r:id="rId26"/>
    <p:sldId id="277" r:id="rId27"/>
    <p:sldId id="278" r:id="rId28"/>
    <p:sldId id="279" r:id="rId29"/>
    <p:sldId id="280" r:id="rId30"/>
    <p:sldId id="274" r:id="rId31"/>
    <p:sldId id="276" r:id="rId32"/>
    <p:sldId id="290" r:id="rId33"/>
    <p:sldId id="291" r:id="rId34"/>
    <p:sldId id="285" r:id="rId35"/>
    <p:sldId id="292" r:id="rId36"/>
    <p:sldId id="293" r:id="rId37"/>
    <p:sldId id="294" r:id="rId3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Estilo Claro 3 - Ênfas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088" autoAdjust="0"/>
  </p:normalViewPr>
  <p:slideViewPr>
    <p:cSldViewPr>
      <p:cViewPr>
        <p:scale>
          <a:sx n="40" d="100"/>
          <a:sy n="40" d="100"/>
        </p:scale>
        <p:origin x="1452" y="2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1" d="100"/>
          <a:sy n="71" d="100"/>
        </p:scale>
        <p:origin x="-270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Ingrid%20Pacheco\&#193;REA%20ACAD&#202;MICA_UFU\Eventos%20e%20Sumiss&#227;o%20de%20Trabalhos\Trabalhos_2018\48%20ASSEMAE\QUIZ%20EDUCATIVO_2017_EA_SEGUNDA%20FASE%20(2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Ingrid%20Pacheco\&#193;REA%20ACAD&#202;MICA_UFU\Eventos%20e%20Sumiss&#227;o%20de%20Trabalhos\Trabalhos_2018\48%20ASSEMAE\QUIZ%20EDUCATIVO_2017_EA_SEGUNDA%20FASE%20(2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397171619550364E-2"/>
          <c:y val="9.1256812968493695E-2"/>
          <c:w val="0.96232888902311831"/>
          <c:h val="0.7133796816693569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 w="25400" cap="flat" cmpd="sng" algn="ctr">
              <a:solidFill>
                <a:schemeClr val="accent2">
                  <a:shade val="50000"/>
                </a:scheme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dLbl>
              <c:idx val="0"/>
              <c:layout>
                <c:manualLayout>
                  <c:x val="-7.4104744664224981E-3"/>
                  <c:y val="-6.704524660658619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334-4BE3-8D10-23EB188FAE12}"/>
                </c:ext>
              </c:extLst>
            </c:dLbl>
            <c:dLbl>
              <c:idx val="1"/>
              <c:layout>
                <c:manualLayout>
                  <c:x val="-2.9641897865689995E-3"/>
                  <c:y val="-1.448552285040224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334-4BE3-8D10-23EB188FAE12}"/>
                </c:ext>
              </c:extLst>
            </c:dLbl>
            <c:dLbl>
              <c:idx val="2"/>
              <c:layout>
                <c:manualLayout>
                  <c:x val="-2.9641897865689995E-3"/>
                  <c:y val="-1.189185678715438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334-4BE3-8D10-23EB188FAE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Planilha1!$A$2:$C$2</c:f>
              <c:strCache>
                <c:ptCount val="3"/>
                <c:pt idx="0">
                  <c:v>Cloro gás</c:v>
                </c:pt>
                <c:pt idx="1">
                  <c:v>Hipoclorito de sódio</c:v>
                </c:pt>
                <c:pt idx="2">
                  <c:v>Economia Anual </c:v>
                </c:pt>
              </c:strCache>
            </c:strRef>
          </c:cat>
          <c:val>
            <c:numRef>
              <c:f>Planilha1!$A$3:$C$3</c:f>
              <c:numCache>
                <c:formatCode>_("R$"* #,##0.00_);_("R$"* \(#,##0.00\);_("R$"* "-"??_);_(@_)</c:formatCode>
                <c:ptCount val="3"/>
                <c:pt idx="0">
                  <c:v>39835.82</c:v>
                </c:pt>
                <c:pt idx="1">
                  <c:v>26999.84</c:v>
                </c:pt>
                <c:pt idx="2">
                  <c:v>154031.73000000001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34-4BE3-8D10-23EB188FAE1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4327360"/>
        <c:axId val="94335680"/>
      </c:barChart>
      <c:catAx>
        <c:axId val="94327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94335680"/>
        <c:crosses val="autoZero"/>
        <c:auto val="1"/>
        <c:lblAlgn val="ctr"/>
        <c:lblOffset val="100"/>
        <c:noMultiLvlLbl val="0"/>
      </c:catAx>
      <c:valAx>
        <c:axId val="94335680"/>
        <c:scaling>
          <c:orientation val="minMax"/>
        </c:scaling>
        <c:delete val="1"/>
        <c:axPos val="l"/>
        <c:numFmt formatCode="_(&quot;R$&quot;* #,##0.00_);_(&quot;R$&quot;* \(#,##0.00\);_(&quot;R$&quot;* &quot;-&quot;??_);_(@_)" sourceLinked="1"/>
        <c:majorTickMark val="none"/>
        <c:minorTickMark val="none"/>
        <c:tickLblPos val="nextTo"/>
        <c:crossAx val="94327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5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>
              <c:ext xmlns:c16="http://schemas.microsoft.com/office/drawing/2014/chart" uri="{C3380CC4-5D6E-409C-BE32-E72D297353CC}">
                <c16:uniqueId val="{00000001-4A40-4E5C-9C41-2F3E30B6A79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Planilha1!$A$19:$B$19</c:f>
              <c:strCache>
                <c:ptCount val="2"/>
                <c:pt idx="0">
                  <c:v>Economia Anual de Alcalinizante (Kg)</c:v>
                </c:pt>
                <c:pt idx="1">
                  <c:v>Economia anual de custo</c:v>
                </c:pt>
              </c:strCache>
            </c:strRef>
          </c:cat>
          <c:val>
            <c:numRef>
              <c:f>Planilha1!$A$20:$B$20</c:f>
              <c:numCache>
                <c:formatCode>"R$"#,##0.00_);[Red]\("R$"#,##0.00\)</c:formatCode>
                <c:ptCount val="2"/>
                <c:pt idx="0" formatCode="#,##0.00">
                  <c:v>318515.21999999997</c:v>
                </c:pt>
                <c:pt idx="1">
                  <c:v>232516.11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40-4E5C-9C41-2F3E30B6A79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56245152"/>
        <c:axId val="1956242656"/>
      </c:barChart>
      <c:catAx>
        <c:axId val="1956245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56242656"/>
        <c:crosses val="autoZero"/>
        <c:auto val="1"/>
        <c:lblAlgn val="ctr"/>
        <c:lblOffset val="100"/>
        <c:noMultiLvlLbl val="0"/>
      </c:catAx>
      <c:valAx>
        <c:axId val="1956242656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1956245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 b="1">
          <a:solidFill>
            <a:schemeClr val="tx1"/>
          </a:solidFill>
        </a:defRPr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8AA22-89A4-4CA1-A2D4-78FB884F934E}" type="datetimeFigureOut">
              <a:rPr lang="pt-BR" smtClean="0"/>
              <a:t>27/05/2018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C3A9E8-EF9C-4540-ACF4-4051308097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65080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A322FC-6A4F-435C-A3DA-A01728A53B05}" type="datetimeFigureOut">
              <a:rPr lang="pt-BR" smtClean="0"/>
              <a:t>27/05/2018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2EF867-4250-4116-9850-DC1B573F13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6658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 ETA utiliza como desinfetante o hipoclorito de sódio produzido 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loco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com concentração de 0,65%, com aplicação diária (em média) de 300 Kg de cloro ativo na desinfecção. Este sistema foi instalado em substituição ao cloro gasoso (cilindros de 900 Kg), já que a dispersão acidental deste gás (tóxico) para a atmosfera era prejudicial aos trabalhadores do local e seus efeitos poderiam ir além dos limites da ETA, afetando a população vizinha, uma vez que o empreendimento está localizado em área urbana e residencial com grande fluxo de pedestres e automóveis.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EF867-4250-4116-9850-DC1B573F135D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2553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EF867-4250-4116-9850-DC1B573F135D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8835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EF867-4250-4116-9850-DC1B573F135D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5657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 assim, as informações contidas nesse estudo de caso poderão contribuir com a prestação de informações úteis e práticas demonstrando a aplicabilidade da solução oxidante produzida e o seu impacto na qualidade da água ofertada para a população dentro dos parâmetros estabelecidos pela legislação brasileira de potabilidade da água.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EF867-4250-4116-9850-DC1B573F135D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0358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Sendo</a:t>
            </a:r>
            <a:r>
              <a:rPr lang="pt-BR" baseline="0" dirty="0" smtClean="0"/>
              <a:t> assim, para alcançar os objetivos propostos, utilizou-se a seguinte </a:t>
            </a:r>
            <a:r>
              <a:rPr lang="pt-BR" baseline="0" dirty="0" err="1" smtClean="0"/>
              <a:t>metologia</a:t>
            </a:r>
            <a:r>
              <a:rPr lang="pt-BR" baseline="0" dirty="0" smtClean="0"/>
              <a:t>: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EF867-4250-4116-9850-DC1B573F135D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8050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EF867-4250-4116-9850-DC1B573F135D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9450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EF867-4250-4116-9850-DC1B573F135D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380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EF867-4250-4116-9850-DC1B573F135D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5550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“Ensinar não é transferir conhecimento, mas criar as possibilidades para a sua própria produção ou a sua construção.” (FREIRE, 1996, p.47), do livro Pedagogia da Autonomia, de Paulo Freire.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549EC-8FE8-4E10-B5C8-7683C3536A6C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8672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EF867-4250-4116-9850-DC1B573F135D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3254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EF867-4250-4116-9850-DC1B573F135D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5071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27/05/2018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2523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27/05/2018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5381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27/05/2018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1142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27/05/2018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6933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27/05/2018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5335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27/05/2018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746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27/05/2018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2077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27/05/2018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9908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27/05/2018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8107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27/05/2018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4891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27/05/2018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1768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C5135-C6EC-4FEB-97E1-E7A17BEAE96C}" type="datetimeFigureOut">
              <a:rPr lang="pt-BR" smtClean="0"/>
              <a:t>27/05/2018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Picture 3" descr="Z:\Documentos\2018\48º Congresso da Assemae\Peças Gráficas\Template Power Point\banner 730x124 (2) - Cópia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3"/>
            <a:ext cx="9180512" cy="140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Z:\Documentos\2018\48º Congresso da Assemae\Peças Gráficas\Template Power Point\fundo power point.jp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36512" y="0"/>
            <a:ext cx="9180512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9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>
            <a:spLocks noGrp="1"/>
          </p:cNvSpPr>
          <p:nvPr>
            <p:ph type="subTitle" idx="4294967295"/>
          </p:nvPr>
        </p:nvSpPr>
        <p:spPr>
          <a:xfrm>
            <a:off x="683568" y="3789040"/>
            <a:ext cx="7776864" cy="165576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1800" dirty="0"/>
              <a:t>Ingrid da Silva Pacheco</a:t>
            </a:r>
          </a:p>
          <a:p>
            <a:pPr marL="0" indent="0" algn="ctr">
              <a:buNone/>
            </a:pPr>
            <a:r>
              <a:rPr lang="pt-BR" sz="1800" dirty="0" err="1"/>
              <a:t>Regilaine</a:t>
            </a:r>
            <a:r>
              <a:rPr lang="pt-BR" sz="1800" dirty="0"/>
              <a:t> da Cunha Duarte Garcia	</a:t>
            </a:r>
          </a:p>
          <a:p>
            <a:pPr marL="0" indent="0" algn="ctr">
              <a:buNone/>
            </a:pPr>
            <a:r>
              <a:rPr lang="pt-BR" sz="1800" dirty="0"/>
              <a:t>Augusto Sérgio Sampaio das Neves</a:t>
            </a:r>
          </a:p>
          <a:p>
            <a:pPr marL="0" indent="0" algn="ctr">
              <a:buNone/>
            </a:pPr>
            <a:r>
              <a:rPr lang="pt-BR" sz="1800" dirty="0"/>
              <a:t>Fábio Augusto do Amaral</a:t>
            </a:r>
          </a:p>
          <a:p>
            <a:pPr marL="0" indent="0" algn="ctr">
              <a:buNone/>
            </a:pPr>
            <a:r>
              <a:rPr lang="pt-BR" sz="1800" dirty="0"/>
              <a:t>Sheila Cristina </a:t>
            </a:r>
            <a:r>
              <a:rPr lang="pt-BR" sz="1800" dirty="0" err="1"/>
              <a:t>Canobre</a:t>
            </a:r>
            <a:r>
              <a:rPr lang="pt-BR" sz="1800" dirty="0"/>
              <a:t> </a:t>
            </a:r>
          </a:p>
          <a:p>
            <a:pPr algn="ctr"/>
            <a:endParaRPr lang="pt-BR" sz="1800" dirty="0"/>
          </a:p>
          <a:p>
            <a:pPr algn="ctr"/>
            <a:endParaRPr lang="pt-BR" sz="1800" dirty="0"/>
          </a:p>
          <a:p>
            <a:pPr algn="ctr"/>
            <a:endParaRPr lang="pt-BR" sz="1800" dirty="0"/>
          </a:p>
        </p:txBody>
      </p:sp>
      <p:sp>
        <p:nvSpPr>
          <p:cNvPr id="5" name="Título 1"/>
          <p:cNvSpPr>
            <a:spLocks noGrp="1"/>
          </p:cNvSpPr>
          <p:nvPr>
            <p:ph type="ctrTitle" idx="4294967295"/>
          </p:nvPr>
        </p:nvSpPr>
        <p:spPr>
          <a:xfrm>
            <a:off x="611560" y="1257424"/>
            <a:ext cx="7956376" cy="2387600"/>
          </a:xfrm>
        </p:spPr>
        <p:txBody>
          <a:bodyPr anchor="ctr" anchorCtr="0">
            <a:normAutofit/>
          </a:bodyPr>
          <a:lstStyle/>
          <a:p>
            <a:r>
              <a:rPr lang="pt-BR" sz="2800" b="1" dirty="0"/>
              <a:t>SUBSTITUIÇÃO DO GÁS CLORO POR HIPOCLORITO DE SÓDIO PRODUZIDO </a:t>
            </a:r>
            <a:r>
              <a:rPr lang="pt-BR" sz="2800" b="1" i="1" dirty="0"/>
              <a:t>IN LOCO </a:t>
            </a:r>
            <a:r>
              <a:rPr lang="pt-BR" sz="2800" b="1" dirty="0"/>
              <a:t>EM SISTEMA DE ABASTECIMENTO DE ÁGUA: VIABILIDADE ECONÔMICA E OPERACIONAL – ESTUDO DE CASO</a:t>
            </a:r>
          </a:p>
        </p:txBody>
      </p:sp>
      <p:sp>
        <p:nvSpPr>
          <p:cNvPr id="2" name="Retângulo 1"/>
          <p:cNvSpPr/>
          <p:nvPr/>
        </p:nvSpPr>
        <p:spPr>
          <a:xfrm>
            <a:off x="1224676" y="118373"/>
            <a:ext cx="66946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dirty="0" smtClean="0">
                <a:cs typeface="Times New Roman" panose="02020603050405020304" pitchFamily="18" charset="0"/>
              </a:rPr>
              <a:t>Universidade Federal de Uberlândia (UFU)</a:t>
            </a:r>
          </a:p>
          <a:p>
            <a:pPr algn="ctr"/>
            <a:r>
              <a:rPr lang="pt-BR" dirty="0" smtClean="0">
                <a:cs typeface="Times New Roman" panose="02020603050405020304" pitchFamily="18" charset="0"/>
              </a:rPr>
              <a:t>Departamento Municipal de Água e Esgoto (DMAE) – Uberlândia, MG</a:t>
            </a:r>
            <a:endParaRPr lang="pt-BR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15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F0005FB4-DB61-4E40-92DE-B53946E8A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331" y="1021574"/>
            <a:ext cx="2889953" cy="162985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E7E7512-33E2-4B22-AC4B-3701FB38F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286" y="927953"/>
            <a:ext cx="2830795" cy="1737511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B7329F87-8396-445C-8B2F-F79CC8DBFE60}"/>
              </a:ext>
            </a:extLst>
          </p:cNvPr>
          <p:cNvSpPr/>
          <p:nvPr/>
        </p:nvSpPr>
        <p:spPr>
          <a:xfrm>
            <a:off x="3883606" y="1465331"/>
            <a:ext cx="1800200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/>
              <a:t>Substituiu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652D0F4-3DC8-407B-8E7E-6D1058E00003}"/>
              </a:ext>
            </a:extLst>
          </p:cNvPr>
          <p:cNvSpPr txBox="1"/>
          <p:nvPr/>
        </p:nvSpPr>
        <p:spPr>
          <a:xfrm>
            <a:off x="941665" y="416711"/>
            <a:ext cx="1450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PERIGO!</a:t>
            </a:r>
            <a:endParaRPr lang="pt-BR" sz="2800" b="1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8B1C5F8-F311-4C61-8055-D823942201EE}"/>
              </a:ext>
            </a:extLst>
          </p:cNvPr>
          <p:cNvSpPr txBox="1"/>
          <p:nvPr/>
        </p:nvSpPr>
        <p:spPr>
          <a:xfrm>
            <a:off x="6228184" y="517370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SEGURANÇA!</a:t>
            </a:r>
            <a:endParaRPr lang="pt-BR" sz="2400" b="1" dirty="0"/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395536" y="33240"/>
            <a:ext cx="8229600" cy="72494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/>
              <a:t>INTRODUÇÃO</a:t>
            </a:r>
          </a:p>
        </p:txBody>
      </p:sp>
      <p:sp>
        <p:nvSpPr>
          <p:cNvPr id="4" name="Retângulo 3"/>
          <p:cNvSpPr/>
          <p:nvPr/>
        </p:nvSpPr>
        <p:spPr>
          <a:xfrm>
            <a:off x="5475750" y="2914822"/>
            <a:ext cx="34088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pt-BR" sz="2000" dirty="0"/>
              <a:t>hipoclorito de sódio produzido </a:t>
            </a:r>
            <a:r>
              <a:rPr lang="pt-BR" sz="2000" i="1" dirty="0"/>
              <a:t>in loco</a:t>
            </a:r>
            <a:r>
              <a:rPr lang="pt-BR" sz="2000" dirty="0"/>
              <a:t>, com concentração de 0,65</a:t>
            </a:r>
            <a:r>
              <a:rPr lang="pt-BR" sz="2000" dirty="0" smtClean="0"/>
              <a:t>%;</a:t>
            </a:r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pt-BR" sz="2000" dirty="0" smtClean="0"/>
              <a:t>Aplicação </a:t>
            </a:r>
            <a:r>
              <a:rPr lang="pt-BR" sz="2000" dirty="0"/>
              <a:t>diária (em média) de 300 Kg de cloro ativo na </a:t>
            </a:r>
            <a:r>
              <a:rPr lang="pt-BR" sz="2000" dirty="0" smtClean="0"/>
              <a:t>desinfecção.</a:t>
            </a:r>
            <a:endParaRPr lang="pt-BR" sz="2000" dirty="0"/>
          </a:p>
        </p:txBody>
      </p:sp>
      <p:sp>
        <p:nvSpPr>
          <p:cNvPr id="5" name="Retângulo 4"/>
          <p:cNvSpPr/>
          <p:nvPr/>
        </p:nvSpPr>
        <p:spPr>
          <a:xfrm>
            <a:off x="147529" y="2835236"/>
            <a:ext cx="421031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buFont typeface="Wingdings" panose="05000000000000000000" pitchFamily="2" charset="2"/>
              <a:buChar char="§"/>
              <a:defRPr/>
            </a:pPr>
            <a:r>
              <a:rPr lang="pt-BR" sz="2000" dirty="0" smtClean="0"/>
              <a:t>Cloro </a:t>
            </a:r>
            <a:r>
              <a:rPr lang="pt-BR" sz="2000" dirty="0"/>
              <a:t>gasoso (cilindros de 900 </a:t>
            </a:r>
            <a:r>
              <a:rPr lang="pt-BR" sz="2000" dirty="0" smtClean="0"/>
              <a:t>Kg);</a:t>
            </a:r>
          </a:p>
          <a:p>
            <a:pPr marL="342900" lvl="0" indent="-342900" algn="ctr">
              <a:buFont typeface="Wingdings" panose="05000000000000000000" pitchFamily="2" charset="2"/>
              <a:buChar char="§"/>
              <a:defRPr/>
            </a:pPr>
            <a:r>
              <a:rPr lang="pt-BR" sz="2000" dirty="0" smtClean="0"/>
              <a:t>Dispersão </a:t>
            </a:r>
            <a:r>
              <a:rPr lang="pt-BR" sz="2000" dirty="0"/>
              <a:t>acidental deste gás (tóxico) </a:t>
            </a:r>
            <a:r>
              <a:rPr lang="pt-BR" sz="2000" dirty="0" smtClean="0">
                <a:sym typeface="Wingdings" panose="05000000000000000000" pitchFamily="2" charset="2"/>
              </a:rPr>
              <a:t> </a:t>
            </a:r>
            <a:r>
              <a:rPr lang="pt-BR" sz="2000" dirty="0" smtClean="0"/>
              <a:t>prejudicial </a:t>
            </a:r>
            <a:r>
              <a:rPr lang="pt-BR" sz="2000" dirty="0"/>
              <a:t>aos trabalhadores do </a:t>
            </a:r>
            <a:r>
              <a:rPr lang="pt-BR" sz="2000" dirty="0" smtClean="0"/>
              <a:t>local;</a:t>
            </a:r>
          </a:p>
          <a:p>
            <a:pPr marL="342900" lvl="0" indent="-342900" algn="ctr">
              <a:buFont typeface="Wingdings" panose="05000000000000000000" pitchFamily="2" charset="2"/>
              <a:buChar char="§"/>
              <a:defRPr/>
            </a:pPr>
            <a:r>
              <a:rPr lang="pt-BR" sz="2000" dirty="0" smtClean="0"/>
              <a:t>Afetando </a:t>
            </a:r>
            <a:r>
              <a:rPr lang="pt-BR" sz="2000" dirty="0"/>
              <a:t>a população vizinha, </a:t>
            </a:r>
            <a:endParaRPr lang="pt-BR" sz="2000" dirty="0" smtClean="0"/>
          </a:p>
          <a:p>
            <a:pPr marL="342900" lvl="0" indent="-342900" algn="ctr">
              <a:buFont typeface="Wingdings" panose="05000000000000000000" pitchFamily="2" charset="2"/>
              <a:buChar char="§"/>
              <a:defRPr/>
            </a:pPr>
            <a:r>
              <a:rPr lang="pt-BR" sz="2000" dirty="0" smtClean="0"/>
              <a:t>Empreendimento </a:t>
            </a:r>
            <a:r>
              <a:rPr lang="pt-BR" sz="2000" dirty="0"/>
              <a:t>está localizado em área urbana e residencial com grande fluxo de pedestres e automóveis.</a:t>
            </a:r>
          </a:p>
        </p:txBody>
      </p:sp>
    </p:spTree>
    <p:extLst>
      <p:ext uri="{BB962C8B-B14F-4D97-AF65-F5344CB8AC3E}">
        <p14:creationId xmlns:p14="http://schemas.microsoft.com/office/powerpoint/2010/main" val="164951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EAE293-A506-43EF-BD50-790F528CC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180232"/>
            <a:ext cx="7859216" cy="418058"/>
          </a:xfrm>
        </p:spPr>
        <p:txBody>
          <a:bodyPr>
            <a:noAutofit/>
          </a:bodyPr>
          <a:lstStyle/>
          <a:p>
            <a:r>
              <a:rPr lang="pt-BR" sz="3200" b="1" dirty="0"/>
              <a:t>OBJETIVO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A4CC43-F275-4F3F-BB41-C6CA2360B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7100" y="655440"/>
            <a:ext cx="8964488" cy="468052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t-BR" sz="2400" dirty="0"/>
              <a:t>     </a:t>
            </a:r>
            <a:r>
              <a:rPr lang="pt-BR" sz="2400" dirty="0" smtClean="0"/>
              <a:t> Verificar </a:t>
            </a:r>
            <a:r>
              <a:rPr lang="pt-BR" sz="2400" dirty="0"/>
              <a:t>a viabilidade do uso do </a:t>
            </a:r>
            <a:r>
              <a:rPr lang="pt-BR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hipoclorito de sódio</a:t>
            </a:r>
            <a:r>
              <a:rPr lang="pt-BR" sz="2400" dirty="0"/>
              <a:t> produzido in loco comparando-o com o </a:t>
            </a:r>
            <a:r>
              <a:rPr lang="pt-BR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cloro gás </a:t>
            </a:r>
            <a:r>
              <a:rPr lang="pt-BR" sz="2400" dirty="0"/>
              <a:t>quanto a</a:t>
            </a:r>
            <a:r>
              <a:rPr lang="pt-BR" sz="2400" dirty="0" smtClean="0"/>
              <a:t>:	</a:t>
            </a:r>
            <a:br>
              <a:rPr lang="pt-BR" sz="2400" dirty="0" smtClean="0"/>
            </a:br>
            <a:endParaRPr lang="pt-BR" sz="2400" dirty="0"/>
          </a:p>
        </p:txBody>
      </p:sp>
      <p:pic>
        <p:nvPicPr>
          <p:cNvPr id="8194" name="Picture 2" descr="Resultado de imagem para custo benef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795" y="2996952"/>
            <a:ext cx="1529914" cy="143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48774" y="2060848"/>
            <a:ext cx="745853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+mj-lt"/>
              <a:buAutoNum type="alphaUcPeriod"/>
            </a:pPr>
            <a:r>
              <a:rPr lang="pt-BR" sz="2400" dirty="0"/>
              <a:t>Eficiência como </a:t>
            </a:r>
            <a:r>
              <a:rPr lang="pt-BR" sz="2400" b="1" dirty="0"/>
              <a:t>desinfetante</a:t>
            </a:r>
            <a:r>
              <a:rPr lang="pt-BR" sz="2400" dirty="0"/>
              <a:t> (Coliformes totais e Escherichia Coli</a:t>
            </a:r>
            <a:r>
              <a:rPr lang="pt-BR" sz="2400" dirty="0" smtClean="0"/>
              <a:t>) - </a:t>
            </a:r>
            <a:r>
              <a:rPr lang="pt-BR" sz="2400" dirty="0"/>
              <a:t>Saída do tratamento e na Rede de Distribuição</a:t>
            </a:r>
            <a:r>
              <a:rPr lang="pt-BR" sz="2400" dirty="0" smtClean="0"/>
              <a:t> </a:t>
            </a:r>
            <a:r>
              <a:rPr lang="pt-BR" sz="2400" dirty="0"/>
              <a:t>e residual de cloro livre (mg/L) na </a:t>
            </a:r>
            <a:r>
              <a:rPr lang="pt-BR" sz="2400" dirty="0" smtClean="0"/>
              <a:t>rede;</a:t>
            </a:r>
          </a:p>
          <a:p>
            <a:pPr marL="457200" indent="-457200" algn="ctr">
              <a:buFont typeface="+mj-lt"/>
              <a:buAutoNum type="alphaUcPeriod"/>
            </a:pPr>
            <a:endParaRPr lang="pt-BR" sz="2400" dirty="0"/>
          </a:p>
          <a:p>
            <a:pPr marL="457200" indent="-457200" algn="ctr">
              <a:buFont typeface="+mj-lt"/>
              <a:buAutoNum type="alphaUcPeriod"/>
            </a:pPr>
            <a:r>
              <a:rPr lang="pt-BR" sz="2400" dirty="0"/>
              <a:t>Custo </a:t>
            </a:r>
            <a:r>
              <a:rPr lang="pt-BR" sz="2400" b="1" dirty="0"/>
              <a:t>benefício</a:t>
            </a:r>
            <a:r>
              <a:rPr lang="pt-BR" sz="2400" dirty="0"/>
              <a:t> de ambos os sistemas de cloração</a:t>
            </a:r>
            <a:r>
              <a:rPr lang="pt-BR" sz="2400" dirty="0" smtClean="0"/>
              <a:t>;</a:t>
            </a:r>
          </a:p>
          <a:p>
            <a:pPr algn="ctr"/>
            <a:r>
              <a:rPr lang="pt-BR" sz="2400" dirty="0" smtClean="0"/>
              <a:t> </a:t>
            </a:r>
            <a:endParaRPr lang="pt-BR" sz="2400" dirty="0"/>
          </a:p>
          <a:p>
            <a:pPr algn="ctr"/>
            <a:r>
              <a:rPr lang="pt-BR" sz="2400" dirty="0" smtClean="0"/>
              <a:t> C.  Condições </a:t>
            </a:r>
            <a:r>
              <a:rPr lang="pt-BR" sz="2400" dirty="0"/>
              <a:t>de </a:t>
            </a:r>
            <a:r>
              <a:rPr lang="pt-BR" sz="2400" b="1" dirty="0"/>
              <a:t>segurança</a:t>
            </a:r>
            <a:r>
              <a:rPr lang="pt-BR" sz="2400" dirty="0"/>
              <a:t> e qualidade </a:t>
            </a:r>
            <a:r>
              <a:rPr lang="pt-BR" sz="2400" b="1" dirty="0"/>
              <a:t>ambiental</a:t>
            </a:r>
            <a:r>
              <a:rPr lang="pt-BR" sz="2400" dirty="0"/>
              <a:t> de cada método. 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87901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BAA153C-7444-4898-A226-B624DD1D1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699592"/>
            <a:ext cx="8856984" cy="528945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400" dirty="0"/>
              <a:t>Levantamento e coleta de dados na estação de tratamento de água Bom </a:t>
            </a:r>
            <a:r>
              <a:rPr lang="pt-BR" sz="2400" dirty="0" smtClean="0"/>
              <a:t>Jardim:</a:t>
            </a:r>
            <a:endParaRPr lang="pt-BR" sz="2400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pt-BR" sz="2400" dirty="0" smtClean="0"/>
              <a:t>Análises </a:t>
            </a:r>
            <a:r>
              <a:rPr lang="pt-BR" sz="2400" dirty="0"/>
              <a:t>físico-químicas e microbiológicas;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pt-BR" sz="2400" dirty="0" smtClean="0"/>
              <a:t>Cálculos do custo </a:t>
            </a:r>
            <a:r>
              <a:rPr lang="pt-BR" sz="2400" dirty="0"/>
              <a:t>benefício de cada </a:t>
            </a:r>
            <a:r>
              <a:rPr lang="pt-BR" sz="2400" dirty="0" smtClean="0"/>
              <a:t>sistema;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pt-BR" sz="2400" dirty="0"/>
              <a:t>Questões de segurança operacional e </a:t>
            </a:r>
            <a:r>
              <a:rPr lang="pt-BR" sz="2400" dirty="0" smtClean="0"/>
              <a:t>ambiental;</a:t>
            </a:r>
            <a:endParaRPr lang="pt-BR" sz="2400" dirty="0"/>
          </a:p>
          <a:p>
            <a:pPr algn="just">
              <a:buFont typeface="Wingdings" panose="05000000000000000000" pitchFamily="2" charset="2"/>
              <a:buChar char="§"/>
            </a:pPr>
            <a:endParaRPr lang="pt-BR" sz="2400" dirty="0"/>
          </a:p>
          <a:p>
            <a:pPr>
              <a:buFont typeface="Wingdings" panose="05000000000000000000" pitchFamily="2" charset="2"/>
              <a:buChar char="§"/>
            </a:pPr>
            <a:endParaRPr lang="pt-BR" sz="2400" dirty="0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786629E7-A75C-418A-B058-417B214D1528}"/>
              </a:ext>
            </a:extLst>
          </p:cNvPr>
          <p:cNvSpPr/>
          <p:nvPr/>
        </p:nvSpPr>
        <p:spPr>
          <a:xfrm>
            <a:off x="143694" y="2996952"/>
            <a:ext cx="8856984" cy="1152128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Período avaliado: </a:t>
            </a:r>
          </a:p>
          <a:p>
            <a:pPr algn="ctr"/>
            <a:r>
              <a:rPr lang="pt-BR" sz="2400" dirty="0" smtClean="0"/>
              <a:t> Estudo do cloro gás </a:t>
            </a:r>
            <a:r>
              <a:rPr lang="pt-BR" sz="2400" dirty="0" smtClean="0">
                <a:sym typeface="Wingdings" panose="05000000000000000000" pitchFamily="2" charset="2"/>
              </a:rPr>
              <a:t></a:t>
            </a:r>
            <a:r>
              <a:rPr lang="pt-BR" sz="2400" dirty="0" smtClean="0"/>
              <a:t> Janeiro a dezembro de 2013.</a:t>
            </a:r>
          </a:p>
          <a:p>
            <a:pPr algn="ctr"/>
            <a:r>
              <a:rPr lang="pt-BR" sz="2400" dirty="0" smtClean="0"/>
              <a:t> </a:t>
            </a:r>
            <a:r>
              <a:rPr lang="pt-BR" sz="2400" dirty="0"/>
              <a:t>Estudo do hipoclorito de sódio </a:t>
            </a:r>
            <a:r>
              <a:rPr lang="pt-BR" sz="2400" dirty="0" smtClean="0">
                <a:sym typeface="Wingdings" panose="05000000000000000000" pitchFamily="2" charset="2"/>
              </a:rPr>
              <a:t></a:t>
            </a:r>
            <a:r>
              <a:rPr lang="pt-BR" sz="2400" dirty="0" smtClean="0"/>
              <a:t> </a:t>
            </a:r>
            <a:r>
              <a:rPr lang="pt-BR" sz="2400" dirty="0"/>
              <a:t>Janeiro a dezembro de 2016.</a:t>
            </a: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57200" y="-32246"/>
            <a:ext cx="8229600" cy="724942"/>
          </a:xfrm>
        </p:spPr>
        <p:txBody>
          <a:bodyPr>
            <a:normAutofit/>
          </a:bodyPr>
          <a:lstStyle/>
          <a:p>
            <a:r>
              <a:rPr lang="pt-BR" sz="2800" b="1" dirty="0"/>
              <a:t>MATERIAIS E MÉTODOS</a:t>
            </a:r>
          </a:p>
        </p:txBody>
      </p:sp>
      <p:sp>
        <p:nvSpPr>
          <p:cNvPr id="8" name="Retângulo 7"/>
          <p:cNvSpPr/>
          <p:nvPr/>
        </p:nvSpPr>
        <p:spPr>
          <a:xfrm>
            <a:off x="107504" y="4243374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Foram </a:t>
            </a:r>
            <a:r>
              <a:rPr lang="pt-BR" sz="2400" dirty="0" smtClean="0"/>
              <a:t>consultados: </a:t>
            </a:r>
            <a:r>
              <a:rPr lang="pt-BR" sz="2400" dirty="0"/>
              <a:t>relatórios, boletins de coletas de dados, planilhas laboratoriais e contratos de produtos químicos da ETA Bom Jardim </a:t>
            </a:r>
            <a:r>
              <a:rPr lang="pt-BR" sz="2400" dirty="0" smtClean="0"/>
              <a:t> </a:t>
            </a:r>
            <a:r>
              <a:rPr lang="pt-BR" sz="2400" b="1" dirty="0"/>
              <a:t>Disponibilizados pelo DMAE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29039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A18845-C611-4E98-9E49-6FB9BD0CD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08" y="692696"/>
            <a:ext cx="8435280" cy="57215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2400" dirty="0"/>
              <a:t>Análises físico químicas e microbiológicas: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dirty="0"/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19E9136E-4914-4270-A9B6-ED362B8F2F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19848"/>
              </p:ext>
            </p:extLst>
          </p:nvPr>
        </p:nvGraphicFramePr>
        <p:xfrm>
          <a:off x="143508" y="1417638"/>
          <a:ext cx="8856984" cy="41452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928664">
                  <a:extLst>
                    <a:ext uri="{9D8B030D-6E8A-4147-A177-3AD203B41FA5}">
                      <a16:colId xmlns:a16="http://schemas.microsoft.com/office/drawing/2014/main" val="2577655734"/>
                    </a:ext>
                  </a:extLst>
                </a:gridCol>
                <a:gridCol w="2964160">
                  <a:extLst>
                    <a:ext uri="{9D8B030D-6E8A-4147-A177-3AD203B41FA5}">
                      <a16:colId xmlns:a16="http://schemas.microsoft.com/office/drawing/2014/main" val="3746038543"/>
                    </a:ext>
                  </a:extLst>
                </a:gridCol>
                <a:gridCol w="2964160">
                  <a:extLst>
                    <a:ext uri="{9D8B030D-6E8A-4147-A177-3AD203B41FA5}">
                      <a16:colId xmlns:a16="http://schemas.microsoft.com/office/drawing/2014/main" val="2025617040"/>
                    </a:ext>
                  </a:extLst>
                </a:gridCol>
              </a:tblGrid>
              <a:tr h="1194418">
                <a:tc>
                  <a:txBody>
                    <a:bodyPr/>
                    <a:lstStyle/>
                    <a:p>
                      <a:r>
                        <a:rPr lang="pt-BR" sz="2000" dirty="0"/>
                        <a:t>Cloro residual    livre (mg/L) </a:t>
                      </a:r>
                      <a:r>
                        <a:rPr lang="pt-BR" sz="2000" dirty="0" smtClean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pt-BR" sz="2000" dirty="0" smtClean="0"/>
                        <a:t>saída </a:t>
                      </a:r>
                      <a:r>
                        <a:rPr lang="pt-BR" sz="2000" dirty="0"/>
                        <a:t>do tratamento e rede de distribuição.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Colorimétrico: </a:t>
                      </a:r>
                      <a:r>
                        <a:rPr lang="pt-BR" sz="2000" dirty="0"/>
                        <a:t>N, N-</a:t>
                      </a:r>
                      <a:r>
                        <a:rPr lang="pt-BR" sz="2000" dirty="0" err="1"/>
                        <a:t>dietil</a:t>
                      </a:r>
                      <a:r>
                        <a:rPr lang="pt-BR" sz="2000" dirty="0"/>
                        <a:t>-p-</a:t>
                      </a:r>
                      <a:r>
                        <a:rPr lang="pt-BR" sz="2000" dirty="0" err="1"/>
                        <a:t>fenilenodiamina</a:t>
                      </a:r>
                      <a:r>
                        <a:rPr lang="pt-BR" sz="2000" dirty="0"/>
                        <a:t> (DPD)</a:t>
                      </a:r>
                    </a:p>
                    <a:p>
                      <a:r>
                        <a:rPr lang="pt-BR" sz="2000" dirty="0"/>
                        <a:t>SMEWW 22º ed. 2012 – Método 4500 Cl-G</a:t>
                      </a:r>
                    </a:p>
                    <a:p>
                      <a:endParaRPr lang="pt-BR" sz="2000" dirty="0"/>
                    </a:p>
                    <a:p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6450786"/>
                  </a:ext>
                </a:extLst>
              </a:tr>
              <a:tr h="1383010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/>
                        <a:t>E. </a:t>
                      </a:r>
                      <a:r>
                        <a:rPr lang="pt-BR" sz="2000" b="1" dirty="0" smtClean="0"/>
                        <a:t>Coli (UFC/100 </a:t>
                      </a:r>
                      <a:r>
                        <a:rPr lang="pt-BR" sz="2000" b="1" dirty="0" err="1" smtClean="0"/>
                        <a:t>mL</a:t>
                      </a:r>
                      <a:r>
                        <a:rPr lang="pt-BR" sz="2000" b="1" dirty="0" smtClean="0"/>
                        <a:t>)  </a:t>
                      </a:r>
                      <a:r>
                        <a:rPr lang="pt-BR" sz="2000" b="1" dirty="0"/>
                        <a:t>e Coliformes </a:t>
                      </a:r>
                      <a:r>
                        <a:rPr lang="pt-BR" sz="2000" b="1" dirty="0" smtClean="0"/>
                        <a:t>Totais (UFC/100 </a:t>
                      </a:r>
                      <a:r>
                        <a:rPr lang="pt-BR" sz="2000" b="1" dirty="0" err="1" smtClean="0"/>
                        <a:t>mL</a:t>
                      </a:r>
                      <a:r>
                        <a:rPr lang="pt-BR" sz="2000" b="1" dirty="0" smtClean="0"/>
                        <a:t>) 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/>
                        <a:t>Técnica do substrato enzimático (</a:t>
                      </a:r>
                      <a:r>
                        <a:rPr lang="pt-BR" sz="2000" b="1" dirty="0" err="1"/>
                        <a:t>Cromogênico</a:t>
                      </a:r>
                      <a:r>
                        <a:rPr lang="pt-BR" sz="2000" b="1" dirty="0"/>
                        <a:t> e </a:t>
                      </a:r>
                      <a:r>
                        <a:rPr lang="pt-BR" sz="2000" b="1" dirty="0" err="1"/>
                        <a:t>Fluorogênico</a:t>
                      </a:r>
                      <a:r>
                        <a:rPr lang="pt-BR" sz="2000" b="1" dirty="0"/>
                        <a:t>) Presença/Ausência</a:t>
                      </a:r>
                    </a:p>
                    <a:p>
                      <a:r>
                        <a:rPr lang="pt-BR" sz="2000" b="1" dirty="0"/>
                        <a:t>SMEWW 22ªed. 2012 método 9223 B</a:t>
                      </a:r>
                    </a:p>
                    <a:p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479758"/>
                  </a:ext>
                </a:extLst>
              </a:tr>
            </a:tbl>
          </a:graphicData>
        </a:graphic>
      </p:graphicFrame>
      <p:pic>
        <p:nvPicPr>
          <p:cNvPr id="8" name="Imagem 7">
            <a:extLst>
              <a:ext uri="{FF2B5EF4-FFF2-40B4-BE49-F238E27FC236}">
                <a16:creationId xmlns:a16="http://schemas.microsoft.com/office/drawing/2014/main" id="{A1056EA3-D81A-4786-91AE-4D8D6B5CC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364" y="1489218"/>
            <a:ext cx="2425276" cy="171351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1FF1481-518B-40AB-BBF5-32FFC17A3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364" y="3490278"/>
            <a:ext cx="2425276" cy="1893723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457200" y="-32246"/>
            <a:ext cx="8229600" cy="724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smtClean="0"/>
              <a:t>MATERIAIS E MÉTODOS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14940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E21A3D-A0F2-4B9C-9D05-04DEDCC55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488814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t-BR" sz="2800" b="1" dirty="0"/>
              <a:t>Custo benefício: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pt-BR" sz="2400" dirty="0"/>
              <a:t>Quantidade mensal de cloro gás e hipoclorito de sódio dosados em (Kg) </a:t>
            </a:r>
            <a:r>
              <a:rPr lang="pt-BR" sz="2400" dirty="0" smtClean="0">
                <a:sym typeface="Wingdings" panose="05000000000000000000" pitchFamily="2" charset="2"/>
              </a:rPr>
              <a:t></a:t>
            </a:r>
            <a:r>
              <a:rPr lang="pt-BR" sz="2400" dirty="0" smtClean="0"/>
              <a:t> </a:t>
            </a:r>
            <a:r>
              <a:rPr lang="pt-BR" sz="2400" dirty="0"/>
              <a:t>(Quantidade gasta do produto e o valor pago</a:t>
            </a:r>
            <a:r>
              <a:rPr lang="pt-BR" sz="2400" dirty="0" smtClean="0"/>
              <a:t>) </a:t>
            </a:r>
            <a:r>
              <a:rPr lang="pt-BR" sz="2400" dirty="0">
                <a:sym typeface="Wingdings" panose="05000000000000000000" pitchFamily="2" charset="2"/>
              </a:rPr>
              <a:t> considerando os valores praticados em </a:t>
            </a:r>
            <a:r>
              <a:rPr lang="pt-BR" sz="2400" dirty="0" smtClean="0">
                <a:sym typeface="Wingdings" panose="05000000000000000000" pitchFamily="2" charset="2"/>
              </a:rPr>
              <a:t>2017;</a:t>
            </a:r>
            <a:endParaRPr lang="pt-BR" sz="2400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pt-BR" sz="2400" dirty="0"/>
              <a:t>Quantidades dosadas de </a:t>
            </a:r>
            <a:r>
              <a:rPr lang="pt-BR" sz="2400" dirty="0" err="1"/>
              <a:t>alcalinizantes</a:t>
            </a:r>
            <a:r>
              <a:rPr lang="pt-BR" sz="2400" dirty="0"/>
              <a:t> (hidróxido de cálcio) em Kg. (quantidade gasta do produto e o valor pago).</a:t>
            </a:r>
          </a:p>
          <a:p>
            <a:pPr marL="0" indent="0" algn="just">
              <a:buNone/>
            </a:pPr>
            <a:endParaRPr lang="pt-BR" sz="2400" dirty="0"/>
          </a:p>
          <a:p>
            <a:pPr marL="0" indent="0" algn="just">
              <a:buNone/>
            </a:pPr>
            <a:r>
              <a:rPr lang="pt-BR" sz="2800" b="1" dirty="0"/>
              <a:t>Segurança e qualidade </a:t>
            </a:r>
            <a:r>
              <a:rPr lang="pt-BR" sz="2800" b="1" dirty="0" smtClean="0"/>
              <a:t>ambiental</a:t>
            </a:r>
            <a:endParaRPr lang="pt-BR" sz="2800" b="1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pt-BR" sz="2400" dirty="0"/>
              <a:t>Evidências dos impactos ocorridos </a:t>
            </a:r>
            <a:r>
              <a:rPr lang="pt-BR" sz="2400" dirty="0" smtClean="0"/>
              <a:t>com os funcionários, </a:t>
            </a:r>
            <a:r>
              <a:rPr lang="pt-BR" sz="2400" dirty="0" smtClean="0"/>
              <a:t>jardins</a:t>
            </a:r>
            <a:r>
              <a:rPr lang="pt-BR" sz="2400" dirty="0"/>
              <a:t>, equipamentos e materiais danificados pelo cloro </a:t>
            </a:r>
            <a:r>
              <a:rPr lang="pt-BR" sz="2400" dirty="0" smtClean="0"/>
              <a:t>gás;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pt-BR" sz="2400" dirty="0" smtClean="0"/>
              <a:t>Observação </a:t>
            </a:r>
            <a:r>
              <a:rPr lang="pt-BR" sz="2400" dirty="0"/>
              <a:t>do manuseio de ambos os sistemas pelos funcionários da ETA.</a:t>
            </a: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-32246"/>
            <a:ext cx="8229600" cy="724942"/>
          </a:xfrm>
        </p:spPr>
        <p:txBody>
          <a:bodyPr>
            <a:normAutofit/>
          </a:bodyPr>
          <a:lstStyle/>
          <a:p>
            <a:r>
              <a:rPr lang="pt-BR" sz="2800" b="1" dirty="0"/>
              <a:t>MATERIAIS E MÉTODOS</a:t>
            </a:r>
          </a:p>
        </p:txBody>
      </p:sp>
    </p:spTree>
    <p:extLst>
      <p:ext uri="{BB962C8B-B14F-4D97-AF65-F5344CB8AC3E}">
        <p14:creationId xmlns:p14="http://schemas.microsoft.com/office/powerpoint/2010/main" val="38315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19E51617-EBD7-4808-8745-E394DF10B6A3}"/>
              </a:ext>
            </a:extLst>
          </p:cNvPr>
          <p:cNvCxnSpPr/>
          <p:nvPr/>
        </p:nvCxnSpPr>
        <p:spPr>
          <a:xfrm>
            <a:off x="9144000" y="1181951"/>
            <a:ext cx="0" cy="5487409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457200" y="-32246"/>
            <a:ext cx="8229600" cy="724942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RESULTADOS – Eficiência na Desinfecção  </a:t>
            </a:r>
            <a:endParaRPr lang="pt-BR" sz="2800" b="1" dirty="0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751668"/>
              </p:ext>
            </p:extLst>
          </p:nvPr>
        </p:nvGraphicFramePr>
        <p:xfrm>
          <a:off x="402530" y="2204864"/>
          <a:ext cx="8320088" cy="3216249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890765">
                  <a:extLst>
                    <a:ext uri="{9D8B030D-6E8A-4147-A177-3AD203B41FA5}">
                      <a16:colId xmlns:a16="http://schemas.microsoft.com/office/drawing/2014/main" val="1942896035"/>
                    </a:ext>
                  </a:extLst>
                </a:gridCol>
                <a:gridCol w="3201563">
                  <a:extLst>
                    <a:ext uri="{9D8B030D-6E8A-4147-A177-3AD203B41FA5}">
                      <a16:colId xmlns:a16="http://schemas.microsoft.com/office/drawing/2014/main" val="3290578205"/>
                    </a:ext>
                  </a:extLst>
                </a:gridCol>
                <a:gridCol w="3227760">
                  <a:extLst>
                    <a:ext uri="{9D8B030D-6E8A-4147-A177-3AD203B41FA5}">
                      <a16:colId xmlns:a16="http://schemas.microsoft.com/office/drawing/2014/main" val="2254762981"/>
                    </a:ext>
                  </a:extLst>
                </a:gridCol>
              </a:tblGrid>
              <a:tr h="4624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PARÂMETRO</a:t>
                      </a:r>
                      <a:endParaRPr lang="pt-BR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SAÍDA DO TRATAMENTO (AUSÊNCIA)</a:t>
                      </a:r>
                      <a:endParaRPr lang="pt-BR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REDE DE DISTRIBUIÇÃO (AUSÊNCIA)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8930396"/>
                  </a:ext>
                </a:extLst>
              </a:tr>
              <a:tr h="4624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ESCHERICHIA COLI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100%</a:t>
                      </a:r>
                      <a:endParaRPr lang="pt-BR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100%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060574"/>
                  </a:ext>
                </a:extLst>
              </a:tr>
              <a:tr h="4624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COLIFORMES TOTAIS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100%</a:t>
                      </a:r>
                      <a:endParaRPr lang="pt-BR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95%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0689698"/>
                  </a:ext>
                </a:extLst>
              </a:tr>
              <a:tr h="4624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 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MÍNIMO - MÁXIMO PERMITIDOS (MG/L)</a:t>
                      </a:r>
                      <a:endParaRPr lang="pt-BR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MÍNIMO - MÁXIMO PERMITIDOS (MG/L)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45300285"/>
                  </a:ext>
                </a:extLst>
              </a:tr>
              <a:tr h="4624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CLORO LIVRE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0,50 - 5,00</a:t>
                      </a:r>
                      <a:endParaRPr lang="pt-BR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0,20 - 5,00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9520186"/>
                  </a:ext>
                </a:extLst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179512" y="783930"/>
            <a:ext cx="8507288" cy="1694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2400" dirty="0">
                <a:ea typeface="Calibri" panose="020F0502020204030204" pitchFamily="34" charset="0"/>
                <a:cs typeface="Times New Roman" panose="02020603050405020304" pitchFamily="18" charset="0"/>
              </a:rPr>
              <a:t>Os padrões da qualidade da água </a:t>
            </a:r>
            <a:r>
              <a:rPr lang="pt-BR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conforme o </a:t>
            </a:r>
            <a:r>
              <a:rPr lang="pt-BR" sz="2400" dirty="0">
                <a:ea typeface="Calibri" panose="020F0502020204030204" pitchFamily="34" charset="0"/>
                <a:cs typeface="Times New Roman" panose="02020603050405020304" pitchFamily="18" charset="0"/>
              </a:rPr>
              <a:t>Anexo XX da Consolidação nº </a:t>
            </a:r>
            <a:r>
              <a:rPr lang="pt-BR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5 (antiga Portaria 2914/2011).</a:t>
            </a:r>
            <a:endParaRPr lang="pt-BR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pt-BR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06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31F2EE10-1E54-4CCD-B099-0A241A9BF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18" y="709044"/>
            <a:ext cx="8923364" cy="735656"/>
          </a:xfrm>
        </p:spPr>
        <p:txBody>
          <a:bodyPr>
            <a:noAutofit/>
          </a:bodyPr>
          <a:lstStyle/>
          <a:p>
            <a:pPr algn="ctr">
              <a:buFont typeface="Wingdings" panose="05000000000000000000" pitchFamily="2" charset="2"/>
              <a:buChar char="§"/>
            </a:pPr>
            <a:r>
              <a:rPr lang="pt-BR" sz="2400" dirty="0"/>
              <a:t>Inativação de Coliformes Totais e Escherichia Coli na água</a:t>
            </a:r>
            <a:r>
              <a:rPr lang="pt-BR" sz="2400" b="1" dirty="0"/>
              <a:t> </a:t>
            </a:r>
            <a:r>
              <a:rPr lang="pt-BR" sz="2400" dirty="0"/>
              <a:t>tratada</a:t>
            </a:r>
            <a:r>
              <a:rPr lang="pt-BR" sz="2400" b="1" dirty="0"/>
              <a:t> </a:t>
            </a:r>
            <a:r>
              <a:rPr lang="pt-BR" sz="2400" dirty="0"/>
              <a:t>– </a:t>
            </a:r>
            <a:r>
              <a:rPr lang="pt-BR" sz="2400" b="1" dirty="0"/>
              <a:t>saída do tratamento </a:t>
            </a:r>
            <a:r>
              <a:rPr lang="pt-BR" sz="2400" dirty="0"/>
              <a:t>– Ambos </a:t>
            </a:r>
            <a:r>
              <a:rPr lang="pt-BR" sz="2800" b="1" dirty="0">
                <a:solidFill>
                  <a:srgbClr val="FF0000"/>
                </a:solidFill>
              </a:rPr>
              <a:t>100% de inativação</a:t>
            </a:r>
            <a:r>
              <a:rPr lang="pt-BR" sz="2400" dirty="0"/>
              <a:t>.</a:t>
            </a:r>
          </a:p>
          <a:p>
            <a:pPr algn="ctr">
              <a:buFont typeface="Wingdings" panose="05000000000000000000" pitchFamily="2" charset="2"/>
              <a:buChar char="§"/>
            </a:pPr>
            <a:endParaRPr lang="pt-BR" sz="2400" dirty="0"/>
          </a:p>
          <a:p>
            <a:pPr algn="ctr">
              <a:buFont typeface="Wingdings" panose="05000000000000000000" pitchFamily="2" charset="2"/>
              <a:buChar char="§"/>
            </a:pPr>
            <a:endParaRPr lang="pt-BR" sz="240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1957D62-14C3-4D81-BC0C-C51F758C821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46" y="1754442"/>
            <a:ext cx="7874024" cy="50218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19E51617-EBD7-4808-8745-E394DF10B6A3}"/>
              </a:ext>
            </a:extLst>
          </p:cNvPr>
          <p:cNvCxnSpPr/>
          <p:nvPr/>
        </p:nvCxnSpPr>
        <p:spPr>
          <a:xfrm>
            <a:off x="9144000" y="1181951"/>
            <a:ext cx="0" cy="5487409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457200" y="-32246"/>
            <a:ext cx="8229600" cy="724942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RESULTADOS – Eficiência na Desinfecção  </a:t>
            </a:r>
            <a:endParaRPr lang="pt-BR" sz="2800" b="1" dirty="0"/>
          </a:p>
        </p:txBody>
      </p:sp>
      <p:sp>
        <p:nvSpPr>
          <p:cNvPr id="14" name="Retângulo 13"/>
          <p:cNvSpPr/>
          <p:nvPr/>
        </p:nvSpPr>
        <p:spPr>
          <a:xfrm>
            <a:off x="3419872" y="1754442"/>
            <a:ext cx="1584176" cy="4770902"/>
          </a:xfrm>
          <a:prstGeom prst="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6935662" y="1734324"/>
            <a:ext cx="1529308" cy="4791020"/>
          </a:xfrm>
          <a:prstGeom prst="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689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Gráfico 35">
            <a:extLst>
              <a:ext uri="{FF2B5EF4-FFF2-40B4-BE49-F238E27FC236}">
                <a16:creationId xmlns:a16="http://schemas.microsoft.com/office/drawing/2014/main" id="{4501CCC7-E696-4D2C-BDFA-A075A8487045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02334"/>
            <a:ext cx="4320480" cy="32988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Gráfico 28673">
            <a:extLst>
              <a:ext uri="{FF2B5EF4-FFF2-40B4-BE49-F238E27FC236}">
                <a16:creationId xmlns:a16="http://schemas.microsoft.com/office/drawing/2014/main" id="{F7553E81-3866-4F65-B703-E5F58F549F4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93124"/>
            <a:ext cx="4536504" cy="330808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52" name="AutoShape 3">
            <a:extLst>
              <a:ext uri="{FF2B5EF4-FFF2-40B4-BE49-F238E27FC236}">
                <a16:creationId xmlns:a16="http://schemas.microsoft.com/office/drawing/2014/main" id="{90D35354-A7C3-406B-86C9-8D4084DCC1E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99592" y="3356992"/>
            <a:ext cx="2736304" cy="0"/>
          </a:xfrm>
          <a:prstGeom prst="straightConnector1">
            <a:avLst/>
          </a:prstGeom>
          <a:noFill/>
          <a:ln w="3810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375623">
                      <a:alpha val="50000"/>
                    </a:srgbClr>
                  </a:outerShdw>
                </a:effectLst>
              </a14:hiddenEffects>
            </a:ext>
          </a:extLst>
        </p:spPr>
      </p:cxnSp>
      <p:sp>
        <p:nvSpPr>
          <p:cNvPr id="6" name="Retângulo 5">
            <a:extLst>
              <a:ext uri="{FF2B5EF4-FFF2-40B4-BE49-F238E27FC236}">
                <a16:creationId xmlns:a16="http://schemas.microsoft.com/office/drawing/2014/main" id="{A7BC43F4-0C2F-4A72-94CD-B3F0E79665E4}"/>
              </a:ext>
            </a:extLst>
          </p:cNvPr>
          <p:cNvSpPr/>
          <p:nvPr/>
        </p:nvSpPr>
        <p:spPr>
          <a:xfrm>
            <a:off x="139937" y="653911"/>
            <a:ext cx="8896559" cy="1235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2200" dirty="0">
                <a:ea typeface="Calibri" panose="020F0502020204030204" pitchFamily="34" charset="0"/>
                <a:cs typeface="Times New Roman" panose="02020603050405020304" pitchFamily="18" charset="0"/>
              </a:rPr>
              <a:t>Eficiências dos desinfetantes cloro gás (2013) e hipoclorito de sódio 0,65% (2016), quanto a desinfecção de coliformes totais e </a:t>
            </a:r>
            <a:r>
              <a:rPr lang="pt-BR" sz="2200" i="1" dirty="0">
                <a:ea typeface="Calibri" panose="020F0502020204030204" pitchFamily="34" charset="0"/>
                <a:cs typeface="Times New Roman" panose="02020603050405020304" pitchFamily="18" charset="0"/>
              </a:rPr>
              <a:t>Escherichia coli</a:t>
            </a:r>
            <a:r>
              <a:rPr lang="pt-BR" sz="2200" dirty="0"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pt-BR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rede de </a:t>
            </a:r>
            <a:r>
              <a:rPr lang="pt-BR" sz="2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distribuição</a:t>
            </a:r>
            <a:r>
              <a:rPr lang="pt-BR" sz="2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200" dirty="0" smtClean="0"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Atendeu ao estabelecido pela legislação. </a:t>
            </a:r>
            <a:endParaRPr lang="pt-BR" sz="2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457200" y="-32246"/>
            <a:ext cx="8229600" cy="724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smtClean="0"/>
              <a:t>RESULTADOS – Eficiência na Desinfecção  </a:t>
            </a:r>
            <a:endParaRPr lang="pt-BR" sz="2800" b="1" dirty="0"/>
          </a:p>
        </p:txBody>
      </p:sp>
      <p:sp>
        <p:nvSpPr>
          <p:cNvPr id="4" name="Retângulo 3"/>
          <p:cNvSpPr/>
          <p:nvPr/>
        </p:nvSpPr>
        <p:spPr>
          <a:xfrm>
            <a:off x="1259632" y="5229200"/>
            <a:ext cx="2808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Variação de 97,6% a 100% </a:t>
            </a:r>
            <a:endParaRPr lang="pt-BR" sz="2000" b="1" dirty="0"/>
          </a:p>
        </p:txBody>
      </p:sp>
      <p:sp>
        <p:nvSpPr>
          <p:cNvPr id="10" name="Retângulo 9"/>
          <p:cNvSpPr/>
          <p:nvPr/>
        </p:nvSpPr>
        <p:spPr>
          <a:xfrm>
            <a:off x="5436096" y="5229200"/>
            <a:ext cx="2808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Variação de 99,2% a 100% 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207971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F6EF22E-172C-4502-A983-8D5E0E066A9F}"/>
              </a:ext>
            </a:extLst>
          </p:cNvPr>
          <p:cNvSpPr/>
          <p:nvPr/>
        </p:nvSpPr>
        <p:spPr>
          <a:xfrm>
            <a:off x="-2646" y="764704"/>
            <a:ext cx="88951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pt-BR" sz="2000" dirty="0"/>
              <a:t>Valores de </a:t>
            </a:r>
            <a:r>
              <a:rPr lang="pt-BR" sz="2000" b="1" dirty="0"/>
              <a:t>cloro livre (mg/L) </a:t>
            </a:r>
            <a:r>
              <a:rPr lang="pt-BR" sz="2000" dirty="0"/>
              <a:t>e resultados de cloro livre (mg/L) fora da portaria </a:t>
            </a:r>
            <a:r>
              <a:rPr lang="pt-BR" sz="2000" b="1" dirty="0"/>
              <a:t>(&lt; 0,20 mg/L) </a:t>
            </a:r>
            <a:r>
              <a:rPr lang="pt-BR" sz="2000" dirty="0"/>
              <a:t>nas análises de </a:t>
            </a:r>
            <a:r>
              <a:rPr lang="pt-BR" sz="2000" b="1" dirty="0"/>
              <a:t>água tratada da rede de distribuição </a:t>
            </a:r>
            <a:r>
              <a:rPr lang="pt-BR" sz="2000" dirty="0"/>
              <a:t>da ETA Bom Jardim nos anos de 2013 e 2016.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3446EB7-4163-45BC-BBFB-15654CDDC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72" y="2840162"/>
            <a:ext cx="4449474" cy="267707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B18537A-EC44-49AF-88D8-881D3C813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652" y="2840161"/>
            <a:ext cx="4455609" cy="2677071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457200" y="-32246"/>
            <a:ext cx="8229600" cy="724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 smtClean="0"/>
              <a:t>RESULTADOS – Eficiência na Desinfecção  </a:t>
            </a:r>
            <a:endParaRPr lang="pt-BR" sz="2800" b="1" dirty="0"/>
          </a:p>
        </p:txBody>
      </p:sp>
      <p:sp>
        <p:nvSpPr>
          <p:cNvPr id="6" name="Retângulo 5"/>
          <p:cNvSpPr/>
          <p:nvPr/>
        </p:nvSpPr>
        <p:spPr>
          <a:xfrm>
            <a:off x="192686" y="1980129"/>
            <a:ext cx="88438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latin typeface="Arial" panose="020B0604020202020204" pitchFamily="34" charset="0"/>
                <a:ea typeface="Calibri" panose="020F0502020204030204" pitchFamily="34" charset="0"/>
              </a:rPr>
              <a:t>A</a:t>
            </a:r>
            <a:r>
              <a:rPr lang="pt-BR" sz="16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no </a:t>
            </a:r>
            <a:r>
              <a:rPr lang="pt-BR" sz="1600" b="1" dirty="0">
                <a:latin typeface="Arial" panose="020B0604020202020204" pitchFamily="34" charset="0"/>
                <a:ea typeface="Calibri" panose="020F0502020204030204" pitchFamily="34" charset="0"/>
              </a:rPr>
              <a:t>de </a:t>
            </a:r>
            <a:r>
              <a:rPr lang="pt-BR" sz="16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2013: </a:t>
            </a: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</a:rPr>
              <a:t>45 amostras das 1618 analisadas não atingiram o residual </a:t>
            </a:r>
            <a:r>
              <a:rPr lang="pt-BR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mínimo </a:t>
            </a: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</a:rPr>
              <a:t>de 0,20 </a:t>
            </a:r>
            <a:r>
              <a:rPr lang="pt-BR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mg/L; </a:t>
            </a: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</a:rPr>
              <a:t/>
            </a:r>
            <a:br>
              <a:rPr lang="pt-BR" sz="1600" dirty="0"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pt-BR" sz="16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Ano de 2016: </a:t>
            </a: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</a:rPr>
              <a:t>30 amostras das 1590 praticadas, fora do estabelecido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12467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2CDC569-2966-4844-9EA4-3010E2969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981" y="620688"/>
            <a:ext cx="8698038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2400" dirty="0" smtClean="0"/>
              <a:t>Valores praticados </a:t>
            </a:r>
            <a:r>
              <a:rPr lang="pt-BR" sz="2400" dirty="0"/>
              <a:t>em 2017, no Kg de cloreto de </a:t>
            </a:r>
            <a:r>
              <a:rPr lang="pt-BR" sz="2400" dirty="0" smtClean="0"/>
              <a:t>sódio </a:t>
            </a:r>
            <a:r>
              <a:rPr lang="pt-BR" sz="2400" dirty="0"/>
              <a:t>(sal), de cloro gás e no valor pago </a:t>
            </a:r>
            <a:r>
              <a:rPr lang="pt-BR" sz="2400" dirty="0" smtClean="0"/>
              <a:t>pela energia  (KW).</a:t>
            </a:r>
            <a:endParaRPr lang="pt-BR" sz="2400" dirty="0"/>
          </a:p>
          <a:p>
            <a:pPr>
              <a:buFont typeface="Wingdings" panose="05000000000000000000" pitchFamily="2" charset="2"/>
              <a:buChar char="§"/>
            </a:pPr>
            <a:endParaRPr lang="pt-BR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457200" y="-32246"/>
            <a:ext cx="8229600" cy="724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 smtClean="0"/>
              <a:t>RESULTADOS – Custo benefício </a:t>
            </a:r>
            <a:endParaRPr lang="pt-BR" sz="2800" b="1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794379"/>
              </p:ext>
            </p:extLst>
          </p:nvPr>
        </p:nvGraphicFramePr>
        <p:xfrm>
          <a:off x="944769" y="3005550"/>
          <a:ext cx="7254462" cy="1551833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4635343">
                  <a:extLst>
                    <a:ext uri="{9D8B030D-6E8A-4147-A177-3AD203B41FA5}">
                      <a16:colId xmlns:a16="http://schemas.microsoft.com/office/drawing/2014/main" val="1596700219"/>
                    </a:ext>
                  </a:extLst>
                </a:gridCol>
                <a:gridCol w="2619119">
                  <a:extLst>
                    <a:ext uri="{9D8B030D-6E8A-4147-A177-3AD203B41FA5}">
                      <a16:colId xmlns:a16="http://schemas.microsoft.com/office/drawing/2014/main" val="3666699641"/>
                    </a:ext>
                  </a:extLst>
                </a:gridCol>
              </a:tblGrid>
              <a:tr h="5532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 smtClean="0">
                          <a:effectLst/>
                        </a:rPr>
                        <a:t> </a:t>
                      </a:r>
                      <a:endParaRPr lang="pt-BR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 smtClean="0">
                          <a:effectLst/>
                        </a:rPr>
                        <a:t>VALOR PAGO (R$)</a:t>
                      </a:r>
                      <a:endParaRPr lang="pt-BR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2476454"/>
                  </a:ext>
                </a:extLst>
              </a:tr>
              <a:tr h="4905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 smtClean="0">
                          <a:effectLst/>
                        </a:rPr>
                        <a:t>HIPOCLORITO DE SÓDIO IN LOCO</a:t>
                      </a:r>
                      <a:endParaRPr lang="pt-BR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 smtClean="0">
                          <a:effectLst/>
                        </a:rPr>
                        <a:t>4,27</a:t>
                      </a:r>
                      <a:endParaRPr lang="pt-BR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383520"/>
                  </a:ext>
                </a:extLst>
              </a:tr>
              <a:tr h="5079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 smtClean="0">
                          <a:effectLst/>
                        </a:rPr>
                        <a:t>CLORO GÁS</a:t>
                      </a:r>
                      <a:endParaRPr lang="pt-BR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 smtClean="0">
                          <a:effectLst/>
                        </a:rPr>
                        <a:t>7,43</a:t>
                      </a:r>
                      <a:endParaRPr lang="pt-BR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9272508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3748697" y="4883850"/>
            <a:ext cx="1646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</a:rPr>
              <a:t>DMAE (2017).</a:t>
            </a: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1424216" y="2217418"/>
            <a:ext cx="66460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ea typeface="Calibri" panose="020F0502020204030204" pitchFamily="34" charset="0"/>
              </a:rPr>
              <a:t>Valor pago na produção de 1 kg de cloro ativo 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53327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4FFE5D-32A6-4C95-A722-1DD0DEFD5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936" y="514272"/>
            <a:ext cx="8686800" cy="5289452"/>
          </a:xfrm>
        </p:spPr>
        <p:txBody>
          <a:bodyPr/>
          <a:lstStyle/>
          <a:p>
            <a:pPr marL="0" indent="0" algn="ctr">
              <a:buNone/>
            </a:pPr>
            <a:r>
              <a:rPr lang="pt-BR" sz="2400" dirty="0"/>
              <a:t>No Brasil, historicamente o desinfetante mais utilizado é o </a:t>
            </a:r>
            <a:r>
              <a:rPr lang="pt-BR" sz="2400" dirty="0" smtClean="0"/>
              <a:t>cloro</a:t>
            </a:r>
          </a:p>
          <a:p>
            <a:pPr marL="0" indent="0" algn="ctr">
              <a:buNone/>
            </a:pPr>
            <a:endParaRPr lang="pt-BR" sz="2400" dirty="0"/>
          </a:p>
          <a:p>
            <a:pPr marL="0" indent="0" algn="ctr">
              <a:buNone/>
            </a:pPr>
            <a:r>
              <a:rPr lang="pt-BR" sz="2400" b="1" dirty="0" smtClean="0">
                <a:solidFill>
                  <a:schemeClr val="accent1"/>
                </a:solidFill>
              </a:rPr>
              <a:t>Eficiente </a:t>
            </a:r>
            <a:r>
              <a:rPr lang="pt-BR" sz="2400" b="1" dirty="0">
                <a:solidFill>
                  <a:schemeClr val="accent1"/>
                </a:solidFill>
              </a:rPr>
              <a:t>e custo </a:t>
            </a:r>
            <a:r>
              <a:rPr lang="pt-BR" sz="2400" b="1" dirty="0" smtClean="0">
                <a:solidFill>
                  <a:schemeClr val="accent1"/>
                </a:solidFill>
              </a:rPr>
              <a:t>acessível</a:t>
            </a:r>
            <a:endParaRPr lang="pt-BR" sz="2400" b="1" dirty="0">
              <a:solidFill>
                <a:schemeClr val="accent1"/>
              </a:solidFill>
            </a:endParaRP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EEC5BCF4-7759-4344-8EFF-3ED8A5BB4A0F}"/>
              </a:ext>
            </a:extLst>
          </p:cNvPr>
          <p:cNvSpPr/>
          <p:nvPr/>
        </p:nvSpPr>
        <p:spPr>
          <a:xfrm>
            <a:off x="188640" y="1932862"/>
            <a:ext cx="8708112" cy="837832"/>
          </a:xfrm>
          <a:prstGeom prst="roundRect">
            <a:avLst/>
          </a:prstGeom>
          <a:ln w="3810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400" b="1" dirty="0">
                <a:solidFill>
                  <a:schemeClr val="accent1"/>
                </a:solidFill>
              </a:rPr>
              <a:t>Perigos do cloro </a:t>
            </a:r>
            <a:r>
              <a:rPr lang="pt-BR" sz="2400" b="1" dirty="0" smtClean="0">
                <a:solidFill>
                  <a:schemeClr val="accent1"/>
                </a:solidFill>
              </a:rPr>
              <a:t>gás (</a:t>
            </a:r>
            <a:r>
              <a:rPr lang="pt-BR" sz="2400" dirty="0">
                <a:solidFill>
                  <a:schemeClr val="accent1"/>
                </a:solidFill>
                <a:ea typeface="Times New Roman" panose="02020603050405020304" pitchFamily="18" charset="0"/>
              </a:rPr>
              <a:t>Cl</a:t>
            </a:r>
            <a:r>
              <a:rPr lang="pt-BR" sz="2400" baseline="-25000" dirty="0">
                <a:solidFill>
                  <a:schemeClr val="accent1"/>
                </a:solidFill>
                <a:ea typeface="Times New Roman" panose="02020603050405020304" pitchFamily="18" charset="0"/>
              </a:rPr>
              <a:t>2 </a:t>
            </a:r>
            <a:r>
              <a:rPr lang="pt-BR" sz="2400" b="1" dirty="0" smtClean="0">
                <a:solidFill>
                  <a:schemeClr val="accent1"/>
                </a:solidFill>
              </a:rPr>
              <a:t>):</a:t>
            </a:r>
            <a:r>
              <a:rPr lang="pt-BR" sz="2400" b="1" dirty="0" smtClean="0">
                <a:solidFill>
                  <a:schemeClr val="accent1"/>
                </a:solidFill>
              </a:rPr>
              <a:t> </a:t>
            </a:r>
            <a:r>
              <a:rPr lang="pt-BR" sz="2400" dirty="0"/>
              <a:t>Asfixiante, corrosivo, tóxico em altas quantidades </a:t>
            </a:r>
            <a:r>
              <a:rPr lang="pt-BR" sz="2400" dirty="0" smtClean="0">
                <a:sym typeface="Wingdings" panose="05000000000000000000" pitchFamily="2" charset="2"/>
              </a:rPr>
              <a:t> </a:t>
            </a:r>
            <a:r>
              <a:rPr lang="pt-BR" sz="2400" dirty="0" smtClean="0"/>
              <a:t>Prejudicial </a:t>
            </a:r>
            <a:r>
              <a:rPr lang="pt-BR" sz="2400" dirty="0"/>
              <a:t>à saúde das pessoas, fauna e flora.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FEFAB51-C443-4AE4-8B59-3358C1A27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90" y="2942183"/>
            <a:ext cx="3569568" cy="23173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25FB5CE-7F20-4AD7-9125-271DDDF71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402" y="2942183"/>
            <a:ext cx="4032448" cy="22968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395536" y="33240"/>
            <a:ext cx="8229600" cy="72494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/>
              <a:t>INTRODUÇÃO</a:t>
            </a:r>
          </a:p>
        </p:txBody>
      </p:sp>
      <p:sp>
        <p:nvSpPr>
          <p:cNvPr id="9" name="Seta para Baixo 8"/>
          <p:cNvSpPr/>
          <p:nvPr/>
        </p:nvSpPr>
        <p:spPr>
          <a:xfrm>
            <a:off x="4275958" y="1023190"/>
            <a:ext cx="44744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Resultado de imagem para toxic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47"/>
          <a:stretch/>
        </p:blipFill>
        <p:spPr bwMode="auto">
          <a:xfrm>
            <a:off x="7951714" y="1983748"/>
            <a:ext cx="819632" cy="79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1475656" y="5447076"/>
            <a:ext cx="7668344" cy="441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pt-BR" sz="800" dirty="0">
                <a:latin typeface="Arial" panose="020B0604020202020204" pitchFamily="34" charset="0"/>
                <a:ea typeface="Times New Roman" panose="02020603050405020304" pitchFamily="18" charset="0"/>
              </a:rPr>
              <a:t>FONTANIVE, S. (2005). Estudo de análise de risco do cloro em Estações de Tratamento de Água. Dissertação (Mestrado em Engenharia de processos térmicos e químicos). Universidade federal do Paraná, Curitiba. </a:t>
            </a:r>
            <a:endParaRPr lang="pt-BR" sz="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4906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8D1F2EC-74D7-4175-BF93-F143021EA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24" y="668778"/>
            <a:ext cx="8856984" cy="5754370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§"/>
            </a:pPr>
            <a:r>
              <a:rPr lang="pt-BR" sz="2400" dirty="0"/>
              <a:t>Gastos mensais com os desinfetantes na ETA, nos anos de 2013 e </a:t>
            </a:r>
            <a:r>
              <a:rPr lang="pt-BR" sz="2400" dirty="0" smtClean="0"/>
              <a:t>2016.</a:t>
            </a:r>
            <a:endParaRPr lang="pt-BR" sz="2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E9799CC-249A-417D-BFA5-8D0476295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00808"/>
            <a:ext cx="6204385" cy="377728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34B0F1-97DA-4919-93D6-9F3869423205}"/>
              </a:ext>
            </a:extLst>
          </p:cNvPr>
          <p:cNvSpPr txBox="1"/>
          <p:nvPr/>
        </p:nvSpPr>
        <p:spPr>
          <a:xfrm>
            <a:off x="6804248" y="2348880"/>
            <a:ext cx="2135460" cy="24314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A redução dos valores pagos mensalmente </a:t>
            </a:r>
            <a:r>
              <a:rPr lang="pt-BR" sz="2400" dirty="0" smtClean="0"/>
              <a:t>foi de </a:t>
            </a:r>
            <a:r>
              <a:rPr lang="pt-BR" sz="2400" dirty="0"/>
              <a:t>de </a:t>
            </a:r>
            <a:r>
              <a:rPr lang="pt-BR" sz="2800" b="1" dirty="0">
                <a:solidFill>
                  <a:srgbClr val="FF0000"/>
                </a:solidFill>
              </a:rPr>
              <a:t>32,22%, </a:t>
            </a:r>
            <a:r>
              <a:rPr lang="pt-BR" sz="2400" dirty="0"/>
              <a:t>em média.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457200" y="-32246"/>
            <a:ext cx="8229600" cy="724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 smtClean="0"/>
              <a:t>RESULTADOS – Custo benefício 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65218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57200" y="-32246"/>
            <a:ext cx="8229600" cy="724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 smtClean="0"/>
              <a:t>RESULTADOS – Custo benefício </a:t>
            </a:r>
            <a:endParaRPr lang="pt-BR" sz="2800" b="1" dirty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61236"/>
              </p:ext>
            </p:extLst>
          </p:nvPr>
        </p:nvGraphicFramePr>
        <p:xfrm>
          <a:off x="-540569" y="265570"/>
          <a:ext cx="9865096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etângulo 11"/>
          <p:cNvSpPr/>
          <p:nvPr/>
        </p:nvSpPr>
        <p:spPr>
          <a:xfrm>
            <a:off x="546822" y="4797152"/>
            <a:ext cx="1620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</a:rPr>
              <a:t>média mensal</a:t>
            </a:r>
            <a:endParaRPr lang="pt-BR" dirty="0"/>
          </a:p>
        </p:txBody>
      </p:sp>
      <p:sp>
        <p:nvSpPr>
          <p:cNvPr id="13" name="Retângulo 12"/>
          <p:cNvSpPr/>
          <p:nvPr/>
        </p:nvSpPr>
        <p:spPr>
          <a:xfrm>
            <a:off x="3671123" y="4797152"/>
            <a:ext cx="1620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</a:rPr>
              <a:t>média mensal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9021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9CA1F6A-9B27-4EE3-81BE-7CCA9C633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5774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400" dirty="0"/>
              <a:t>O USO DO HIPOCLORITO DE SÓDIO GERADO IN </a:t>
            </a:r>
            <a:r>
              <a:rPr lang="pt-BR" sz="2400" dirty="0" smtClean="0"/>
              <a:t>LOCO</a:t>
            </a:r>
            <a:br>
              <a:rPr lang="pt-BR" sz="2400" dirty="0" smtClean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 smtClean="0"/>
              <a:t>Reduziu </a:t>
            </a:r>
            <a:r>
              <a:rPr lang="pt-BR" sz="2400" dirty="0"/>
              <a:t>o </a:t>
            </a:r>
            <a:r>
              <a:rPr lang="pt-BR" sz="2400" b="1" dirty="0" err="1" smtClean="0"/>
              <a:t>alcalinizante</a:t>
            </a:r>
            <a:r>
              <a:rPr lang="pt-BR" sz="2400" b="1" dirty="0" smtClean="0"/>
              <a:t> (Hidróxido de </a:t>
            </a:r>
            <a:r>
              <a:rPr lang="pt-BR" sz="2400" b="1" dirty="0"/>
              <a:t>cálcio) - Ca(OH)</a:t>
            </a:r>
            <a:r>
              <a:rPr lang="pt-BR" sz="1800" b="1" dirty="0"/>
              <a:t>2</a:t>
            </a:r>
            <a:r>
              <a:rPr lang="pt-BR" sz="2400" dirty="0" smtClean="0"/>
              <a:t> </a:t>
            </a:r>
            <a:r>
              <a:rPr lang="pt-BR" sz="2400" dirty="0"/>
              <a:t>utilizado na correção do pH na etapa final do tratamento da água.</a:t>
            </a:r>
          </a:p>
          <a:p>
            <a:pPr marL="0" indent="0" algn="ctr">
              <a:buNone/>
            </a:pPr>
            <a:endParaRPr lang="pt-BR" sz="2400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457200" y="-32246"/>
            <a:ext cx="8229600" cy="724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 smtClean="0"/>
              <a:t>RESULTADOS – Custo benefício </a:t>
            </a:r>
            <a:endParaRPr lang="pt-BR" sz="2800" b="1" dirty="0"/>
          </a:p>
        </p:txBody>
      </p:sp>
      <p:sp>
        <p:nvSpPr>
          <p:cNvPr id="6" name="Retângulo 5"/>
          <p:cNvSpPr/>
          <p:nvPr/>
        </p:nvSpPr>
        <p:spPr>
          <a:xfrm>
            <a:off x="215516" y="3135978"/>
            <a:ext cx="5534161" cy="1938992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dirty="0"/>
              <a:t>Isto ocorreu em virtude do caráter mais </a:t>
            </a:r>
            <a:r>
              <a:rPr lang="pt-BR" sz="2400" b="1" dirty="0"/>
              <a:t>básico da solução oxidante </a:t>
            </a:r>
            <a:r>
              <a:rPr lang="pt-BR" sz="2400" dirty="0"/>
              <a:t>produzida (</a:t>
            </a:r>
            <a:r>
              <a:rPr lang="pt-BR" sz="2400" b="1" dirty="0"/>
              <a:t>pH em torno 9,0</a:t>
            </a:r>
            <a:r>
              <a:rPr lang="pt-BR" sz="2400" dirty="0"/>
              <a:t>) e por esta solução também apresentar o </a:t>
            </a:r>
            <a:r>
              <a:rPr lang="pt-BR" sz="2400" b="1" dirty="0"/>
              <a:t>hidróxido de sódio </a:t>
            </a:r>
            <a:r>
              <a:rPr lang="pt-BR" sz="2400" dirty="0"/>
              <a:t>como subproduto da eletrólise.</a:t>
            </a:r>
            <a:endParaRPr lang="pt-BR" sz="2400" dirty="0"/>
          </a:p>
        </p:txBody>
      </p:sp>
      <p:pic>
        <p:nvPicPr>
          <p:cNvPr id="19458" name="Picture 2" descr="Resultado de imagem para reduÃ§Ã£o de custo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636912"/>
            <a:ext cx="2937123" cy="293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1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9D8CAC1-9DB3-45CC-B79C-10B74B8DC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336" y="605161"/>
            <a:ext cx="8867328" cy="564949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2400" dirty="0"/>
              <a:t>Dosagem do </a:t>
            </a:r>
            <a:r>
              <a:rPr lang="pt-BR" sz="2400" b="1" dirty="0" err="1"/>
              <a:t>alcalinizante</a:t>
            </a:r>
            <a:r>
              <a:rPr lang="pt-BR" sz="2400" b="1" dirty="0"/>
              <a:t> Ca(OH)</a:t>
            </a:r>
            <a:r>
              <a:rPr lang="pt-BR" sz="1800" b="1" dirty="0"/>
              <a:t>2</a:t>
            </a:r>
            <a:r>
              <a:rPr lang="pt-BR" sz="2400" b="1" dirty="0"/>
              <a:t> </a:t>
            </a:r>
            <a:r>
              <a:rPr lang="pt-BR" sz="2400" dirty="0"/>
              <a:t>na ETA Bom Jardim, nos anos de 2013 e 2016.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C563EDF-BF71-42C9-BA8D-C98F41534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64" y="1545102"/>
            <a:ext cx="6676681" cy="385919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3BE3410C-2328-4E17-99A6-33A8D3A2604F}"/>
              </a:ext>
            </a:extLst>
          </p:cNvPr>
          <p:cNvSpPr/>
          <p:nvPr/>
        </p:nvSpPr>
        <p:spPr>
          <a:xfrm>
            <a:off x="7311652" y="2526766"/>
            <a:ext cx="1691680" cy="1631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dirty="0"/>
              <a:t>A redução chega a </a:t>
            </a:r>
            <a:r>
              <a:rPr lang="pt-BR" sz="2800" b="1" dirty="0">
                <a:solidFill>
                  <a:srgbClr val="FF0000"/>
                </a:solidFill>
              </a:rPr>
              <a:t>36,17  %</a:t>
            </a:r>
            <a:r>
              <a:rPr lang="pt-BR" sz="2400" dirty="0"/>
              <a:t>, em </a:t>
            </a:r>
            <a:r>
              <a:rPr lang="pt-BR" sz="2400" dirty="0"/>
              <a:t>média.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457200" y="-32246"/>
            <a:ext cx="8229600" cy="724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 smtClean="0"/>
              <a:t>RESULTADOS – Custo benefício 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93306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57200" y="-32246"/>
            <a:ext cx="8229600" cy="724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 smtClean="0"/>
              <a:t>RESULTADOS – Custo benefício </a:t>
            </a:r>
            <a:endParaRPr lang="pt-BR" sz="2800" b="1" dirty="0"/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0662057"/>
              </p:ext>
            </p:extLst>
          </p:nvPr>
        </p:nvGraphicFramePr>
        <p:xfrm>
          <a:off x="20538" y="1844824"/>
          <a:ext cx="9406880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tângulo 1"/>
          <p:cNvSpPr/>
          <p:nvPr/>
        </p:nvSpPr>
        <p:spPr>
          <a:xfrm>
            <a:off x="943558" y="980456"/>
            <a:ext cx="756084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88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pt-BR" dirty="0"/>
              <a:t>Redução anual de </a:t>
            </a:r>
            <a:r>
              <a:rPr lang="pt-BR" dirty="0" err="1"/>
              <a:t>Alcalinizante</a:t>
            </a:r>
            <a:r>
              <a:rPr lang="pt-BR" dirty="0"/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6406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258750A-8B42-40C3-9605-28262FDAF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48680"/>
            <a:ext cx="9036496" cy="5577485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§"/>
            </a:pPr>
            <a:r>
              <a:rPr lang="pt-BR" sz="2400" dirty="0" smtClean="0"/>
              <a:t>O </a:t>
            </a:r>
            <a:r>
              <a:rPr lang="pt-BR" sz="2400" dirty="0"/>
              <a:t>investimento total do DMAE pela instalação do sistema gerador de hipoclorito de sódio in loco, instalado e operando foi </a:t>
            </a:r>
            <a:r>
              <a:rPr lang="pt-BR" sz="2400" dirty="0" smtClean="0"/>
              <a:t>de: </a:t>
            </a:r>
            <a:br>
              <a:rPr lang="pt-BR" sz="2400" dirty="0" smtClean="0"/>
            </a:br>
            <a:endParaRPr lang="pt-BR" sz="2400" dirty="0" smtClean="0"/>
          </a:p>
          <a:p>
            <a:pPr marL="0" indent="0" algn="ctr">
              <a:buNone/>
            </a:pPr>
            <a:r>
              <a:rPr lang="pt-BR" b="1" dirty="0" smtClean="0">
                <a:solidFill>
                  <a:srgbClr val="FF0000"/>
                </a:solidFill>
              </a:rPr>
              <a:t>R$ 500.000,00</a:t>
            </a:r>
            <a:endParaRPr lang="pt-BR" b="1" dirty="0">
              <a:solidFill>
                <a:srgbClr val="FF0000"/>
              </a:solidFill>
            </a:endParaRPr>
          </a:p>
          <a:p>
            <a:pPr algn="ctr">
              <a:buFont typeface="Wingdings" panose="05000000000000000000" pitchFamily="2" charset="2"/>
              <a:buChar char="§"/>
            </a:pPr>
            <a:endParaRPr lang="pt-BR" sz="2400" dirty="0"/>
          </a:p>
          <a:p>
            <a:pPr algn="ctr">
              <a:buFont typeface="Wingdings" panose="05000000000000000000" pitchFamily="2" charset="2"/>
              <a:buChar char="§"/>
            </a:pPr>
            <a:r>
              <a:rPr lang="pt-BR" sz="2400" dirty="0" smtClean="0"/>
              <a:t>A g</a:t>
            </a:r>
            <a:r>
              <a:rPr lang="pt-BR" sz="2400" dirty="0" smtClean="0"/>
              <a:t>arantia </a:t>
            </a:r>
            <a:r>
              <a:rPr lang="pt-BR" sz="2400" dirty="0"/>
              <a:t>dos equipamentos é de 5 anos. </a:t>
            </a:r>
            <a:endParaRPr lang="pt-BR" sz="2400" dirty="0" smtClean="0"/>
          </a:p>
          <a:p>
            <a:pPr algn="ctr">
              <a:buFont typeface="Wingdings" panose="05000000000000000000" pitchFamily="2" charset="2"/>
              <a:buChar char="§"/>
            </a:pPr>
            <a:endParaRPr lang="pt-BR" sz="2400" dirty="0"/>
          </a:p>
          <a:p>
            <a:pPr algn="ctr">
              <a:buFont typeface="Wingdings" panose="05000000000000000000" pitchFamily="2" charset="2"/>
              <a:buChar char="§"/>
            </a:pPr>
            <a:r>
              <a:rPr lang="pt-BR" sz="2400" dirty="0" smtClean="0"/>
              <a:t>O </a:t>
            </a:r>
            <a:r>
              <a:rPr lang="pt-BR" sz="2400" dirty="0"/>
              <a:t>retorno do investimento feito na aquisição e instalação da produção in loco dos geradores de hipoclorito foi recuperado em aproximadamente </a:t>
            </a:r>
            <a:r>
              <a:rPr lang="pt-BR" sz="2800" b="1" dirty="0">
                <a:solidFill>
                  <a:srgbClr val="FF0000"/>
                </a:solidFill>
              </a:rPr>
              <a:t>1 ano e 106 dias.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457200" y="-32246"/>
            <a:ext cx="8229600" cy="724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 smtClean="0"/>
              <a:t>RESULTADOS – Custo benefício 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24410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C0EB5CD-3673-4ECF-9B10-716C8618D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548680"/>
            <a:ext cx="9036496" cy="561662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2400" b="1" dirty="0"/>
              <a:t>Levantamento dos riscos – Cloro gás</a:t>
            </a:r>
          </a:p>
          <a:p>
            <a:pPr marL="0" indent="0" algn="ctr">
              <a:buNone/>
            </a:pPr>
            <a:r>
              <a:rPr lang="pt-BR" sz="2400" u="sng" dirty="0" smtClean="0"/>
              <a:t>1. Vazamentos </a:t>
            </a:r>
            <a:r>
              <a:rPr lang="pt-BR" sz="2400" u="sng" dirty="0"/>
              <a:t>acidentais de gás:</a:t>
            </a:r>
          </a:p>
          <a:p>
            <a:pPr marL="0" indent="0" algn="ctr">
              <a:buNone/>
            </a:pPr>
            <a:r>
              <a:rPr lang="pt-BR" sz="2400" dirty="0"/>
              <a:t>• Hospitalização de servidores.</a:t>
            </a:r>
          </a:p>
          <a:p>
            <a:pPr marL="0" indent="0" algn="ctr">
              <a:buNone/>
            </a:pPr>
            <a:r>
              <a:rPr lang="pt-BR" sz="2400" dirty="0"/>
              <a:t>•O sistema de exaustão da sala – Compromete a população.</a:t>
            </a:r>
          </a:p>
          <a:p>
            <a:pPr marL="0" indent="0" algn="ctr">
              <a:buNone/>
            </a:pPr>
            <a:r>
              <a:rPr lang="pt-BR" sz="2400" dirty="0"/>
              <a:t>•Alguns vazamentos danificaram equipamentos que tiveram que ser substituídos, pois foram oxidados pelo gás.</a:t>
            </a:r>
          </a:p>
          <a:p>
            <a:pPr marL="0" indent="0" algn="ctr">
              <a:buNone/>
            </a:pPr>
            <a:r>
              <a:rPr lang="pt-BR" sz="2400" dirty="0"/>
              <a:t>•Ocorreram danos ambientais, com perda de plantas do jardim, danificadas pelo gás.</a:t>
            </a:r>
          </a:p>
          <a:p>
            <a:pPr marL="0" indent="0" algn="ctr">
              <a:buNone/>
            </a:pPr>
            <a:endParaRPr lang="pt-BR" sz="24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D42B382-54B4-4959-B1F8-41220435F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3950269"/>
            <a:ext cx="2278812" cy="1678991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2399B83-5E54-46CC-BA17-024E619C4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002" y="3950269"/>
            <a:ext cx="2329700" cy="1678991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457200" y="-32246"/>
            <a:ext cx="8229600" cy="724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 smtClean="0"/>
              <a:t>RESULTADOS – Segurança e Qualidade Ambiental</a:t>
            </a:r>
            <a:endParaRPr lang="pt-BR" sz="2800" b="1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0206CA6-A22D-4A2C-9438-726BD51BB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2" y="3933056"/>
            <a:ext cx="1933458" cy="173937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99EF95C-D2B2-4307-A2DA-8920751557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0506" y="3950269"/>
            <a:ext cx="2310772" cy="1704946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87890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8C96CFC-844F-4B95-BB63-12DA3F3A4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721501"/>
          </a:xfrm>
        </p:spPr>
        <p:txBody>
          <a:bodyPr/>
          <a:lstStyle/>
          <a:p>
            <a:pPr marL="0" indent="0" algn="ctr">
              <a:buNone/>
            </a:pPr>
            <a:r>
              <a:rPr lang="pt-BR" sz="2400" u="sng" dirty="0" smtClean="0"/>
              <a:t>2. Dificuldades </a:t>
            </a:r>
            <a:r>
              <a:rPr lang="pt-BR" sz="2400" u="sng" dirty="0"/>
              <a:t>dos Cilindros: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pt-BR" sz="2400" dirty="0" smtClean="0"/>
              <a:t>Estoque </a:t>
            </a:r>
            <a:r>
              <a:rPr lang="pt-BR" sz="2400" dirty="0"/>
              <a:t>de cilindros, maior o nível de risco. Licenciamento junto ao órgão ambiental </a:t>
            </a:r>
            <a:r>
              <a:rPr lang="pt-BR" sz="2400" dirty="0" smtClean="0"/>
              <a:t>competente;</a:t>
            </a:r>
            <a:endParaRPr lang="pt-BR" sz="2400" dirty="0"/>
          </a:p>
          <a:p>
            <a:pPr algn="ctr">
              <a:buFont typeface="Wingdings" panose="05000000000000000000" pitchFamily="2" charset="2"/>
              <a:buChar char="§"/>
            </a:pPr>
            <a:r>
              <a:rPr lang="pt-BR" sz="2400" dirty="0" smtClean="0"/>
              <a:t>Transporte </a:t>
            </a:r>
            <a:r>
              <a:rPr lang="pt-BR" sz="2400" dirty="0"/>
              <a:t>dos cilindros, riscos de acidentes em rodovias;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pt-BR" sz="2400" dirty="0" smtClean="0"/>
              <a:t>Movimentação </a:t>
            </a:r>
            <a:r>
              <a:rPr lang="pt-BR" sz="2400" dirty="0"/>
              <a:t>dos cilindros dentro da sala de estocagem - Riscos de </a:t>
            </a:r>
            <a:r>
              <a:rPr lang="pt-BR" sz="2400" dirty="0" smtClean="0"/>
              <a:t>queda.</a:t>
            </a:r>
            <a:endParaRPr lang="pt-BR" sz="2400" dirty="0"/>
          </a:p>
          <a:p>
            <a:pPr algn="ctr"/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15C53D0-7143-496C-B2C0-2F285A247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3355082"/>
            <a:ext cx="2926246" cy="2062173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70FFF70-8331-47CB-B17F-D564AB073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5" y="3356992"/>
            <a:ext cx="3744416" cy="206270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457200" y="-32246"/>
            <a:ext cx="8229600" cy="724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 smtClean="0"/>
              <a:t>RESULTADOS – Segurança e Qualidade Ambiental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4635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645AEE-896E-4115-B577-AEEFB7B25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360" y="692696"/>
            <a:ext cx="8579296" cy="55054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400" u="sng" dirty="0"/>
              <a:t>Levantamento dos riscos – Gerador de hipoclorito de sódio </a:t>
            </a:r>
            <a:r>
              <a:rPr lang="pt-BR" sz="2400" dirty="0"/>
              <a:t>	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pt-BR" sz="2400" dirty="0"/>
              <a:t>Risco ergonômico, já que na ETA Bom Jardim são utilizadas sacas de 25 Kg de sal (cloreto de sódio) no preparo diário da </a:t>
            </a:r>
            <a:r>
              <a:rPr lang="pt-BR" sz="2400" dirty="0" smtClean="0"/>
              <a:t>salmoura.</a:t>
            </a:r>
            <a:endParaRPr lang="pt-BR" sz="2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AD01769-DD4C-4F5D-BD0F-CE6EC69E0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2204864"/>
            <a:ext cx="5256584" cy="318356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57200" y="-32246"/>
            <a:ext cx="8229600" cy="724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 smtClean="0"/>
              <a:t>RESULTADOS – Segurança e Qualidade Ambiental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68548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8B4519E-8232-4A88-898E-F01F783778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84955" y="699592"/>
            <a:ext cx="4618855" cy="5433469"/>
          </a:xfrm>
        </p:spPr>
        <p:txBody>
          <a:bodyPr/>
          <a:lstStyle/>
          <a:p>
            <a:pPr marL="0" indent="0" algn="ctr">
              <a:buNone/>
            </a:pPr>
            <a:r>
              <a:rPr lang="pt-BR" u="sng" dirty="0"/>
              <a:t>Cloro gás</a:t>
            </a:r>
          </a:p>
          <a:p>
            <a:pPr marL="0" indent="0" algn="ctr">
              <a:buNone/>
            </a:pPr>
            <a:r>
              <a:rPr lang="pt-BR" dirty="0"/>
              <a:t>Utilização com riscos – vazamentos de gás.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849ED24-568B-46AC-B9B5-4EE661F4D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692696"/>
            <a:ext cx="4495800" cy="5433469"/>
          </a:xfrm>
        </p:spPr>
        <p:txBody>
          <a:bodyPr/>
          <a:lstStyle/>
          <a:p>
            <a:pPr marL="0" indent="0" algn="ctr">
              <a:buNone/>
            </a:pPr>
            <a:r>
              <a:rPr lang="pt-BR" u="sng" dirty="0"/>
              <a:t>Hipoclorito de sódio </a:t>
            </a:r>
            <a:r>
              <a:rPr lang="pt-BR" u="sng" dirty="0" smtClean="0"/>
              <a:t>in loco</a:t>
            </a:r>
            <a:endParaRPr lang="pt-BR" u="sng" dirty="0"/>
          </a:p>
          <a:p>
            <a:pPr marL="0" indent="0" algn="ctr">
              <a:buNone/>
            </a:pPr>
            <a:r>
              <a:rPr lang="pt-BR" dirty="0"/>
              <a:t>Utilização automatizada, sem contato do operador com o desinfetante gerado.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098DF29-40A6-4F52-A2DF-73449BDF1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280" y="2564904"/>
            <a:ext cx="3456384" cy="283550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6AEC7E6-8C30-4C1C-A7D4-F37A0FA7E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564904"/>
            <a:ext cx="4114799" cy="282712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457200" y="-32246"/>
            <a:ext cx="8229600" cy="724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 smtClean="0"/>
              <a:t>RESULTADOS – Segurança e Qualidade Ambiental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72355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395536" y="33240"/>
            <a:ext cx="8229600" cy="72494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/>
              <a:t>INTRODUÇÃO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135732" y="620688"/>
            <a:ext cx="87492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2400" dirty="0">
                <a:ea typeface="Times New Roman" panose="02020603050405020304" pitchFamily="18" charset="0"/>
              </a:rPr>
              <a:t>Em </a:t>
            </a:r>
            <a:r>
              <a:rPr lang="pt-BR" sz="2400" dirty="0" smtClean="0">
                <a:ea typeface="Times New Roman" panose="02020603050405020304" pitchFamily="18" charset="0"/>
              </a:rPr>
              <a:t>consequência do alto risco proporcionado pelo </a:t>
            </a:r>
            <a:r>
              <a:rPr lang="pt-BR" sz="2400" b="1" dirty="0">
                <a:solidFill>
                  <a:schemeClr val="accent1"/>
                </a:solidFill>
                <a:ea typeface="Times New Roman" panose="02020603050405020304" pitchFamily="18" charset="0"/>
              </a:rPr>
              <a:t>Cl</a:t>
            </a:r>
            <a:r>
              <a:rPr lang="pt-BR" sz="2400" b="1" baseline="-25000" dirty="0">
                <a:solidFill>
                  <a:schemeClr val="accent1"/>
                </a:solidFill>
                <a:ea typeface="Times New Roman" panose="02020603050405020304" pitchFamily="18" charset="0"/>
              </a:rPr>
              <a:t>2</a:t>
            </a:r>
            <a:r>
              <a:rPr lang="pt-BR" sz="2400" dirty="0">
                <a:ea typeface="Times New Roman" panose="02020603050405020304" pitchFamily="18" charset="0"/>
              </a:rPr>
              <a:t> em caso de vazamentos, este tem sido substituído por outros </a:t>
            </a:r>
            <a:r>
              <a:rPr lang="pt-BR" sz="2400" dirty="0" smtClean="0">
                <a:ea typeface="Times New Roman" panose="02020603050405020304" pitchFamily="18" charset="0"/>
              </a:rPr>
              <a:t>produtos </a:t>
            </a:r>
            <a:r>
              <a:rPr lang="pt-BR" sz="2400" b="1" dirty="0">
                <a:ea typeface="Times New Roman" panose="02020603050405020304" pitchFamily="18" charset="0"/>
              </a:rPr>
              <a:t>menos perigosos.</a:t>
            </a:r>
            <a:endParaRPr lang="pt-BR" sz="2400" b="1" dirty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1"/>
          </p:nvPr>
        </p:nvSpPr>
        <p:spPr>
          <a:xfrm>
            <a:off x="135732" y="1988841"/>
            <a:ext cx="8551068" cy="2304255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pt-BR" sz="2400" dirty="0"/>
              <a:t>Substituição do </a:t>
            </a:r>
            <a:r>
              <a:rPr lang="pt-BR" sz="2400" dirty="0" smtClean="0"/>
              <a:t>Cloro </a:t>
            </a:r>
            <a:r>
              <a:rPr lang="pt-BR" sz="2400" dirty="0"/>
              <a:t>gás </a:t>
            </a:r>
            <a:r>
              <a:rPr lang="pt-BR" sz="2400" dirty="0" smtClean="0">
                <a:sym typeface="Wingdings" panose="05000000000000000000" pitchFamily="2" charset="2"/>
              </a:rPr>
              <a:t></a:t>
            </a:r>
            <a:r>
              <a:rPr lang="pt-BR" sz="2400" dirty="0" smtClean="0"/>
              <a:t> acessível no mercado brasileir</a:t>
            </a:r>
            <a:r>
              <a:rPr lang="pt-BR" sz="2400" dirty="0" smtClean="0"/>
              <a:t>o: </a:t>
            </a:r>
            <a:r>
              <a:rPr lang="pt-BR" sz="2400" dirty="0" smtClean="0"/>
              <a:t>geradores </a:t>
            </a:r>
            <a:r>
              <a:rPr lang="pt-BR" sz="2400" dirty="0"/>
              <a:t>de </a:t>
            </a:r>
            <a:r>
              <a:rPr lang="pt-BR" sz="2400" b="1" dirty="0">
                <a:solidFill>
                  <a:schemeClr val="accent1"/>
                </a:solidFill>
              </a:rPr>
              <a:t>hipoclorito de sódio </a:t>
            </a:r>
            <a:r>
              <a:rPr lang="pt-BR" sz="2400" b="1" i="1" dirty="0">
                <a:solidFill>
                  <a:schemeClr val="accent1"/>
                </a:solidFill>
              </a:rPr>
              <a:t>in </a:t>
            </a:r>
            <a:r>
              <a:rPr lang="pt-BR" sz="2400" b="1" i="1" dirty="0" smtClean="0">
                <a:solidFill>
                  <a:schemeClr val="accent1"/>
                </a:solidFill>
              </a:rPr>
              <a:t>loco.</a:t>
            </a:r>
            <a:endParaRPr lang="pt-BR" sz="2400" b="1" i="1" dirty="0">
              <a:solidFill>
                <a:schemeClr val="accent1"/>
              </a:solidFill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3E13BBB8-50BE-4B3D-8EA3-5886909A9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720" y="2953076"/>
            <a:ext cx="3897678" cy="213210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C8F22339-DE43-4975-9736-425660E9C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170" y="2953076"/>
            <a:ext cx="3578858" cy="213210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5" name="Seta: para a Direita 4">
            <a:extLst>
              <a:ext uri="{FF2B5EF4-FFF2-40B4-BE49-F238E27FC236}">
                <a16:creationId xmlns:a16="http://schemas.microsoft.com/office/drawing/2014/main" id="{3E4FC04B-5751-4ABD-A0E9-6C6D5123DC69}"/>
              </a:ext>
            </a:extLst>
          </p:cNvPr>
          <p:cNvSpPr/>
          <p:nvPr/>
        </p:nvSpPr>
        <p:spPr>
          <a:xfrm>
            <a:off x="3682249" y="3265190"/>
            <a:ext cx="1931070" cy="748220"/>
          </a:xfrm>
          <a:prstGeom prst="rightArrow">
            <a:avLst/>
          </a:prstGeom>
          <a:ln>
            <a:solidFill>
              <a:schemeClr val="tx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Substituição</a:t>
            </a:r>
          </a:p>
        </p:txBody>
      </p:sp>
    </p:spTree>
    <p:extLst>
      <p:ext uri="{BB962C8B-B14F-4D97-AF65-F5344CB8AC3E}">
        <p14:creationId xmlns:p14="http://schemas.microsoft.com/office/powerpoint/2010/main" val="413487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EBB09F-CFA2-4635-9AF3-1296769B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37692"/>
            <a:ext cx="8605217" cy="5505477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pt-BR" sz="2400" dirty="0"/>
              <a:t>O hipoclorito de sódio produzido in loco é um </a:t>
            </a:r>
            <a:r>
              <a:rPr lang="pt-BR" sz="2400" b="1" dirty="0"/>
              <a:t>desinfetante eficiente</a:t>
            </a:r>
            <a:r>
              <a:rPr lang="pt-BR" sz="2400" dirty="0"/>
              <a:t>, atendendo aos padrões de potabilidade estabelecidos pela legislação brasileira (Portaria Consolidação nº 05/2017 – M.S</a:t>
            </a:r>
            <a:r>
              <a:rPr lang="pt-BR" sz="2400" dirty="0" smtClean="0"/>
              <a:t>);</a:t>
            </a:r>
            <a:endParaRPr lang="pt-BR" sz="2400" dirty="0"/>
          </a:p>
          <a:p>
            <a:pPr algn="just">
              <a:buFont typeface="Wingdings" panose="05000000000000000000" pitchFamily="2" charset="2"/>
              <a:buChar char="§"/>
            </a:pPr>
            <a:endParaRPr lang="pt-BR" sz="2400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pt-BR" sz="2400" dirty="0"/>
              <a:t>Os custos de operação do sistema são </a:t>
            </a:r>
            <a:r>
              <a:rPr lang="pt-BR" sz="2400" b="1" dirty="0"/>
              <a:t>economicamente viáveis</a:t>
            </a:r>
            <a:r>
              <a:rPr lang="pt-BR" sz="2400" dirty="0"/>
              <a:t>, mais acessíveis que o cloro </a:t>
            </a:r>
            <a:r>
              <a:rPr lang="pt-BR" sz="2400" dirty="0" smtClean="0"/>
              <a:t>gás </a:t>
            </a:r>
            <a:r>
              <a:rPr lang="pt-BR" sz="2400" dirty="0" smtClean="0">
                <a:sym typeface="Wingdings" panose="05000000000000000000" pitchFamily="2" charset="2"/>
              </a:rPr>
              <a:t> </a:t>
            </a:r>
            <a:r>
              <a:rPr lang="pt-BR" sz="2400" dirty="0" smtClean="0"/>
              <a:t>compensando </a:t>
            </a:r>
            <a:r>
              <a:rPr lang="pt-BR" sz="2400" dirty="0"/>
              <a:t>em pouco tempo os valores investidos na substituição do </a:t>
            </a:r>
            <a:r>
              <a:rPr lang="pt-BR" sz="2400" dirty="0" smtClean="0"/>
              <a:t>sistema;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pt-BR" sz="2400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pt-BR" sz="2400" dirty="0" smtClean="0"/>
              <a:t>Economia </a:t>
            </a:r>
            <a:r>
              <a:rPr lang="pt-BR" sz="2400" dirty="0"/>
              <a:t>anual com a substituição do sistema de </a:t>
            </a:r>
            <a:r>
              <a:rPr lang="pt-BR" sz="2400" dirty="0" smtClean="0"/>
              <a:t>cloração </a:t>
            </a:r>
            <a:r>
              <a:rPr lang="pt-BR" sz="2400" dirty="0" smtClean="0">
                <a:sym typeface="Wingdings" panose="05000000000000000000" pitchFamily="2" charset="2"/>
              </a:rPr>
              <a:t></a:t>
            </a:r>
          </a:p>
          <a:p>
            <a:pPr marL="0" indent="0" algn="just">
              <a:buNone/>
            </a:pPr>
            <a:r>
              <a:rPr lang="pt-BR" sz="2400" dirty="0">
                <a:sym typeface="Wingdings" panose="05000000000000000000" pitchFamily="2" charset="2"/>
              </a:rPr>
              <a:t> </a:t>
            </a:r>
            <a:r>
              <a:rPr lang="pt-BR" sz="2400" dirty="0" smtClean="0">
                <a:sym typeface="Wingdings" panose="05000000000000000000" pitchFamily="2" charset="2"/>
              </a:rPr>
              <a:t>   </a:t>
            </a:r>
            <a:r>
              <a:rPr lang="pt-BR" sz="2400" dirty="0" smtClean="0">
                <a:sym typeface="Wingdings" panose="05000000000000000000" pitchFamily="2" charset="2"/>
              </a:rPr>
              <a:t> </a:t>
            </a:r>
            <a:r>
              <a:rPr lang="pt-BR" sz="2400" b="1" dirty="0" smtClean="0">
                <a:solidFill>
                  <a:srgbClr val="FF0000"/>
                </a:solidFill>
              </a:rPr>
              <a:t>R</a:t>
            </a:r>
            <a:r>
              <a:rPr lang="pt-BR" sz="2400" b="1" dirty="0">
                <a:solidFill>
                  <a:srgbClr val="FF0000"/>
                </a:solidFill>
              </a:rPr>
              <a:t>$ </a:t>
            </a:r>
            <a:r>
              <a:rPr lang="pt-BR" sz="2400" b="1" dirty="0" smtClean="0">
                <a:solidFill>
                  <a:srgbClr val="FF0000"/>
                </a:solidFill>
              </a:rPr>
              <a:t>154.031,73</a:t>
            </a:r>
            <a:r>
              <a:rPr lang="pt-BR" sz="2400" dirty="0" smtClean="0"/>
              <a:t>;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pt-BR" sz="2400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457200" y="-32246"/>
            <a:ext cx="8229600" cy="724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 smtClean="0"/>
              <a:t>CONCLUSÃO 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421754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1B481B7-3376-48EC-B69A-33F805CD3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659827"/>
            <a:ext cx="8856984" cy="564949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2400" dirty="0"/>
              <a:t>Redução com gastos na dosagem do </a:t>
            </a:r>
            <a:r>
              <a:rPr lang="pt-BR" sz="2400" dirty="0" err="1"/>
              <a:t>alcalinizante</a:t>
            </a:r>
            <a:r>
              <a:rPr lang="pt-BR" sz="2400" dirty="0"/>
              <a:t> </a:t>
            </a:r>
            <a:r>
              <a:rPr lang="pt-BR" sz="2400" dirty="0">
                <a:sym typeface="Wingdings" panose="05000000000000000000" pitchFamily="2" charset="2"/>
              </a:rPr>
              <a:t> </a:t>
            </a:r>
            <a:r>
              <a:rPr lang="pt-BR" sz="2400" b="1" dirty="0">
                <a:solidFill>
                  <a:srgbClr val="FF0000"/>
                </a:solidFill>
              </a:rPr>
              <a:t>R$ 232.516,11</a:t>
            </a:r>
            <a:r>
              <a:rPr lang="pt-BR" sz="2400" dirty="0"/>
              <a:t> atinge-se a uma redução anual de gastos com o desinfetante e </a:t>
            </a:r>
            <a:r>
              <a:rPr lang="pt-BR" sz="2400" dirty="0" err="1"/>
              <a:t>alcalinizante</a:t>
            </a:r>
            <a:r>
              <a:rPr lang="pt-BR" sz="2400" dirty="0"/>
              <a:t> de </a:t>
            </a:r>
            <a:r>
              <a:rPr lang="pt-BR" sz="2400" b="1" dirty="0">
                <a:solidFill>
                  <a:srgbClr val="FF0000"/>
                </a:solidFill>
              </a:rPr>
              <a:t>R$ 386.547,80 </a:t>
            </a:r>
            <a:r>
              <a:rPr lang="pt-BR" sz="2400" dirty="0" smtClean="0"/>
              <a:t>.</a:t>
            </a:r>
          </a:p>
          <a:p>
            <a:pPr marL="0" indent="0">
              <a:buNone/>
            </a:pPr>
            <a:endParaRPr lang="pt-BR" sz="24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smtClean="0"/>
              <a:t>A substituição do sistema demonstra que o sistema que utiliza o hipoclorito de sódio produzido in loco:</a:t>
            </a:r>
            <a:br>
              <a:rPr lang="pt-BR" sz="2400" dirty="0" smtClean="0"/>
            </a:br>
            <a:endParaRPr lang="pt-BR" sz="2400" dirty="0" smtClean="0"/>
          </a:p>
          <a:p>
            <a:pPr marL="1790700" indent="-171450" algn="ctr">
              <a:buFont typeface="Wingdings" panose="05000000000000000000" pitchFamily="2" charset="2"/>
              <a:buChar char="§"/>
            </a:pPr>
            <a:r>
              <a:rPr lang="pt-BR" sz="2400" dirty="0" smtClean="0"/>
              <a:t>não </a:t>
            </a:r>
            <a:r>
              <a:rPr lang="pt-BR" sz="2400" dirty="0"/>
              <a:t>apresenta riscos com relação a saúde dos servidores da ETA e nem para a população que reside ou transita perto da </a:t>
            </a:r>
            <a:r>
              <a:rPr lang="pt-BR" sz="2400" dirty="0" smtClean="0"/>
              <a:t>mesma</a:t>
            </a:r>
            <a:r>
              <a:rPr lang="pt-BR" sz="2400" dirty="0"/>
              <a:t> </a:t>
            </a:r>
            <a:r>
              <a:rPr lang="pt-BR" sz="2400" dirty="0" smtClean="0">
                <a:sym typeface="Wingdings" panose="05000000000000000000" pitchFamily="2" charset="2"/>
              </a:rPr>
              <a:t> </a:t>
            </a:r>
            <a:r>
              <a:rPr lang="pt-BR" sz="2400" dirty="0" smtClean="0"/>
              <a:t>não </a:t>
            </a:r>
            <a:r>
              <a:rPr lang="pt-BR" sz="2400" dirty="0"/>
              <a:t>há vazamento de gás ou outro produto que seja prejudicial à saúde das pessoas, como ocorre com o gás cloro.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dirty="0"/>
          </a:p>
        </p:txBody>
      </p:sp>
      <p:pic>
        <p:nvPicPr>
          <p:cNvPr id="4" name="Imagem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08264"/>
            <a:ext cx="1872208" cy="172819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57200" y="-32246"/>
            <a:ext cx="8229600" cy="724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 smtClean="0"/>
              <a:t>CONCLUSÃO 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51699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-99392"/>
            <a:ext cx="8229600" cy="724942"/>
          </a:xfrm>
        </p:spPr>
        <p:txBody>
          <a:bodyPr>
            <a:normAutofit/>
          </a:bodyPr>
          <a:lstStyle/>
          <a:p>
            <a:r>
              <a:rPr lang="pt-BR" sz="2800" b="1" dirty="0"/>
              <a:t>AGRADECIMENTOS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456369" y="3098141"/>
            <a:ext cx="2648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 smtClean="0"/>
              <a:t>Professores Orientadores </a:t>
            </a:r>
            <a:endParaRPr lang="pt-BR" b="1" dirty="0"/>
          </a:p>
        </p:txBody>
      </p:sp>
      <p:pic>
        <p:nvPicPr>
          <p:cNvPr id="29" name="Picture 2" descr="http://www.metaej.com.br/images/ufu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3051" y="2535530"/>
            <a:ext cx="1591601" cy="1513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tângulo 3"/>
          <p:cNvSpPr/>
          <p:nvPr/>
        </p:nvSpPr>
        <p:spPr>
          <a:xfrm>
            <a:off x="-1449268" y="5000270"/>
            <a:ext cx="45537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latin typeface="Agency FB" panose="020B0503020202020204" pitchFamily="34" charset="0"/>
              </a:rPr>
              <a:t>Prof. Dr. Fábio </a:t>
            </a:r>
            <a:r>
              <a:rPr lang="pt-BR" sz="1400" dirty="0" smtClean="0">
                <a:latin typeface="Agency FB" panose="020B0503020202020204" pitchFamily="34" charset="0"/>
              </a:rPr>
              <a:t>Augusto</a:t>
            </a:r>
            <a:endParaRPr lang="pt-BR" sz="1400" dirty="0"/>
          </a:p>
        </p:txBody>
      </p:sp>
      <p:sp>
        <p:nvSpPr>
          <p:cNvPr id="5" name="Retângulo 4"/>
          <p:cNvSpPr/>
          <p:nvPr/>
        </p:nvSpPr>
        <p:spPr>
          <a:xfrm>
            <a:off x="1808797" y="5004883"/>
            <a:ext cx="16417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 err="1">
                <a:latin typeface="Agency FB" panose="020B0503020202020204" pitchFamily="34" charset="0"/>
              </a:rPr>
              <a:t>Profª</a:t>
            </a:r>
            <a:r>
              <a:rPr lang="pt-BR" sz="1400" dirty="0">
                <a:latin typeface="Agency FB" panose="020B0503020202020204" pitchFamily="34" charset="0"/>
              </a:rPr>
              <a:t>. </a:t>
            </a:r>
            <a:r>
              <a:rPr lang="pt-BR" sz="1400" dirty="0" err="1">
                <a:latin typeface="Agency FB" panose="020B0503020202020204" pitchFamily="34" charset="0"/>
              </a:rPr>
              <a:t>Drª</a:t>
            </a:r>
            <a:r>
              <a:rPr lang="pt-BR" sz="1400" dirty="0">
                <a:latin typeface="Agency FB" panose="020B0503020202020204" pitchFamily="34" charset="0"/>
              </a:rPr>
              <a:t> Sheila Cristina </a:t>
            </a:r>
            <a:endParaRPr lang="pt-BR" sz="1400" dirty="0"/>
          </a:p>
        </p:txBody>
      </p:sp>
      <p:pic>
        <p:nvPicPr>
          <p:cNvPr id="6146" name="Picture 2" descr="A imagem pode conter: 1 pessoa, sorrindo, close-u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00" y="3509663"/>
            <a:ext cx="1113569" cy="14906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258" y="3509663"/>
            <a:ext cx="1109271" cy="14906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630" y="2689419"/>
            <a:ext cx="1887880" cy="14159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911" y="839110"/>
            <a:ext cx="1208158" cy="152623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1" name="Retângulo 30"/>
          <p:cNvSpPr/>
          <p:nvPr/>
        </p:nvSpPr>
        <p:spPr>
          <a:xfrm>
            <a:off x="-1367312" y="2381642"/>
            <a:ext cx="45537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 smtClean="0">
                <a:latin typeface="Agency FB" panose="020B0503020202020204" pitchFamily="34" charset="0"/>
              </a:rPr>
              <a:t>M.ª. </a:t>
            </a:r>
            <a:r>
              <a:rPr lang="pt-BR" sz="1400" dirty="0" err="1" smtClean="0">
                <a:latin typeface="Agency FB" panose="020B0503020202020204" pitchFamily="34" charset="0"/>
              </a:rPr>
              <a:t>Regilaneine</a:t>
            </a:r>
            <a:r>
              <a:rPr lang="pt-BR" sz="1400" dirty="0" smtClean="0">
                <a:latin typeface="Agency FB" panose="020B0503020202020204" pitchFamily="34" charset="0"/>
              </a:rPr>
              <a:t> Duarte </a:t>
            </a:r>
            <a:endParaRPr lang="pt-BR" sz="1400" dirty="0"/>
          </a:p>
        </p:txBody>
      </p:sp>
      <p:sp>
        <p:nvSpPr>
          <p:cNvPr id="32" name="Retângulo 31"/>
          <p:cNvSpPr/>
          <p:nvPr/>
        </p:nvSpPr>
        <p:spPr>
          <a:xfrm>
            <a:off x="352797" y="2381642"/>
            <a:ext cx="45537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 smtClean="0">
                <a:latin typeface="Agency FB" panose="020B0503020202020204" pitchFamily="34" charset="0"/>
              </a:rPr>
              <a:t>Augusto Sérgio  </a:t>
            </a:r>
            <a:endParaRPr lang="pt-BR" sz="1400" dirty="0"/>
          </a:p>
        </p:txBody>
      </p:sp>
      <p:pic>
        <p:nvPicPr>
          <p:cNvPr id="22530" name="Picture 2" descr="A imagem pode conter: 1 pessoa, barb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5" r="10646"/>
          <a:stretch/>
        </p:blipFill>
        <p:spPr bwMode="auto">
          <a:xfrm>
            <a:off x="1995259" y="881994"/>
            <a:ext cx="1128102" cy="1526232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Resultado de imagem para DMAE 40 ANOS UBERLANDIA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260" y="762208"/>
            <a:ext cx="3973344" cy="1672987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Resultado de imagem para hidroger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259" y="4431128"/>
            <a:ext cx="3973345" cy="956624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69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/>
          <p:cNvSpPr txBox="1"/>
          <p:nvPr/>
        </p:nvSpPr>
        <p:spPr>
          <a:xfrm>
            <a:off x="3754578" y="3139201"/>
            <a:ext cx="2145139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 smtClean="0">
                <a:latin typeface="Monotype Corsiva" pitchFamily="66" charset="0"/>
              </a:rPr>
              <a:t>Obrigada</a:t>
            </a:r>
            <a:r>
              <a:rPr lang="pt-BR" sz="3600" b="1" dirty="0" smtClean="0">
                <a:latin typeface="Monotype Corsiva" pitchFamily="66" charset="0"/>
              </a:rPr>
              <a:t>!</a:t>
            </a:r>
            <a:r>
              <a:rPr lang="pt-BR" sz="3600" b="1" dirty="0" smtClean="0">
                <a:latin typeface="Monotype Corsiva" pitchFamily="66" charset="0"/>
              </a:rPr>
              <a:t/>
            </a:r>
            <a:br>
              <a:rPr lang="pt-BR" sz="3600" b="1" dirty="0" smtClean="0">
                <a:latin typeface="Monotype Corsiva" pitchFamily="66" charset="0"/>
              </a:rPr>
            </a:br>
            <a:r>
              <a:rPr lang="pt-BR" sz="3600" b="1" dirty="0" smtClean="0">
                <a:latin typeface="Monotype Corsiva" pitchFamily="66" charset="0"/>
              </a:rPr>
              <a:t/>
            </a:r>
            <a:br>
              <a:rPr lang="pt-BR" sz="3600" b="1" dirty="0" smtClean="0">
                <a:latin typeface="Monotype Corsiva" pitchFamily="66" charset="0"/>
              </a:rPr>
            </a:br>
            <a:endParaRPr lang="pt-BR" sz="3600" b="1" dirty="0">
              <a:latin typeface="Monotype Corsiva" pitchFamily="66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451744" y="3935291"/>
            <a:ext cx="3726341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i="1" dirty="0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  <a:t>Ingrid da Silva Pacheco</a:t>
            </a:r>
            <a:br>
              <a:rPr lang="en-US" i="1" dirty="0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</a:br>
            <a:r>
              <a:rPr lang="en-US" i="1" dirty="0" err="1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  <a:t>Estagiária</a:t>
            </a:r>
            <a:r>
              <a:rPr lang="en-US" i="1" dirty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  <a:t>-  DMAE </a:t>
            </a:r>
            <a:r>
              <a:rPr lang="en-US" i="1" dirty="0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  <a:t/>
            </a:r>
            <a:br>
              <a:rPr lang="en-US" i="1" dirty="0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</a:br>
            <a:r>
              <a:rPr lang="en-US" i="1" dirty="0" err="1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  <a:t>Graduanda</a:t>
            </a:r>
            <a:r>
              <a:rPr lang="en-US" i="1" dirty="0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  <a:t>em</a:t>
            </a:r>
            <a:r>
              <a:rPr lang="en-US" i="1" dirty="0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  <a:t>Engenharia</a:t>
            </a:r>
            <a:r>
              <a:rPr lang="en-US" i="1" dirty="0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  <a:t>Ambiental</a:t>
            </a:r>
            <a:r>
              <a:rPr lang="en-US" i="1" dirty="0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  <a:t/>
            </a:r>
            <a:br>
              <a:rPr lang="en-US" i="1" dirty="0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</a:br>
            <a:r>
              <a:rPr lang="en-US" i="1" dirty="0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  <a:t>(34) 9 8851-7860</a:t>
            </a:r>
            <a:br>
              <a:rPr lang="en-US" i="1" dirty="0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</a:br>
            <a:r>
              <a:rPr lang="en-US" i="1" dirty="0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  <a:t>ingridspache@gmail.com</a:t>
            </a:r>
            <a:br>
              <a:rPr lang="en-US" i="1" dirty="0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</a:br>
            <a:r>
              <a:rPr lang="en-US" i="1" dirty="0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  <a:t/>
            </a:r>
            <a:br>
              <a:rPr lang="en-US" i="1" dirty="0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</a:br>
            <a:endParaRPr lang="en-US" i="1" dirty="0">
              <a:latin typeface="Times New Roman" panose="02020603050405020304" pitchFamily="18" charset="0"/>
              <a:ea typeface="바탕" pitchFamily="16" charset="-127"/>
              <a:cs typeface="Times New Roman" panose="020206030504050203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431660" y="487866"/>
            <a:ext cx="7107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0000"/>
                </a:solidFill>
                <a:latin typeface="georgia" panose="02040502050405020303" pitchFamily="18" charset="0"/>
              </a:rPr>
              <a:t>“O custo do cuidado é sempre menor que o custo do reparo” </a:t>
            </a: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>
                <a:solidFill>
                  <a:srgbClr val="0085B8"/>
                </a:solidFill>
                <a:latin typeface="georgia" panose="02040502050405020303" pitchFamily="18" charset="0"/>
              </a:rPr>
              <a:t>Marina Silva</a:t>
            </a:r>
            <a:r>
              <a:rPr lang="pt-BR" sz="2400" dirty="0">
                <a:solidFill>
                  <a:srgbClr val="000000"/>
                </a:solidFill>
                <a:latin typeface="georgia" panose="02040502050405020303" pitchFamily="18" charset="0"/>
              </a:rPr>
              <a:t/>
            </a:r>
            <a:br>
              <a:rPr lang="pt-BR" sz="2400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endParaRPr lang="pt-BR" sz="2400" dirty="0"/>
          </a:p>
        </p:txBody>
      </p:sp>
      <p:sp>
        <p:nvSpPr>
          <p:cNvPr id="2" name="Retângulo 1"/>
          <p:cNvSpPr/>
          <p:nvPr/>
        </p:nvSpPr>
        <p:spPr>
          <a:xfrm>
            <a:off x="2314915" y="25245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pic>
        <p:nvPicPr>
          <p:cNvPr id="31746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485" y="1916832"/>
            <a:ext cx="1721323" cy="137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4985304" y="3935291"/>
            <a:ext cx="3803222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i="1" dirty="0" err="1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  <a:t>Regilaine</a:t>
            </a:r>
            <a:r>
              <a:rPr lang="pt-BR" i="1" dirty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  <a:t> da Cunha Duarte Garcia</a:t>
            </a:r>
            <a:r>
              <a:rPr lang="en-US" i="1" dirty="0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  <a:t/>
            </a:r>
            <a:br>
              <a:rPr lang="en-US" i="1" dirty="0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</a:br>
            <a:r>
              <a:rPr lang="en-US" i="1" dirty="0" err="1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  <a:t>Supervisora</a:t>
            </a:r>
            <a:r>
              <a:rPr lang="en-US" i="1" dirty="0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  <a:t> ETA </a:t>
            </a:r>
            <a:r>
              <a:rPr lang="en-US" i="1" dirty="0" err="1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  <a:t>Bom</a:t>
            </a:r>
            <a:r>
              <a:rPr lang="en-US" i="1" dirty="0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  <a:t>Jardim</a:t>
            </a:r>
            <a:r>
              <a:rPr lang="en-US" i="1" dirty="0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  <a:t> – DMAE</a:t>
            </a:r>
            <a:br>
              <a:rPr lang="en-US" i="1" dirty="0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</a:br>
            <a:r>
              <a:rPr lang="en-US" i="1" dirty="0" err="1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  <a:t>Mestra</a:t>
            </a:r>
            <a:r>
              <a:rPr lang="en-US" i="1" dirty="0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  <a:t>em</a:t>
            </a:r>
            <a:r>
              <a:rPr lang="en-US" i="1" dirty="0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  <a:t>Qualidade</a:t>
            </a:r>
            <a:r>
              <a:rPr lang="en-US" i="1" dirty="0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  <a:t>Ambiental</a:t>
            </a:r>
            <a:r>
              <a:rPr lang="en-US" i="1" dirty="0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  <a:t/>
            </a:r>
            <a:br>
              <a:rPr lang="en-US" i="1" dirty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</a:br>
            <a:r>
              <a:rPr lang="en-US" i="1" dirty="0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  <a:t>(</a:t>
            </a:r>
            <a:r>
              <a:rPr lang="en-US" i="1" dirty="0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  <a:t>34) 9 </a:t>
            </a:r>
            <a:r>
              <a:rPr lang="en-US" i="1" dirty="0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  <a:t>9148-8050</a:t>
            </a:r>
            <a:r>
              <a:rPr lang="en-US" i="1" dirty="0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  <a:t/>
            </a:r>
            <a:br>
              <a:rPr lang="en-US" i="1" dirty="0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</a:br>
            <a:r>
              <a:rPr lang="en-US" i="1" dirty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  <a:t>regidmae@gmail.com </a:t>
            </a:r>
            <a:r>
              <a:rPr lang="en-US" i="1" dirty="0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  <a:t/>
            </a:r>
            <a:br>
              <a:rPr lang="en-US" i="1" dirty="0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</a:br>
            <a:r>
              <a:rPr lang="en-US" i="1" dirty="0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  <a:t/>
            </a:r>
            <a:br>
              <a:rPr lang="en-US" i="1" dirty="0" smtClean="0">
                <a:latin typeface="Times New Roman" panose="02020603050405020304" pitchFamily="18" charset="0"/>
                <a:ea typeface="바탕" pitchFamily="16" charset="-127"/>
                <a:cs typeface="Times New Roman" panose="02020603050405020304" pitchFamily="18" charset="0"/>
              </a:rPr>
            </a:br>
            <a:endParaRPr lang="en-US" i="1" dirty="0">
              <a:latin typeface="Times New Roman" panose="02020603050405020304" pitchFamily="18" charset="0"/>
              <a:ea typeface="바탕" pitchFamily="16" charset="-127"/>
              <a:cs typeface="Times New Roman" panose="02020603050405020304" pitchFamily="18" charset="0"/>
            </a:endParaRPr>
          </a:p>
        </p:txBody>
      </p:sp>
      <p:cxnSp>
        <p:nvCxnSpPr>
          <p:cNvPr id="5" name="Conector reto 4"/>
          <p:cNvCxnSpPr/>
          <p:nvPr/>
        </p:nvCxnSpPr>
        <p:spPr>
          <a:xfrm>
            <a:off x="484003" y="3864370"/>
            <a:ext cx="82338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523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12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/>
          <p:nvPr/>
        </p:nvPicPr>
        <p:blipFill rotWithShape="1">
          <a:blip r:embed="rId3" cstate="print"/>
          <a:srcRect l="34700" t="19038" r="29274" b="8384"/>
          <a:stretch/>
        </p:blipFill>
        <p:spPr bwMode="auto">
          <a:xfrm>
            <a:off x="1728101" y="548680"/>
            <a:ext cx="5564470" cy="5157192"/>
          </a:xfrm>
          <a:prstGeom prst="rect">
            <a:avLst/>
          </a:prstGeom>
          <a:ln>
            <a:solidFill>
              <a:schemeClr val="tx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4439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79512" y="332656"/>
            <a:ext cx="856895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Etapa 01: Preparo da salmoura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31800" algn="just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sistema atual conta com 03 tanques de preparo de salmoura denominados saturadores. Neles são adicionados aproximadamente 1000 kg de sal (cloreto de sódio) por dia, divididos entre os 3 saturadores, isto para a produção diária de 300 Kg de cloro ativo (hipoclorito de sódio). São colocados manualmente pelos operadores da ETA. Em seguida, a água é adicionada até o nível recomendado (a água é adicionada automaticamente, pelo próprio sistema de automação dos geradores, por meio de bombas), para que ocorra o preparo da salmoura. Esta água utilizada deve ser abrandada para evitar a eletrodeposição dos sais de cálcio e magnésio nos eletrodos (recomendação do fabricante), já que estes causam sujidade nos eletrodos, ocasionando maior demanda de higienização dos mesmos. A salmoura preparada nos saturadores tem concentração 30%. A Figura 15, mostra os </a:t>
            </a:r>
            <a:r>
              <a:rPr lang="pt-BR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abrandadores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tanques de preparo de salmoura.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38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9" y="1196752"/>
            <a:ext cx="9041666" cy="390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1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F0005FB4-DB61-4E40-92DE-B53946E8A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9602" y="3699902"/>
            <a:ext cx="2889953" cy="162985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60ACF1F9-732A-4696-9756-548E2B028A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3357" y="1728298"/>
            <a:ext cx="5040560" cy="292483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5731233-E2D1-4579-AED0-979C689E5E8B}"/>
              </a:ext>
            </a:extLst>
          </p:cNvPr>
          <p:cNvSpPr txBox="1"/>
          <p:nvPr/>
        </p:nvSpPr>
        <p:spPr>
          <a:xfrm>
            <a:off x="179512" y="1259276"/>
            <a:ext cx="5710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ETA BOM JARDIM – UBERLÂNDIA (MG)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E7E7512-33E2-4B22-AC4B-3701FB38F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8759" y="701088"/>
            <a:ext cx="2830795" cy="1737511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B7329F87-8396-445C-8B2F-F79CC8DBFE60}"/>
              </a:ext>
            </a:extLst>
          </p:cNvPr>
          <p:cNvSpPr/>
          <p:nvPr/>
        </p:nvSpPr>
        <p:spPr>
          <a:xfrm rot="5400000">
            <a:off x="5408699" y="2878197"/>
            <a:ext cx="1800200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/>
              <a:t>Substituiu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652D0F4-3DC8-407B-8E7E-6D1058E00003}"/>
              </a:ext>
            </a:extLst>
          </p:cNvPr>
          <p:cNvSpPr txBox="1"/>
          <p:nvPr/>
        </p:nvSpPr>
        <p:spPr>
          <a:xfrm>
            <a:off x="7411144" y="208646"/>
            <a:ext cx="1450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PERIGO!</a:t>
            </a:r>
            <a:endParaRPr lang="pt-BR" sz="2800" b="1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8B1C5F8-F311-4C61-8055-D823942201EE}"/>
              </a:ext>
            </a:extLst>
          </p:cNvPr>
          <p:cNvSpPr txBox="1"/>
          <p:nvPr/>
        </p:nvSpPr>
        <p:spPr>
          <a:xfrm>
            <a:off x="7020272" y="3238237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SEGURANÇA!</a:t>
            </a:r>
            <a:endParaRPr lang="pt-BR" sz="2400" b="1" dirty="0"/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395536" y="33240"/>
            <a:ext cx="8229600" cy="72494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/>
              <a:t>INTRODUÇÃO</a:t>
            </a:r>
          </a:p>
        </p:txBody>
      </p:sp>
    </p:spTree>
    <p:extLst>
      <p:ext uri="{BB962C8B-B14F-4D97-AF65-F5344CB8AC3E}">
        <p14:creationId xmlns:p14="http://schemas.microsoft.com/office/powerpoint/2010/main" val="15852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/>
          <p:cNvSpPr txBox="1">
            <a:spLocks/>
          </p:cNvSpPr>
          <p:nvPr/>
        </p:nvSpPr>
        <p:spPr>
          <a:xfrm>
            <a:off x="395536" y="33240"/>
            <a:ext cx="8229600" cy="72494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/>
              <a:t>INTRODUÇÃO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136300" y="3789040"/>
            <a:ext cx="87480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Instituto </a:t>
            </a:r>
            <a:r>
              <a:rPr lang="pt-B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Brasileiro de Geografia e </a:t>
            </a:r>
            <a:r>
              <a:rPr lang="pt-BR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Estatística (IBGE): </a:t>
            </a:r>
            <a:r>
              <a:rPr lang="pt-B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população estimada em 2017 do município de Uberlândia é cerca de </a:t>
            </a:r>
            <a:r>
              <a:rPr lang="pt-BR" sz="2400" b="1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676.613 </a:t>
            </a:r>
            <a:r>
              <a:rPr lang="pt-BR" sz="2400" b="1" dirty="0" smtClean="0">
                <a:solidFill>
                  <a:schemeClr val="accent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habitantes</a:t>
            </a:r>
            <a:r>
              <a:rPr lang="pt-B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pt-BR" sz="20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Segunda </a:t>
            </a:r>
            <a:r>
              <a:rPr lang="pt-B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maior cidade de Minas Gerais em termos de população. </a:t>
            </a:r>
            <a:endParaRPr lang="pt-BR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Imagem 1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47864" y="673976"/>
            <a:ext cx="5515940" cy="3115063"/>
          </a:xfrm>
          <a:prstGeom prst="rect">
            <a:avLst/>
          </a:prstGeom>
          <a:ln>
            <a:solidFill>
              <a:schemeClr val="tx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tângulo 3"/>
          <p:cNvSpPr/>
          <p:nvPr/>
        </p:nvSpPr>
        <p:spPr>
          <a:xfrm>
            <a:off x="0" y="1631342"/>
            <a:ext cx="31556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Uberlândia</a:t>
            </a:r>
            <a:br>
              <a:rPr lang="pt-BR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t-BR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Minas Gerais(MG)  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97349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83BC7F2E-0FEC-4617-98D0-B9CA870C46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1121" y="761238"/>
            <a:ext cx="5412258" cy="346301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60D46CD-61E0-4FD5-B426-A6003385A494}"/>
              </a:ext>
            </a:extLst>
          </p:cNvPr>
          <p:cNvSpPr txBox="1"/>
          <p:nvPr/>
        </p:nvSpPr>
        <p:spPr>
          <a:xfrm>
            <a:off x="210849" y="555151"/>
            <a:ext cx="324036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pt-BR" sz="2400" dirty="0"/>
              <a:t>Capacidade de tratamento de água de </a:t>
            </a:r>
            <a:r>
              <a:rPr lang="pt-BR" sz="2400" b="1" dirty="0"/>
              <a:t>2,0 m³/s</a:t>
            </a:r>
            <a:r>
              <a:rPr lang="pt-BR" sz="2400" dirty="0"/>
              <a:t>.</a:t>
            </a:r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pt-BR" sz="2400" dirty="0"/>
              <a:t>Localização da ETA Bom Jardim – Área urbana – </a:t>
            </a:r>
            <a:r>
              <a:rPr lang="pt-BR" sz="2400" b="1" dirty="0">
                <a:solidFill>
                  <a:srgbClr val="FF0000"/>
                </a:solidFill>
              </a:rPr>
              <a:t>P</a:t>
            </a:r>
            <a:r>
              <a:rPr lang="pt-BR" sz="2400" b="1" dirty="0" smtClean="0">
                <a:solidFill>
                  <a:srgbClr val="FF0000"/>
                </a:solidFill>
              </a:rPr>
              <a:t>reocupação </a:t>
            </a:r>
            <a:r>
              <a:rPr lang="pt-BR" sz="2400" b="1" dirty="0">
                <a:solidFill>
                  <a:srgbClr val="FF0000"/>
                </a:solidFill>
              </a:rPr>
              <a:t>com a </a:t>
            </a:r>
            <a:r>
              <a:rPr lang="pt-BR" sz="2400" b="1" dirty="0" smtClean="0">
                <a:solidFill>
                  <a:srgbClr val="FF0000"/>
                </a:solidFill>
              </a:rPr>
              <a:t>segurança da população !</a:t>
            </a:r>
            <a:endParaRPr lang="pt-BR" sz="2400" b="1" dirty="0">
              <a:solidFill>
                <a:srgbClr val="FF0000"/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pt-BR" sz="2400" dirty="0" smtClean="0"/>
              <a:t>Tratamento </a:t>
            </a:r>
            <a:r>
              <a:rPr lang="pt-BR" sz="2400" dirty="0"/>
              <a:t>em ciclo </a:t>
            </a:r>
            <a:r>
              <a:rPr lang="pt-BR" sz="2400" dirty="0" smtClean="0"/>
              <a:t>completo;</a:t>
            </a:r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pt-BR" sz="2400" dirty="0" smtClean="0"/>
              <a:t>Opera </a:t>
            </a:r>
            <a:r>
              <a:rPr lang="pt-BR" sz="2400" dirty="0"/>
              <a:t>24 </a:t>
            </a:r>
            <a:r>
              <a:rPr lang="pt-BR" sz="2400" dirty="0" smtClean="0"/>
              <a:t>horas; </a:t>
            </a:r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pt-BR" sz="2400" dirty="0" smtClean="0"/>
              <a:t>20 </a:t>
            </a:r>
            <a:r>
              <a:rPr lang="pt-BR" sz="2400" dirty="0"/>
              <a:t>servidores.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E75CB55-2D16-4B4C-B077-8C5550DCB155}"/>
              </a:ext>
            </a:extLst>
          </p:cNvPr>
          <p:cNvSpPr txBox="1"/>
          <p:nvPr/>
        </p:nvSpPr>
        <p:spPr>
          <a:xfrm>
            <a:off x="3512561" y="4365104"/>
            <a:ext cx="5389378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200" b="1" dirty="0"/>
              <a:t>ETA Bom Jardim abastece cerca de 338.000 mil habitantes (metade da população).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395536" y="33240"/>
            <a:ext cx="8229600" cy="72494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/>
              <a:t>INTRODUÇÃO</a:t>
            </a:r>
          </a:p>
        </p:txBody>
      </p:sp>
    </p:spTree>
    <p:extLst>
      <p:ext uri="{BB962C8B-B14F-4D97-AF65-F5344CB8AC3E}">
        <p14:creationId xmlns:p14="http://schemas.microsoft.com/office/powerpoint/2010/main" val="29853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D3562615-8502-4F17-91AE-5ACE37E0B686}"/>
              </a:ext>
            </a:extLst>
          </p:cNvPr>
          <p:cNvSpPr txBox="1"/>
          <p:nvPr/>
        </p:nvSpPr>
        <p:spPr>
          <a:xfrm>
            <a:off x="94121" y="1052736"/>
            <a:ext cx="568863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300" b="1" dirty="0" smtClean="0"/>
              <a:t>Geração: </a:t>
            </a:r>
            <a:r>
              <a:rPr lang="pt-BR" sz="2300" b="1" dirty="0" smtClean="0">
                <a:solidFill>
                  <a:schemeClr val="accent1"/>
                </a:solidFill>
              </a:rPr>
              <a:t>hipoclorito </a:t>
            </a:r>
            <a:r>
              <a:rPr lang="pt-BR" sz="2300" b="1" dirty="0">
                <a:solidFill>
                  <a:schemeClr val="accent1"/>
                </a:solidFill>
              </a:rPr>
              <a:t>de sódio in </a:t>
            </a:r>
            <a:r>
              <a:rPr lang="pt-BR" sz="2300" b="1" dirty="0" smtClean="0">
                <a:solidFill>
                  <a:schemeClr val="accent1"/>
                </a:solidFill>
              </a:rPr>
              <a:t>loco</a:t>
            </a:r>
            <a:r>
              <a:rPr lang="pt-BR" sz="2300" dirty="0"/>
              <a:t> </a:t>
            </a:r>
            <a:r>
              <a:rPr lang="pt-BR" sz="2300" dirty="0" smtClean="0"/>
              <a:t>utiliza </a:t>
            </a:r>
            <a:r>
              <a:rPr lang="pt-BR" sz="2300" dirty="0"/>
              <a:t>como </a:t>
            </a:r>
            <a:r>
              <a:rPr lang="pt-BR" sz="2300" dirty="0" smtClean="0"/>
              <a:t>insumos:</a:t>
            </a:r>
          </a:p>
          <a:p>
            <a:pPr algn="ctr"/>
            <a:endParaRPr lang="pt-BR" sz="2300" dirty="0"/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pt-BR" sz="2300" dirty="0" smtClean="0"/>
              <a:t>Água; </a:t>
            </a:r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pt-BR" sz="2300" dirty="0"/>
              <a:t>S</a:t>
            </a:r>
            <a:r>
              <a:rPr lang="pt-BR" sz="2300" dirty="0" smtClean="0"/>
              <a:t>al </a:t>
            </a:r>
            <a:r>
              <a:rPr lang="pt-BR" sz="2300" dirty="0"/>
              <a:t>(cloreto de sódio</a:t>
            </a:r>
            <a:r>
              <a:rPr lang="pt-BR" sz="2300" dirty="0" smtClean="0"/>
              <a:t>); </a:t>
            </a:r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pt-BR" sz="2300" dirty="0" smtClean="0"/>
              <a:t> Eletricidade.</a:t>
            </a:r>
            <a:br>
              <a:rPr lang="pt-BR" sz="2300" dirty="0" smtClean="0"/>
            </a:br>
            <a:endParaRPr lang="pt-BR" sz="2300" dirty="0" smtClean="0"/>
          </a:p>
          <a:p>
            <a:pPr algn="ctr"/>
            <a:r>
              <a:rPr lang="pt-BR" sz="2300" b="1" dirty="0" smtClean="0"/>
              <a:t>Processo: </a:t>
            </a:r>
            <a:r>
              <a:rPr lang="pt-BR" sz="2300" dirty="0" smtClean="0"/>
              <a:t>o</a:t>
            </a:r>
            <a:r>
              <a:rPr lang="pt-BR" sz="2300" dirty="0" smtClean="0"/>
              <a:t>corre por meio da </a:t>
            </a:r>
            <a:r>
              <a:rPr lang="pt-BR" sz="2300" b="1" dirty="0" smtClean="0">
                <a:solidFill>
                  <a:schemeClr val="accent1"/>
                </a:solidFill>
              </a:rPr>
              <a:t>eletrólise</a:t>
            </a:r>
            <a:r>
              <a:rPr lang="pt-BR" sz="2300" dirty="0" smtClean="0"/>
              <a:t> </a:t>
            </a:r>
            <a:r>
              <a:rPr lang="pt-BR" sz="2300" b="1" dirty="0" smtClean="0">
                <a:solidFill>
                  <a:schemeClr val="accent1"/>
                </a:solidFill>
              </a:rPr>
              <a:t>do sal (cloreto de sódio</a:t>
            </a:r>
            <a:r>
              <a:rPr lang="pt-BR" sz="2300" b="1" dirty="0" smtClean="0">
                <a:solidFill>
                  <a:schemeClr val="accent1"/>
                </a:solidFill>
              </a:rPr>
              <a:t>) </a:t>
            </a:r>
            <a:r>
              <a:rPr lang="pt-BR" sz="2300" dirty="0" smtClean="0"/>
              <a:t>presente na salmoura preparada anteriormente (concentração 3%),</a:t>
            </a:r>
            <a:endParaRPr lang="pt-BR" sz="2300" dirty="0"/>
          </a:p>
          <a:p>
            <a:pPr algn="ctr"/>
            <a:r>
              <a:rPr lang="pt-BR" sz="2300" dirty="0" smtClean="0"/>
              <a:t>corrente contínua em uma célula eletrolítica contendo eletrodos </a:t>
            </a:r>
            <a:r>
              <a:rPr lang="pt-BR" sz="2300" dirty="0" err="1" smtClean="0"/>
              <a:t>anôdicos</a:t>
            </a:r>
            <a:r>
              <a:rPr lang="pt-BR" sz="2300" dirty="0" smtClean="0"/>
              <a:t> e catódicos . </a:t>
            </a:r>
            <a:endParaRPr lang="pt-BR" sz="2300" dirty="0" smtClean="0"/>
          </a:p>
          <a:p>
            <a:pPr algn="ctr"/>
            <a:endParaRPr lang="pt-BR" sz="2300" dirty="0"/>
          </a:p>
          <a:p>
            <a:pPr algn="ctr"/>
            <a:endParaRPr lang="pt-BR" sz="2300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395536" y="33240"/>
            <a:ext cx="8229600" cy="72494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/>
              <a:t>INTRODUÇÃO</a:t>
            </a:r>
          </a:p>
        </p:txBody>
      </p:sp>
      <p:sp>
        <p:nvSpPr>
          <p:cNvPr id="8" name="Retângulo 7"/>
          <p:cNvSpPr/>
          <p:nvPr/>
        </p:nvSpPr>
        <p:spPr>
          <a:xfrm>
            <a:off x="1475656" y="5473476"/>
            <a:ext cx="7668344" cy="441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pt-BR" sz="800" dirty="0">
                <a:latin typeface="Arial" panose="020B0604020202020204" pitchFamily="34" charset="0"/>
              </a:rPr>
              <a:t>OLIVEIRA, S.Z. (2009). Adaptação de equipamento de geração de gases oxidantes para aplicação na desinfecção de água. Dissertação (Mestrado em engenharia agrícola). Universidade Federal de Viçosa.</a:t>
            </a:r>
            <a:endParaRPr lang="pt-BR" sz="800" dirty="0">
              <a:effectLst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8F22339-DE43-4975-9736-425660E9C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047" y="3239885"/>
            <a:ext cx="3247481" cy="223433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047" y="854191"/>
            <a:ext cx="3247481" cy="2261638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39459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D3562615-8502-4F17-91AE-5ACE37E0B686}"/>
              </a:ext>
            </a:extLst>
          </p:cNvPr>
          <p:cNvSpPr txBox="1"/>
          <p:nvPr/>
        </p:nvSpPr>
        <p:spPr>
          <a:xfrm>
            <a:off x="99746" y="550499"/>
            <a:ext cx="90498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300" dirty="0">
                <a:latin typeface="+mj-lt"/>
              </a:rPr>
              <a:t>A solução oxidante gerada na eletrólise (hipoclorito de sódio na concentração de 0,65%) segue para os tanques de armazenamento </a:t>
            </a:r>
            <a:r>
              <a:rPr lang="pt-BR" sz="2300" dirty="0" smtClean="0">
                <a:latin typeface="+mj-lt"/>
              </a:rPr>
              <a:t/>
            </a:r>
            <a:br>
              <a:rPr lang="pt-BR" sz="2300" dirty="0" smtClean="0">
                <a:latin typeface="+mj-lt"/>
              </a:rPr>
            </a:br>
            <a:r>
              <a:rPr lang="pt-BR" sz="2300" dirty="0" smtClean="0">
                <a:latin typeface="+mj-lt"/>
              </a:rPr>
              <a:t> </a:t>
            </a:r>
            <a:r>
              <a:rPr lang="pt-BR" sz="2300" dirty="0">
                <a:latin typeface="+mj-lt"/>
              </a:rPr>
              <a:t>03 tanques com capacidade de 25.000 litros cada</a:t>
            </a:r>
            <a:r>
              <a:rPr lang="pt-BR" sz="2300" dirty="0" smtClean="0">
                <a:latin typeface="+mj-lt"/>
              </a:rPr>
              <a:t>. </a:t>
            </a:r>
            <a:endParaRPr lang="pt-BR" sz="2300" dirty="0" smtClean="0">
              <a:latin typeface="+mj-lt"/>
            </a:endParaRPr>
          </a:p>
          <a:p>
            <a:pPr algn="ctr"/>
            <a:endParaRPr lang="pt-BR" sz="2300" dirty="0">
              <a:latin typeface="+mj-lt"/>
            </a:endParaRPr>
          </a:p>
          <a:p>
            <a:pPr algn="ctr"/>
            <a:endParaRPr lang="pt-BR" sz="2300" dirty="0">
              <a:latin typeface="+mj-lt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395536" y="33240"/>
            <a:ext cx="8229600" cy="72494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/>
              <a:t>INTRODUÇÃO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757618"/>
            <a:ext cx="3858452" cy="2344376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82254" y="4365104"/>
            <a:ext cx="905285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200" dirty="0">
                <a:solidFill>
                  <a:schemeClr val="tx1">
                    <a:lumMod val="95000"/>
                    <a:lumOff val="5000"/>
                  </a:schemeClr>
                </a:solidFill>
                <a:ea typeface="Times New Roman" panose="02020603050405020304" pitchFamily="18" charset="0"/>
              </a:rPr>
              <a:t>Os tanques de armazenamento são específicos para este tipo de produto químico e contém pontos de saída do hidrogênio (H</a:t>
            </a:r>
            <a:r>
              <a:rPr lang="pt-BR" sz="2200" baseline="-25000" dirty="0">
                <a:solidFill>
                  <a:schemeClr val="tx1">
                    <a:lumMod val="95000"/>
                    <a:lumOff val="5000"/>
                  </a:schemeClr>
                </a:solidFill>
                <a:ea typeface="Times New Roman" panose="02020603050405020304" pitchFamily="18" charset="0"/>
              </a:rPr>
              <a:t>2</a:t>
            </a:r>
            <a:r>
              <a:rPr lang="pt-BR" sz="2200" dirty="0">
                <a:solidFill>
                  <a:schemeClr val="tx1">
                    <a:lumMod val="95000"/>
                    <a:lumOff val="5000"/>
                  </a:schemeClr>
                </a:solidFill>
                <a:ea typeface="Times New Roman" panose="02020603050405020304" pitchFamily="18" charset="0"/>
              </a:rPr>
              <a:t>) produzido juntamente com o hipoclorito de sódio e outros subprodutos da eletrólise da salmoura.</a:t>
            </a:r>
            <a:endParaRPr lang="pt-BR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7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D3562615-8502-4F17-91AE-5ACE37E0B686}"/>
              </a:ext>
            </a:extLst>
          </p:cNvPr>
          <p:cNvSpPr txBox="1"/>
          <p:nvPr/>
        </p:nvSpPr>
        <p:spPr>
          <a:xfrm>
            <a:off x="244828" y="1556792"/>
            <a:ext cx="85310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pt-BR" sz="2400" dirty="0">
                <a:latin typeface="+mj-lt"/>
              </a:rPr>
              <a:t>A dosagem é realizada automaticamente de acordo com a </a:t>
            </a:r>
            <a:r>
              <a:rPr lang="pt-BR" sz="2400" dirty="0" smtClean="0">
                <a:latin typeface="+mj-lt"/>
              </a:rPr>
              <a:t>demanda</a:t>
            </a:r>
            <a:r>
              <a:rPr lang="pt-BR" sz="2400" dirty="0">
                <a:latin typeface="+mj-lt"/>
              </a:rPr>
              <a:t>;</a:t>
            </a:r>
            <a:endParaRPr lang="pt-BR" sz="2400" dirty="0" smtClean="0">
              <a:latin typeface="+mj-lt"/>
            </a:endParaRPr>
          </a:p>
          <a:p>
            <a:pPr marL="342900" indent="-342900" algn="ctr">
              <a:buFont typeface="Wingdings" panose="05000000000000000000" pitchFamily="2" charset="2"/>
              <a:buChar char="§"/>
            </a:pPr>
            <a:endParaRPr lang="pt-BR" sz="2400" dirty="0">
              <a:latin typeface="+mj-lt"/>
            </a:endParaRPr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pt-BR" sz="2400" dirty="0" smtClean="0">
                <a:latin typeface="+mj-lt"/>
              </a:rPr>
              <a:t> </a:t>
            </a:r>
            <a:r>
              <a:rPr lang="pt-BR" sz="2400" dirty="0">
                <a:latin typeface="+mj-lt"/>
              </a:rPr>
              <a:t>O ponto de aplicação é no poço de contato da ETA, no qual permanece em contato com a água filtrada, por tempo determinado para realizar a desinfecção. </a:t>
            </a:r>
          </a:p>
          <a:p>
            <a:pPr marL="342900" indent="-342900" algn="ctr">
              <a:buFont typeface="Wingdings" panose="05000000000000000000" pitchFamily="2" charset="2"/>
              <a:buChar char="§"/>
            </a:pPr>
            <a:endParaRPr lang="pt-BR" sz="2400" dirty="0">
              <a:latin typeface="+mj-lt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395536" y="33240"/>
            <a:ext cx="8229600" cy="72494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/>
              <a:t>INTRODUÇÃO</a:t>
            </a:r>
          </a:p>
        </p:txBody>
      </p:sp>
      <p:sp>
        <p:nvSpPr>
          <p:cNvPr id="8" name="Retângulo 7"/>
          <p:cNvSpPr/>
          <p:nvPr/>
        </p:nvSpPr>
        <p:spPr>
          <a:xfrm>
            <a:off x="1475656" y="5473476"/>
            <a:ext cx="7668344" cy="441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pt-BR" sz="800" dirty="0">
                <a:latin typeface="Arial" panose="020B0604020202020204" pitchFamily="34" charset="0"/>
              </a:rPr>
              <a:t>OLIVEIRA, S.Z. (2009). Adaptação de equipamento de geração de gases oxidantes para aplicação na desinfecção de água. Dissertação (Mestrado em engenharia agrícola). Universidade Federal de Viçosa.</a:t>
            </a:r>
            <a:endParaRPr lang="pt-BR" sz="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8627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1727</TotalTime>
  <Words>2034</Words>
  <Application>Microsoft Office PowerPoint</Application>
  <PresentationFormat>Apresentação na tela (4:3)</PresentationFormat>
  <Paragraphs>214</Paragraphs>
  <Slides>37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6" baseType="lpstr">
      <vt:lpstr>Agency FB</vt:lpstr>
      <vt:lpstr>Arial</vt:lpstr>
      <vt:lpstr>바탕</vt:lpstr>
      <vt:lpstr>Calibri</vt:lpstr>
      <vt:lpstr>Georgia</vt:lpstr>
      <vt:lpstr>Monotype Corsiva</vt:lpstr>
      <vt:lpstr>Times New Roman</vt:lpstr>
      <vt:lpstr>Wingdings</vt:lpstr>
      <vt:lpstr>Tema do Office</vt:lpstr>
      <vt:lpstr>SUBSTITUIÇÃO DO GÁS CLORO POR HIPOCLORITO DE SÓDIO PRODUZIDO IN LOCO EM SISTEMA DE ABASTECIMENTO DE ÁGUA: VIABILIDADE ECONÔMICA E OPERACIONAL – ESTUDO DE CASO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OBJETIVO</vt:lpstr>
      <vt:lpstr>MATERIAIS E MÉTODOS</vt:lpstr>
      <vt:lpstr>Apresentação do PowerPoint</vt:lpstr>
      <vt:lpstr>MATERIAIS E MÉTODOS</vt:lpstr>
      <vt:lpstr>RESULTADOS – Eficiência na Desinfecção  </vt:lpstr>
      <vt:lpstr>RESULTADOS – Eficiência na Desinfecção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AGRADECIMENTOS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Gabriel Silva</dc:creator>
  <cp:lastModifiedBy>Ingrid Pacheco</cp:lastModifiedBy>
  <cp:revision>102</cp:revision>
  <dcterms:created xsi:type="dcterms:W3CDTF">2018-05-02T19:43:05Z</dcterms:created>
  <dcterms:modified xsi:type="dcterms:W3CDTF">2018-05-28T18:23:54Z</dcterms:modified>
</cp:coreProperties>
</file>