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8" r:id="rId3"/>
    <p:sldId id="266" r:id="rId4"/>
    <p:sldId id="271" r:id="rId5"/>
    <p:sldId id="267" r:id="rId6"/>
    <p:sldId id="272" r:id="rId7"/>
    <p:sldId id="270" r:id="rId8"/>
    <p:sldId id="260" r:id="rId9"/>
    <p:sldId id="259" r:id="rId10"/>
    <p:sldId id="273" r:id="rId11"/>
    <p:sldId id="261" r:id="rId12"/>
    <p:sldId id="275" r:id="rId13"/>
    <p:sldId id="282" r:id="rId14"/>
    <p:sldId id="283" r:id="rId15"/>
    <p:sldId id="277" r:id="rId16"/>
    <p:sldId id="278" r:id="rId17"/>
    <p:sldId id="263" r:id="rId18"/>
    <p:sldId id="264"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Plan1!$B$1</c:f>
              <c:strCache>
                <c:ptCount val="1"/>
                <c:pt idx="0">
                  <c:v>Colunas1</c:v>
                </c:pt>
              </c:strCache>
            </c:strRef>
          </c:tx>
          <c:dLbls>
            <c:dLbl>
              <c:idx val="0"/>
              <c:layout>
                <c:manualLayout>
                  <c:x val="-2.1999122467111137E-2"/>
                  <c:y val="-6.5429684984402492E-2"/>
                </c:manualLayout>
              </c:layout>
              <c:showLegendKey val="0"/>
              <c:showVal val="1"/>
              <c:showCatName val="0"/>
              <c:showSerName val="0"/>
              <c:showPercent val="0"/>
              <c:showBubbleSize val="0"/>
            </c:dLbl>
            <c:dLbl>
              <c:idx val="1"/>
              <c:layout>
                <c:manualLayout>
                  <c:x val="-1.9799054322334513E-2"/>
                  <c:y val="-5.4524737487002074E-2"/>
                </c:manualLayout>
              </c:layout>
              <c:showLegendKey val="0"/>
              <c:showVal val="1"/>
              <c:showCatName val="0"/>
              <c:showSerName val="0"/>
              <c:showPercent val="0"/>
              <c:showBubbleSize val="0"/>
            </c:dLbl>
            <c:dLbl>
              <c:idx val="2"/>
              <c:layout>
                <c:manualLayout>
                  <c:x val="-1.7599159397630681E-2"/>
                  <c:y val="4.3619789989601664E-2"/>
                </c:manualLayout>
              </c:layout>
              <c:showLegendKey val="0"/>
              <c:showVal val="1"/>
              <c:showCatName val="0"/>
              <c:showSerName val="0"/>
              <c:showPercent val="0"/>
              <c:showBubbleSize val="0"/>
            </c:dLbl>
            <c:dLbl>
              <c:idx val="3"/>
              <c:layout>
                <c:manualLayout>
                  <c:x val="-1.9799054322334492E-2"/>
                  <c:y val="3.9984807490468191E-2"/>
                </c:manualLayout>
              </c:layout>
              <c:showLegendKey val="0"/>
              <c:showVal val="1"/>
              <c:showCatName val="0"/>
              <c:showSerName val="0"/>
              <c:showPercent val="0"/>
              <c:showBubbleSize val="0"/>
            </c:dLbl>
            <c:dLbl>
              <c:idx val="4"/>
              <c:layout>
                <c:manualLayout>
                  <c:x val="-2.6398739096446033E-2"/>
                  <c:y val="-3.9984807490468191E-2"/>
                </c:manualLayout>
              </c:layout>
              <c:showLegendKey val="0"/>
              <c:showVal val="1"/>
              <c:showCatName val="0"/>
              <c:showSerName val="0"/>
              <c:showPercent val="0"/>
              <c:showBubbleSize val="0"/>
            </c:dLbl>
            <c:dLbl>
              <c:idx val="5"/>
              <c:layout>
                <c:manualLayout>
                  <c:x val="-2.1998949247038366E-2"/>
                  <c:y val="3.9984807490468191E-2"/>
                </c:manualLayout>
              </c:layout>
              <c:showLegendKey val="0"/>
              <c:showVal val="1"/>
              <c:showCatName val="0"/>
              <c:showSerName val="0"/>
              <c:showPercent val="0"/>
              <c:showBubbleSize val="0"/>
            </c:dLbl>
            <c:dLbl>
              <c:idx val="6"/>
              <c:layout>
                <c:manualLayout>
                  <c:x val="-2.4198844171742159E-2"/>
                  <c:y val="-4.3619789989601664E-2"/>
                </c:manualLayout>
              </c:layout>
              <c:showLegendKey val="0"/>
              <c:showVal val="1"/>
              <c:showCatName val="0"/>
              <c:showSerName val="0"/>
              <c:showPercent val="0"/>
              <c:showBubbleSize val="0"/>
            </c:dLbl>
            <c:dLbl>
              <c:idx val="7"/>
              <c:layout>
                <c:manualLayout>
                  <c:x val="-2.4198844171742159E-2"/>
                  <c:y val="-3.9984807490468323E-2"/>
                </c:manualLayout>
              </c:layout>
              <c:showLegendKey val="0"/>
              <c:showVal val="1"/>
              <c:showCatName val="0"/>
              <c:showSerName val="0"/>
              <c:showPercent val="0"/>
              <c:showBubbleSize val="0"/>
            </c:dLbl>
            <c:dLbl>
              <c:idx val="8"/>
              <c:layout>
                <c:manualLayout>
                  <c:x val="-1.9799054322334492E-2"/>
                  <c:y val="4.7254772488735129E-2"/>
                </c:manualLayout>
              </c:layout>
              <c:showLegendKey val="0"/>
              <c:showVal val="1"/>
              <c:showCatName val="0"/>
              <c:showSerName val="0"/>
              <c:showPercent val="0"/>
              <c:showBubbleSize val="0"/>
            </c:dLbl>
            <c:dLbl>
              <c:idx val="9"/>
              <c:layout>
                <c:manualLayout>
                  <c:x val="-1.7599159397630661E-2"/>
                  <c:y val="3.6349824991334719E-2"/>
                </c:manualLayout>
              </c:layout>
              <c:showLegendKey val="0"/>
              <c:showVal val="1"/>
              <c:showCatName val="0"/>
              <c:showSerName val="0"/>
              <c:showPercent val="0"/>
              <c:showBubbleSize val="0"/>
            </c:dLbl>
            <c:dLbl>
              <c:idx val="10"/>
              <c:layout>
                <c:manualLayout>
                  <c:x val="-1.5399264472926829E-2"/>
                  <c:y val="3.9984807490468122E-2"/>
                </c:manualLayout>
              </c:layout>
              <c:showLegendKey val="0"/>
              <c:showVal val="1"/>
              <c:showCatName val="0"/>
              <c:showSerName val="0"/>
              <c:showPercent val="0"/>
              <c:showBubbleSize val="0"/>
            </c:dLbl>
            <c:dLbl>
              <c:idx val="11"/>
              <c:layout>
                <c:manualLayout>
                  <c:x val="-4.3997898494076652E-3"/>
                  <c:y val="4.3619789989601594E-2"/>
                </c:manualLayout>
              </c:layout>
              <c:showLegendKey val="0"/>
              <c:showVal val="1"/>
              <c:showCatName val="0"/>
              <c:showSerName val="0"/>
              <c:showPercent val="0"/>
              <c:showBubbleSize val="0"/>
            </c:dLbl>
            <c:dLbl>
              <c:idx val="12"/>
              <c:layout>
                <c:manualLayout>
                  <c:x val="-1.0999474623519164E-2"/>
                  <c:y val="4.7254772488735129E-2"/>
                </c:manualLayout>
              </c:layout>
              <c:showLegendKey val="0"/>
              <c:showVal val="1"/>
              <c:showCatName val="0"/>
              <c:showSerName val="0"/>
              <c:showPercent val="0"/>
              <c:showBubbleSize val="0"/>
            </c:dLbl>
            <c:dLbl>
              <c:idx val="13"/>
              <c:layout>
                <c:manualLayout>
                  <c:x val="-1.5399264472926829E-2"/>
                  <c:y val="3.9984807490468122E-2"/>
                </c:manualLayout>
              </c:layout>
              <c:showLegendKey val="0"/>
              <c:showVal val="1"/>
              <c:showCatName val="0"/>
              <c:showSerName val="0"/>
              <c:showPercent val="0"/>
              <c:showBubbleSize val="0"/>
            </c:dLbl>
            <c:dLbl>
              <c:idx val="14"/>
              <c:layout>
                <c:manualLayout>
                  <c:x val="-1.7599159397630824E-2"/>
                  <c:y val="3.9984807490468191E-2"/>
                </c:manualLayout>
              </c:layout>
              <c:showLegendKey val="0"/>
              <c:showVal val="1"/>
              <c:showCatName val="0"/>
              <c:showSerName val="0"/>
              <c:showPercent val="0"/>
              <c:showBubbleSize val="0"/>
            </c:dLbl>
            <c:dLbl>
              <c:idx val="15"/>
              <c:layout>
                <c:manualLayout>
                  <c:x val="-1.3199369548222996E-2"/>
                  <c:y val="4.7254772488735129E-2"/>
                </c:manualLayout>
              </c:layout>
              <c:showLegendKey val="0"/>
              <c:showVal val="1"/>
              <c:showCatName val="0"/>
              <c:showSerName val="0"/>
              <c:showPercent val="0"/>
              <c:showBubbleSize val="0"/>
            </c:dLbl>
            <c:dLbl>
              <c:idx val="16"/>
              <c:layout>
                <c:manualLayout>
                  <c:x val="-1.5399264472926668E-2"/>
                  <c:y val="3.2714842492201246E-2"/>
                </c:manualLayout>
              </c:layout>
              <c:showLegendKey val="0"/>
              <c:showVal val="1"/>
              <c:showCatName val="0"/>
              <c:showSerName val="0"/>
              <c:showPercent val="0"/>
              <c:showBubbleSize val="0"/>
            </c:dLbl>
            <c:dLbl>
              <c:idx val="17"/>
              <c:layout>
                <c:manualLayout>
                  <c:x val="-1.7599159397630661E-2"/>
                  <c:y val="3.9984807490468122E-2"/>
                </c:manualLayout>
              </c:layout>
              <c:showLegendKey val="0"/>
              <c:showVal val="1"/>
              <c:showCatName val="0"/>
              <c:showSerName val="0"/>
              <c:showPercent val="0"/>
              <c:showBubbleSize val="0"/>
            </c:dLbl>
            <c:dLbl>
              <c:idx val="18"/>
              <c:layout>
                <c:manualLayout>
                  <c:x val="-1.7599159397630661E-2"/>
                  <c:y val="4.3619789989601664E-2"/>
                </c:manualLayout>
              </c:layout>
              <c:showLegendKey val="0"/>
              <c:showVal val="1"/>
              <c:showCatName val="0"/>
              <c:showSerName val="0"/>
              <c:showPercent val="0"/>
              <c:showBubbleSize val="0"/>
            </c:dLbl>
            <c:txPr>
              <a:bodyPr/>
              <a:lstStyle/>
              <a:p>
                <a:pPr>
                  <a:defRPr>
                    <a:latin typeface="Times New Roman" pitchFamily="18" charset="0"/>
                    <a:cs typeface="Times New Roman" pitchFamily="18" charset="0"/>
                  </a:defRPr>
                </a:pPr>
                <a:endParaRPr lang="pt-BR"/>
              </a:p>
            </c:txPr>
            <c:showLegendKey val="0"/>
            <c:showVal val="1"/>
            <c:showCatName val="0"/>
            <c:showSerName val="0"/>
            <c:showPercent val="0"/>
            <c:showBubbleSize val="0"/>
            <c:showLeaderLines val="0"/>
          </c:dLbls>
          <c:cat>
            <c:numRef>
              <c:f>Plan1!$A$2:$A$20</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Plan1!$B$2:$B$20</c:f>
              <c:numCache>
                <c:formatCode>General</c:formatCode>
                <c:ptCount val="19"/>
                <c:pt idx="0">
                  <c:v>2</c:v>
                </c:pt>
                <c:pt idx="1">
                  <c:v>2</c:v>
                </c:pt>
                <c:pt idx="2">
                  <c:v>6</c:v>
                </c:pt>
                <c:pt idx="3">
                  <c:v>9</c:v>
                </c:pt>
                <c:pt idx="4">
                  <c:v>15</c:v>
                </c:pt>
                <c:pt idx="5">
                  <c:v>15</c:v>
                </c:pt>
                <c:pt idx="6">
                  <c:v>17</c:v>
                </c:pt>
                <c:pt idx="7">
                  <c:v>19</c:v>
                </c:pt>
                <c:pt idx="8">
                  <c:v>19</c:v>
                </c:pt>
                <c:pt idx="9">
                  <c:v>21</c:v>
                </c:pt>
                <c:pt idx="10">
                  <c:v>26</c:v>
                </c:pt>
                <c:pt idx="11">
                  <c:v>30</c:v>
                </c:pt>
                <c:pt idx="12">
                  <c:v>37</c:v>
                </c:pt>
                <c:pt idx="13">
                  <c:v>41</c:v>
                </c:pt>
                <c:pt idx="14">
                  <c:v>44</c:v>
                </c:pt>
                <c:pt idx="15">
                  <c:v>47</c:v>
                </c:pt>
                <c:pt idx="16">
                  <c:v>48</c:v>
                </c:pt>
                <c:pt idx="17">
                  <c:v>49</c:v>
                </c:pt>
                <c:pt idx="18">
                  <c:v>50</c:v>
                </c:pt>
              </c:numCache>
            </c:numRef>
          </c:val>
          <c:smooth val="0"/>
        </c:ser>
        <c:dLbls>
          <c:showLegendKey val="0"/>
          <c:showVal val="1"/>
          <c:showCatName val="0"/>
          <c:showSerName val="0"/>
          <c:showPercent val="0"/>
          <c:showBubbleSize val="0"/>
        </c:dLbls>
        <c:marker val="1"/>
        <c:smooth val="0"/>
        <c:axId val="32537600"/>
        <c:axId val="8698624"/>
      </c:lineChart>
      <c:catAx>
        <c:axId val="32537600"/>
        <c:scaling>
          <c:orientation val="minMax"/>
        </c:scaling>
        <c:delete val="0"/>
        <c:axPos val="b"/>
        <c:numFmt formatCode="General" sourceLinked="1"/>
        <c:majorTickMark val="none"/>
        <c:minorTickMark val="none"/>
        <c:tickLblPos val="nextTo"/>
        <c:crossAx val="8698624"/>
        <c:crosses val="autoZero"/>
        <c:auto val="1"/>
        <c:lblAlgn val="ctr"/>
        <c:lblOffset val="100"/>
        <c:noMultiLvlLbl val="0"/>
      </c:catAx>
      <c:valAx>
        <c:axId val="8698624"/>
        <c:scaling>
          <c:orientation val="minMax"/>
        </c:scaling>
        <c:delete val="0"/>
        <c:axPos val="l"/>
        <c:majorGridlines/>
        <c:numFmt formatCode="General" sourceLinked="1"/>
        <c:majorTickMark val="none"/>
        <c:minorTickMark val="none"/>
        <c:tickLblPos val="nextTo"/>
        <c:crossAx val="3253760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28/05/2018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7C5135-C6EC-4FEB-97E1-E7A17BEAE96C}" type="datetimeFigureOut">
              <a:rPr lang="pt-BR" smtClean="0"/>
              <a:t>28/05/2018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7C5135-C6EC-4FEB-97E1-E7A17BEAE96C}" type="datetimeFigureOut">
              <a:rPr lang="pt-BR" smtClean="0"/>
              <a:t>28/05/2018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28/05/2018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4149080"/>
            <a:ext cx="7776864" cy="1151706"/>
          </a:xfrm>
        </p:spPr>
        <p:txBody>
          <a:bodyPr>
            <a:normAutofit fontScale="92500" lnSpcReduction="10000"/>
          </a:bodyPr>
          <a:lstStyle/>
          <a:p>
            <a:pPr marL="0" indent="0" algn="ctr">
              <a:buNone/>
            </a:pPr>
            <a:r>
              <a:rPr lang="pt-BR" sz="2400" b="1" dirty="0" smtClean="0">
                <a:latin typeface="Times New Roman" pitchFamily="18" charset="0"/>
                <a:cs typeface="Times New Roman" pitchFamily="18" charset="0"/>
              </a:rPr>
              <a:t>Aline Coelho Nogueira</a:t>
            </a:r>
          </a:p>
          <a:p>
            <a:pPr marL="0" indent="0" algn="ctr">
              <a:buNone/>
            </a:pPr>
            <a:r>
              <a:rPr lang="pt-BR" sz="2400" b="1" dirty="0" smtClean="0">
                <a:latin typeface="Times New Roman" pitchFamily="18" charset="0"/>
                <a:cs typeface="Times New Roman" pitchFamily="18" charset="0"/>
              </a:rPr>
              <a:t>Luiz Roberto Santos Moraes</a:t>
            </a:r>
          </a:p>
          <a:p>
            <a:pPr marL="0" indent="0" algn="ctr">
              <a:buNone/>
            </a:pPr>
            <a:r>
              <a:rPr lang="pt-BR" sz="2400" b="1" dirty="0" smtClean="0">
                <a:latin typeface="Times New Roman" pitchFamily="18" charset="0"/>
                <a:cs typeface="Times New Roman" pitchFamily="18" charset="0"/>
              </a:rPr>
              <a:t>Patrícia Campos Borja</a:t>
            </a:r>
          </a:p>
          <a:p>
            <a:pPr algn="ctr"/>
            <a:endParaRPr lang="pt-BR" sz="2400" dirty="0"/>
          </a:p>
        </p:txBody>
      </p:sp>
      <p:sp>
        <p:nvSpPr>
          <p:cNvPr id="5" name="Título 1"/>
          <p:cNvSpPr>
            <a:spLocks noGrp="1"/>
          </p:cNvSpPr>
          <p:nvPr>
            <p:ph type="ctrTitle" idx="4294967295"/>
          </p:nvPr>
        </p:nvSpPr>
        <p:spPr>
          <a:xfrm>
            <a:off x="-441" y="980728"/>
            <a:ext cx="9144000" cy="2387600"/>
          </a:xfrm>
        </p:spPr>
        <p:txBody>
          <a:bodyPr anchor="ctr" anchorCtr="0">
            <a:normAutofit fontScale="90000"/>
          </a:bodyPr>
          <a:lstStyle/>
          <a:p>
            <a:r>
              <a:rPr lang="pt-BR" sz="3600" b="1" dirty="0">
                <a:latin typeface="Times New Roman" pitchFamily="18" charset="0"/>
                <a:cs typeface="Times New Roman" pitchFamily="18" charset="0"/>
              </a:rPr>
              <a:t>REGULAÇÃO NA ÁREA DE SANEAMENTO BÁSICO: UMA ANÁLISE DA AGÊNCIA </a:t>
            </a:r>
            <a:r>
              <a:rPr lang="pt-BR" sz="3600" b="1" dirty="0" smtClean="0">
                <a:latin typeface="Times New Roman" pitchFamily="18" charset="0"/>
                <a:cs typeface="Times New Roman" pitchFamily="18" charset="0"/>
              </a:rPr>
              <a:t>REGULADORA </a:t>
            </a:r>
            <a:r>
              <a:rPr lang="pt-BR" sz="3600" b="1" dirty="0">
                <a:latin typeface="Times New Roman" pitchFamily="18" charset="0"/>
                <a:cs typeface="Times New Roman" pitchFamily="18" charset="0"/>
              </a:rPr>
              <a:t>DE SANEAMENTO BÁSICO DO ESTADO DA BAHIA (AGERSA) </a:t>
            </a:r>
            <a:endParaRPr lang="pt-BR" b="1" dirty="0">
              <a:latin typeface="Times New Roman" pitchFamily="18" charset="0"/>
              <a:cs typeface="Times New Roman" pitchFamily="18" charset="0"/>
            </a:endParaRPr>
          </a:p>
        </p:txBody>
      </p:sp>
    </p:spTree>
    <p:extLst>
      <p:ext uri="{BB962C8B-B14F-4D97-AF65-F5344CB8AC3E}">
        <p14:creationId xmlns:p14="http://schemas.microsoft.com/office/powerpoint/2010/main" val="260215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004" y="980728"/>
            <a:ext cx="8712968" cy="4525963"/>
          </a:xfrm>
        </p:spPr>
        <p:txBody>
          <a:bodyPr>
            <a:normAutofit/>
          </a:bodyPr>
          <a:lstStyle/>
          <a:p>
            <a:pPr lvl="0" algn="just"/>
            <a:endParaRPr lang="pt-BR" sz="2900" dirty="0" smtClean="0">
              <a:latin typeface="Times New Roman" pitchFamily="18" charset="0"/>
              <a:cs typeface="Times New Roman" pitchFamily="18" charset="0"/>
            </a:endParaRPr>
          </a:p>
          <a:p>
            <a:pPr lvl="0" algn="just"/>
            <a:endParaRPr lang="pt-BR" sz="2900" dirty="0">
              <a:latin typeface="Times New Roman" pitchFamily="18" charset="0"/>
              <a:cs typeface="Times New Roman" pitchFamily="18" charset="0"/>
            </a:endParaRPr>
          </a:p>
          <a:p>
            <a:pPr lvl="0" algn="just"/>
            <a:endParaRPr lang="pt-BR" sz="2900" dirty="0" smtClean="0">
              <a:latin typeface="Times New Roman" pitchFamily="18" charset="0"/>
              <a:cs typeface="Times New Roman" pitchFamily="18" charset="0"/>
            </a:endParaRPr>
          </a:p>
          <a:p>
            <a:pPr lvl="0" algn="just"/>
            <a:endParaRPr lang="pt-BR" sz="2900" dirty="0">
              <a:latin typeface="Times New Roman" pitchFamily="18" charset="0"/>
              <a:cs typeface="Times New Roman" pitchFamily="18" charset="0"/>
            </a:endParaRPr>
          </a:p>
          <a:p>
            <a:pPr lvl="0" algn="just"/>
            <a:endParaRPr lang="pt-BR" sz="2900" dirty="0" smtClean="0">
              <a:latin typeface="Times New Roman" pitchFamily="18" charset="0"/>
              <a:cs typeface="Times New Roman" pitchFamily="18" charset="0"/>
            </a:endParaRPr>
          </a:p>
          <a:p>
            <a:pPr lvl="0" algn="just"/>
            <a:endParaRPr lang="pt-BR" sz="2900" dirty="0">
              <a:latin typeface="Times New Roman" pitchFamily="18" charset="0"/>
              <a:cs typeface="Times New Roman" pitchFamily="18" charset="0"/>
            </a:endParaRPr>
          </a:p>
          <a:p>
            <a:pPr marL="0" lvl="0" indent="0" algn="just">
              <a:buNone/>
            </a:pPr>
            <a:endParaRPr lang="pt-BR" sz="2900" dirty="0">
              <a:latin typeface="Times New Roman" pitchFamily="18" charset="0"/>
              <a:cs typeface="Times New Roman" pitchFamily="18" charset="0"/>
            </a:endParaRPr>
          </a:p>
          <a:p>
            <a:endParaRPr lang="pt-BR" dirty="0"/>
          </a:p>
        </p:txBody>
      </p:sp>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METODOLOGIA</a:t>
            </a:r>
            <a:endParaRPr lang="pt-BR" dirty="0">
              <a:latin typeface="Times New Roman" pitchFamily="18" charset="0"/>
              <a:cs typeface="Times New Roman" pitchFamily="18" charset="0"/>
            </a:endParaRPr>
          </a:p>
        </p:txBody>
      </p:sp>
      <p:sp>
        <p:nvSpPr>
          <p:cNvPr id="6" name="CaixaDeTexto 5"/>
          <p:cNvSpPr txBox="1"/>
          <p:nvPr/>
        </p:nvSpPr>
        <p:spPr>
          <a:xfrm>
            <a:off x="1439652" y="1196752"/>
            <a:ext cx="7019764" cy="2785378"/>
          </a:xfrm>
          <a:prstGeom prst="rect">
            <a:avLst/>
          </a:prstGeom>
          <a:noFill/>
        </p:spPr>
        <p:txBody>
          <a:bodyPr wrap="square" rtlCol="0">
            <a:spAutoFit/>
          </a:bodyPr>
          <a:lstStyle/>
          <a:p>
            <a:pPr lvl="1" algn="just">
              <a:spcBef>
                <a:spcPts val="600"/>
              </a:spcBef>
            </a:pPr>
            <a:r>
              <a:rPr lang="pt-BR" sz="1600" b="1" dirty="0">
                <a:latin typeface="Times New Roman" pitchFamily="18" charset="0"/>
                <a:cs typeface="Times New Roman" pitchFamily="18" charset="0"/>
              </a:rPr>
              <a:t>Contrato de Gestão (</a:t>
            </a:r>
            <a:r>
              <a:rPr lang="pt-BR" sz="1600" b="1" dirty="0" smtClean="0">
                <a:latin typeface="Times New Roman" pitchFamily="18" charset="0"/>
                <a:cs typeface="Times New Roman" pitchFamily="18" charset="0"/>
              </a:rPr>
              <a:t>B1) - </a:t>
            </a:r>
            <a:r>
              <a:rPr lang="pt-BR" sz="1600" dirty="0" smtClean="0">
                <a:latin typeface="Times New Roman" pitchFamily="18" charset="0"/>
                <a:cs typeface="Times New Roman" pitchFamily="18" charset="0"/>
              </a:rPr>
              <a:t>Para </a:t>
            </a:r>
            <a:r>
              <a:rPr lang="pt-BR" sz="1600" dirty="0">
                <a:latin typeface="Times New Roman" pitchFamily="18" charset="0"/>
                <a:cs typeface="Times New Roman" pitchFamily="18" charset="0"/>
              </a:rPr>
              <a:t>avaliação da transparência da gestão em relação aos </a:t>
            </a:r>
            <a:r>
              <a:rPr lang="pt-BR" sz="1600" i="1" dirty="0" err="1">
                <a:latin typeface="Times New Roman" pitchFamily="18" charset="0"/>
                <a:cs typeface="Times New Roman" pitchFamily="18" charset="0"/>
              </a:rPr>
              <a:t>stakeholders</a:t>
            </a:r>
            <a:r>
              <a:rPr lang="pt-BR" sz="1600" dirty="0">
                <a:latin typeface="Times New Roman" pitchFamily="18" charset="0"/>
                <a:cs typeface="Times New Roman" pitchFamily="18" charset="0"/>
              </a:rPr>
              <a:t> (partes interessadas). Apesar de reduzir a autonomia do ente regulador, o Contrato de Gestão é capaz de promover a transparência.</a:t>
            </a:r>
          </a:p>
          <a:p>
            <a:pPr lvl="1" algn="just">
              <a:spcBef>
                <a:spcPts val="600"/>
              </a:spcBef>
            </a:pPr>
            <a:r>
              <a:rPr lang="pt-BR" sz="1600" b="1" dirty="0">
                <a:latin typeface="Times New Roman" pitchFamily="18" charset="0"/>
                <a:cs typeface="Times New Roman" pitchFamily="18" charset="0"/>
              </a:rPr>
              <a:t>Decisão colegiada (B2)</a:t>
            </a:r>
            <a:r>
              <a:rPr lang="pt-BR" sz="1600" dirty="0">
                <a:latin typeface="Times New Roman" pitchFamily="18" charset="0"/>
                <a:cs typeface="Times New Roman" pitchFamily="18" charset="0"/>
              </a:rPr>
              <a:t> </a:t>
            </a:r>
            <a:r>
              <a:rPr lang="pt-BR" sz="1600" dirty="0" smtClean="0">
                <a:latin typeface="Times New Roman" pitchFamily="18" charset="0"/>
                <a:cs typeface="Times New Roman" pitchFamily="18" charset="0"/>
              </a:rPr>
              <a:t> - Para </a:t>
            </a:r>
            <a:r>
              <a:rPr lang="pt-BR" sz="1600" dirty="0">
                <a:latin typeface="Times New Roman" pitchFamily="18" charset="0"/>
                <a:cs typeface="Times New Roman" pitchFamily="18" charset="0"/>
              </a:rPr>
              <a:t>avaliar o grau de captura do poder decisório do ente regulador por grupos de interesses diversos. A existência de decisão colegiada garante uma maior barreira à captura dos entes reguladores</a:t>
            </a:r>
          </a:p>
          <a:p>
            <a:pPr lvl="1" algn="just">
              <a:spcBef>
                <a:spcPts val="600"/>
              </a:spcBef>
            </a:pPr>
            <a:r>
              <a:rPr lang="pt-BR" sz="1600" b="1" dirty="0">
                <a:latin typeface="Times New Roman" pitchFamily="18" charset="0"/>
                <a:cs typeface="Times New Roman" pitchFamily="18" charset="0"/>
              </a:rPr>
              <a:t>Consulta pública (B3) </a:t>
            </a:r>
            <a:r>
              <a:rPr lang="pt-BR" sz="1600" b="1" dirty="0" smtClean="0">
                <a:latin typeface="Times New Roman" pitchFamily="18" charset="0"/>
                <a:cs typeface="Times New Roman" pitchFamily="18" charset="0"/>
              </a:rPr>
              <a:t>- </a:t>
            </a:r>
            <a:r>
              <a:rPr lang="pt-BR" sz="1600" dirty="0" smtClean="0">
                <a:latin typeface="Times New Roman" pitchFamily="18" charset="0"/>
                <a:cs typeface="Times New Roman" pitchFamily="18" charset="0"/>
              </a:rPr>
              <a:t>Para </a:t>
            </a:r>
            <a:r>
              <a:rPr lang="pt-BR" sz="1600" dirty="0">
                <a:latin typeface="Times New Roman" pitchFamily="18" charset="0"/>
                <a:cs typeface="Times New Roman" pitchFamily="18" charset="0"/>
              </a:rPr>
              <a:t>avaliar a transparência dos processos decisórios aos cidadãos.</a:t>
            </a:r>
          </a:p>
          <a:p>
            <a:pPr lvl="1" algn="just">
              <a:spcBef>
                <a:spcPts val="600"/>
              </a:spcBef>
            </a:pPr>
            <a:r>
              <a:rPr lang="pt-BR" sz="1600" b="1" dirty="0">
                <a:latin typeface="Times New Roman" pitchFamily="18" charset="0"/>
                <a:cs typeface="Times New Roman" pitchFamily="18" charset="0"/>
              </a:rPr>
              <a:t>Existência de Ouvidoria (B4) </a:t>
            </a:r>
            <a:r>
              <a:rPr lang="pt-BR" sz="1600" b="1" dirty="0" smtClean="0">
                <a:latin typeface="Times New Roman" pitchFamily="18" charset="0"/>
                <a:cs typeface="Times New Roman" pitchFamily="18" charset="0"/>
              </a:rPr>
              <a:t>- </a:t>
            </a:r>
            <a:r>
              <a:rPr lang="pt-BR" sz="1600" dirty="0" smtClean="0">
                <a:latin typeface="Times New Roman" pitchFamily="18" charset="0"/>
                <a:cs typeface="Times New Roman" pitchFamily="18" charset="0"/>
              </a:rPr>
              <a:t>Para </a:t>
            </a:r>
            <a:r>
              <a:rPr lang="pt-BR" sz="1600" dirty="0">
                <a:latin typeface="Times New Roman" pitchFamily="18" charset="0"/>
                <a:cs typeface="Times New Roman" pitchFamily="18" charset="0"/>
              </a:rPr>
              <a:t>avaliar o controle social, que é exercido pela presença dessa ferramenta. </a:t>
            </a:r>
          </a:p>
        </p:txBody>
      </p:sp>
      <p:sp>
        <p:nvSpPr>
          <p:cNvPr id="7" name="Chave esquerda 6"/>
          <p:cNvSpPr/>
          <p:nvPr/>
        </p:nvSpPr>
        <p:spPr>
          <a:xfrm>
            <a:off x="1439652" y="1124744"/>
            <a:ext cx="648072" cy="2857386"/>
          </a:xfrm>
          <a:prstGeom prst="leftBrace">
            <a:avLst>
              <a:gd name="adj1" fmla="val 8333"/>
              <a:gd name="adj2" fmla="val 503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CaixaDeTexto 7"/>
          <p:cNvSpPr txBox="1"/>
          <p:nvPr/>
        </p:nvSpPr>
        <p:spPr>
          <a:xfrm>
            <a:off x="-30286" y="1996970"/>
            <a:ext cx="1793974" cy="954107"/>
          </a:xfrm>
          <a:prstGeom prst="rect">
            <a:avLst/>
          </a:prstGeom>
          <a:noFill/>
        </p:spPr>
        <p:txBody>
          <a:bodyPr wrap="square" rtlCol="0">
            <a:spAutoFit/>
          </a:bodyPr>
          <a:lstStyle/>
          <a:p>
            <a:pPr algn="ctr"/>
            <a:r>
              <a:rPr lang="pt-BR" sz="1400" b="1" dirty="0" smtClean="0">
                <a:latin typeface="Times New Roman" pitchFamily="18" charset="0"/>
                <a:cs typeface="Times New Roman" pitchFamily="18" charset="0"/>
              </a:rPr>
              <a:t>CATEGORIA </a:t>
            </a:r>
          </a:p>
          <a:p>
            <a:pPr algn="ctr"/>
            <a:r>
              <a:rPr lang="pt-BR" sz="1400" b="1" dirty="0" smtClean="0">
                <a:latin typeface="Times New Roman" pitchFamily="18" charset="0"/>
                <a:cs typeface="Times New Roman" pitchFamily="18" charset="0"/>
              </a:rPr>
              <a:t>(B)</a:t>
            </a:r>
          </a:p>
          <a:p>
            <a:pPr algn="ctr"/>
            <a:endParaRPr lang="pt-BR" sz="1400" b="1" dirty="0" smtClean="0">
              <a:latin typeface="Times New Roman" pitchFamily="18" charset="0"/>
              <a:cs typeface="Times New Roman" pitchFamily="18" charset="0"/>
            </a:endParaRPr>
          </a:p>
          <a:p>
            <a:pPr algn="ctr"/>
            <a:r>
              <a:rPr lang="pt-BR" sz="1400" b="1" dirty="0" smtClean="0">
                <a:latin typeface="Times New Roman" pitchFamily="18" charset="0"/>
                <a:cs typeface="Times New Roman" pitchFamily="18" charset="0"/>
              </a:rPr>
              <a:t>TRANSPARÊNCIA</a:t>
            </a:r>
          </a:p>
        </p:txBody>
      </p:sp>
      <p:sp>
        <p:nvSpPr>
          <p:cNvPr id="11" name="CaixaDeTexto 10"/>
          <p:cNvSpPr txBox="1"/>
          <p:nvPr/>
        </p:nvSpPr>
        <p:spPr>
          <a:xfrm>
            <a:off x="-30286" y="4279448"/>
            <a:ext cx="1793974" cy="738664"/>
          </a:xfrm>
          <a:prstGeom prst="rect">
            <a:avLst/>
          </a:prstGeom>
          <a:noFill/>
        </p:spPr>
        <p:txBody>
          <a:bodyPr wrap="square" rtlCol="0">
            <a:spAutoFit/>
          </a:bodyPr>
          <a:lstStyle/>
          <a:p>
            <a:pPr algn="ctr"/>
            <a:r>
              <a:rPr lang="pt-BR" sz="1400" b="1" dirty="0" smtClean="0">
                <a:latin typeface="Times New Roman" pitchFamily="18" charset="0"/>
                <a:cs typeface="Times New Roman" pitchFamily="18" charset="0"/>
              </a:rPr>
              <a:t>CATEGORIA </a:t>
            </a:r>
          </a:p>
          <a:p>
            <a:pPr algn="ctr"/>
            <a:endParaRPr lang="pt-BR" sz="1400" b="1" dirty="0">
              <a:latin typeface="Times New Roman" pitchFamily="18" charset="0"/>
              <a:cs typeface="Times New Roman" pitchFamily="18" charset="0"/>
            </a:endParaRPr>
          </a:p>
          <a:p>
            <a:pPr algn="ctr"/>
            <a:r>
              <a:rPr lang="pt-BR" sz="1400" b="1" dirty="0" smtClean="0">
                <a:latin typeface="Times New Roman" pitchFamily="18" charset="0"/>
                <a:cs typeface="Times New Roman" pitchFamily="18" charset="0"/>
              </a:rPr>
              <a:t>TECNICIDADE</a:t>
            </a:r>
          </a:p>
        </p:txBody>
      </p:sp>
      <p:sp>
        <p:nvSpPr>
          <p:cNvPr id="12" name="Chave esquerda 11"/>
          <p:cNvSpPr/>
          <p:nvPr/>
        </p:nvSpPr>
        <p:spPr>
          <a:xfrm>
            <a:off x="1403648" y="4127748"/>
            <a:ext cx="648072" cy="1029444"/>
          </a:xfrm>
          <a:prstGeom prst="leftBrace">
            <a:avLst>
              <a:gd name="adj1" fmla="val 8333"/>
              <a:gd name="adj2" fmla="val 503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Retângulo 13"/>
          <p:cNvSpPr/>
          <p:nvPr/>
        </p:nvSpPr>
        <p:spPr>
          <a:xfrm>
            <a:off x="1403648" y="4356393"/>
            <a:ext cx="4572000" cy="584775"/>
          </a:xfrm>
          <a:prstGeom prst="rect">
            <a:avLst/>
          </a:prstGeom>
        </p:spPr>
        <p:txBody>
          <a:bodyPr>
            <a:spAutoFit/>
          </a:bodyPr>
          <a:lstStyle/>
          <a:p>
            <a:pPr lvl="1" algn="just"/>
            <a:r>
              <a:rPr lang="pt-BR" sz="1600" b="1" dirty="0">
                <a:latin typeface="Times New Roman" pitchFamily="18" charset="0"/>
                <a:cs typeface="Times New Roman" pitchFamily="18" charset="0"/>
              </a:rPr>
              <a:t>Quadro de </a:t>
            </a:r>
            <a:r>
              <a:rPr lang="pt-BR" sz="1600" b="1" dirty="0" smtClean="0">
                <a:latin typeface="Times New Roman" pitchFamily="18" charset="0"/>
                <a:cs typeface="Times New Roman" pitchFamily="18" charset="0"/>
              </a:rPr>
              <a:t>funcionários</a:t>
            </a:r>
            <a:endParaRPr lang="pt-BR" sz="1600" b="1" dirty="0">
              <a:latin typeface="Times New Roman" pitchFamily="18" charset="0"/>
              <a:cs typeface="Times New Roman" pitchFamily="18" charset="0"/>
            </a:endParaRPr>
          </a:p>
          <a:p>
            <a:pPr lvl="1" algn="just"/>
            <a:r>
              <a:rPr lang="pt-BR" sz="1600" b="1" dirty="0">
                <a:latin typeface="Times New Roman" pitchFamily="18" charset="0"/>
                <a:cs typeface="Times New Roman" pitchFamily="18" charset="0"/>
              </a:rPr>
              <a:t>Qualificações dos </a:t>
            </a:r>
            <a:r>
              <a:rPr lang="pt-BR" sz="1600" b="1" dirty="0" smtClean="0">
                <a:latin typeface="Times New Roman" pitchFamily="18" charset="0"/>
                <a:cs typeface="Times New Roman" pitchFamily="18" charset="0"/>
              </a:rPr>
              <a:t>funcionários</a:t>
            </a:r>
            <a:endParaRPr lang="pt-BR"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52392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36512" y="692696"/>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7"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RESULTADOS</a:t>
            </a:r>
            <a:endParaRPr lang="pt-BR" dirty="0">
              <a:latin typeface="Times New Roman" pitchFamily="18" charset="0"/>
              <a:cs typeface="Times New Roman" pitchFamily="18" charset="0"/>
            </a:endParaRPr>
          </a:p>
        </p:txBody>
      </p:sp>
      <p:graphicFrame>
        <p:nvGraphicFramePr>
          <p:cNvPr id="11" name="Espaço Reservado para Conteúdo 10"/>
          <p:cNvGraphicFramePr>
            <a:graphicFrameLocks noGrp="1"/>
          </p:cNvGraphicFramePr>
          <p:nvPr>
            <p:ph idx="1"/>
            <p:extLst>
              <p:ext uri="{D42A27DB-BD31-4B8C-83A1-F6EECF244321}">
                <p14:modId xmlns:p14="http://schemas.microsoft.com/office/powerpoint/2010/main" val="2142010329"/>
              </p:ext>
            </p:extLst>
          </p:nvPr>
        </p:nvGraphicFramePr>
        <p:xfrm>
          <a:off x="191887" y="1196752"/>
          <a:ext cx="8700593" cy="4248472"/>
        </p:xfrm>
        <a:graphic>
          <a:graphicData uri="http://schemas.openxmlformats.org/drawingml/2006/table">
            <a:tbl>
              <a:tblPr/>
              <a:tblGrid>
                <a:gridCol w="1068760"/>
                <a:gridCol w="1368152"/>
                <a:gridCol w="6263681"/>
              </a:tblGrid>
              <a:tr h="217810">
                <a:tc>
                  <a:txBody>
                    <a:bodyPr/>
                    <a:lstStyle/>
                    <a:p>
                      <a:pPr algn="ctr" fontAlgn="ctr"/>
                      <a:r>
                        <a:rPr lang="pt-BR" sz="1200" b="1" i="0" u="none" strike="noStrike" dirty="0">
                          <a:solidFill>
                            <a:srgbClr val="000000"/>
                          </a:solidFill>
                          <a:effectLst/>
                          <a:latin typeface="Times New Roman" pitchFamily="18" charset="0"/>
                          <a:cs typeface="Times New Roman" pitchFamily="18" charset="0"/>
                        </a:rPr>
                        <a:t>Categoria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pt-BR" sz="1200" b="1" i="0" u="none" strike="noStrike" dirty="0">
                          <a:solidFill>
                            <a:srgbClr val="000000"/>
                          </a:solidFill>
                          <a:effectLst/>
                          <a:latin typeface="Times New Roman" pitchFamily="18" charset="0"/>
                          <a:cs typeface="Times New Roman" pitchFamily="18" charset="0"/>
                        </a:rPr>
                        <a:t>Subcategorias</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pt-BR" sz="1200" b="1" i="0" u="none" strike="noStrike" dirty="0">
                          <a:solidFill>
                            <a:srgbClr val="000000"/>
                          </a:solidFill>
                          <a:effectLst/>
                          <a:latin typeface="Times New Roman" pitchFamily="18" charset="0"/>
                          <a:cs typeface="Times New Roman" pitchFamily="18" charset="0"/>
                        </a:rPr>
                        <a:t>Considerações</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639067">
                <a:tc rowSpan="4">
                  <a:txBody>
                    <a:bodyPr/>
                    <a:lstStyle/>
                    <a:p>
                      <a:pPr algn="ctr" fontAlgn="ctr"/>
                      <a:r>
                        <a:rPr lang="pt-BR" sz="1200" b="0" i="0" u="none" strike="noStrike" dirty="0">
                          <a:solidFill>
                            <a:srgbClr val="000000"/>
                          </a:solidFill>
                          <a:effectLst/>
                          <a:latin typeface="Times New Roman" pitchFamily="18" charset="0"/>
                          <a:cs typeface="Times New Roman" pitchFamily="18" charset="0"/>
                        </a:rPr>
                        <a:t>Autonomia (A)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pt-BR" sz="1200" b="0" i="0" u="none" strike="noStrike" dirty="0">
                          <a:solidFill>
                            <a:srgbClr val="000000"/>
                          </a:solidFill>
                          <a:effectLst/>
                          <a:latin typeface="Times New Roman" pitchFamily="18" charset="0"/>
                          <a:cs typeface="Times New Roman" pitchFamily="18" charset="0"/>
                        </a:rPr>
                        <a:t>A1 - Pessoa jurídica distinta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pt-BR" sz="1200" b="0" i="0" u="none" strike="noStrike" dirty="0">
                          <a:solidFill>
                            <a:srgbClr val="000000"/>
                          </a:solidFill>
                          <a:effectLst/>
                          <a:latin typeface="Times New Roman" pitchFamily="18" charset="0"/>
                          <a:cs typeface="Times New Roman" pitchFamily="18" charset="0"/>
                        </a:rPr>
                        <a:t>A AGERSA foi criada como uma autarquia sob regime especial, e está sujeita ao regime jurídico administrativo próprio das entidades de regulação e fiscalização de serviços públicos de saneamento básico.</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1579">
                <a:tc vMerge="1">
                  <a:txBody>
                    <a:bodyPr/>
                    <a:lstStyle/>
                    <a:p>
                      <a:endParaRPr lang="pt-BR"/>
                    </a:p>
                  </a:txBody>
                  <a:tcPr/>
                </a:tc>
                <a:tc>
                  <a:txBody>
                    <a:bodyPr/>
                    <a:lstStyle/>
                    <a:p>
                      <a:pPr algn="ctr" fontAlgn="ctr"/>
                      <a:r>
                        <a:rPr lang="pt-BR" sz="1200" b="0" i="0" u="none" strike="noStrike" dirty="0">
                          <a:solidFill>
                            <a:srgbClr val="000000"/>
                          </a:solidFill>
                          <a:effectLst/>
                          <a:latin typeface="Times New Roman" pitchFamily="18" charset="0"/>
                          <a:cs typeface="Times New Roman" pitchFamily="18" charset="0"/>
                        </a:rPr>
                        <a:t>A2 - Contrato de Gestão</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pt-BR" sz="1200" b="0" i="0" u="none" strike="noStrike">
                          <a:solidFill>
                            <a:srgbClr val="000000"/>
                          </a:solidFill>
                          <a:effectLst/>
                          <a:latin typeface="Times New Roman" pitchFamily="18" charset="0"/>
                          <a:cs typeface="Times New Roman" pitchFamily="18" charset="0"/>
                        </a:rPr>
                        <a:t>O contrato de gestão é mencionado no art. 16 da Lei de Criação da AGERSA, no entanto, não há registros públicos de realização em nenhum ano de funcionamento da agência.  Até o ano de 2014, a AGERSA, por não firmado Contrato de Gestão com a SEDUR, divulgava relatórios anuais com o objetivo a prestação de contas aos dirigentes estaduais e demais atores da sociedade envolvidos com o processo de regulação dos Serviços Públicos de Saneamento Básico no Estado da Bahia. No entanto, não há nenhum relatório após o ano de 2014, mostrando assim uma defasagem de divulgação do desempenho da agência.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0322">
                <a:tc vMerge="1">
                  <a:txBody>
                    <a:bodyPr/>
                    <a:lstStyle/>
                    <a:p>
                      <a:endParaRPr lang="pt-BR"/>
                    </a:p>
                  </a:txBody>
                  <a:tcPr/>
                </a:tc>
                <a:tc>
                  <a:txBody>
                    <a:bodyPr/>
                    <a:lstStyle/>
                    <a:p>
                      <a:pPr algn="ctr" fontAlgn="ctr"/>
                      <a:r>
                        <a:rPr lang="pt-BR" sz="1200" b="0" i="0" u="none" strike="noStrike">
                          <a:solidFill>
                            <a:srgbClr val="000000"/>
                          </a:solidFill>
                          <a:effectLst/>
                          <a:latin typeface="Times New Roman" pitchFamily="18" charset="0"/>
                          <a:cs typeface="Times New Roman" pitchFamily="18" charset="0"/>
                        </a:rPr>
                        <a:t>A3 - Fonte própria de recursos</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pt-BR" sz="1200" b="0" i="0" u="none" strike="noStrike" dirty="0">
                          <a:solidFill>
                            <a:srgbClr val="000000"/>
                          </a:solidFill>
                          <a:effectLst/>
                          <a:latin typeface="Times New Roman" pitchFamily="18" charset="0"/>
                          <a:cs typeface="Times New Roman" pitchFamily="18" charset="0"/>
                        </a:rPr>
                        <a:t>A arrecadação da AGERSA é oriunda de remuneração em contrapartida as suas atividades de regulação e fiscalização, e representa 0,5% do faturamento da Empresa Baiana de Águas e Saneamento S/A, conforme Resolução CORESAB nº 002, de 05 de maio de 2010. O recurso é depositado mensalmente pelo prestador em conta própria da Agência, não tendo qualquer intermediação de repasse do recurso. </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694">
                <a:tc vMerge="1">
                  <a:txBody>
                    <a:bodyPr/>
                    <a:lstStyle/>
                    <a:p>
                      <a:endParaRPr lang="pt-BR"/>
                    </a:p>
                  </a:txBody>
                  <a:tcPr/>
                </a:tc>
                <a:tc>
                  <a:txBody>
                    <a:bodyPr/>
                    <a:lstStyle/>
                    <a:p>
                      <a:pPr algn="ctr" fontAlgn="ctr"/>
                      <a:r>
                        <a:rPr lang="pt-BR" sz="1200" b="0" i="0" u="none" strike="noStrike" dirty="0">
                          <a:solidFill>
                            <a:srgbClr val="000000"/>
                          </a:solidFill>
                          <a:effectLst/>
                          <a:latin typeface="Times New Roman" pitchFamily="18" charset="0"/>
                          <a:cs typeface="Times New Roman" pitchFamily="18" charset="0"/>
                        </a:rPr>
                        <a:t>A4 - Mandato fixo dos dirigentes</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pt-BR" sz="1200" b="0" i="0" u="none" strike="noStrike" dirty="0">
                          <a:solidFill>
                            <a:srgbClr val="000000"/>
                          </a:solidFill>
                          <a:effectLst/>
                          <a:latin typeface="Times New Roman" pitchFamily="18" charset="0"/>
                          <a:cs typeface="Times New Roman" pitchFamily="18" charset="0"/>
                        </a:rPr>
                        <a:t>Segundo o artigo 13 da Lei de Criação da AGERSA, os cargos da Diretoria da AGERSA serão de livre nomeação e exoneração do Chefe do Poder Executivo, no caso o Governador do Estado. Isso demonstra o baixo grau de autonomia que a Agência possui em relação ao Poder Executivo, dificultando sua atuação de maneira mais autônoma.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tângulo 11"/>
          <p:cNvSpPr/>
          <p:nvPr/>
        </p:nvSpPr>
        <p:spPr>
          <a:xfrm>
            <a:off x="144016" y="827420"/>
            <a:ext cx="7236296" cy="369332"/>
          </a:xfrm>
          <a:prstGeom prst="rect">
            <a:avLst/>
          </a:prstGeom>
        </p:spPr>
        <p:txBody>
          <a:bodyPr wrap="square">
            <a:spAutoFit/>
          </a:bodyPr>
          <a:lstStyle/>
          <a:p>
            <a:r>
              <a:rPr lang="pt-BR" b="1" dirty="0">
                <a:latin typeface="Times New Roman" pitchFamily="18" charset="0"/>
                <a:cs typeface="Times New Roman" pitchFamily="18" charset="0"/>
              </a:rPr>
              <a:t>Quadro 1</a:t>
            </a:r>
            <a:r>
              <a:rPr lang="pt-BR" dirty="0">
                <a:latin typeface="Times New Roman" pitchFamily="18" charset="0"/>
                <a:cs typeface="Times New Roman" pitchFamily="18" charset="0"/>
              </a:rPr>
              <a:t> – Categorias e variáveis relacionadas à autonomia da AGERSA</a:t>
            </a:r>
          </a:p>
        </p:txBody>
      </p:sp>
    </p:spTree>
    <p:extLst>
      <p:ext uri="{BB962C8B-B14F-4D97-AF65-F5344CB8AC3E}">
        <p14:creationId xmlns:p14="http://schemas.microsoft.com/office/powerpoint/2010/main" val="494129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7"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RESULTADOS</a:t>
            </a:r>
            <a:endParaRPr lang="pt-BR" dirty="0">
              <a:latin typeface="Times New Roman" pitchFamily="18" charset="0"/>
              <a:cs typeface="Times New Roman" pitchFamily="18" charset="0"/>
            </a:endParaRPr>
          </a:p>
        </p:txBody>
      </p:sp>
      <p:sp>
        <p:nvSpPr>
          <p:cNvPr id="2" name="Espaço Reservado para Conteúdo 1"/>
          <p:cNvSpPr>
            <a:spLocks noGrp="1"/>
          </p:cNvSpPr>
          <p:nvPr>
            <p:ph idx="1"/>
          </p:nvPr>
        </p:nvSpPr>
        <p:spPr>
          <a:xfrm>
            <a:off x="385192" y="980727"/>
            <a:ext cx="8435280" cy="576065"/>
          </a:xfrm>
        </p:spPr>
        <p:txBody>
          <a:bodyPr>
            <a:normAutofit fontScale="55000" lnSpcReduction="20000"/>
          </a:bodyPr>
          <a:lstStyle/>
          <a:p>
            <a:pPr algn="just"/>
            <a:r>
              <a:rPr lang="pt-BR" dirty="0">
                <a:latin typeface="Times New Roman" pitchFamily="18" charset="0"/>
                <a:cs typeface="Times New Roman" pitchFamily="18" charset="0"/>
              </a:rPr>
              <a:t>Em relação à autonomia da AGERSA, as subcategorias analisadas demonstram alguns pontos positivos e outros negativos. </a:t>
            </a:r>
          </a:p>
          <a:p>
            <a:endParaRPr lang="pt-BR" dirty="0" smtClean="0">
              <a:latin typeface="Times New Roman" pitchFamily="18" charset="0"/>
              <a:cs typeface="Times New Roman" pitchFamily="18" charset="0"/>
            </a:endParaRPr>
          </a:p>
        </p:txBody>
      </p:sp>
      <p:sp>
        <p:nvSpPr>
          <p:cNvPr id="12" name="Retângulo de cantos arredondados 11"/>
          <p:cNvSpPr/>
          <p:nvPr/>
        </p:nvSpPr>
        <p:spPr>
          <a:xfrm>
            <a:off x="4644008" y="2100919"/>
            <a:ext cx="4392488" cy="3272297"/>
          </a:xfrm>
          <a:prstGeom prst="roundRect">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13" name="Retângulo de cantos arredondados 12"/>
          <p:cNvSpPr/>
          <p:nvPr/>
        </p:nvSpPr>
        <p:spPr>
          <a:xfrm>
            <a:off x="107504" y="2100919"/>
            <a:ext cx="4392488" cy="3272298"/>
          </a:xfrm>
          <a:prstGeom prst="roundRect">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14" name="CaixaDeTexto 13"/>
          <p:cNvSpPr txBox="1"/>
          <p:nvPr/>
        </p:nvSpPr>
        <p:spPr>
          <a:xfrm>
            <a:off x="1277380" y="1700809"/>
            <a:ext cx="2232248" cy="400110"/>
          </a:xfrm>
          <a:prstGeom prst="rect">
            <a:avLst/>
          </a:prstGeom>
          <a:noFill/>
        </p:spPr>
        <p:txBody>
          <a:bodyPr wrap="square" rtlCol="0">
            <a:spAutoFit/>
          </a:bodyPr>
          <a:lstStyle/>
          <a:p>
            <a:pPr algn="just"/>
            <a:r>
              <a:rPr lang="pt-BR" sz="2000" b="1" u="sng" dirty="0" smtClean="0">
                <a:latin typeface="Times New Roman" pitchFamily="18" charset="0"/>
                <a:cs typeface="Times New Roman" pitchFamily="18" charset="0"/>
              </a:rPr>
              <a:t>Pontos positivos</a:t>
            </a:r>
            <a:endParaRPr lang="pt-BR" sz="2000" b="1" u="sng" dirty="0">
              <a:latin typeface="Times New Roman" pitchFamily="18" charset="0"/>
              <a:cs typeface="Times New Roman" pitchFamily="18" charset="0"/>
            </a:endParaRPr>
          </a:p>
        </p:txBody>
      </p:sp>
      <p:sp>
        <p:nvSpPr>
          <p:cNvPr id="15" name="CaixaDeTexto 14"/>
          <p:cNvSpPr txBox="1"/>
          <p:nvPr/>
        </p:nvSpPr>
        <p:spPr>
          <a:xfrm>
            <a:off x="5868144" y="1700809"/>
            <a:ext cx="2232248" cy="400110"/>
          </a:xfrm>
          <a:prstGeom prst="rect">
            <a:avLst/>
          </a:prstGeom>
          <a:noFill/>
        </p:spPr>
        <p:txBody>
          <a:bodyPr wrap="square" rtlCol="0">
            <a:spAutoFit/>
          </a:bodyPr>
          <a:lstStyle/>
          <a:p>
            <a:pPr algn="just"/>
            <a:r>
              <a:rPr lang="pt-BR" sz="2000" b="1" u="sng" dirty="0" smtClean="0">
                <a:latin typeface="Times New Roman" pitchFamily="18" charset="0"/>
                <a:cs typeface="Times New Roman" pitchFamily="18" charset="0"/>
              </a:rPr>
              <a:t>Pontos negativos</a:t>
            </a:r>
            <a:endParaRPr lang="pt-BR" sz="2000" b="1" u="sng" dirty="0">
              <a:latin typeface="Times New Roman" pitchFamily="18" charset="0"/>
              <a:cs typeface="Times New Roman" pitchFamily="18" charset="0"/>
            </a:endParaRPr>
          </a:p>
        </p:txBody>
      </p:sp>
      <p:sp>
        <p:nvSpPr>
          <p:cNvPr id="16" name="CaixaDeTexto 15"/>
          <p:cNvSpPr txBox="1"/>
          <p:nvPr/>
        </p:nvSpPr>
        <p:spPr>
          <a:xfrm>
            <a:off x="126268" y="2332932"/>
            <a:ext cx="4373724" cy="3231654"/>
          </a:xfrm>
          <a:prstGeom prst="rect">
            <a:avLst/>
          </a:prstGeom>
          <a:noFill/>
        </p:spPr>
        <p:txBody>
          <a:bodyPr wrap="square" rtlCol="0">
            <a:spAutoFit/>
          </a:bodyPr>
          <a:lstStyle/>
          <a:p>
            <a:pPr marL="285750" indent="-285750" algn="just">
              <a:spcBef>
                <a:spcPts val="600"/>
              </a:spcBef>
              <a:buFont typeface="Arial" pitchFamily="34" charset="0"/>
              <a:buChar char="•"/>
            </a:pPr>
            <a:r>
              <a:rPr lang="pt-BR" sz="1400" dirty="0">
                <a:latin typeface="Times New Roman" pitchFamily="18" charset="0"/>
                <a:cs typeface="Times New Roman" pitchFamily="18" charset="0"/>
              </a:rPr>
              <a:t>Por possuir fonte de recursos própria, já definida por Resolução indicada, e com depósito em conta própria, caracterizando-a também com autonomia nessa variável</a:t>
            </a:r>
            <a:r>
              <a:rPr lang="pt-BR" sz="1400" dirty="0" smtClean="0">
                <a:latin typeface="Times New Roman" pitchFamily="18" charset="0"/>
                <a:cs typeface="Times New Roman" pitchFamily="18" charset="0"/>
              </a:rPr>
              <a:t>.</a:t>
            </a:r>
          </a:p>
          <a:p>
            <a:pPr marL="285750" lvl="1" indent="-285750" algn="just">
              <a:spcBef>
                <a:spcPts val="600"/>
              </a:spcBef>
              <a:buFont typeface="Arial" pitchFamily="34" charset="0"/>
              <a:buChar char="•"/>
            </a:pPr>
            <a:r>
              <a:rPr lang="pt-BR" sz="1400" dirty="0">
                <a:latin typeface="Times New Roman" pitchFamily="18" charset="0"/>
                <a:cs typeface="Times New Roman" pitchFamily="18" charset="0"/>
              </a:rPr>
              <a:t>Em relação ao Contrato de Gestão, </a:t>
            </a:r>
            <a:r>
              <a:rPr lang="pt-BR" sz="1400" dirty="0" smtClean="0">
                <a:latin typeface="Times New Roman" pitchFamily="18" charset="0"/>
                <a:cs typeface="Times New Roman" pitchFamily="18" charset="0"/>
              </a:rPr>
              <a:t>a </a:t>
            </a:r>
            <a:r>
              <a:rPr lang="pt-BR" sz="1400" dirty="0" smtClean="0">
                <a:latin typeface="Times New Roman" pitchFamily="18" charset="0"/>
                <a:cs typeface="Times New Roman" pitchFamily="18" charset="0"/>
              </a:rPr>
              <a:t>AGERSA demonstrou </a:t>
            </a:r>
            <a:r>
              <a:rPr lang="pt-BR" sz="1400" dirty="0">
                <a:latin typeface="Times New Roman" pitchFamily="18" charset="0"/>
                <a:cs typeface="Times New Roman" pitchFamily="18" charset="0"/>
              </a:rPr>
              <a:t>maior autonomia por não possuir o Contrato de Gestão. </a:t>
            </a:r>
            <a:endParaRPr lang="pt-BR" sz="1400" dirty="0" smtClean="0">
              <a:latin typeface="Times New Roman" pitchFamily="18" charset="0"/>
              <a:cs typeface="Times New Roman" pitchFamily="18" charset="0"/>
            </a:endParaRPr>
          </a:p>
          <a:p>
            <a:pPr marL="285750" lvl="1" indent="-285750" algn="just">
              <a:spcBef>
                <a:spcPts val="600"/>
              </a:spcBef>
              <a:buFont typeface="Arial" pitchFamily="34" charset="0"/>
              <a:buChar char="•"/>
            </a:pPr>
            <a:r>
              <a:rPr lang="pt-BR" sz="1400" dirty="0">
                <a:latin typeface="Times New Roman" pitchFamily="18" charset="0"/>
                <a:cs typeface="Times New Roman" pitchFamily="18" charset="0"/>
              </a:rPr>
              <a:t>Do ponto de vista da pessoa jurídica distinta, a AGERSA possui completa autonomia por se caracterizar como uma autarquia sob regime especial. </a:t>
            </a:r>
          </a:p>
          <a:p>
            <a:pPr marL="0" lvl="1"/>
            <a:endParaRPr lang="pt-BR" dirty="0">
              <a:latin typeface="Times New Roman" pitchFamily="18" charset="0"/>
              <a:cs typeface="Times New Roman" pitchFamily="18" charset="0"/>
            </a:endParaRPr>
          </a:p>
          <a:p>
            <a:endParaRPr lang="pt-BR" dirty="0" smtClean="0">
              <a:latin typeface="Times New Roman" pitchFamily="18" charset="0"/>
              <a:cs typeface="Times New Roman" pitchFamily="18" charset="0"/>
            </a:endParaRPr>
          </a:p>
          <a:p>
            <a:endParaRPr lang="pt-BR" dirty="0"/>
          </a:p>
        </p:txBody>
      </p:sp>
      <p:sp>
        <p:nvSpPr>
          <p:cNvPr id="17" name="Retângulo 16"/>
          <p:cNvSpPr/>
          <p:nvPr/>
        </p:nvSpPr>
        <p:spPr>
          <a:xfrm>
            <a:off x="4355976" y="2332932"/>
            <a:ext cx="4536504" cy="1815882"/>
          </a:xfrm>
          <a:prstGeom prst="rect">
            <a:avLst/>
          </a:prstGeom>
        </p:spPr>
        <p:txBody>
          <a:bodyPr wrap="square">
            <a:spAutoFit/>
          </a:bodyPr>
          <a:lstStyle/>
          <a:p>
            <a:pPr marL="742950" lvl="1" indent="-285750" algn="just">
              <a:buFont typeface="Arial" pitchFamily="34" charset="0"/>
              <a:buChar char="•"/>
            </a:pPr>
            <a:r>
              <a:rPr lang="pt-BR" sz="1400" dirty="0" smtClean="0">
                <a:latin typeface="Times New Roman" pitchFamily="18" charset="0"/>
                <a:cs typeface="Times New Roman" pitchFamily="18" charset="0"/>
              </a:rPr>
              <a:t>No </a:t>
            </a:r>
            <a:r>
              <a:rPr lang="pt-BR" sz="1400" dirty="0">
                <a:latin typeface="Times New Roman" pitchFamily="18" charset="0"/>
                <a:cs typeface="Times New Roman" pitchFamily="18" charset="0"/>
              </a:rPr>
              <a:t>entanto, em relação ao mandato fixo dos dirigentes, pode-se inferir baixa autonomia do ente regulador, já que a própria Lei de Criação da AGERSA permite a livre exoneração da Diretoria pelo Chefe do Poder Executivo. Isso significa que a manutenção no cargo depende diretamente do poder central, dando assim menor emancipação nas decisões da Diretoria da Agência Reguladora. </a:t>
            </a:r>
          </a:p>
        </p:txBody>
      </p:sp>
    </p:spTree>
    <p:extLst>
      <p:ext uri="{BB962C8B-B14F-4D97-AF65-F5344CB8AC3E}">
        <p14:creationId xmlns:p14="http://schemas.microsoft.com/office/powerpoint/2010/main" val="105890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graphicFrame>
        <p:nvGraphicFramePr>
          <p:cNvPr id="9" name="Tabela 8"/>
          <p:cNvGraphicFramePr>
            <a:graphicFrameLocks noGrp="1"/>
          </p:cNvGraphicFramePr>
          <p:nvPr>
            <p:extLst>
              <p:ext uri="{D42A27DB-BD31-4B8C-83A1-F6EECF244321}">
                <p14:modId xmlns:p14="http://schemas.microsoft.com/office/powerpoint/2010/main" val="2913873674"/>
              </p:ext>
            </p:extLst>
          </p:nvPr>
        </p:nvGraphicFramePr>
        <p:xfrm>
          <a:off x="179512" y="1124744"/>
          <a:ext cx="8820472" cy="4361669"/>
        </p:xfrm>
        <a:graphic>
          <a:graphicData uri="http://schemas.openxmlformats.org/drawingml/2006/table">
            <a:tbl>
              <a:tblPr firstRow="1" firstCol="1" bandRow="1"/>
              <a:tblGrid>
                <a:gridCol w="955551"/>
                <a:gridCol w="1176063"/>
                <a:gridCol w="6688858"/>
              </a:tblGrid>
              <a:tr h="180026">
                <a:tc>
                  <a:txBody>
                    <a:bodyPr/>
                    <a:lstStyle/>
                    <a:p>
                      <a:pPr algn="ctr" fontAlgn="ctr"/>
                      <a:r>
                        <a:rPr lang="pt-BR" sz="1200" b="1" i="0" u="none" strike="noStrike" dirty="0">
                          <a:solidFill>
                            <a:srgbClr val="000000"/>
                          </a:solidFill>
                          <a:effectLst/>
                          <a:latin typeface="Times New Roman" pitchFamily="18" charset="0"/>
                          <a:cs typeface="Times New Roman" pitchFamily="18" charset="0"/>
                        </a:rPr>
                        <a:t>Categoria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pt-BR" sz="1200" b="1" i="0" u="none" strike="noStrike">
                          <a:solidFill>
                            <a:srgbClr val="000000"/>
                          </a:solidFill>
                          <a:effectLst/>
                          <a:latin typeface="Times New Roman" pitchFamily="18" charset="0"/>
                          <a:cs typeface="Times New Roman" pitchFamily="18" charset="0"/>
                        </a:rPr>
                        <a:t>Subcategorias </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pt-BR" sz="1200" b="1" i="0" u="none" strike="noStrike" dirty="0">
                          <a:solidFill>
                            <a:srgbClr val="000000"/>
                          </a:solidFill>
                          <a:effectLst/>
                          <a:latin typeface="Times New Roman" pitchFamily="18" charset="0"/>
                          <a:cs typeface="Times New Roman" pitchFamily="18" charset="0"/>
                        </a:rPr>
                        <a:t>Considerações</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221534">
                <a:tc rowSpan="5">
                  <a:txBody>
                    <a:bodyPr/>
                    <a:lstStyle/>
                    <a:p>
                      <a:pPr algn="ctr" fontAlgn="ctr"/>
                      <a:r>
                        <a:rPr lang="pt-BR" sz="1200" b="0" i="0" u="none" strike="noStrike" dirty="0">
                          <a:solidFill>
                            <a:srgbClr val="000000"/>
                          </a:solidFill>
                          <a:effectLst/>
                          <a:latin typeface="Times New Roman" pitchFamily="18" charset="0"/>
                          <a:cs typeface="Times New Roman" pitchFamily="18" charset="0"/>
                        </a:rPr>
                        <a:t>Transparência (B)</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pt-BR" sz="1200" b="0" i="0" u="none" strike="noStrike" dirty="0">
                          <a:solidFill>
                            <a:srgbClr val="000000"/>
                          </a:solidFill>
                          <a:effectLst/>
                          <a:latin typeface="Times New Roman" pitchFamily="18" charset="0"/>
                          <a:cs typeface="Times New Roman" pitchFamily="18" charset="0"/>
                        </a:rPr>
                        <a:t>B1 - Contrato de Gestão</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pt-BR" sz="1200" b="0" i="0" u="none" strike="noStrike" dirty="0">
                          <a:solidFill>
                            <a:srgbClr val="000000"/>
                          </a:solidFill>
                          <a:effectLst/>
                          <a:latin typeface="Times New Roman" pitchFamily="18" charset="0"/>
                          <a:cs typeface="Times New Roman" pitchFamily="18" charset="0"/>
                        </a:rPr>
                        <a:t>O contrato de gestão é mencionado no art. 16 da Lei de Criação da AGERSA, no entanto, não há registros públicos de realização em nenhum ano de funcionamento da Agência.  Até o ano de 2014, a AGERSA, por não ter firmado Contrato de Gestão com a SEDUR, divulgava relatórios anuais com o objetivo a prestação de contas aos dirigentes estaduais e demais atores da sociedade envolvidos com o processo de regulação dos Serviços Públicos de Saneamento Básico no Estado da Bahia. No entanto, não há nenhum relatório após o ano de 2014, mostrando assim uma defasagem de divulgação do desempenho da Agência.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207">
                <a:tc vMerge="1">
                  <a:txBody>
                    <a:bodyPr/>
                    <a:lstStyle/>
                    <a:p>
                      <a:endParaRPr lang="pt-BR"/>
                    </a:p>
                  </a:txBody>
                  <a:tcPr/>
                </a:tc>
                <a:tc rowSpan="2">
                  <a:txBody>
                    <a:bodyPr/>
                    <a:lstStyle/>
                    <a:p>
                      <a:pPr algn="ctr" fontAlgn="ctr"/>
                      <a:r>
                        <a:rPr lang="pt-BR" sz="1200" b="0" i="0" u="none" strike="noStrike" dirty="0">
                          <a:solidFill>
                            <a:srgbClr val="000000"/>
                          </a:solidFill>
                          <a:effectLst/>
                          <a:latin typeface="Times New Roman" pitchFamily="18" charset="0"/>
                          <a:cs typeface="Times New Roman" pitchFamily="18" charset="0"/>
                        </a:rPr>
                        <a:t>B2 - Decisão colegiada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pt-BR" sz="1200" b="0" i="0" u="none" strike="noStrike" dirty="0">
                          <a:solidFill>
                            <a:srgbClr val="000000"/>
                          </a:solidFill>
                          <a:effectLst/>
                          <a:latin typeface="Times New Roman" pitchFamily="18" charset="0"/>
                          <a:cs typeface="Times New Roman" pitchFamily="18" charset="0"/>
                        </a:rPr>
                        <a:t>A AGERSA possui a diretoria, órgão de deliberação superior, em regime de colegiado, composta por Diretor Geral, Diretor de Normatização e Diretor de Fiscalização. Essa Diretoria pode deliberar, em regime de colegiado,</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75339">
                <a:tc vMerge="1">
                  <a:txBody>
                    <a:bodyPr/>
                    <a:lstStyle/>
                    <a:p>
                      <a:endParaRPr lang="pt-BR"/>
                    </a:p>
                  </a:txBody>
                  <a:tcPr/>
                </a:tc>
                <a:tc vMerge="1">
                  <a:txBody>
                    <a:bodyPr/>
                    <a:lstStyle/>
                    <a:p>
                      <a:endParaRPr lang="pt-BR"/>
                    </a:p>
                  </a:txBody>
                  <a:tcPr/>
                </a:tc>
                <a:tc>
                  <a:txBody>
                    <a:bodyPr/>
                    <a:lstStyle/>
                    <a:p>
                      <a:pPr algn="just" fontAlgn="ctr"/>
                      <a:r>
                        <a:rPr lang="pt-BR" sz="1200" b="0" i="0" u="none" strike="noStrike" dirty="0">
                          <a:solidFill>
                            <a:srgbClr val="000000"/>
                          </a:solidFill>
                          <a:effectLst/>
                          <a:latin typeface="Times New Roman" pitchFamily="18" charset="0"/>
                          <a:cs typeface="Times New Roman" pitchFamily="18" charset="0"/>
                        </a:rPr>
                        <a:t>sobre as matérias de competência da Autarquia, tendo, no entanto que obter aprovação do Governador para: V-aprovar as diretrizes básicas da AGERSA, a programação anual de suas atividades, bem como planos, programas e projetos fixando suas prioridades; VI - proferir decisão final, no âmbito da AGERSA, servindo como instância administrativa recursal nos conflitos envolvendo o Poder Outorgante, prestadores de serviços públicos outorgados e os respectivos usuários; VII - examinar e aprovar as políticas administrativas internas de recursos humanos e seu desenvolvimento. Portanto, é possível inferir, que a AGERSA possui uma decisão colegiada apenas para algumas de suas atribuições. </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02297">
                <a:tc vMerge="1">
                  <a:txBody>
                    <a:bodyPr/>
                    <a:lstStyle/>
                    <a:p>
                      <a:endParaRPr lang="pt-BR"/>
                    </a:p>
                  </a:txBody>
                  <a:tcPr/>
                </a:tc>
                <a:tc>
                  <a:txBody>
                    <a:bodyPr/>
                    <a:lstStyle/>
                    <a:p>
                      <a:pPr algn="ctr" fontAlgn="ctr"/>
                      <a:r>
                        <a:rPr lang="pt-BR" sz="1200" b="0" i="0" u="none" strike="noStrike">
                          <a:solidFill>
                            <a:srgbClr val="000000"/>
                          </a:solidFill>
                          <a:effectLst/>
                          <a:latin typeface="Times New Roman" pitchFamily="18" charset="0"/>
                          <a:cs typeface="Times New Roman" pitchFamily="18" charset="0"/>
                        </a:rPr>
                        <a:t>B3 - Consulta pública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pt-BR" sz="1200" b="0" i="0" u="none" strike="noStrike" dirty="0">
                          <a:solidFill>
                            <a:srgbClr val="000000"/>
                          </a:solidFill>
                          <a:effectLst/>
                          <a:latin typeface="Times New Roman" pitchFamily="18" charset="0"/>
                          <a:cs typeface="Times New Roman" pitchFamily="18" charset="0"/>
                        </a:rPr>
                        <a:t>Está instituída a necessidade de realização de consultas públicas antes da edição de normas que versem sobre revisões tarifárias e, facultativamente, em outras hipóteses previstas no Regimento Interno, ou sempre que o recomendar o interesse público. Quando da realização desse trabalho, a AGERSA possuía uma consulta pública em andamento no site do ente. </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92">
                <a:tc vMerge="1">
                  <a:txBody>
                    <a:bodyPr/>
                    <a:lstStyle/>
                    <a:p>
                      <a:endParaRPr lang="pt-BR"/>
                    </a:p>
                  </a:txBody>
                  <a:tcPr/>
                </a:tc>
                <a:tc>
                  <a:txBody>
                    <a:bodyPr/>
                    <a:lstStyle/>
                    <a:p>
                      <a:pPr algn="ctr" fontAlgn="ctr"/>
                      <a:r>
                        <a:rPr lang="pt-BR" sz="1200" b="0" i="0" u="none" strike="noStrike">
                          <a:solidFill>
                            <a:srgbClr val="000000"/>
                          </a:solidFill>
                          <a:effectLst/>
                          <a:latin typeface="Times New Roman" pitchFamily="18" charset="0"/>
                          <a:cs typeface="Times New Roman" pitchFamily="18" charset="0"/>
                        </a:rPr>
                        <a:t>B4 - Existência de ouvidoria</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pt-BR" sz="1200" b="0" i="0" u="none" strike="noStrike" dirty="0">
                          <a:solidFill>
                            <a:srgbClr val="000000"/>
                          </a:solidFill>
                          <a:effectLst/>
                          <a:latin typeface="Times New Roman" pitchFamily="18" charset="0"/>
                          <a:cs typeface="Times New Roman" pitchFamily="18" charset="0"/>
                        </a:rPr>
                        <a:t>A AGERSA dispõe de Ouvidoria, caracterizado como órgão autônomo, sem vinculação hierárquica com o Conselho Consultivo ou com a Diretoria. </a:t>
                      </a:r>
                    </a:p>
                  </a:txBody>
                  <a:tcPr marL="6235" marR="6235" marT="62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0" name="Conector reto 9"/>
          <p:cNvCxnSpPr/>
          <p:nvPr/>
        </p:nvCxnSpPr>
        <p:spPr>
          <a:xfrm>
            <a:off x="-36512" y="692696"/>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11"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RESULTADOS</a:t>
            </a:r>
            <a:endParaRPr lang="pt-BR" dirty="0">
              <a:latin typeface="Times New Roman" pitchFamily="18" charset="0"/>
              <a:cs typeface="Times New Roman" pitchFamily="18" charset="0"/>
            </a:endParaRPr>
          </a:p>
        </p:txBody>
      </p:sp>
      <p:sp>
        <p:nvSpPr>
          <p:cNvPr id="12" name="Retângulo 11"/>
          <p:cNvSpPr/>
          <p:nvPr/>
        </p:nvSpPr>
        <p:spPr>
          <a:xfrm>
            <a:off x="107504" y="707050"/>
            <a:ext cx="7848872" cy="369332"/>
          </a:xfrm>
          <a:prstGeom prst="rect">
            <a:avLst/>
          </a:prstGeom>
        </p:spPr>
        <p:txBody>
          <a:bodyPr wrap="square">
            <a:spAutoFit/>
          </a:bodyPr>
          <a:lstStyle/>
          <a:p>
            <a:r>
              <a:rPr lang="pt-BR" b="1" dirty="0">
                <a:latin typeface="Times New Roman" pitchFamily="18" charset="0"/>
                <a:cs typeface="Times New Roman" pitchFamily="18" charset="0"/>
              </a:rPr>
              <a:t>Quadro 2</a:t>
            </a:r>
            <a:r>
              <a:rPr lang="pt-BR" dirty="0">
                <a:latin typeface="Times New Roman" pitchFamily="18" charset="0"/>
                <a:cs typeface="Times New Roman" pitchFamily="18" charset="0"/>
              </a:rPr>
              <a:t> – Categorias e subcategorias relacionadas à transparência da AGERSA</a:t>
            </a:r>
          </a:p>
        </p:txBody>
      </p:sp>
    </p:spTree>
    <p:extLst>
      <p:ext uri="{BB962C8B-B14F-4D97-AF65-F5344CB8AC3E}">
        <p14:creationId xmlns:p14="http://schemas.microsoft.com/office/powerpoint/2010/main" val="340967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7"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RESULTADOS</a:t>
            </a:r>
            <a:endParaRPr lang="pt-BR" dirty="0">
              <a:latin typeface="Times New Roman" pitchFamily="18" charset="0"/>
              <a:cs typeface="Times New Roman" pitchFamily="18" charset="0"/>
            </a:endParaRPr>
          </a:p>
        </p:txBody>
      </p:sp>
      <p:sp>
        <p:nvSpPr>
          <p:cNvPr id="2" name="Espaço Reservado para Conteúdo 1"/>
          <p:cNvSpPr>
            <a:spLocks noGrp="1"/>
          </p:cNvSpPr>
          <p:nvPr>
            <p:ph idx="1"/>
          </p:nvPr>
        </p:nvSpPr>
        <p:spPr>
          <a:xfrm>
            <a:off x="385192" y="980727"/>
            <a:ext cx="8435280" cy="576065"/>
          </a:xfrm>
        </p:spPr>
        <p:txBody>
          <a:bodyPr>
            <a:normAutofit fontScale="55000" lnSpcReduction="20000"/>
          </a:bodyPr>
          <a:lstStyle/>
          <a:p>
            <a:pPr algn="just"/>
            <a:r>
              <a:rPr lang="pt-BR" dirty="0">
                <a:latin typeface="Times New Roman" pitchFamily="18" charset="0"/>
                <a:cs typeface="Times New Roman" pitchFamily="18" charset="0"/>
              </a:rPr>
              <a:t>Em relação à avaliação das variáveis de transparência, a AGERSA encontra-se em uma posição mediana de atendimento destas</a:t>
            </a:r>
          </a:p>
          <a:p>
            <a:endParaRPr lang="pt-BR" dirty="0" smtClean="0">
              <a:latin typeface="Times New Roman" pitchFamily="18" charset="0"/>
              <a:cs typeface="Times New Roman" pitchFamily="18" charset="0"/>
            </a:endParaRPr>
          </a:p>
        </p:txBody>
      </p:sp>
      <p:sp>
        <p:nvSpPr>
          <p:cNvPr id="12" name="Retângulo de cantos arredondados 11"/>
          <p:cNvSpPr/>
          <p:nvPr/>
        </p:nvSpPr>
        <p:spPr>
          <a:xfrm>
            <a:off x="4644008" y="1900865"/>
            <a:ext cx="4392488" cy="3472352"/>
          </a:xfrm>
          <a:prstGeom prst="roundRect">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13" name="Retângulo de cantos arredondados 12"/>
          <p:cNvSpPr/>
          <p:nvPr/>
        </p:nvSpPr>
        <p:spPr>
          <a:xfrm>
            <a:off x="107504" y="1900865"/>
            <a:ext cx="4392488" cy="3472352"/>
          </a:xfrm>
          <a:prstGeom prst="roundRect">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pt-BR"/>
          </a:p>
        </p:txBody>
      </p:sp>
      <p:sp>
        <p:nvSpPr>
          <p:cNvPr id="14" name="CaixaDeTexto 13"/>
          <p:cNvSpPr txBox="1"/>
          <p:nvPr/>
        </p:nvSpPr>
        <p:spPr>
          <a:xfrm>
            <a:off x="1277380" y="1500754"/>
            <a:ext cx="2232248" cy="400110"/>
          </a:xfrm>
          <a:prstGeom prst="rect">
            <a:avLst/>
          </a:prstGeom>
          <a:noFill/>
        </p:spPr>
        <p:txBody>
          <a:bodyPr wrap="square" rtlCol="0">
            <a:spAutoFit/>
          </a:bodyPr>
          <a:lstStyle/>
          <a:p>
            <a:pPr algn="just"/>
            <a:r>
              <a:rPr lang="pt-BR" sz="2000" b="1" u="sng" dirty="0" smtClean="0">
                <a:latin typeface="Times New Roman" pitchFamily="18" charset="0"/>
                <a:cs typeface="Times New Roman" pitchFamily="18" charset="0"/>
              </a:rPr>
              <a:t>Pontos positivos</a:t>
            </a:r>
            <a:endParaRPr lang="pt-BR" sz="2000" b="1" u="sng" dirty="0">
              <a:latin typeface="Times New Roman" pitchFamily="18" charset="0"/>
              <a:cs typeface="Times New Roman" pitchFamily="18" charset="0"/>
            </a:endParaRPr>
          </a:p>
        </p:txBody>
      </p:sp>
      <p:sp>
        <p:nvSpPr>
          <p:cNvPr id="15" name="CaixaDeTexto 14"/>
          <p:cNvSpPr txBox="1"/>
          <p:nvPr/>
        </p:nvSpPr>
        <p:spPr>
          <a:xfrm>
            <a:off x="5868144" y="1500754"/>
            <a:ext cx="2232248" cy="400110"/>
          </a:xfrm>
          <a:prstGeom prst="rect">
            <a:avLst/>
          </a:prstGeom>
          <a:noFill/>
        </p:spPr>
        <p:txBody>
          <a:bodyPr wrap="square" rtlCol="0">
            <a:spAutoFit/>
          </a:bodyPr>
          <a:lstStyle/>
          <a:p>
            <a:pPr algn="just"/>
            <a:r>
              <a:rPr lang="pt-BR" sz="2000" b="1" u="sng" dirty="0" smtClean="0">
                <a:latin typeface="Times New Roman" pitchFamily="18" charset="0"/>
                <a:cs typeface="Times New Roman" pitchFamily="18" charset="0"/>
              </a:rPr>
              <a:t>Pontos negativos</a:t>
            </a:r>
            <a:endParaRPr lang="pt-BR" sz="2000" b="1" u="sng" dirty="0">
              <a:latin typeface="Times New Roman" pitchFamily="18" charset="0"/>
              <a:cs typeface="Times New Roman" pitchFamily="18" charset="0"/>
            </a:endParaRPr>
          </a:p>
        </p:txBody>
      </p:sp>
      <p:sp>
        <p:nvSpPr>
          <p:cNvPr id="16" name="CaixaDeTexto 15"/>
          <p:cNvSpPr txBox="1"/>
          <p:nvPr/>
        </p:nvSpPr>
        <p:spPr>
          <a:xfrm>
            <a:off x="-221810" y="2060848"/>
            <a:ext cx="4608512" cy="2200602"/>
          </a:xfrm>
          <a:prstGeom prst="rect">
            <a:avLst/>
          </a:prstGeom>
          <a:noFill/>
        </p:spPr>
        <p:txBody>
          <a:bodyPr wrap="square" rtlCol="0">
            <a:spAutoFit/>
          </a:bodyPr>
          <a:lstStyle/>
          <a:p>
            <a:pPr marL="628650" lvl="1" indent="-171450" algn="just">
              <a:spcBef>
                <a:spcPts val="600"/>
              </a:spcBef>
              <a:buFont typeface="Arial" pitchFamily="34" charset="0"/>
              <a:buChar char="•"/>
            </a:pPr>
            <a:r>
              <a:rPr lang="pt-BR" sz="1200" dirty="0">
                <a:latin typeface="Times New Roman" pitchFamily="18" charset="0"/>
                <a:cs typeface="Times New Roman" pitchFamily="18" charset="0"/>
              </a:rPr>
              <a:t>Há a existência da decisão colegiada na AGERSA, que é formada por três diretorias: Diretoria Geral, Diretoria de Normatização e Diretoria de Fiscalização, demonstrando a sua transparência nos processos, reduzindo a captura por influências externas</a:t>
            </a:r>
            <a:r>
              <a:rPr lang="pt-BR" sz="1200" dirty="0" smtClean="0">
                <a:latin typeface="Times New Roman" pitchFamily="18" charset="0"/>
                <a:cs typeface="Times New Roman" pitchFamily="18" charset="0"/>
              </a:rPr>
              <a:t>.</a:t>
            </a:r>
          </a:p>
          <a:p>
            <a:pPr marL="628650" lvl="1" indent="-171450" algn="just">
              <a:spcBef>
                <a:spcPts val="600"/>
              </a:spcBef>
              <a:buFont typeface="Arial" pitchFamily="34" charset="0"/>
              <a:buChar char="•"/>
            </a:pPr>
            <a:r>
              <a:rPr lang="pt-BR" sz="1200" dirty="0" smtClean="0">
                <a:latin typeface="Times New Roman" pitchFamily="18" charset="0"/>
                <a:cs typeface="Times New Roman" pitchFamily="18" charset="0"/>
              </a:rPr>
              <a:t>A </a:t>
            </a:r>
            <a:r>
              <a:rPr lang="pt-BR" sz="1200" dirty="0">
                <a:latin typeface="Times New Roman" pitchFamily="18" charset="0"/>
                <a:cs typeface="Times New Roman" pitchFamily="18" charset="0"/>
              </a:rPr>
              <a:t>AGERSA divulga as consultas públicas realizadas e convoca para as audiências públicas. Foi possível verificar no site do ente regulador a existência de uma consulta pública em andamento, quando da elaboração do presente trabalho, e também registros de convocação para audiências públicas realizadas neste mesmo ano.</a:t>
            </a:r>
          </a:p>
        </p:txBody>
      </p:sp>
      <p:sp>
        <p:nvSpPr>
          <p:cNvPr id="17" name="Retângulo 16"/>
          <p:cNvSpPr/>
          <p:nvPr/>
        </p:nvSpPr>
        <p:spPr>
          <a:xfrm>
            <a:off x="4283968" y="2076231"/>
            <a:ext cx="4680520" cy="3585597"/>
          </a:xfrm>
          <a:prstGeom prst="rect">
            <a:avLst/>
          </a:prstGeom>
        </p:spPr>
        <p:txBody>
          <a:bodyPr wrap="square">
            <a:spAutoFit/>
          </a:bodyPr>
          <a:lstStyle/>
          <a:p>
            <a:pPr marL="742950" lvl="1" indent="-285750" algn="just">
              <a:spcBef>
                <a:spcPts val="600"/>
              </a:spcBef>
              <a:buFont typeface="Arial" pitchFamily="34" charset="0"/>
              <a:buChar char="•"/>
            </a:pPr>
            <a:r>
              <a:rPr lang="pt-BR" sz="1200" dirty="0" smtClean="0">
                <a:latin typeface="Times New Roman" pitchFamily="18" charset="0"/>
                <a:cs typeface="Times New Roman" pitchFamily="18" charset="0"/>
              </a:rPr>
              <a:t>No entanto, a decisão final dos conflitos envolvendo Poder Outorgante, prestadores de serviços públicos outorgados e os respectivos usuários, e exame e aprovação das políticas administrativa interna de recursos humanos estão subordinadas à aprovação do Governador, demonstrando assim também uma limitação na autonomia e independência do ente regulador. </a:t>
            </a:r>
          </a:p>
          <a:p>
            <a:pPr marL="742950" lvl="1" indent="-285750" algn="just">
              <a:spcBef>
                <a:spcPts val="600"/>
              </a:spcBef>
              <a:buFont typeface="Arial" pitchFamily="34" charset="0"/>
              <a:buChar char="•"/>
            </a:pPr>
            <a:r>
              <a:rPr lang="pt-BR" sz="1200" dirty="0" smtClean="0">
                <a:latin typeface="Times New Roman" pitchFamily="18" charset="0"/>
                <a:cs typeface="Times New Roman" pitchFamily="18" charset="0"/>
              </a:rPr>
              <a:t>A existência do Contrato de Gestão mostra-se como um fator limitante da autonomia da Agência, no entanto, mostra-se como um fator indicativo negativo de transparência.</a:t>
            </a:r>
          </a:p>
          <a:p>
            <a:pPr marL="742950" lvl="1" indent="-285750" algn="just">
              <a:spcBef>
                <a:spcPts val="600"/>
              </a:spcBef>
              <a:buFont typeface="Arial" pitchFamily="34" charset="0"/>
              <a:buChar char="•"/>
            </a:pPr>
            <a:r>
              <a:rPr lang="pt-BR" sz="1200" dirty="0" smtClean="0">
                <a:latin typeface="Times New Roman" pitchFamily="18" charset="0"/>
                <a:cs typeface="Times New Roman" pitchFamily="18" charset="0"/>
              </a:rPr>
              <a:t>A AGERSA possui Ouvidoria sem vinculação hierárquica com o Conselho Consultivo ou Diretoria, no entanto o ouvidor é nomeado e exonerado pelo Governador do Estado, demonstrando a mesma fragilidade que o mandato de dirigentes possui, por sua manutenção de cargo não estar independente do Chefe do Poder Executivo.</a:t>
            </a:r>
          </a:p>
          <a:p>
            <a:pPr marL="742950" lvl="1" indent="-285750" algn="just">
              <a:buFont typeface="Arial" pitchFamily="34" charset="0"/>
              <a:buChar char="•"/>
            </a:pPr>
            <a:endParaRPr lang="pt-BR" sz="1100" dirty="0">
              <a:latin typeface="Times New Roman" pitchFamily="18" charset="0"/>
              <a:cs typeface="Times New Roman" pitchFamily="18" charset="0"/>
            </a:endParaRPr>
          </a:p>
          <a:p>
            <a:pPr marL="742950" lvl="1" indent="-285750" algn="just">
              <a:buFont typeface="Arial" pitchFamily="34" charset="0"/>
              <a:buChar char="•"/>
            </a:pPr>
            <a:endParaRPr lang="pt-BR" sz="1400" dirty="0">
              <a:latin typeface="Times New Roman" pitchFamily="18" charset="0"/>
              <a:cs typeface="Times New Roman" pitchFamily="18" charset="0"/>
            </a:endParaRPr>
          </a:p>
        </p:txBody>
      </p:sp>
    </p:spTree>
    <p:extLst>
      <p:ext uri="{BB962C8B-B14F-4D97-AF65-F5344CB8AC3E}">
        <p14:creationId xmlns:p14="http://schemas.microsoft.com/office/powerpoint/2010/main" val="52988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RESULTADOS</a:t>
            </a:r>
            <a:endParaRPr lang="pt-BR" dirty="0">
              <a:latin typeface="Times New Roman" pitchFamily="18" charset="0"/>
              <a:cs typeface="Times New Roman" pitchFamily="18" charset="0"/>
            </a:endParaRPr>
          </a:p>
        </p:txBody>
      </p:sp>
      <p:sp>
        <p:nvSpPr>
          <p:cNvPr id="2" name="Espaço Reservado para Conteúdo 1"/>
          <p:cNvSpPr>
            <a:spLocks noGrp="1"/>
          </p:cNvSpPr>
          <p:nvPr>
            <p:ph idx="1"/>
          </p:nvPr>
        </p:nvSpPr>
        <p:spPr>
          <a:xfrm>
            <a:off x="107504" y="1052736"/>
            <a:ext cx="8856984" cy="4032448"/>
          </a:xfrm>
        </p:spPr>
        <p:txBody>
          <a:bodyPr>
            <a:noAutofit/>
          </a:bodyPr>
          <a:lstStyle/>
          <a:p>
            <a:pPr algn="just"/>
            <a:r>
              <a:rPr lang="pt-BR" sz="1800" dirty="0">
                <a:latin typeface="Times New Roman" pitchFamily="18" charset="0"/>
                <a:cs typeface="Times New Roman" pitchFamily="18" charset="0"/>
              </a:rPr>
              <a:t>É preciso ter claro que a tecnicidade, assim como a autonomia, permitem as agências executarem suas atividades de forma mais independentes, reduzindo a necessidade de subordinação ao Poder Central, bem como a ocorrência de captura por grupos de interesses (SANTOS, 2013).</a:t>
            </a:r>
          </a:p>
          <a:p>
            <a:pPr algn="just"/>
            <a:endParaRPr lang="pt-BR" sz="1600" dirty="0">
              <a:latin typeface="Times New Roman" pitchFamily="18" charset="0"/>
              <a:cs typeface="Times New Roman" pitchFamily="18" charset="0"/>
            </a:endParaRPr>
          </a:p>
          <a:p>
            <a:pPr algn="just"/>
            <a:r>
              <a:rPr lang="pt-BR" sz="1800" dirty="0">
                <a:latin typeface="Times New Roman" pitchFamily="18" charset="0"/>
                <a:cs typeface="Times New Roman" pitchFamily="18" charset="0"/>
              </a:rPr>
              <a:t>No ano de 2014, a AGERSA não possuía </a:t>
            </a:r>
            <a:r>
              <a:rPr lang="pt-BR" sz="1800" b="1" dirty="0">
                <a:latin typeface="Times New Roman" pitchFamily="18" charset="0"/>
                <a:cs typeface="Times New Roman" pitchFamily="18" charset="0"/>
              </a:rPr>
              <a:t>nenhum funcionário concursado de nível superior</a:t>
            </a:r>
            <a:r>
              <a:rPr lang="pt-BR" sz="1800" dirty="0">
                <a:latin typeface="Times New Roman" pitchFamily="18" charset="0"/>
                <a:cs typeface="Times New Roman" pitchFamily="18" charset="0"/>
              </a:rPr>
              <a:t>, sendo 4 cedidos, 13 comissionados, 9 terceirizados e 8 de contrato temporário, além de 9 funcionários de ensino médio e fundamental (ABAR, 2015</a:t>
            </a:r>
            <a:r>
              <a:rPr lang="pt-BR" sz="1800" dirty="0" smtClean="0">
                <a:latin typeface="Times New Roman" pitchFamily="18" charset="0"/>
                <a:cs typeface="Times New Roman" pitchFamily="18" charset="0"/>
              </a:rPr>
              <a:t>).</a:t>
            </a:r>
          </a:p>
          <a:p>
            <a:pPr algn="just"/>
            <a:endParaRPr lang="pt-BR" sz="1800" dirty="0" smtClean="0">
              <a:latin typeface="Times New Roman" pitchFamily="18" charset="0"/>
              <a:cs typeface="Times New Roman" pitchFamily="18" charset="0"/>
            </a:endParaRPr>
          </a:p>
          <a:p>
            <a:pPr algn="just"/>
            <a:r>
              <a:rPr lang="pt-BR" sz="1800" dirty="0" smtClean="0">
                <a:latin typeface="Times New Roman" pitchFamily="18" charset="0"/>
                <a:cs typeface="Times New Roman" pitchFamily="18" charset="0"/>
              </a:rPr>
              <a:t> </a:t>
            </a:r>
            <a:r>
              <a:rPr lang="pt-BR" sz="1800" dirty="0">
                <a:latin typeface="Times New Roman" pitchFamily="18" charset="0"/>
                <a:cs typeface="Times New Roman" pitchFamily="18" charset="0"/>
              </a:rPr>
              <a:t>Entre estes funcionários, 9 atuam na realização de atividades de regulação, 10 atuavam na fiscalização da qualidade, 4 na Ouvidoria, 6 no Jurídico e 14 em outras funções. </a:t>
            </a:r>
            <a:endParaRPr lang="pt-BR" sz="1800" dirty="0" smtClean="0">
              <a:latin typeface="Times New Roman" pitchFamily="18" charset="0"/>
              <a:cs typeface="Times New Roman" pitchFamily="18" charset="0"/>
            </a:endParaRPr>
          </a:p>
          <a:p>
            <a:pPr algn="just"/>
            <a:endParaRPr lang="pt-BR" sz="1800" dirty="0">
              <a:latin typeface="Times New Roman" pitchFamily="18" charset="0"/>
              <a:cs typeface="Times New Roman" pitchFamily="18" charset="0"/>
            </a:endParaRPr>
          </a:p>
          <a:p>
            <a:pPr algn="just"/>
            <a:r>
              <a:rPr lang="pt-BR" sz="1800" dirty="0" smtClean="0">
                <a:latin typeface="Times New Roman" pitchFamily="18" charset="0"/>
                <a:cs typeface="Times New Roman" pitchFamily="18" charset="0"/>
              </a:rPr>
              <a:t>Entre </a:t>
            </a:r>
            <a:r>
              <a:rPr lang="pt-BR" sz="1800" dirty="0">
                <a:latin typeface="Times New Roman" pitchFamily="18" charset="0"/>
                <a:cs typeface="Times New Roman" pitchFamily="18" charset="0"/>
              </a:rPr>
              <a:t>as formações de nível superior, que são 34 no total, 7 são advogados, 6 engenheiros, 1 economista, 3 administradores, 2 contadores, e 15 de outras qualificações.  </a:t>
            </a:r>
          </a:p>
          <a:p>
            <a:pPr algn="just"/>
            <a:endParaRPr lang="pt-BR" sz="1600" dirty="0">
              <a:latin typeface="Times New Roman" pitchFamily="18" charset="0"/>
              <a:cs typeface="Times New Roman" pitchFamily="18" charset="0"/>
            </a:endParaRPr>
          </a:p>
        </p:txBody>
      </p:sp>
    </p:spTree>
    <p:extLst>
      <p:ext uri="{BB962C8B-B14F-4D97-AF65-F5344CB8AC3E}">
        <p14:creationId xmlns:p14="http://schemas.microsoft.com/office/powerpoint/2010/main" val="196857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CONCLUSÕES</a:t>
            </a:r>
            <a:endParaRPr lang="pt-BR" dirty="0">
              <a:latin typeface="Times New Roman" pitchFamily="18" charset="0"/>
              <a:cs typeface="Times New Roman" pitchFamily="18" charset="0"/>
            </a:endParaRPr>
          </a:p>
        </p:txBody>
      </p:sp>
      <p:sp>
        <p:nvSpPr>
          <p:cNvPr id="2" name="Espaço Reservado para Conteúdo 1"/>
          <p:cNvSpPr>
            <a:spLocks noGrp="1"/>
          </p:cNvSpPr>
          <p:nvPr>
            <p:ph idx="1"/>
          </p:nvPr>
        </p:nvSpPr>
        <p:spPr>
          <a:xfrm>
            <a:off x="107504" y="980728"/>
            <a:ext cx="8856984" cy="4536504"/>
          </a:xfrm>
        </p:spPr>
        <p:txBody>
          <a:bodyPr>
            <a:noAutofit/>
          </a:bodyPr>
          <a:lstStyle/>
          <a:p>
            <a:pPr algn="just">
              <a:spcBef>
                <a:spcPts val="600"/>
              </a:spcBef>
            </a:pPr>
            <a:r>
              <a:rPr lang="pt-BR" sz="1800" dirty="0">
                <a:latin typeface="Times New Roman" pitchFamily="18" charset="0"/>
                <a:cs typeface="Times New Roman" pitchFamily="18" charset="0"/>
              </a:rPr>
              <a:t>A regulação na área de saneamento básico configura-se como uma atividade essencial para garantia da justiça e equidade social, na medida em garante a qualidade dos serviços prestados </a:t>
            </a:r>
            <a:r>
              <a:rPr lang="pt-BR" sz="1800" dirty="0" smtClean="0">
                <a:latin typeface="Times New Roman" pitchFamily="18" charset="0"/>
                <a:cs typeface="Times New Roman" pitchFamily="18" charset="0"/>
              </a:rPr>
              <a:t>e </a:t>
            </a:r>
            <a:r>
              <a:rPr lang="pt-BR" sz="1800" dirty="0">
                <a:latin typeface="Times New Roman" pitchFamily="18" charset="0"/>
                <a:cs typeface="Times New Roman" pitchFamily="18" charset="0"/>
              </a:rPr>
              <a:t>a prevenção do abuso na cobrança de tarifas</a:t>
            </a:r>
            <a:r>
              <a:rPr lang="pt-BR" sz="1800" dirty="0" smtClean="0">
                <a:latin typeface="Times New Roman" pitchFamily="18" charset="0"/>
                <a:cs typeface="Times New Roman" pitchFamily="18" charset="0"/>
              </a:rPr>
              <a:t>.</a:t>
            </a:r>
          </a:p>
          <a:p>
            <a:pPr lvl="1" algn="just">
              <a:spcBef>
                <a:spcPts val="600"/>
              </a:spcBef>
              <a:spcAft>
                <a:spcPts val="600"/>
              </a:spcAft>
            </a:pPr>
            <a:r>
              <a:rPr lang="pt-BR" sz="1400" dirty="0" smtClean="0">
                <a:latin typeface="Times New Roman" pitchFamily="18" charset="0"/>
                <a:cs typeface="Times New Roman" pitchFamily="18" charset="0"/>
              </a:rPr>
              <a:t>A regulação </a:t>
            </a:r>
            <a:r>
              <a:rPr lang="pt-BR" sz="1400" dirty="0">
                <a:latin typeface="Times New Roman" pitchFamily="18" charset="0"/>
                <a:cs typeface="Times New Roman" pitchFamily="18" charset="0"/>
              </a:rPr>
              <a:t>do saneamento básico deve ter independência decisória, incluindo autonomia administrativa, orçamentária e financeira da entidade reguladora e transparência, tecnicidade, celeridade e objetividade das decisões (BRASIL, 2007).</a:t>
            </a:r>
          </a:p>
          <a:p>
            <a:pPr algn="just">
              <a:spcBef>
                <a:spcPts val="600"/>
              </a:spcBef>
            </a:pPr>
            <a:r>
              <a:rPr lang="pt-BR" sz="1800" dirty="0" smtClean="0">
                <a:latin typeface="Times New Roman" pitchFamily="18" charset="0"/>
                <a:cs typeface="Times New Roman" pitchFamily="18" charset="0"/>
              </a:rPr>
              <a:t>A </a:t>
            </a:r>
            <a:r>
              <a:rPr lang="pt-BR" sz="1800" dirty="0">
                <a:latin typeface="Times New Roman" pitchFamily="18" charset="0"/>
                <a:cs typeface="Times New Roman" pitchFamily="18" charset="0"/>
              </a:rPr>
              <a:t>AGERSA demonstra resultados negativos em todas as categorias analisadas, em especial nas </a:t>
            </a:r>
            <a:r>
              <a:rPr lang="pt-BR" sz="1800" dirty="0" smtClean="0">
                <a:latin typeface="Times New Roman" pitchFamily="18" charset="0"/>
                <a:cs typeface="Times New Roman" pitchFamily="18" charset="0"/>
              </a:rPr>
              <a:t>variáveis:</a:t>
            </a:r>
          </a:p>
          <a:p>
            <a:pPr lvl="1" algn="just">
              <a:spcBef>
                <a:spcPts val="600"/>
              </a:spcBef>
            </a:pPr>
            <a:r>
              <a:rPr lang="pt-BR" sz="1400" dirty="0" smtClean="0">
                <a:latin typeface="Times New Roman" pitchFamily="18" charset="0"/>
                <a:cs typeface="Times New Roman" pitchFamily="18" charset="0"/>
              </a:rPr>
              <a:t>mandato </a:t>
            </a:r>
            <a:r>
              <a:rPr lang="pt-BR" sz="1400" dirty="0">
                <a:latin typeface="Times New Roman" pitchFamily="18" charset="0"/>
                <a:cs typeface="Times New Roman" pitchFamily="18" charset="0"/>
              </a:rPr>
              <a:t>fixo de </a:t>
            </a:r>
            <a:r>
              <a:rPr lang="pt-BR" sz="1400" dirty="0" smtClean="0">
                <a:latin typeface="Times New Roman" pitchFamily="18" charset="0"/>
                <a:cs typeface="Times New Roman" pitchFamily="18" charset="0"/>
              </a:rPr>
              <a:t>dirigentes</a:t>
            </a:r>
          </a:p>
          <a:p>
            <a:pPr lvl="1" algn="just">
              <a:spcBef>
                <a:spcPts val="600"/>
              </a:spcBef>
            </a:pPr>
            <a:r>
              <a:rPr lang="pt-BR" sz="1400" dirty="0" smtClean="0">
                <a:latin typeface="Times New Roman" pitchFamily="18" charset="0"/>
                <a:cs typeface="Times New Roman" pitchFamily="18" charset="0"/>
              </a:rPr>
              <a:t>quadro </a:t>
            </a:r>
            <a:r>
              <a:rPr lang="pt-BR" sz="1400" dirty="0">
                <a:latin typeface="Times New Roman" pitchFamily="18" charset="0"/>
                <a:cs typeface="Times New Roman" pitchFamily="18" charset="0"/>
              </a:rPr>
              <a:t>de funcionários concursados (até o presente sem nenhum concurso público </a:t>
            </a:r>
            <a:r>
              <a:rPr lang="pt-BR" sz="1400" dirty="0" smtClean="0">
                <a:latin typeface="Times New Roman" pitchFamily="18" charset="0"/>
                <a:cs typeface="Times New Roman" pitchFamily="18" charset="0"/>
              </a:rPr>
              <a:t>realizado) </a:t>
            </a:r>
            <a:endParaRPr lang="pt-BR" sz="1400" dirty="0">
              <a:latin typeface="Times New Roman" pitchFamily="18" charset="0"/>
              <a:cs typeface="Times New Roman" pitchFamily="18" charset="0"/>
            </a:endParaRPr>
          </a:p>
          <a:p>
            <a:pPr lvl="1" algn="just">
              <a:spcBef>
                <a:spcPts val="600"/>
              </a:spcBef>
              <a:spcAft>
                <a:spcPts val="600"/>
              </a:spcAft>
            </a:pPr>
            <a:r>
              <a:rPr lang="pt-BR" sz="1400" dirty="0" smtClean="0">
                <a:latin typeface="Times New Roman" pitchFamily="18" charset="0"/>
                <a:cs typeface="Times New Roman" pitchFamily="18" charset="0"/>
              </a:rPr>
              <a:t>a necessidade de maior </a:t>
            </a:r>
            <a:r>
              <a:rPr lang="pt-BR" sz="1400" dirty="0">
                <a:latin typeface="Times New Roman" pitchFamily="18" charset="0"/>
                <a:cs typeface="Times New Roman" pitchFamily="18" charset="0"/>
              </a:rPr>
              <a:t>transparência das atividades realizadas para o acesso livre da sociedade. </a:t>
            </a:r>
            <a:endParaRPr lang="pt-BR" sz="1400" dirty="0" smtClean="0">
              <a:latin typeface="Times New Roman" pitchFamily="18" charset="0"/>
              <a:cs typeface="Times New Roman" pitchFamily="18" charset="0"/>
            </a:endParaRPr>
          </a:p>
          <a:p>
            <a:pPr algn="just">
              <a:spcBef>
                <a:spcPts val="600"/>
              </a:spcBef>
            </a:pPr>
            <a:r>
              <a:rPr lang="pt-BR" sz="1800" dirty="0" smtClean="0">
                <a:latin typeface="Times New Roman" pitchFamily="18" charset="0"/>
                <a:cs typeface="Times New Roman" pitchFamily="18" charset="0"/>
              </a:rPr>
              <a:t>Portanto</a:t>
            </a:r>
            <a:r>
              <a:rPr lang="pt-BR" sz="1800" dirty="0">
                <a:latin typeface="Times New Roman" pitchFamily="18" charset="0"/>
                <a:cs typeface="Times New Roman" pitchFamily="18" charset="0"/>
              </a:rPr>
              <a:t>, </a:t>
            </a:r>
            <a:r>
              <a:rPr lang="pt-BR" sz="1800" dirty="0" smtClean="0">
                <a:latin typeface="Times New Roman" pitchFamily="18" charset="0"/>
                <a:cs typeface="Times New Roman" pitchFamily="18" charset="0"/>
              </a:rPr>
              <a:t>é necessário o </a:t>
            </a:r>
            <a:r>
              <a:rPr lang="pt-BR" sz="1800" dirty="0">
                <a:latin typeface="Times New Roman" pitchFamily="18" charset="0"/>
                <a:cs typeface="Times New Roman" pitchFamily="18" charset="0"/>
              </a:rPr>
              <a:t>fortalecimento da autonomia, transparência e tecnicidade da AGERSA, </a:t>
            </a:r>
            <a:r>
              <a:rPr lang="pt-BR" sz="1800" dirty="0" smtClean="0">
                <a:latin typeface="Times New Roman" pitchFamily="18" charset="0"/>
                <a:cs typeface="Times New Roman" pitchFamily="18" charset="0"/>
              </a:rPr>
              <a:t>buscando a aproximação </a:t>
            </a:r>
            <a:r>
              <a:rPr lang="pt-BR" sz="1800" dirty="0">
                <a:latin typeface="Times New Roman" pitchFamily="18" charset="0"/>
                <a:cs typeface="Times New Roman" pitchFamily="18" charset="0"/>
              </a:rPr>
              <a:t>dessa agência reguladora do usuário-cidadão dos serviços, possibilitando assim uma regulação mais efetiva em seus processos, </a:t>
            </a:r>
            <a:r>
              <a:rPr lang="pt-BR" sz="1800" dirty="0" smtClean="0">
                <a:latin typeface="Times New Roman" pitchFamily="18" charset="0"/>
                <a:cs typeface="Times New Roman" pitchFamily="18" charset="0"/>
              </a:rPr>
              <a:t>assim </a:t>
            </a:r>
            <a:r>
              <a:rPr lang="pt-BR" sz="1800" dirty="0">
                <a:latin typeface="Times New Roman" pitchFamily="18" charset="0"/>
                <a:cs typeface="Times New Roman" pitchFamily="18" charset="0"/>
              </a:rPr>
              <a:t>como </a:t>
            </a:r>
            <a:r>
              <a:rPr lang="pt-BR" sz="1800" dirty="0" smtClean="0">
                <a:latin typeface="Times New Roman" pitchFamily="18" charset="0"/>
                <a:cs typeface="Times New Roman" pitchFamily="18" charset="0"/>
              </a:rPr>
              <a:t>mais democrática </a:t>
            </a:r>
            <a:r>
              <a:rPr lang="pt-BR" sz="1800" dirty="0">
                <a:latin typeface="Times New Roman" pitchFamily="18" charset="0"/>
                <a:cs typeface="Times New Roman" pitchFamily="18" charset="0"/>
              </a:rPr>
              <a:t>na sua função social.</a:t>
            </a:r>
          </a:p>
          <a:p>
            <a:pPr algn="just"/>
            <a:endParaRPr lang="pt-BR" sz="1600" dirty="0">
              <a:latin typeface="Times New Roman" pitchFamily="18" charset="0"/>
              <a:cs typeface="Times New Roman" pitchFamily="18" charset="0"/>
            </a:endParaRPr>
          </a:p>
        </p:txBody>
      </p:sp>
    </p:spTree>
    <p:extLst>
      <p:ext uri="{BB962C8B-B14F-4D97-AF65-F5344CB8AC3E}">
        <p14:creationId xmlns:p14="http://schemas.microsoft.com/office/powerpoint/2010/main" val="1275654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85192" y="980728"/>
            <a:ext cx="8435280" cy="4248473"/>
          </a:xfrm>
        </p:spPr>
        <p:txBody>
          <a:bodyPr>
            <a:normAutofit fontScale="25000" lnSpcReduction="20000"/>
          </a:bodyPr>
          <a:lstStyle/>
          <a:p>
            <a:pPr marL="0" indent="0">
              <a:spcBef>
                <a:spcPts val="600"/>
              </a:spcBef>
              <a:buNone/>
            </a:pPr>
            <a:endParaRPr lang="pt-BR" sz="4800" dirty="0">
              <a:latin typeface="Times New Roman" pitchFamily="18" charset="0"/>
              <a:cs typeface="Times New Roman" pitchFamily="18" charset="0"/>
            </a:endParaRPr>
          </a:p>
          <a:p>
            <a:pPr>
              <a:spcBef>
                <a:spcPts val="600"/>
              </a:spcBef>
            </a:pPr>
            <a:r>
              <a:rPr lang="pt-BR" sz="4800" dirty="0">
                <a:latin typeface="Times New Roman" pitchFamily="18" charset="0"/>
                <a:cs typeface="Times New Roman" pitchFamily="18" charset="0"/>
              </a:rPr>
              <a:t>ABAR-Associação Brasileira de Agências de Regulação (2015). </a:t>
            </a:r>
            <a:r>
              <a:rPr lang="pt-BR" sz="4800" b="1" dirty="0">
                <a:latin typeface="Times New Roman" pitchFamily="18" charset="0"/>
                <a:cs typeface="Times New Roman" pitchFamily="18" charset="0"/>
              </a:rPr>
              <a:t>Saneamento Básico</a:t>
            </a:r>
            <a:r>
              <a:rPr lang="pt-BR" sz="4800" dirty="0">
                <a:latin typeface="Times New Roman" pitchFamily="18" charset="0"/>
                <a:cs typeface="Times New Roman" pitchFamily="18" charset="0"/>
              </a:rPr>
              <a:t>: Regulação 2015. Brasília: </a:t>
            </a:r>
            <a:r>
              <a:rPr lang="pt-BR" sz="4800" dirty="0" err="1">
                <a:latin typeface="Times New Roman" pitchFamily="18" charset="0"/>
                <a:cs typeface="Times New Roman" pitchFamily="18" charset="0"/>
              </a:rPr>
              <a:t>Ellite</a:t>
            </a:r>
            <a:r>
              <a:rPr lang="pt-BR" sz="4800" dirty="0">
                <a:latin typeface="Times New Roman" pitchFamily="18" charset="0"/>
                <a:cs typeface="Times New Roman" pitchFamily="18" charset="0"/>
              </a:rPr>
              <a:t> Gráfica Editora. </a:t>
            </a:r>
          </a:p>
          <a:p>
            <a:pPr>
              <a:spcBef>
                <a:spcPts val="600"/>
              </a:spcBef>
            </a:pPr>
            <a:r>
              <a:rPr lang="pt-BR" sz="4800" dirty="0">
                <a:latin typeface="Times New Roman" pitchFamily="18" charset="0"/>
                <a:cs typeface="Times New Roman" pitchFamily="18" charset="0"/>
              </a:rPr>
              <a:t>AGERSA-Agência Reguladora de Saneamento Básico do Estado da Bahia (2014). </a:t>
            </a:r>
            <a:r>
              <a:rPr lang="pt-BR" sz="4800" b="1" dirty="0">
                <a:latin typeface="Times New Roman" pitchFamily="18" charset="0"/>
                <a:cs typeface="Times New Roman" pitchFamily="18" charset="0"/>
              </a:rPr>
              <a:t>Relatório de  atividades anual 2014</a:t>
            </a:r>
            <a:r>
              <a:rPr lang="pt-BR" sz="4800" dirty="0">
                <a:latin typeface="Times New Roman" pitchFamily="18" charset="0"/>
                <a:cs typeface="Times New Roman" pitchFamily="18" charset="0"/>
              </a:rPr>
              <a:t>. Disponível em: &lt; http://www.AGERSA.ba.gov.br/ &gt; Acesso em: 01 set. 2017. </a:t>
            </a:r>
          </a:p>
          <a:p>
            <a:pPr>
              <a:spcBef>
                <a:spcPts val="600"/>
              </a:spcBef>
            </a:pPr>
            <a:r>
              <a:rPr lang="pt-BR" sz="4800" dirty="0">
                <a:latin typeface="Times New Roman" pitchFamily="18" charset="0"/>
                <a:cs typeface="Times New Roman" pitchFamily="18" charset="0"/>
              </a:rPr>
              <a:t>BAHIA (2012). Lei nº 12.602, de 29 de novembro de 2012. </a:t>
            </a:r>
            <a:r>
              <a:rPr lang="pt-BR" sz="4800" b="1" dirty="0">
                <a:latin typeface="Times New Roman" pitchFamily="18" charset="0"/>
                <a:cs typeface="Times New Roman" pitchFamily="18" charset="0"/>
              </a:rPr>
              <a:t>Dispõe sobre a criação da Agência Reguladora de Saneamento Básico do Estado da Bahia - AGERSA, autarquia sob regime especial, e dá outras providências</a:t>
            </a:r>
            <a:r>
              <a:rPr lang="pt-BR" sz="4800" dirty="0">
                <a:latin typeface="Times New Roman" pitchFamily="18" charset="0"/>
                <a:cs typeface="Times New Roman" pitchFamily="18" charset="0"/>
              </a:rPr>
              <a:t>. Salvador, Diário Oficial do Estado. </a:t>
            </a:r>
          </a:p>
          <a:p>
            <a:pPr>
              <a:spcBef>
                <a:spcPts val="600"/>
              </a:spcBef>
            </a:pPr>
            <a:r>
              <a:rPr lang="pt-BR" sz="4800" dirty="0">
                <a:latin typeface="Times New Roman" pitchFamily="18" charset="0"/>
                <a:cs typeface="Times New Roman" pitchFamily="18" charset="0"/>
              </a:rPr>
              <a:t>BRASIL (2007) Lei nº 11.445, de 05 de janeiro de 2007. </a:t>
            </a:r>
            <a:r>
              <a:rPr lang="pt-BR" sz="4800" b="1" dirty="0">
                <a:latin typeface="Times New Roman" pitchFamily="18" charset="0"/>
                <a:cs typeface="Times New Roman" pitchFamily="18" charset="0"/>
              </a:rPr>
              <a:t>Estabelece diretrizes nacionais para o saneamento básico; altera as Leis nos 6.766, de 19 de dezembro de 1979, 8.036, de 11 de maio de 1990, 8.666, de 21 de junho de 1993, 8.987, de 13 de fevereiro de 1995; revoga a Lei no 6.528, de 11 de maio de 1978; e dá outras providências.</a:t>
            </a:r>
            <a:r>
              <a:rPr lang="pt-BR" sz="4800" dirty="0">
                <a:latin typeface="Times New Roman" pitchFamily="18" charset="0"/>
                <a:cs typeface="Times New Roman" pitchFamily="18" charset="0"/>
              </a:rPr>
              <a:t> Diário Oficial [República Federativa do Brasil], Brasília, DF, 08 de jan. 2007. </a:t>
            </a:r>
          </a:p>
          <a:p>
            <a:pPr>
              <a:spcBef>
                <a:spcPts val="600"/>
              </a:spcBef>
            </a:pPr>
            <a:r>
              <a:rPr lang="pt-BR" sz="4800" dirty="0">
                <a:latin typeface="Times New Roman" pitchFamily="18" charset="0"/>
                <a:cs typeface="Times New Roman" pitchFamily="18" charset="0"/>
              </a:rPr>
              <a:t>GELIS FILHO, A. (2006) Análise comparativa do desenho normativo de instituições reguladoras do presente e do passado. </a:t>
            </a:r>
            <a:r>
              <a:rPr lang="pt-BR" sz="4800" b="1" dirty="0">
                <a:latin typeface="Times New Roman" pitchFamily="18" charset="0"/>
                <a:cs typeface="Times New Roman" pitchFamily="18" charset="0"/>
              </a:rPr>
              <a:t>Rev. Adm. Pública</a:t>
            </a:r>
            <a:r>
              <a:rPr lang="pt-BR" sz="4800" dirty="0">
                <a:latin typeface="Times New Roman" pitchFamily="18" charset="0"/>
                <a:cs typeface="Times New Roman" pitchFamily="18" charset="0"/>
              </a:rPr>
              <a:t> [online]. v.40, n.4, p.589-613.</a:t>
            </a:r>
          </a:p>
          <a:p>
            <a:pPr>
              <a:spcBef>
                <a:spcPts val="600"/>
              </a:spcBef>
            </a:pPr>
            <a:r>
              <a:rPr lang="pt-BR" sz="4800" dirty="0">
                <a:latin typeface="Times New Roman" pitchFamily="18" charset="0"/>
                <a:cs typeface="Times New Roman" pitchFamily="18" charset="0"/>
              </a:rPr>
              <a:t>MARQUES NETO, F. de A. (2003). </a:t>
            </a:r>
            <a:r>
              <a:rPr lang="pt-BR" sz="4800" b="1" dirty="0">
                <a:latin typeface="Times New Roman" pitchFamily="18" charset="0"/>
                <a:cs typeface="Times New Roman" pitchFamily="18" charset="0"/>
              </a:rPr>
              <a:t>Agências Reguladoras</a:t>
            </a:r>
            <a:r>
              <a:rPr lang="pt-BR" sz="4800" dirty="0">
                <a:latin typeface="Times New Roman" pitchFamily="18" charset="0"/>
                <a:cs typeface="Times New Roman" pitchFamily="18" charset="0"/>
              </a:rPr>
              <a:t>: instrumentos de fortalecimento do Estado. São Paulo: Abar.</a:t>
            </a:r>
          </a:p>
          <a:p>
            <a:pPr>
              <a:spcBef>
                <a:spcPts val="600"/>
              </a:spcBef>
            </a:pPr>
            <a:r>
              <a:rPr lang="pt-BR" sz="4800" dirty="0">
                <a:latin typeface="Times New Roman" pitchFamily="18" charset="0"/>
                <a:cs typeface="Times New Roman" pitchFamily="18" charset="0"/>
              </a:rPr>
              <a:t>MARQUES NETO, F. de A. (2009)</a:t>
            </a:r>
            <a:r>
              <a:rPr lang="pt-BR" sz="4800" i="1" dirty="0">
                <a:latin typeface="Times New Roman" pitchFamily="18" charset="0"/>
                <a:cs typeface="Times New Roman" pitchFamily="18" charset="0"/>
              </a:rPr>
              <a:t>. </a:t>
            </a:r>
            <a:r>
              <a:rPr lang="pt-BR" sz="4800" dirty="0">
                <a:latin typeface="Times New Roman" pitchFamily="18" charset="0"/>
                <a:cs typeface="Times New Roman" pitchFamily="18" charset="0"/>
              </a:rPr>
              <a:t>A regulação no setor de saneamento. </a:t>
            </a:r>
            <a:r>
              <a:rPr lang="pt-BR" sz="4800" i="1" dirty="0">
                <a:latin typeface="Times New Roman" pitchFamily="18" charset="0"/>
                <a:cs typeface="Times New Roman" pitchFamily="18" charset="0"/>
              </a:rPr>
              <a:t>In </a:t>
            </a:r>
            <a:r>
              <a:rPr lang="pt-BR" sz="4800" dirty="0">
                <a:latin typeface="Times New Roman" pitchFamily="18" charset="0"/>
                <a:cs typeface="Times New Roman" pitchFamily="18" charset="0"/>
              </a:rPr>
              <a:t>CORDEIRO, Berenice de Souza (</a:t>
            </a:r>
            <a:r>
              <a:rPr lang="pt-BR" sz="4800" i="1" dirty="0">
                <a:latin typeface="Times New Roman" pitchFamily="18" charset="0"/>
                <a:cs typeface="Times New Roman" pitchFamily="18" charset="0"/>
              </a:rPr>
              <a:t>coord</a:t>
            </a:r>
            <a:r>
              <a:rPr lang="pt-BR" sz="4800" dirty="0">
                <a:latin typeface="Times New Roman" pitchFamily="18" charset="0"/>
                <a:cs typeface="Times New Roman" pitchFamily="18" charset="0"/>
              </a:rPr>
              <a:t>.). </a:t>
            </a:r>
            <a:r>
              <a:rPr lang="pt-BR" sz="4800" b="1" dirty="0">
                <a:latin typeface="Times New Roman" pitchFamily="18" charset="0"/>
                <a:cs typeface="Times New Roman" pitchFamily="18" charset="0"/>
              </a:rPr>
              <a:t>Instrumentos das políticas e da gestão dos serviços públicos de saneamento</a:t>
            </a:r>
            <a:r>
              <a:rPr lang="pt-BR" sz="4800" dirty="0">
                <a:latin typeface="Times New Roman" pitchFamily="18" charset="0"/>
                <a:cs typeface="Times New Roman" pitchFamily="18" charset="0"/>
              </a:rPr>
              <a:t>. Livro I (Coletânea). Brasília: Editora, 2009</a:t>
            </a:r>
            <a:r>
              <a:rPr lang="pt-BR" sz="4800" dirty="0" smtClean="0">
                <a:latin typeface="Times New Roman" pitchFamily="18" charset="0"/>
                <a:cs typeface="Times New Roman" pitchFamily="18" charset="0"/>
              </a:rPr>
              <a:t>.</a:t>
            </a:r>
          </a:p>
          <a:p>
            <a:pPr>
              <a:spcBef>
                <a:spcPts val="600"/>
              </a:spcBef>
            </a:pPr>
            <a:r>
              <a:rPr lang="pt-BR" sz="4800" dirty="0">
                <a:latin typeface="Times New Roman" pitchFamily="18" charset="0"/>
                <a:cs typeface="Times New Roman" pitchFamily="18" charset="0"/>
              </a:rPr>
              <a:t>PINHEIRO, I. A.; MOTTA, P. C. D. (2002) A condição de autarquia especial das agências reguladoras e das agências  executivas e as expectativas sobre a qualidade da sua gestão.</a:t>
            </a:r>
            <a:r>
              <a:rPr lang="pt-BR" sz="4800" i="1" dirty="0">
                <a:latin typeface="Times New Roman" pitchFamily="18" charset="0"/>
                <a:cs typeface="Times New Roman" pitchFamily="18" charset="0"/>
              </a:rPr>
              <a:t> </a:t>
            </a:r>
            <a:r>
              <a:rPr lang="pt-BR" sz="4800" b="1" dirty="0">
                <a:latin typeface="Times New Roman" pitchFamily="18" charset="0"/>
                <a:cs typeface="Times New Roman" pitchFamily="18" charset="0"/>
              </a:rPr>
              <a:t>RAP</a:t>
            </a:r>
            <a:r>
              <a:rPr lang="pt-BR" sz="4800" i="1" dirty="0">
                <a:latin typeface="Times New Roman" pitchFamily="18" charset="0"/>
                <a:cs typeface="Times New Roman" pitchFamily="18" charset="0"/>
              </a:rPr>
              <a:t>. </a:t>
            </a:r>
            <a:r>
              <a:rPr lang="pt-BR" sz="4800" dirty="0">
                <a:latin typeface="Times New Roman" pitchFamily="18" charset="0"/>
                <a:cs typeface="Times New Roman" pitchFamily="18" charset="0"/>
              </a:rPr>
              <a:t>Rio de Janeiro, v.36, n.3, p.459-483, mai./jun.</a:t>
            </a:r>
          </a:p>
          <a:p>
            <a:pPr>
              <a:spcBef>
                <a:spcPts val="600"/>
              </a:spcBef>
            </a:pPr>
            <a:r>
              <a:rPr lang="pt-BR" sz="4800" dirty="0" smtClean="0">
                <a:latin typeface="Times New Roman" pitchFamily="18" charset="0"/>
                <a:cs typeface="Times New Roman" pitchFamily="18" charset="0"/>
              </a:rPr>
              <a:t>FADUL </a:t>
            </a:r>
            <a:r>
              <a:rPr lang="pt-BR" sz="4800" dirty="0" err="1" smtClean="0">
                <a:latin typeface="Times New Roman" pitchFamily="18" charset="0"/>
                <a:cs typeface="Times New Roman" pitchFamily="18" charset="0"/>
              </a:rPr>
              <a:t>Élvia</a:t>
            </a:r>
            <a:r>
              <a:rPr lang="pt-BR" sz="4800" dirty="0" smtClean="0">
                <a:latin typeface="Times New Roman" pitchFamily="18" charset="0"/>
                <a:cs typeface="Times New Roman" pitchFamily="18" charset="0"/>
              </a:rPr>
              <a:t>. Dinâmicas contemporâneas na regulação dos serviços públicos. In: PECI</a:t>
            </a:r>
            <a:r>
              <a:rPr lang="pt-BR" sz="4800" dirty="0">
                <a:latin typeface="Times New Roman" pitchFamily="18" charset="0"/>
                <a:cs typeface="Times New Roman" pitchFamily="18" charset="0"/>
              </a:rPr>
              <a:t>, A.(</a:t>
            </a:r>
            <a:r>
              <a:rPr lang="pt-BR" sz="4800" dirty="0" err="1">
                <a:latin typeface="Times New Roman" pitchFamily="18" charset="0"/>
                <a:cs typeface="Times New Roman" pitchFamily="18" charset="0"/>
              </a:rPr>
              <a:t>Org</a:t>
            </a:r>
            <a:r>
              <a:rPr lang="pt-BR" sz="4800" dirty="0">
                <a:latin typeface="Times New Roman" pitchFamily="18" charset="0"/>
                <a:cs typeface="Times New Roman" pitchFamily="18" charset="0"/>
              </a:rPr>
              <a:t>). (2007). </a:t>
            </a:r>
            <a:r>
              <a:rPr lang="pt-BR" sz="4800" b="1" dirty="0">
                <a:latin typeface="Times New Roman" pitchFamily="18" charset="0"/>
                <a:cs typeface="Times New Roman" pitchFamily="18" charset="0"/>
              </a:rPr>
              <a:t>Regulação no Brasil</a:t>
            </a:r>
            <a:r>
              <a:rPr lang="pt-BR" sz="4800" dirty="0">
                <a:latin typeface="Times New Roman" pitchFamily="18" charset="0"/>
                <a:cs typeface="Times New Roman" pitchFamily="18" charset="0"/>
              </a:rPr>
              <a:t>: desenho, governança, </a:t>
            </a:r>
            <a:r>
              <a:rPr lang="pt-BR" sz="4800" dirty="0" err="1">
                <a:latin typeface="Times New Roman" pitchFamily="18" charset="0"/>
                <a:cs typeface="Times New Roman" pitchFamily="18" charset="0"/>
              </a:rPr>
              <a:t>avaliação.São</a:t>
            </a:r>
            <a:r>
              <a:rPr lang="pt-BR" sz="4800" dirty="0">
                <a:latin typeface="Times New Roman" pitchFamily="18" charset="0"/>
                <a:cs typeface="Times New Roman" pitchFamily="18" charset="0"/>
              </a:rPr>
              <a:t> Paulo: Atlas, 2007.p. 9-28; 72-90; 121-144.</a:t>
            </a:r>
          </a:p>
          <a:p>
            <a:endParaRPr lang="pt-BR" dirty="0"/>
          </a:p>
          <a:p>
            <a:endParaRPr lang="pt-BR" dirty="0"/>
          </a:p>
        </p:txBody>
      </p:sp>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REFERÊNCIAS BIBLIOGRÁFICAS</a:t>
            </a: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1905405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96752"/>
            <a:ext cx="8280920" cy="1143000"/>
          </a:xfrm>
        </p:spPr>
        <p:txBody>
          <a:bodyPr>
            <a:normAutofit fontScale="90000"/>
          </a:bodyPr>
          <a:lstStyle/>
          <a:p>
            <a:r>
              <a:rPr lang="pt-BR" sz="4800" b="1" dirty="0" smtClean="0">
                <a:latin typeface="Times New Roman" pitchFamily="18" charset="0"/>
                <a:cs typeface="Times New Roman" pitchFamily="18" charset="0"/>
              </a:rPr>
              <a:t>OBRIGADA PELA ATENÇÃO!</a:t>
            </a:r>
            <a:br>
              <a:rPr lang="pt-BR" sz="4800" b="1" dirty="0" smtClean="0">
                <a:latin typeface="Times New Roman" pitchFamily="18" charset="0"/>
                <a:cs typeface="Times New Roman" pitchFamily="18" charset="0"/>
              </a:rPr>
            </a:br>
            <a:r>
              <a:rPr lang="pt-BR" sz="2700" b="1" dirty="0">
                <a:latin typeface="Times New Roman" pitchFamily="18" charset="0"/>
                <a:cs typeface="Times New Roman" pitchFamily="18" charset="0"/>
              </a:rPr>
              <a:t/>
            </a:r>
            <a:br>
              <a:rPr lang="pt-BR" sz="2700" b="1" dirty="0">
                <a:latin typeface="Times New Roman" pitchFamily="18" charset="0"/>
                <a:cs typeface="Times New Roman" pitchFamily="18" charset="0"/>
              </a:rPr>
            </a:br>
            <a:r>
              <a:rPr lang="pt-BR" sz="2200" b="1" dirty="0" smtClean="0">
                <a:latin typeface="Times New Roman" pitchFamily="18" charset="0"/>
                <a:cs typeface="Times New Roman" pitchFamily="18" charset="0"/>
              </a:rPr>
              <a:t>alinecoelhonogueira@hotmail.com</a:t>
            </a:r>
            <a:endParaRPr lang="pt-BR" sz="2200" b="1"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539552" y="744334"/>
            <a:ext cx="8229600" cy="3773014"/>
          </a:xfrm>
        </p:spPr>
        <p:txBody>
          <a:bodyPr/>
          <a:lstStyle/>
          <a:p>
            <a:endParaRPr lang="pt-BR" dirty="0" smtClean="0"/>
          </a:p>
          <a:p>
            <a:pPr marL="0" indent="0">
              <a:buNone/>
            </a:pPr>
            <a:endParaRPr lang="pt-BR" dirty="0"/>
          </a:p>
        </p:txBody>
      </p:sp>
      <p:pic>
        <p:nvPicPr>
          <p:cNvPr id="5" name="Picture 12" descr="Resultado de imagem para FAPES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501008"/>
            <a:ext cx="1944216" cy="126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l="37740" t="30946" r="25743" b="44875"/>
          <a:stretch>
            <a:fillRect/>
          </a:stretch>
        </p:blipFill>
        <p:spPr bwMode="auto">
          <a:xfrm>
            <a:off x="1979712" y="3501008"/>
            <a:ext cx="2376264" cy="12428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2771800" y="2996952"/>
            <a:ext cx="3384376" cy="677108"/>
          </a:xfrm>
          <a:prstGeom prst="rect">
            <a:avLst/>
          </a:prstGeom>
          <a:noFill/>
        </p:spPr>
        <p:txBody>
          <a:bodyPr wrap="square" rtlCol="0">
            <a:spAutoFit/>
          </a:bodyPr>
          <a:lstStyle/>
          <a:p>
            <a:pPr algn="ctr"/>
            <a:r>
              <a:rPr lang="pt-BR" sz="2000" b="1" dirty="0" smtClean="0">
                <a:latin typeface="Times New Roman" pitchFamily="18" charset="0"/>
                <a:cs typeface="Times New Roman" pitchFamily="18" charset="0"/>
              </a:rPr>
              <a:t>AGRADECIMENTOS</a:t>
            </a:r>
            <a:endParaRPr lang="pt-BR" b="1" dirty="0" smtClean="0">
              <a:latin typeface="Times New Roman" pitchFamily="18" charset="0"/>
              <a:cs typeface="Times New Roman" pitchFamily="18" charset="0"/>
            </a:endParaRPr>
          </a:p>
          <a:p>
            <a:pPr algn="ctr"/>
            <a:endParaRPr lang="pt-BR" dirty="0"/>
          </a:p>
        </p:txBody>
      </p:sp>
    </p:spTree>
    <p:extLst>
      <p:ext uri="{BB962C8B-B14F-4D97-AF65-F5344CB8AC3E}">
        <p14:creationId xmlns:p14="http://schemas.microsoft.com/office/powerpoint/2010/main" val="3762252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162272"/>
            <a:ext cx="8229600" cy="1143000"/>
          </a:xfrm>
        </p:spPr>
        <p:txBody>
          <a:bodyPr/>
          <a:lstStyle/>
          <a:p>
            <a:r>
              <a:rPr lang="pt-BR" dirty="0" smtClean="0">
                <a:latin typeface="Times New Roman" pitchFamily="18" charset="0"/>
                <a:cs typeface="Times New Roman" pitchFamily="18" charset="0"/>
              </a:rPr>
              <a:t>INTRODUÇÃO</a:t>
            </a:r>
            <a:endParaRPr lang="pt-BR"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67544" y="1268760"/>
            <a:ext cx="8229600" cy="4320481"/>
          </a:xfrm>
        </p:spPr>
        <p:txBody>
          <a:bodyPr>
            <a:normAutofit fontScale="47500" lnSpcReduction="20000"/>
          </a:bodyPr>
          <a:lstStyle/>
          <a:p>
            <a:pPr algn="just">
              <a:spcBef>
                <a:spcPts val="1200"/>
              </a:spcBef>
            </a:pPr>
            <a:r>
              <a:rPr lang="pt-BR" sz="3800" dirty="0" smtClean="0">
                <a:latin typeface="Times New Roman" pitchFamily="18" charset="0"/>
                <a:cs typeface="Times New Roman" pitchFamily="18" charset="0"/>
              </a:rPr>
              <a:t>Com </a:t>
            </a:r>
            <a:r>
              <a:rPr lang="pt-BR" sz="3800" dirty="0">
                <a:latin typeface="Times New Roman" pitchFamily="18" charset="0"/>
                <a:cs typeface="Times New Roman" pitchFamily="18" charset="0"/>
              </a:rPr>
              <a:t>a ascensão de novos arranjos organizacionais para a prestação de serviços públicos, a regulação se traduz como uma proposta de </a:t>
            </a:r>
            <a:r>
              <a:rPr lang="pt-BR" sz="3800" b="1" dirty="0">
                <a:latin typeface="Times New Roman" pitchFamily="18" charset="0"/>
                <a:cs typeface="Times New Roman" pitchFamily="18" charset="0"/>
              </a:rPr>
              <a:t>redefinição do papel do Estado</a:t>
            </a:r>
            <a:r>
              <a:rPr lang="pt-BR" sz="3800" dirty="0">
                <a:latin typeface="Times New Roman" pitchFamily="18" charset="0"/>
                <a:cs typeface="Times New Roman" pitchFamily="18" charset="0"/>
              </a:rPr>
              <a:t> na sua relação com a sociedade e com o mercado (FADUL, 2007</a:t>
            </a:r>
            <a:r>
              <a:rPr lang="pt-BR" sz="3800" dirty="0" smtClean="0">
                <a:latin typeface="Times New Roman" pitchFamily="18" charset="0"/>
                <a:cs typeface="Times New Roman" pitchFamily="18" charset="0"/>
              </a:rPr>
              <a:t>).</a:t>
            </a:r>
          </a:p>
          <a:p>
            <a:pPr algn="just">
              <a:spcBef>
                <a:spcPts val="1200"/>
              </a:spcBef>
            </a:pPr>
            <a:endParaRPr lang="pt-BR" sz="3800" dirty="0" smtClean="0">
              <a:latin typeface="Times New Roman" pitchFamily="18" charset="0"/>
              <a:cs typeface="Times New Roman" pitchFamily="18" charset="0"/>
            </a:endParaRPr>
          </a:p>
          <a:p>
            <a:pPr algn="just">
              <a:spcBef>
                <a:spcPts val="1200"/>
              </a:spcBef>
            </a:pPr>
            <a:r>
              <a:rPr lang="pt-BR" sz="3800" dirty="0">
                <a:latin typeface="Times New Roman" pitchFamily="18" charset="0"/>
                <a:cs typeface="Times New Roman" pitchFamily="18" charset="0"/>
              </a:rPr>
              <a:t>R</a:t>
            </a:r>
            <a:r>
              <a:rPr lang="pt-BR" sz="3800" dirty="0" smtClean="0">
                <a:latin typeface="Times New Roman" pitchFamily="18" charset="0"/>
                <a:cs typeface="Times New Roman" pitchFamily="18" charset="0"/>
              </a:rPr>
              <a:t>egulação </a:t>
            </a:r>
            <a:r>
              <a:rPr lang="pt-BR" sz="3800" dirty="0">
                <a:latin typeface="Times New Roman" pitchFamily="18" charset="0"/>
                <a:cs typeface="Times New Roman" pitchFamily="18" charset="0"/>
              </a:rPr>
              <a:t>tem a ver com o </a:t>
            </a:r>
            <a:r>
              <a:rPr lang="pt-BR" sz="3800" b="1" dirty="0">
                <a:latin typeface="Times New Roman" pitchFamily="18" charset="0"/>
                <a:cs typeface="Times New Roman" pitchFamily="18" charset="0"/>
              </a:rPr>
              <a:t>estabelecimento de regras de jogo</a:t>
            </a:r>
            <a:r>
              <a:rPr lang="pt-BR" sz="3800" dirty="0">
                <a:latin typeface="Times New Roman" pitchFamily="18" charset="0"/>
                <a:cs typeface="Times New Roman" pitchFamily="18" charset="0"/>
              </a:rPr>
              <a:t>, sendo assim uma função do Estado (MARQUES NETO, 2003</a:t>
            </a:r>
            <a:r>
              <a:rPr lang="pt-BR" sz="3800" dirty="0" smtClean="0">
                <a:latin typeface="Times New Roman" pitchFamily="18" charset="0"/>
                <a:cs typeface="Times New Roman" pitchFamily="18" charset="0"/>
              </a:rPr>
              <a:t>)</a:t>
            </a:r>
          </a:p>
          <a:p>
            <a:pPr algn="just">
              <a:spcBef>
                <a:spcPts val="1200"/>
              </a:spcBef>
            </a:pPr>
            <a:endParaRPr lang="pt-BR" sz="3800" dirty="0" smtClean="0">
              <a:latin typeface="Times New Roman" pitchFamily="18" charset="0"/>
              <a:cs typeface="Times New Roman" pitchFamily="18" charset="0"/>
            </a:endParaRPr>
          </a:p>
          <a:p>
            <a:pPr algn="just">
              <a:spcBef>
                <a:spcPts val="1200"/>
              </a:spcBef>
            </a:pPr>
            <a:r>
              <a:rPr lang="pt-BR" sz="3800" dirty="0" smtClean="0">
                <a:latin typeface="Times New Roman" pitchFamily="18" charset="0"/>
                <a:cs typeface="Times New Roman" pitchFamily="18" charset="0"/>
              </a:rPr>
              <a:t> </a:t>
            </a:r>
            <a:r>
              <a:rPr lang="pt-BR" sz="3800" dirty="0">
                <a:latin typeface="Times New Roman" pitchFamily="18" charset="0"/>
                <a:cs typeface="Times New Roman" pitchFamily="18" charset="0"/>
              </a:rPr>
              <a:t>Regulação corresponde ao (...) “somatório de atos contínuos referentes à prestação dos serviços públicos delegados que se suportam numa relação </a:t>
            </a:r>
            <a:r>
              <a:rPr lang="pt-BR" sz="3800" b="1" dirty="0">
                <a:latin typeface="Times New Roman" pitchFamily="18" charset="0"/>
                <a:cs typeface="Times New Roman" pitchFamily="18" charset="0"/>
              </a:rPr>
              <a:t>contratual entre delegante e delegatória, bem como na aproximação de todas as partes envolvidas</a:t>
            </a:r>
            <a:r>
              <a:rPr lang="pt-BR" sz="3800" dirty="0">
                <a:latin typeface="Times New Roman" pitchFamily="18" charset="0"/>
                <a:cs typeface="Times New Roman" pitchFamily="18" charset="0"/>
              </a:rPr>
              <a:t>, buscando o conhecimento, a convivência e a conciliação, </a:t>
            </a:r>
            <a:r>
              <a:rPr lang="pt-BR" sz="3800" b="1" dirty="0">
                <a:latin typeface="Times New Roman" pitchFamily="18" charset="0"/>
                <a:cs typeface="Times New Roman" pitchFamily="18" charset="0"/>
              </a:rPr>
              <a:t>distanciando- se, porém, quando exaurida a mediação, para decidir com absoluta autonomia, isenção e </a:t>
            </a:r>
            <a:r>
              <a:rPr lang="pt-BR" sz="3800" b="1" dirty="0" smtClean="0">
                <a:latin typeface="Times New Roman" pitchFamily="18" charset="0"/>
                <a:cs typeface="Times New Roman" pitchFamily="18" charset="0"/>
              </a:rPr>
              <a:t>equidistância</a:t>
            </a:r>
            <a:r>
              <a:rPr lang="pt-BR" sz="3800" dirty="0" smtClean="0">
                <a:latin typeface="Times New Roman" pitchFamily="18" charset="0"/>
                <a:cs typeface="Times New Roman" pitchFamily="18" charset="0"/>
              </a:rPr>
              <a:t> </a:t>
            </a:r>
            <a:r>
              <a:rPr lang="pt-BR" sz="3800" dirty="0">
                <a:latin typeface="Times New Roman" pitchFamily="18" charset="0"/>
                <a:cs typeface="Times New Roman" pitchFamily="18" charset="0"/>
              </a:rPr>
              <a:t>(KRAUSE, 2001 </a:t>
            </a:r>
            <a:r>
              <a:rPr lang="pt-BR" sz="3800" i="1" dirty="0">
                <a:latin typeface="Times New Roman" pitchFamily="18" charset="0"/>
                <a:cs typeface="Times New Roman" pitchFamily="18" charset="0"/>
              </a:rPr>
              <a:t>apud </a:t>
            </a:r>
            <a:r>
              <a:rPr lang="pt-BR" sz="3800" dirty="0">
                <a:latin typeface="Times New Roman" pitchFamily="18" charset="0"/>
                <a:cs typeface="Times New Roman" pitchFamily="18" charset="0"/>
              </a:rPr>
              <a:t>PINHEIRO e MOTTA, 2002</a:t>
            </a:r>
            <a:r>
              <a:rPr lang="pt-BR" sz="3800" dirty="0" smtClean="0">
                <a:latin typeface="Times New Roman" pitchFamily="18" charset="0"/>
                <a:cs typeface="Times New Roman" pitchFamily="18" charset="0"/>
              </a:rPr>
              <a:t>)</a:t>
            </a:r>
            <a:endParaRPr lang="pt-BR" sz="3800" dirty="0">
              <a:latin typeface="Times New Roman" pitchFamily="18" charset="0"/>
              <a:cs typeface="Times New Roman" pitchFamily="18" charset="0"/>
            </a:endParaRPr>
          </a:p>
          <a:p>
            <a:endParaRPr lang="pt-BR" dirty="0"/>
          </a:p>
        </p:txBody>
      </p:sp>
      <p:cxnSp>
        <p:nvCxnSpPr>
          <p:cNvPr id="7" name="Conector reto 6"/>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4874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18864" y="1628800"/>
            <a:ext cx="8229600" cy="4309939"/>
          </a:xfrm>
        </p:spPr>
        <p:txBody>
          <a:bodyPr>
            <a:normAutofit/>
          </a:bodyPr>
          <a:lstStyle/>
          <a:p>
            <a:pPr marL="109728" indent="0" algn="just">
              <a:buNone/>
            </a:pPr>
            <a:r>
              <a:rPr lang="pt-BR" sz="2800" dirty="0" smtClean="0">
                <a:latin typeface="Times New Roman" pitchFamily="18" charset="0"/>
                <a:cs typeface="Times New Roman" pitchFamily="18" charset="0"/>
              </a:rPr>
              <a:t>“</a:t>
            </a:r>
            <a:r>
              <a:rPr lang="pt-BR" sz="2800" dirty="0">
                <a:latin typeface="Times New Roman" pitchFamily="18" charset="0"/>
                <a:cs typeface="Times New Roman" pitchFamily="18" charset="0"/>
              </a:rPr>
              <a:t>a função pública de intervenção em face da ordem econômica pela qual o Estado restringe, disciplina, promove ou organiza as iniciativas públicas e privadas na atividade econômica com vistas a assegurar seu funcionamento equilibrado e a realização de objetivos de </a:t>
            </a:r>
            <a:r>
              <a:rPr lang="pt-BR" sz="2800" b="1" dirty="0">
                <a:latin typeface="Times New Roman" pitchFamily="18" charset="0"/>
                <a:cs typeface="Times New Roman" pitchFamily="18" charset="0"/>
              </a:rPr>
              <a:t>interesse público</a:t>
            </a:r>
            <a:r>
              <a:rPr lang="pt-BR" sz="2800" dirty="0">
                <a:latin typeface="Times New Roman" pitchFamily="18" charset="0"/>
                <a:cs typeface="Times New Roman" pitchFamily="18" charset="0"/>
              </a:rPr>
              <a:t>” (MARQUES NETO, 2009)</a:t>
            </a:r>
          </a:p>
          <a:p>
            <a:endParaRPr lang="pt-BR" dirty="0"/>
          </a:p>
        </p:txBody>
      </p:sp>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INTRODUÇÃO</a:t>
            </a: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300666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0688" y="980729"/>
            <a:ext cx="8543800" cy="2016223"/>
          </a:xfrm>
        </p:spPr>
        <p:txBody>
          <a:bodyPr>
            <a:normAutofit fontScale="92500" lnSpcReduction="10000"/>
          </a:bodyPr>
          <a:lstStyle/>
          <a:p>
            <a:pPr algn="just"/>
            <a:r>
              <a:rPr lang="pt-BR" sz="2800" dirty="0" smtClean="0">
                <a:latin typeface="Times New Roman" pitchFamily="18" charset="0"/>
                <a:cs typeface="Times New Roman" pitchFamily="18" charset="0"/>
              </a:rPr>
              <a:t>As entidades </a:t>
            </a:r>
            <a:r>
              <a:rPr lang="pt-BR" sz="2800" dirty="0">
                <a:latin typeface="Times New Roman" pitchFamily="18" charset="0"/>
                <a:cs typeface="Times New Roman" pitchFamily="18" charset="0"/>
              </a:rPr>
              <a:t>reguladoras </a:t>
            </a:r>
            <a:r>
              <a:rPr lang="pt-BR" sz="2800" dirty="0" smtClean="0">
                <a:latin typeface="Times New Roman" pitchFamily="18" charset="0"/>
                <a:cs typeface="Times New Roman" pitchFamily="18" charset="0"/>
              </a:rPr>
              <a:t>devem </a:t>
            </a:r>
            <a:r>
              <a:rPr lang="pt-BR" sz="2800" dirty="0">
                <a:latin typeface="Times New Roman" pitchFamily="18" charset="0"/>
                <a:cs typeface="Times New Roman" pitchFamily="18" charset="0"/>
              </a:rPr>
              <a:t>ser a conciliação entre os interesses dos agentes, Estado, concessionário e usuário, não raro conflitantes, requerendo da </a:t>
            </a:r>
            <a:r>
              <a:rPr lang="pt-BR" sz="2800" b="1" dirty="0">
                <a:latin typeface="Times New Roman" pitchFamily="18" charset="0"/>
                <a:cs typeface="Times New Roman" pitchFamily="18" charset="0"/>
              </a:rPr>
              <a:t>entidade uma postura independente, técnica, isenta e de perspectiva de longo prazo</a:t>
            </a:r>
            <a:r>
              <a:rPr lang="pt-BR" sz="2800" dirty="0">
                <a:latin typeface="Times New Roman" pitchFamily="18" charset="0"/>
                <a:cs typeface="Times New Roman" pitchFamily="18" charset="0"/>
              </a:rPr>
              <a:t>. (PINHEIRO E MOTTA, 2002</a:t>
            </a:r>
            <a:r>
              <a:rPr lang="pt-BR" sz="2800" dirty="0" smtClean="0">
                <a:latin typeface="Times New Roman" pitchFamily="18" charset="0"/>
                <a:cs typeface="Times New Roman" pitchFamily="18" charset="0"/>
              </a:rPr>
              <a:t>)</a:t>
            </a:r>
          </a:p>
          <a:p>
            <a:endParaRPr lang="pt-BR" sz="2800" dirty="0"/>
          </a:p>
        </p:txBody>
      </p:sp>
      <p:cxnSp>
        <p:nvCxnSpPr>
          <p:cNvPr id="8" name="Conector reto 7"/>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9"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INTRODUÇÃO</a:t>
            </a:r>
            <a:endParaRPr lang="pt-BR" dirty="0">
              <a:latin typeface="Times New Roman" pitchFamily="18" charset="0"/>
              <a:cs typeface="Times New Roman" pitchFamily="18" charset="0"/>
            </a:endParaRPr>
          </a:p>
        </p:txBody>
      </p:sp>
      <p:sp>
        <p:nvSpPr>
          <p:cNvPr id="11" name="Triângulo isósceles 10"/>
          <p:cNvSpPr/>
          <p:nvPr/>
        </p:nvSpPr>
        <p:spPr>
          <a:xfrm>
            <a:off x="3707904" y="3717032"/>
            <a:ext cx="2039250" cy="1629762"/>
          </a:xfrm>
          <a:prstGeom prst="triangl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CaixaDeTexto 11"/>
          <p:cNvSpPr txBox="1"/>
          <p:nvPr/>
        </p:nvSpPr>
        <p:spPr>
          <a:xfrm>
            <a:off x="5712615" y="5085184"/>
            <a:ext cx="1633158" cy="400110"/>
          </a:xfrm>
          <a:prstGeom prst="rect">
            <a:avLst/>
          </a:prstGeom>
          <a:noFill/>
        </p:spPr>
        <p:txBody>
          <a:bodyPr wrap="square" rtlCol="0">
            <a:spAutoFit/>
          </a:bodyPr>
          <a:lstStyle/>
          <a:p>
            <a:r>
              <a:rPr lang="pt-BR" sz="2000" b="1" dirty="0" smtClean="0">
                <a:latin typeface="Times New Roman" pitchFamily="18" charset="0"/>
                <a:cs typeface="Times New Roman" pitchFamily="18" charset="0"/>
              </a:rPr>
              <a:t>Cidadão</a:t>
            </a:r>
            <a:endParaRPr lang="pt-BR" sz="2000" b="1" dirty="0">
              <a:latin typeface="Times New Roman" pitchFamily="18" charset="0"/>
              <a:cs typeface="Times New Roman" pitchFamily="18" charset="0"/>
            </a:endParaRPr>
          </a:p>
        </p:txBody>
      </p:sp>
      <p:sp>
        <p:nvSpPr>
          <p:cNvPr id="13" name="CaixaDeTexto 12"/>
          <p:cNvSpPr txBox="1"/>
          <p:nvPr/>
        </p:nvSpPr>
        <p:spPr>
          <a:xfrm>
            <a:off x="3923928" y="2996952"/>
            <a:ext cx="1584175" cy="707886"/>
          </a:xfrm>
          <a:prstGeom prst="rect">
            <a:avLst/>
          </a:prstGeom>
          <a:noFill/>
        </p:spPr>
        <p:txBody>
          <a:bodyPr wrap="square" rtlCol="0">
            <a:spAutoFit/>
          </a:bodyPr>
          <a:lstStyle/>
          <a:p>
            <a:pPr algn="ctr"/>
            <a:r>
              <a:rPr lang="pt-BR" sz="2000" b="1" dirty="0" smtClean="0">
                <a:latin typeface="Times New Roman" pitchFamily="18" charset="0"/>
                <a:cs typeface="Times New Roman" pitchFamily="18" charset="0"/>
              </a:rPr>
              <a:t>Agência</a:t>
            </a:r>
          </a:p>
          <a:p>
            <a:pPr algn="ctr"/>
            <a:r>
              <a:rPr lang="pt-BR" sz="2000" b="1" dirty="0" smtClean="0">
                <a:latin typeface="Times New Roman" pitchFamily="18" charset="0"/>
                <a:cs typeface="Times New Roman" pitchFamily="18" charset="0"/>
              </a:rPr>
              <a:t> reguladora</a:t>
            </a:r>
            <a:endParaRPr lang="pt-BR" sz="2000" b="1" dirty="0">
              <a:latin typeface="Times New Roman" pitchFamily="18" charset="0"/>
              <a:cs typeface="Times New Roman" pitchFamily="18" charset="0"/>
            </a:endParaRPr>
          </a:p>
        </p:txBody>
      </p:sp>
      <p:sp>
        <p:nvSpPr>
          <p:cNvPr id="14" name="CaixaDeTexto 13"/>
          <p:cNvSpPr txBox="1"/>
          <p:nvPr/>
        </p:nvSpPr>
        <p:spPr>
          <a:xfrm>
            <a:off x="2843808" y="5085184"/>
            <a:ext cx="1440161" cy="400110"/>
          </a:xfrm>
          <a:prstGeom prst="rect">
            <a:avLst/>
          </a:prstGeom>
          <a:noFill/>
        </p:spPr>
        <p:txBody>
          <a:bodyPr wrap="square" rtlCol="0">
            <a:spAutoFit/>
          </a:bodyPr>
          <a:lstStyle/>
          <a:p>
            <a:r>
              <a:rPr lang="pt-BR" sz="2000" b="1" dirty="0" smtClean="0">
                <a:latin typeface="Times New Roman" pitchFamily="18" charset="0"/>
                <a:cs typeface="Times New Roman" pitchFamily="18" charset="0"/>
              </a:rPr>
              <a:t>Estado</a:t>
            </a:r>
            <a:endParaRPr lang="pt-BR"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05263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INTRODUÇÃO</a:t>
            </a:r>
            <a:endParaRPr lang="pt-BR" dirty="0">
              <a:latin typeface="Times New Roman" pitchFamily="18" charset="0"/>
              <a:cs typeface="Times New Roman" pitchFamily="18" charset="0"/>
            </a:endParaRPr>
          </a:p>
        </p:txBody>
      </p:sp>
      <p:sp>
        <p:nvSpPr>
          <p:cNvPr id="9" name="Retângulo de cantos arredondados 8"/>
          <p:cNvSpPr/>
          <p:nvPr/>
        </p:nvSpPr>
        <p:spPr>
          <a:xfrm>
            <a:off x="628242" y="980728"/>
            <a:ext cx="3151670" cy="79208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latin typeface="Times New Roman" pitchFamily="18" charset="0"/>
                <a:cs typeface="Times New Roman" pitchFamily="18" charset="0"/>
              </a:rPr>
              <a:t>Agência Reguladora</a:t>
            </a:r>
            <a:endParaRPr lang="pt-BR" sz="2400" b="1" dirty="0">
              <a:solidFill>
                <a:schemeClr val="bg1"/>
              </a:solidFill>
              <a:latin typeface="Times New Roman" pitchFamily="18" charset="0"/>
              <a:cs typeface="Times New Roman" pitchFamily="18" charset="0"/>
            </a:endParaRPr>
          </a:p>
        </p:txBody>
      </p:sp>
      <p:grpSp>
        <p:nvGrpSpPr>
          <p:cNvPr id="10" name="Grupo 9"/>
          <p:cNvGrpSpPr/>
          <p:nvPr/>
        </p:nvGrpSpPr>
        <p:grpSpPr>
          <a:xfrm>
            <a:off x="627801" y="1988840"/>
            <a:ext cx="3152111" cy="861935"/>
            <a:chOff x="2376276" y="1368149"/>
            <a:chExt cx="2827149" cy="861935"/>
          </a:xfrm>
          <a:noFill/>
        </p:grpSpPr>
        <p:sp>
          <p:nvSpPr>
            <p:cNvPr id="11" name="Retângulo 10"/>
            <p:cNvSpPr/>
            <p:nvPr/>
          </p:nvSpPr>
          <p:spPr>
            <a:xfrm>
              <a:off x="2376276" y="1368149"/>
              <a:ext cx="2827149" cy="861935"/>
            </a:xfrm>
            <a:prstGeom prst="rect">
              <a:avLst/>
            </a:prstGeom>
            <a:grpFill/>
            <a:ln w="6350">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tângulo 11"/>
            <p:cNvSpPr/>
            <p:nvPr/>
          </p:nvSpPr>
          <p:spPr>
            <a:xfrm>
              <a:off x="2376276" y="1368149"/>
              <a:ext cx="2827149" cy="861935"/>
            </a:xfrm>
            <a:prstGeom prst="rect">
              <a:avLst/>
            </a:prstGeom>
            <a:grpFill/>
            <a:ln w="635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1600" kern="1200" dirty="0" smtClean="0">
                  <a:solidFill>
                    <a:schemeClr val="tx1"/>
                  </a:solidFill>
                  <a:latin typeface="Times New Roman" pitchFamily="18" charset="0"/>
                  <a:cs typeface="Times New Roman" pitchFamily="18" charset="0"/>
                </a:rPr>
                <a:t>Parte da estrutura de administração indireta</a:t>
              </a:r>
              <a:endParaRPr lang="pt-BR" sz="1600" kern="1200" dirty="0">
                <a:solidFill>
                  <a:schemeClr val="tx1"/>
                </a:solidFill>
                <a:latin typeface="Times New Roman" pitchFamily="18" charset="0"/>
                <a:cs typeface="Times New Roman" pitchFamily="18" charset="0"/>
              </a:endParaRPr>
            </a:p>
          </p:txBody>
        </p:sp>
      </p:grpSp>
      <p:grpSp>
        <p:nvGrpSpPr>
          <p:cNvPr id="13" name="Grupo 12"/>
          <p:cNvGrpSpPr/>
          <p:nvPr/>
        </p:nvGrpSpPr>
        <p:grpSpPr>
          <a:xfrm>
            <a:off x="627801" y="3206519"/>
            <a:ext cx="3152111" cy="861935"/>
            <a:chOff x="1901821" y="2375993"/>
            <a:chExt cx="2827149" cy="861935"/>
          </a:xfrm>
          <a:noFill/>
        </p:grpSpPr>
        <p:sp>
          <p:nvSpPr>
            <p:cNvPr id="14" name="Retângulo 13"/>
            <p:cNvSpPr/>
            <p:nvPr/>
          </p:nvSpPr>
          <p:spPr>
            <a:xfrm>
              <a:off x="1901821" y="2375993"/>
              <a:ext cx="2827149" cy="861935"/>
            </a:xfrm>
            <a:prstGeom prst="rect">
              <a:avLst/>
            </a:prstGeom>
            <a:grpFill/>
            <a:ln w="6350">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tângulo 14"/>
            <p:cNvSpPr/>
            <p:nvPr/>
          </p:nvSpPr>
          <p:spPr>
            <a:xfrm>
              <a:off x="1901821" y="2375993"/>
              <a:ext cx="2827149" cy="861935"/>
            </a:xfrm>
            <a:prstGeom prst="rect">
              <a:avLst/>
            </a:prstGeom>
            <a:grpFill/>
            <a:ln w="635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1600" kern="1200" dirty="0" smtClean="0">
                  <a:solidFill>
                    <a:schemeClr val="tx1"/>
                  </a:solidFill>
                  <a:latin typeface="Times New Roman" pitchFamily="18" charset="0"/>
                  <a:cs typeface="Times New Roman" pitchFamily="18" charset="0"/>
                </a:rPr>
                <a:t>Autarquia sob regime especial</a:t>
              </a:r>
              <a:endParaRPr lang="pt-BR" sz="1600" kern="1200" dirty="0">
                <a:solidFill>
                  <a:schemeClr val="tx1"/>
                </a:solidFill>
                <a:latin typeface="Times New Roman" pitchFamily="18" charset="0"/>
                <a:cs typeface="Times New Roman" pitchFamily="18" charset="0"/>
              </a:endParaRPr>
            </a:p>
          </p:txBody>
        </p:sp>
      </p:grpSp>
      <p:grpSp>
        <p:nvGrpSpPr>
          <p:cNvPr id="16" name="Grupo 15"/>
          <p:cNvGrpSpPr/>
          <p:nvPr/>
        </p:nvGrpSpPr>
        <p:grpSpPr>
          <a:xfrm>
            <a:off x="628242" y="4365104"/>
            <a:ext cx="3151670" cy="861935"/>
            <a:chOff x="1901821" y="3453413"/>
            <a:chExt cx="2827149" cy="861935"/>
          </a:xfrm>
          <a:noFill/>
        </p:grpSpPr>
        <p:sp>
          <p:nvSpPr>
            <p:cNvPr id="17" name="Retângulo 16"/>
            <p:cNvSpPr/>
            <p:nvPr/>
          </p:nvSpPr>
          <p:spPr>
            <a:xfrm>
              <a:off x="1901821" y="3453413"/>
              <a:ext cx="2827149" cy="861935"/>
            </a:xfrm>
            <a:prstGeom prst="rect">
              <a:avLst/>
            </a:prstGeom>
            <a:grpFill/>
            <a:ln w="6350">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tângulo 17"/>
            <p:cNvSpPr/>
            <p:nvPr/>
          </p:nvSpPr>
          <p:spPr>
            <a:xfrm>
              <a:off x="1901821" y="3453413"/>
              <a:ext cx="2827149" cy="861935"/>
            </a:xfrm>
            <a:prstGeom prst="rect">
              <a:avLst/>
            </a:prstGeom>
            <a:grpFill/>
            <a:ln w="635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1600" kern="1200" dirty="0" smtClean="0">
                  <a:solidFill>
                    <a:schemeClr val="tx1"/>
                  </a:solidFill>
                  <a:latin typeface="Times New Roman" pitchFamily="18" charset="0"/>
                  <a:cs typeface="Times New Roman" pitchFamily="18" charset="0"/>
                </a:rPr>
                <a:t>Vinculada a um Ministério, Secretaria ou ao Poder Executivo Municipal</a:t>
              </a:r>
              <a:endParaRPr lang="pt-BR" sz="1600" kern="1200" dirty="0">
                <a:solidFill>
                  <a:schemeClr val="tx1"/>
                </a:solidFill>
                <a:latin typeface="Times New Roman" pitchFamily="18" charset="0"/>
                <a:cs typeface="Times New Roman" pitchFamily="18" charset="0"/>
              </a:endParaRPr>
            </a:p>
          </p:txBody>
        </p:sp>
      </p:grpSp>
      <p:cxnSp>
        <p:nvCxnSpPr>
          <p:cNvPr id="39" name="Conector reto 38"/>
          <p:cNvCxnSpPr>
            <a:stCxn id="9" idx="1"/>
          </p:cNvCxnSpPr>
          <p:nvPr/>
        </p:nvCxnSpPr>
        <p:spPr>
          <a:xfrm flipH="1">
            <a:off x="112114" y="1376772"/>
            <a:ext cx="516128"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flipH="1">
            <a:off x="107504" y="1376772"/>
            <a:ext cx="4610" cy="3419299"/>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107504" y="2419807"/>
            <a:ext cx="432048"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112114" y="3637486"/>
            <a:ext cx="432048"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112114" y="4796071"/>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Retângulo de cantos arredondados 57"/>
          <p:cNvSpPr/>
          <p:nvPr/>
        </p:nvSpPr>
        <p:spPr>
          <a:xfrm>
            <a:off x="5380770" y="980727"/>
            <a:ext cx="3151670" cy="722241"/>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latin typeface="Times New Roman" pitchFamily="18" charset="0"/>
                <a:cs typeface="Times New Roman" pitchFamily="18" charset="0"/>
              </a:rPr>
              <a:t>AGERSA</a:t>
            </a:r>
            <a:endParaRPr lang="pt-BR" sz="2400" b="1" dirty="0">
              <a:solidFill>
                <a:schemeClr val="bg1"/>
              </a:solidFill>
              <a:latin typeface="Times New Roman" pitchFamily="18" charset="0"/>
              <a:cs typeface="Times New Roman" pitchFamily="18" charset="0"/>
            </a:endParaRPr>
          </a:p>
        </p:txBody>
      </p:sp>
      <p:grpSp>
        <p:nvGrpSpPr>
          <p:cNvPr id="62" name="Grupo 61"/>
          <p:cNvGrpSpPr/>
          <p:nvPr/>
        </p:nvGrpSpPr>
        <p:grpSpPr>
          <a:xfrm>
            <a:off x="5380329" y="3287145"/>
            <a:ext cx="3152111" cy="861935"/>
            <a:chOff x="1901821" y="2375993"/>
            <a:chExt cx="2827149" cy="861935"/>
          </a:xfrm>
        </p:grpSpPr>
        <p:sp>
          <p:nvSpPr>
            <p:cNvPr id="63" name="Retângulo 62"/>
            <p:cNvSpPr/>
            <p:nvPr/>
          </p:nvSpPr>
          <p:spPr>
            <a:xfrm>
              <a:off x="1901821" y="2375993"/>
              <a:ext cx="2827149" cy="861935"/>
            </a:xfrm>
            <a:prstGeom prst="rect">
              <a:avLst/>
            </a:prstGeom>
            <a:noFill/>
            <a:ln w="6350">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4" name="Retângulo 63"/>
            <p:cNvSpPr/>
            <p:nvPr/>
          </p:nvSpPr>
          <p:spPr>
            <a:xfrm>
              <a:off x="1901821" y="2375993"/>
              <a:ext cx="2827149" cy="861935"/>
            </a:xfrm>
            <a:prstGeom prst="rect">
              <a:avLst/>
            </a:prstGeom>
            <a:ln w="635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1600" dirty="0" smtClean="0">
                  <a:solidFill>
                    <a:schemeClr val="tx1"/>
                  </a:solidFill>
                  <a:latin typeface="Times New Roman" pitchFamily="18" charset="0"/>
                  <a:cs typeface="Times New Roman" pitchFamily="18" charset="0"/>
                </a:rPr>
                <a:t>AGERSA criada </a:t>
              </a:r>
              <a:r>
                <a:rPr lang="pt-BR" sz="1600" dirty="0">
                  <a:solidFill>
                    <a:schemeClr val="tx1"/>
                  </a:solidFill>
                  <a:latin typeface="Times New Roman" pitchFamily="18" charset="0"/>
                  <a:cs typeface="Times New Roman" pitchFamily="18" charset="0"/>
                </a:rPr>
                <a:t>pela Lei no </a:t>
              </a:r>
              <a:r>
                <a:rPr lang="pt-BR" sz="1600" dirty="0" smtClean="0">
                  <a:solidFill>
                    <a:schemeClr val="tx1"/>
                  </a:solidFill>
                  <a:latin typeface="Times New Roman" pitchFamily="18" charset="0"/>
                  <a:cs typeface="Times New Roman" pitchFamily="18" charset="0"/>
                </a:rPr>
                <a:t>12.206/2012</a:t>
              </a:r>
              <a:endParaRPr lang="pt-BR" sz="1600" dirty="0">
                <a:solidFill>
                  <a:schemeClr val="tx1"/>
                </a:solidFill>
                <a:latin typeface="Times New Roman" pitchFamily="18" charset="0"/>
                <a:cs typeface="Times New Roman" pitchFamily="18" charset="0"/>
              </a:endParaRPr>
            </a:p>
          </p:txBody>
        </p:sp>
      </p:grpSp>
      <p:grpSp>
        <p:nvGrpSpPr>
          <p:cNvPr id="65" name="Grupo 64"/>
          <p:cNvGrpSpPr/>
          <p:nvPr/>
        </p:nvGrpSpPr>
        <p:grpSpPr>
          <a:xfrm>
            <a:off x="5380770" y="4365104"/>
            <a:ext cx="3151670" cy="861935"/>
            <a:chOff x="1901821" y="3453413"/>
            <a:chExt cx="2827149" cy="861935"/>
          </a:xfrm>
        </p:grpSpPr>
        <p:sp>
          <p:nvSpPr>
            <p:cNvPr id="66" name="Retângulo 65"/>
            <p:cNvSpPr/>
            <p:nvPr/>
          </p:nvSpPr>
          <p:spPr>
            <a:xfrm>
              <a:off x="1901821" y="3453413"/>
              <a:ext cx="2827149" cy="861935"/>
            </a:xfrm>
            <a:prstGeom prst="rect">
              <a:avLst/>
            </a:prstGeom>
            <a:noFill/>
            <a:ln w="6350">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7" name="Retângulo 66"/>
            <p:cNvSpPr/>
            <p:nvPr/>
          </p:nvSpPr>
          <p:spPr>
            <a:xfrm>
              <a:off x="1901821" y="3453413"/>
              <a:ext cx="2827149" cy="861935"/>
            </a:xfrm>
            <a:prstGeom prst="rect">
              <a:avLst/>
            </a:prstGeom>
            <a:ln w="635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1600" dirty="0" smtClean="0">
                  <a:solidFill>
                    <a:schemeClr val="tx1"/>
                  </a:solidFill>
                  <a:latin typeface="Times New Roman" pitchFamily="18" charset="0"/>
                  <a:cs typeface="Times New Roman" pitchFamily="18" charset="0"/>
                </a:rPr>
                <a:t>A AGERSA está vinculada à Secretaria de Infraestrutura Hídrica e Saneamento - SIHS</a:t>
              </a:r>
              <a:endParaRPr lang="pt-BR" sz="1600" kern="1200" dirty="0">
                <a:solidFill>
                  <a:schemeClr val="tx1"/>
                </a:solidFill>
                <a:latin typeface="Times New Roman" pitchFamily="18" charset="0"/>
                <a:cs typeface="Times New Roman" pitchFamily="18" charset="0"/>
              </a:endParaRPr>
            </a:p>
          </p:txBody>
        </p:sp>
      </p:grpSp>
      <p:cxnSp>
        <p:nvCxnSpPr>
          <p:cNvPr id="68" name="Conector reto 67"/>
          <p:cNvCxnSpPr/>
          <p:nvPr/>
        </p:nvCxnSpPr>
        <p:spPr>
          <a:xfrm flipH="1">
            <a:off x="4860032" y="1306925"/>
            <a:ext cx="43204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Conector reto 68"/>
          <p:cNvCxnSpPr/>
          <p:nvPr/>
        </p:nvCxnSpPr>
        <p:spPr>
          <a:xfrm flipH="1">
            <a:off x="4859591" y="1306925"/>
            <a:ext cx="5052" cy="363424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4860032" y="2564904"/>
            <a:ext cx="432048"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4864642" y="3789040"/>
            <a:ext cx="432048"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4859591" y="4941168"/>
            <a:ext cx="432048"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73" name="Grupo 72"/>
          <p:cNvGrpSpPr/>
          <p:nvPr/>
        </p:nvGrpSpPr>
        <p:grpSpPr>
          <a:xfrm>
            <a:off x="5380770" y="1858942"/>
            <a:ext cx="3151670" cy="1426041"/>
            <a:chOff x="1901821" y="2375993"/>
            <a:chExt cx="2827149" cy="1177589"/>
          </a:xfrm>
        </p:grpSpPr>
        <p:sp>
          <p:nvSpPr>
            <p:cNvPr id="74" name="Retângulo 73"/>
            <p:cNvSpPr/>
            <p:nvPr/>
          </p:nvSpPr>
          <p:spPr>
            <a:xfrm>
              <a:off x="1901821" y="2375993"/>
              <a:ext cx="2827149" cy="1128161"/>
            </a:xfrm>
            <a:prstGeom prst="rect">
              <a:avLst/>
            </a:prstGeom>
            <a:noFill/>
            <a:ln w="6350">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5" name="Retângulo 74"/>
            <p:cNvSpPr/>
            <p:nvPr/>
          </p:nvSpPr>
          <p:spPr>
            <a:xfrm>
              <a:off x="1901821" y="2375994"/>
              <a:ext cx="2827149" cy="1177588"/>
            </a:xfrm>
            <a:prstGeom prst="rect">
              <a:avLst/>
            </a:prstGeom>
            <a:ln w="6350">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t-BR" sz="1600" kern="1200" dirty="0" smtClean="0">
                  <a:solidFill>
                    <a:schemeClr val="tx1"/>
                  </a:solidFill>
                  <a:latin typeface="Times New Roman" pitchFamily="18" charset="0"/>
                  <a:cs typeface="Times New Roman" pitchFamily="18" charset="0"/>
                </a:rPr>
                <a:t>Comissão de Regulação dos Serviços Públicos de Saneamento Básico do Estado da Bahia – CORESAB, primeiro ente regulatório criado na Lei Estadual 11.172/2008</a:t>
              </a:r>
              <a:endParaRPr lang="pt-BR" sz="1600"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80547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836712"/>
            <a:ext cx="9107488" cy="5145437"/>
          </a:xfrm>
        </p:spPr>
        <p:txBody>
          <a:bodyPr>
            <a:normAutofit fontScale="92500" lnSpcReduction="10000"/>
          </a:bodyPr>
          <a:lstStyle/>
          <a:p>
            <a:pPr marL="0" indent="0" algn="just">
              <a:buNone/>
            </a:pPr>
            <a:endParaRPr lang="pt-BR" sz="2000" dirty="0" smtClean="0">
              <a:latin typeface="Times New Roman" pitchFamily="18" charset="0"/>
              <a:cs typeface="Times New Roman" pitchFamily="18" charset="0"/>
            </a:endParaRPr>
          </a:p>
          <a:p>
            <a:pPr marL="0" indent="0" algn="just">
              <a:spcBef>
                <a:spcPts val="600"/>
              </a:spcBef>
              <a:buNone/>
            </a:pPr>
            <a:r>
              <a:rPr lang="pt-BR" sz="2000" dirty="0" smtClean="0">
                <a:latin typeface="Times New Roman" pitchFamily="18" charset="0"/>
                <a:cs typeface="Times New Roman" pitchFamily="18" charset="0"/>
              </a:rPr>
              <a:t>As Agências </a:t>
            </a:r>
            <a:r>
              <a:rPr lang="pt-BR" sz="2000" dirty="0">
                <a:latin typeface="Times New Roman" pitchFamily="18" charset="0"/>
                <a:cs typeface="Times New Roman" pitchFamily="18" charset="0"/>
              </a:rPr>
              <a:t>Reguladoras de Saneamento Básico (ARSB) se desenvolveram de forma mais representativa apenas a partir da promulgação da Lei Nacional de Saneamento Básico, Lei 11.445/2007</a:t>
            </a:r>
            <a:endParaRPr lang="pt-BR" sz="2000" dirty="0" smtClean="0">
              <a:latin typeface="Times New Roman" pitchFamily="18" charset="0"/>
              <a:cs typeface="Times New Roman" pitchFamily="18" charset="0"/>
            </a:endParaRPr>
          </a:p>
          <a:p>
            <a:pPr algn="just">
              <a:spcBef>
                <a:spcPts val="600"/>
              </a:spcBef>
            </a:pPr>
            <a:r>
              <a:rPr lang="pt-BR" sz="2000" dirty="0" smtClean="0">
                <a:latin typeface="Times New Roman" pitchFamily="18" charset="0"/>
                <a:cs typeface="Times New Roman" pitchFamily="18" charset="0"/>
              </a:rPr>
              <a:t>Dentre </a:t>
            </a:r>
            <a:r>
              <a:rPr lang="pt-BR" sz="2000" dirty="0">
                <a:latin typeface="Times New Roman" pitchFamily="18" charset="0"/>
                <a:cs typeface="Times New Roman" pitchFamily="18" charset="0"/>
              </a:rPr>
              <a:t>dessas 50 ARSB identificadas, 23 têm abrangência Estadual, 24 Municipais e três de Consórcios de Municípios (ABAR, 2015).</a:t>
            </a:r>
          </a:p>
          <a:p>
            <a:pPr marL="0" indent="0" algn="ctr">
              <a:buNone/>
            </a:pPr>
            <a:endParaRPr lang="pt-BR" sz="1600" b="1" dirty="0" smtClean="0"/>
          </a:p>
          <a:p>
            <a:pPr marL="0" indent="0" algn="ctr">
              <a:buNone/>
            </a:pPr>
            <a:r>
              <a:rPr lang="pt-BR" sz="1600" b="1" dirty="0" smtClean="0">
                <a:latin typeface="Times New Roman" pitchFamily="18" charset="0"/>
                <a:cs typeface="Times New Roman" pitchFamily="18" charset="0"/>
              </a:rPr>
              <a:t>Figura </a:t>
            </a:r>
            <a:r>
              <a:rPr lang="pt-BR" sz="1600" b="1" dirty="0">
                <a:latin typeface="Times New Roman" pitchFamily="18" charset="0"/>
                <a:cs typeface="Times New Roman" pitchFamily="18" charset="0"/>
              </a:rPr>
              <a:t>1</a:t>
            </a:r>
            <a:r>
              <a:rPr lang="pt-BR" sz="1600" dirty="0">
                <a:latin typeface="Times New Roman" pitchFamily="18" charset="0"/>
                <a:cs typeface="Times New Roman" pitchFamily="18" charset="0"/>
              </a:rPr>
              <a:t> – Evolução histórica das Agências Reguladoras de </a:t>
            </a:r>
            <a:r>
              <a:rPr lang="pt-BR" sz="1600" dirty="0" smtClean="0">
                <a:latin typeface="Times New Roman" pitchFamily="18" charset="0"/>
                <a:cs typeface="Times New Roman" pitchFamily="18" charset="0"/>
              </a:rPr>
              <a:t>Saneamento</a:t>
            </a:r>
          </a:p>
          <a:p>
            <a:endParaRPr lang="pt-BR" dirty="0" smtClean="0">
              <a:latin typeface="Times New Roman" pitchFamily="18" charset="0"/>
              <a:cs typeface="Times New Roman" pitchFamily="18" charset="0"/>
            </a:endParaRPr>
          </a:p>
          <a:p>
            <a:endParaRPr lang="pt-BR" dirty="0" smtClean="0"/>
          </a:p>
          <a:p>
            <a:endParaRPr lang="pt-BR" dirty="0" smtClean="0"/>
          </a:p>
          <a:p>
            <a:pPr marL="0" indent="0">
              <a:buNone/>
            </a:pPr>
            <a:endParaRPr lang="pt-BR" dirty="0" smtClean="0"/>
          </a:p>
          <a:p>
            <a:pPr marL="0" indent="0">
              <a:buNone/>
            </a:pPr>
            <a:endParaRPr lang="pt-BR" dirty="0" smtClean="0"/>
          </a:p>
          <a:p>
            <a:pPr marL="0" indent="0">
              <a:buNone/>
            </a:pPr>
            <a:r>
              <a:rPr lang="pt-BR" sz="1400" dirty="0" smtClean="0"/>
              <a:t>	</a:t>
            </a:r>
            <a:endParaRPr lang="pt-BR" dirty="0"/>
          </a:p>
        </p:txBody>
      </p:sp>
      <p:graphicFrame>
        <p:nvGraphicFramePr>
          <p:cNvPr id="4" name="Gráfico 3"/>
          <p:cNvGraphicFramePr/>
          <p:nvPr>
            <p:extLst>
              <p:ext uri="{D42A27DB-BD31-4B8C-83A1-F6EECF244321}">
                <p14:modId xmlns:p14="http://schemas.microsoft.com/office/powerpoint/2010/main" val="4063438230"/>
              </p:ext>
            </p:extLst>
          </p:nvPr>
        </p:nvGraphicFramePr>
        <p:xfrm>
          <a:off x="1411000" y="2996951"/>
          <a:ext cx="6473368" cy="243506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Conector reto 4"/>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6"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INTRODUÇÃO</a:t>
            </a:r>
            <a:endParaRPr lang="pt-BR" dirty="0">
              <a:latin typeface="Times New Roman" pitchFamily="18" charset="0"/>
              <a:cs typeface="Times New Roman" pitchFamily="18" charset="0"/>
            </a:endParaRPr>
          </a:p>
        </p:txBody>
      </p:sp>
      <p:sp>
        <p:nvSpPr>
          <p:cNvPr id="9" name="Retângulo 8"/>
          <p:cNvSpPr/>
          <p:nvPr/>
        </p:nvSpPr>
        <p:spPr>
          <a:xfrm>
            <a:off x="1691680" y="5301208"/>
            <a:ext cx="1326004" cy="261610"/>
          </a:xfrm>
          <a:prstGeom prst="rect">
            <a:avLst/>
          </a:prstGeom>
        </p:spPr>
        <p:txBody>
          <a:bodyPr wrap="none">
            <a:spAutoFit/>
          </a:bodyPr>
          <a:lstStyle/>
          <a:p>
            <a:r>
              <a:rPr lang="pt-BR" sz="1100" dirty="0">
                <a:latin typeface="Times New Roman" pitchFamily="18" charset="0"/>
                <a:cs typeface="Times New Roman" pitchFamily="18" charset="0"/>
              </a:rPr>
              <a:t>Fonte: ABAR, 2015</a:t>
            </a:r>
          </a:p>
        </p:txBody>
      </p:sp>
    </p:spTree>
    <p:extLst>
      <p:ext uri="{BB962C8B-B14F-4D97-AF65-F5344CB8AC3E}">
        <p14:creationId xmlns:p14="http://schemas.microsoft.com/office/powerpoint/2010/main" val="3341707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980728"/>
            <a:ext cx="8855968" cy="4680520"/>
          </a:xfrm>
        </p:spPr>
        <p:txBody>
          <a:bodyPr>
            <a:noAutofit/>
          </a:bodyPr>
          <a:lstStyle/>
          <a:p>
            <a:pPr marL="0" indent="0" algn="just">
              <a:buNone/>
            </a:pPr>
            <a:r>
              <a:rPr lang="pt-BR" sz="1900" b="1" dirty="0">
                <a:latin typeface="Times New Roman" pitchFamily="18" charset="0"/>
                <a:cs typeface="Times New Roman" pitchFamily="18" charset="0"/>
              </a:rPr>
              <a:t>Art. 21. </a:t>
            </a:r>
            <a:r>
              <a:rPr lang="pt-BR" sz="1900" dirty="0">
                <a:latin typeface="Times New Roman" pitchFamily="18" charset="0"/>
                <a:cs typeface="Times New Roman" pitchFamily="18" charset="0"/>
              </a:rPr>
              <a:t> O exercício da função de regulação atenderá aos seguintes </a:t>
            </a:r>
            <a:r>
              <a:rPr lang="pt-BR" sz="1900" b="1" dirty="0">
                <a:latin typeface="Times New Roman" pitchFamily="18" charset="0"/>
                <a:cs typeface="Times New Roman" pitchFamily="18" charset="0"/>
              </a:rPr>
              <a:t>princípios</a:t>
            </a:r>
            <a:r>
              <a:rPr lang="pt-BR" sz="1900" dirty="0">
                <a:latin typeface="Times New Roman" pitchFamily="18" charset="0"/>
                <a:cs typeface="Times New Roman" pitchFamily="18" charset="0"/>
              </a:rPr>
              <a:t>:</a:t>
            </a:r>
          </a:p>
          <a:p>
            <a:pPr algn="just"/>
            <a:r>
              <a:rPr lang="pt-BR" sz="1600" dirty="0">
                <a:latin typeface="Times New Roman" pitchFamily="18" charset="0"/>
                <a:cs typeface="Times New Roman" pitchFamily="18" charset="0"/>
              </a:rPr>
              <a:t>I - </a:t>
            </a:r>
            <a:r>
              <a:rPr lang="pt-BR" sz="1600" b="1" dirty="0">
                <a:latin typeface="Times New Roman" pitchFamily="18" charset="0"/>
                <a:cs typeface="Times New Roman" pitchFamily="18" charset="0"/>
              </a:rPr>
              <a:t>independência decisória</a:t>
            </a:r>
            <a:r>
              <a:rPr lang="pt-BR" sz="1600" dirty="0">
                <a:latin typeface="Times New Roman" pitchFamily="18" charset="0"/>
                <a:cs typeface="Times New Roman" pitchFamily="18" charset="0"/>
              </a:rPr>
              <a:t>, incluindo autonomia administrativa, orçamentária e financeira da entidade reguladora;</a:t>
            </a:r>
          </a:p>
          <a:p>
            <a:pPr algn="just"/>
            <a:r>
              <a:rPr lang="pt-BR" sz="1600" dirty="0">
                <a:latin typeface="Times New Roman" pitchFamily="18" charset="0"/>
                <a:cs typeface="Times New Roman" pitchFamily="18" charset="0"/>
              </a:rPr>
              <a:t>II - </a:t>
            </a:r>
            <a:r>
              <a:rPr lang="pt-BR" sz="1600" b="1" dirty="0">
                <a:latin typeface="Times New Roman" pitchFamily="18" charset="0"/>
                <a:cs typeface="Times New Roman" pitchFamily="18" charset="0"/>
              </a:rPr>
              <a:t>transparência, tecnicidade</a:t>
            </a:r>
            <a:r>
              <a:rPr lang="pt-BR" sz="1600" dirty="0">
                <a:latin typeface="Times New Roman" pitchFamily="18" charset="0"/>
                <a:cs typeface="Times New Roman" pitchFamily="18" charset="0"/>
              </a:rPr>
              <a:t>, celeridade e objetividade das decisões</a:t>
            </a:r>
            <a:r>
              <a:rPr lang="pt-BR" sz="1600" dirty="0" smtClean="0">
                <a:latin typeface="Times New Roman" pitchFamily="18" charset="0"/>
                <a:cs typeface="Times New Roman" pitchFamily="18" charset="0"/>
              </a:rPr>
              <a:t>.</a:t>
            </a:r>
          </a:p>
          <a:p>
            <a:pPr algn="just"/>
            <a:endParaRPr lang="pt-BR" sz="1600" dirty="0" smtClean="0">
              <a:latin typeface="Times New Roman" pitchFamily="18" charset="0"/>
              <a:cs typeface="Times New Roman" pitchFamily="18" charset="0"/>
            </a:endParaRPr>
          </a:p>
          <a:p>
            <a:pPr marL="0" indent="0" algn="just">
              <a:buNone/>
            </a:pPr>
            <a:r>
              <a:rPr lang="pt-BR" sz="1900" b="1" dirty="0">
                <a:latin typeface="Times New Roman" pitchFamily="18" charset="0"/>
                <a:cs typeface="Times New Roman" pitchFamily="18" charset="0"/>
              </a:rPr>
              <a:t>Art. 23. </a:t>
            </a:r>
            <a:r>
              <a:rPr lang="pt-BR" sz="1900" dirty="0">
                <a:latin typeface="Times New Roman" pitchFamily="18" charset="0"/>
                <a:cs typeface="Times New Roman" pitchFamily="18" charset="0"/>
              </a:rPr>
              <a:t>A entidade reguladora editará normas relativas às dimensões técnica, econômica e social de prestação dos serviços, que abrangerão, pelo menos, os seguintes </a:t>
            </a:r>
            <a:r>
              <a:rPr lang="pt-BR" sz="1900" dirty="0" smtClean="0">
                <a:latin typeface="Times New Roman" pitchFamily="18" charset="0"/>
                <a:cs typeface="Times New Roman" pitchFamily="18" charset="0"/>
              </a:rPr>
              <a:t>aspectos:</a:t>
            </a:r>
            <a:endParaRPr lang="pt-BR" sz="1900" dirty="0">
              <a:latin typeface="Times New Roman" pitchFamily="18" charset="0"/>
              <a:cs typeface="Times New Roman" pitchFamily="18" charset="0"/>
            </a:endParaRPr>
          </a:p>
          <a:p>
            <a:pPr algn="just"/>
            <a:r>
              <a:rPr lang="pt-BR" sz="1600" dirty="0">
                <a:latin typeface="Times New Roman" pitchFamily="18" charset="0"/>
                <a:cs typeface="Times New Roman" pitchFamily="18" charset="0"/>
              </a:rPr>
              <a:t>I - estabelecer padrões e normas para a adequada prestação dos serviços e para a satisfação dos usuários;</a:t>
            </a:r>
          </a:p>
          <a:p>
            <a:pPr algn="just"/>
            <a:r>
              <a:rPr lang="pt-BR" sz="1600" dirty="0">
                <a:latin typeface="Times New Roman" pitchFamily="18" charset="0"/>
                <a:cs typeface="Times New Roman" pitchFamily="18" charset="0"/>
              </a:rPr>
              <a:t>II - garantir o cumprimento das condições e metas estabelecidas;</a:t>
            </a:r>
          </a:p>
          <a:p>
            <a:pPr algn="just"/>
            <a:r>
              <a:rPr lang="pt-BR" sz="1600" dirty="0">
                <a:latin typeface="Times New Roman" pitchFamily="18" charset="0"/>
                <a:cs typeface="Times New Roman" pitchFamily="18" charset="0"/>
              </a:rPr>
              <a:t>III - prevenir e reprimir o abuso do poder econômico, ressalvada a competência dos órgãos integrantes do sistema nacional de defesa da concorrência;</a:t>
            </a:r>
          </a:p>
          <a:p>
            <a:pPr algn="just"/>
            <a:r>
              <a:rPr lang="pt-BR" sz="1600" dirty="0">
                <a:latin typeface="Times New Roman" pitchFamily="18" charset="0"/>
                <a:cs typeface="Times New Roman" pitchFamily="18" charset="0"/>
              </a:rPr>
              <a:t>IV - definir tarifas que assegurem tanto o equilíbrio econômico e financeiro dos contratos como a modicidade tarifária, mediante mecanismos que induzam a eficiência e eficácia dos serviços e que permitam a apropriação social dos ganhos de produtividade</a:t>
            </a:r>
            <a:r>
              <a:rPr lang="pt-BR" sz="1600" dirty="0" smtClean="0">
                <a:latin typeface="Times New Roman" pitchFamily="18" charset="0"/>
                <a:cs typeface="Times New Roman" pitchFamily="18" charset="0"/>
              </a:rPr>
              <a:t>.</a:t>
            </a:r>
            <a:endParaRPr lang="pt-BR" sz="1600" dirty="0">
              <a:latin typeface="Times New Roman" pitchFamily="18" charset="0"/>
              <a:cs typeface="Times New Roman" pitchFamily="18" charset="0"/>
            </a:endParaRPr>
          </a:p>
        </p:txBody>
      </p:sp>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INTRODUÇÃO</a:t>
            </a: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298529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0688" y="1700808"/>
            <a:ext cx="8229600" cy="2088232"/>
          </a:xfrm>
        </p:spPr>
        <p:txBody>
          <a:bodyPr>
            <a:normAutofit/>
          </a:bodyPr>
          <a:lstStyle/>
          <a:p>
            <a:pPr algn="just"/>
            <a:r>
              <a:rPr lang="pt-BR" sz="2800" dirty="0">
                <a:latin typeface="Times New Roman" pitchFamily="18" charset="0"/>
                <a:cs typeface="Times New Roman" pitchFamily="18" charset="0"/>
              </a:rPr>
              <a:t>Analisar o exercício da AGERSA </a:t>
            </a:r>
            <a:r>
              <a:rPr lang="pt-BR" sz="2800" dirty="0" smtClean="0">
                <a:latin typeface="Times New Roman" pitchFamily="18" charset="0"/>
                <a:cs typeface="Times New Roman" pitchFamily="18" charset="0"/>
              </a:rPr>
              <a:t>em relação à autonomia</a:t>
            </a:r>
            <a:r>
              <a:rPr lang="pt-BR" sz="2800" dirty="0">
                <a:latin typeface="Times New Roman" pitchFamily="18" charset="0"/>
                <a:cs typeface="Times New Roman" pitchFamily="18" charset="0"/>
              </a:rPr>
              <a:t>, transparência e tecnicidade</a:t>
            </a:r>
            <a:r>
              <a:rPr lang="pt-BR" sz="2800" dirty="0" smtClean="0">
                <a:latin typeface="Times New Roman" pitchFamily="18" charset="0"/>
                <a:cs typeface="Times New Roman" pitchFamily="18" charset="0"/>
              </a:rPr>
              <a:t> na </a:t>
            </a:r>
            <a:r>
              <a:rPr lang="pt-BR" sz="2800" dirty="0">
                <a:latin typeface="Times New Roman" pitchFamily="18" charset="0"/>
                <a:cs typeface="Times New Roman" pitchFamily="18" charset="0"/>
              </a:rPr>
              <a:t>sua atuação </a:t>
            </a:r>
            <a:r>
              <a:rPr lang="pt-BR" sz="2800" dirty="0" smtClean="0">
                <a:latin typeface="Times New Roman" pitchFamily="18" charset="0"/>
                <a:cs typeface="Times New Roman" pitchFamily="18" charset="0"/>
              </a:rPr>
              <a:t>de </a:t>
            </a:r>
            <a:r>
              <a:rPr lang="pt-BR" sz="2800" dirty="0">
                <a:latin typeface="Times New Roman" pitchFamily="18" charset="0"/>
                <a:cs typeface="Times New Roman" pitchFamily="18" charset="0"/>
              </a:rPr>
              <a:t>regulação do saneamento básico na </a:t>
            </a:r>
            <a:r>
              <a:rPr lang="pt-BR" sz="2800" dirty="0" smtClean="0">
                <a:latin typeface="Times New Roman" pitchFamily="18" charset="0"/>
                <a:cs typeface="Times New Roman" pitchFamily="18" charset="0"/>
              </a:rPr>
              <a:t>Bahia.</a:t>
            </a:r>
            <a:endParaRPr lang="pt-BR" sz="2800" dirty="0">
              <a:latin typeface="Times New Roman" pitchFamily="18" charset="0"/>
              <a:cs typeface="Times New Roman" pitchFamily="18" charset="0"/>
            </a:endParaRPr>
          </a:p>
        </p:txBody>
      </p:sp>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OBJETIVO</a:t>
            </a: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2909935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496" y="692696"/>
            <a:ext cx="8964488" cy="760730"/>
          </a:xfrm>
        </p:spPr>
        <p:txBody>
          <a:bodyPr>
            <a:normAutofit fontScale="32500" lnSpcReduction="20000"/>
          </a:bodyPr>
          <a:lstStyle/>
          <a:p>
            <a:pPr algn="just"/>
            <a:endParaRPr lang="pt-BR" sz="3600" dirty="0">
              <a:latin typeface="Times New Roman" pitchFamily="18" charset="0"/>
              <a:cs typeface="Times New Roman" pitchFamily="18" charset="0"/>
            </a:endParaRPr>
          </a:p>
          <a:p>
            <a:pPr algn="just"/>
            <a:r>
              <a:rPr lang="pt-BR" sz="5100" dirty="0" smtClean="0">
                <a:latin typeface="Times New Roman" pitchFamily="18" charset="0"/>
                <a:cs typeface="Times New Roman" pitchFamily="18" charset="0"/>
              </a:rPr>
              <a:t>Baseado na metodologia desenvolvida por </a:t>
            </a:r>
            <a:r>
              <a:rPr lang="pt-BR" sz="5100" dirty="0" err="1" smtClean="0">
                <a:latin typeface="Times New Roman" pitchFamily="18" charset="0"/>
                <a:cs typeface="Times New Roman" pitchFamily="18" charset="0"/>
              </a:rPr>
              <a:t>Guelis</a:t>
            </a:r>
            <a:r>
              <a:rPr lang="pt-BR" sz="5100" dirty="0" smtClean="0">
                <a:latin typeface="Times New Roman" pitchFamily="18" charset="0"/>
                <a:cs typeface="Times New Roman" pitchFamily="18" charset="0"/>
              </a:rPr>
              <a:t> </a:t>
            </a:r>
            <a:r>
              <a:rPr lang="pt-BR" sz="5100" dirty="0">
                <a:latin typeface="Times New Roman" pitchFamily="18" charset="0"/>
                <a:cs typeface="Times New Roman" pitchFamily="18" charset="0"/>
              </a:rPr>
              <a:t>Filho (</a:t>
            </a:r>
            <a:r>
              <a:rPr lang="pt-BR" sz="5100" dirty="0" smtClean="0">
                <a:latin typeface="Times New Roman" pitchFamily="18" charset="0"/>
                <a:cs typeface="Times New Roman" pitchFamily="18" charset="0"/>
              </a:rPr>
              <a:t>2006), foram definidas categorias e subcategorias. </a:t>
            </a:r>
          </a:p>
          <a:p>
            <a:pPr algn="just"/>
            <a:endParaRPr lang="pt-BR" sz="5100" dirty="0">
              <a:latin typeface="Times New Roman" pitchFamily="18" charset="0"/>
              <a:cs typeface="Times New Roman" pitchFamily="18" charset="0"/>
            </a:endParaRPr>
          </a:p>
          <a:p>
            <a:endParaRPr lang="pt-BR" dirty="0"/>
          </a:p>
        </p:txBody>
      </p:sp>
      <p:cxnSp>
        <p:nvCxnSpPr>
          <p:cNvPr id="4" name="Conector reto 3"/>
          <p:cNvCxnSpPr/>
          <p:nvPr/>
        </p:nvCxnSpPr>
        <p:spPr>
          <a:xfrm>
            <a:off x="-36512" y="836712"/>
            <a:ext cx="9144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 name="Título 1"/>
          <p:cNvSpPr txBox="1">
            <a:spLocks/>
          </p:cNvSpPr>
          <p:nvPr/>
        </p:nvSpPr>
        <p:spPr>
          <a:xfrm>
            <a:off x="385192"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latin typeface="Times New Roman" pitchFamily="18" charset="0"/>
                <a:cs typeface="Times New Roman" pitchFamily="18" charset="0"/>
              </a:rPr>
              <a:t>METODOLOGIA</a:t>
            </a:r>
            <a:endParaRPr lang="pt-BR" dirty="0">
              <a:latin typeface="Times New Roman" pitchFamily="18" charset="0"/>
              <a:cs typeface="Times New Roman" pitchFamily="18" charset="0"/>
            </a:endParaRPr>
          </a:p>
        </p:txBody>
      </p:sp>
      <p:sp>
        <p:nvSpPr>
          <p:cNvPr id="7" name="CaixaDeTexto 6"/>
          <p:cNvSpPr txBox="1"/>
          <p:nvPr/>
        </p:nvSpPr>
        <p:spPr>
          <a:xfrm>
            <a:off x="9612560" y="1268760"/>
            <a:ext cx="184731" cy="369332"/>
          </a:xfrm>
          <a:prstGeom prst="rect">
            <a:avLst/>
          </a:prstGeom>
          <a:noFill/>
        </p:spPr>
        <p:txBody>
          <a:bodyPr wrap="none" rtlCol="0">
            <a:spAutoFit/>
          </a:bodyPr>
          <a:lstStyle/>
          <a:p>
            <a:endParaRPr lang="pt-BR" dirty="0"/>
          </a:p>
        </p:txBody>
      </p:sp>
      <p:sp>
        <p:nvSpPr>
          <p:cNvPr id="8" name="CaixaDeTexto 7"/>
          <p:cNvSpPr txBox="1"/>
          <p:nvPr/>
        </p:nvSpPr>
        <p:spPr>
          <a:xfrm>
            <a:off x="1829470" y="1772816"/>
            <a:ext cx="7019764" cy="3277820"/>
          </a:xfrm>
          <a:prstGeom prst="rect">
            <a:avLst/>
          </a:prstGeom>
          <a:noFill/>
        </p:spPr>
        <p:txBody>
          <a:bodyPr wrap="square" rtlCol="0">
            <a:spAutoFit/>
          </a:bodyPr>
          <a:lstStyle/>
          <a:p>
            <a:pPr lvl="1" algn="just">
              <a:spcBef>
                <a:spcPts val="600"/>
              </a:spcBef>
            </a:pPr>
            <a:r>
              <a:rPr lang="pt-BR" sz="1600" b="1" dirty="0">
                <a:latin typeface="Times New Roman" pitchFamily="18" charset="0"/>
                <a:cs typeface="Times New Roman" pitchFamily="18" charset="0"/>
              </a:rPr>
              <a:t>Pessoa jurídica distinta (A1) -</a:t>
            </a:r>
            <a:r>
              <a:rPr lang="pt-BR" sz="1600" b="1" dirty="0" smtClean="0">
                <a:latin typeface="Times New Roman" pitchFamily="18" charset="0"/>
                <a:cs typeface="Times New Roman" pitchFamily="18" charset="0"/>
              </a:rPr>
              <a:t> </a:t>
            </a:r>
            <a:r>
              <a:rPr lang="pt-BR" sz="1600" dirty="0" smtClean="0">
                <a:latin typeface="Times New Roman" pitchFamily="18" charset="0"/>
                <a:cs typeface="Times New Roman" pitchFamily="18" charset="0"/>
              </a:rPr>
              <a:t>Para </a:t>
            </a:r>
            <a:r>
              <a:rPr lang="pt-BR" sz="1600" dirty="0">
                <a:latin typeface="Times New Roman" pitchFamily="18" charset="0"/>
                <a:cs typeface="Times New Roman" pitchFamily="18" charset="0"/>
              </a:rPr>
              <a:t>avaliação da autonomia inerente aos órgãos da Administração Pública indireta em relação ao poder central</a:t>
            </a:r>
            <a:r>
              <a:rPr lang="pt-BR" sz="1600" dirty="0" smtClean="0">
                <a:latin typeface="Times New Roman" pitchFamily="18" charset="0"/>
                <a:cs typeface="Times New Roman" pitchFamily="18" charset="0"/>
              </a:rPr>
              <a:t>.</a:t>
            </a:r>
          </a:p>
          <a:p>
            <a:pPr lvl="1" algn="just">
              <a:spcBef>
                <a:spcPts val="600"/>
              </a:spcBef>
            </a:pPr>
            <a:r>
              <a:rPr lang="pt-BR" sz="1600" b="1" dirty="0" smtClean="0">
                <a:latin typeface="Times New Roman" pitchFamily="18" charset="0"/>
                <a:cs typeface="Times New Roman" pitchFamily="18" charset="0"/>
              </a:rPr>
              <a:t>Contrato </a:t>
            </a:r>
            <a:r>
              <a:rPr lang="pt-BR" sz="1600" b="1" dirty="0">
                <a:latin typeface="Times New Roman" pitchFamily="18" charset="0"/>
                <a:cs typeface="Times New Roman" pitchFamily="18" charset="0"/>
              </a:rPr>
              <a:t>de Gestão (A2) -</a:t>
            </a:r>
            <a:r>
              <a:rPr lang="pt-BR" sz="1600" b="1" dirty="0" smtClean="0">
                <a:latin typeface="Times New Roman" pitchFamily="18" charset="0"/>
                <a:cs typeface="Times New Roman" pitchFamily="18" charset="0"/>
              </a:rPr>
              <a:t> </a:t>
            </a:r>
            <a:r>
              <a:rPr lang="pt-BR" sz="1600" dirty="0" smtClean="0">
                <a:latin typeface="Times New Roman" pitchFamily="18" charset="0"/>
                <a:cs typeface="Times New Roman" pitchFamily="18" charset="0"/>
              </a:rPr>
              <a:t>Para </a:t>
            </a:r>
            <a:r>
              <a:rPr lang="pt-BR" sz="1600" dirty="0">
                <a:latin typeface="Times New Roman" pitchFamily="18" charset="0"/>
                <a:cs typeface="Times New Roman" pitchFamily="18" charset="0"/>
              </a:rPr>
              <a:t>avaliação do grau de autonomia gerencial dos dirigentes em relação ao Poder Executivo. Para o autor, a existência do Contrato de Gestão reduz a independência do ente regulador. </a:t>
            </a:r>
            <a:endParaRPr lang="pt-BR" sz="1600" dirty="0" smtClean="0">
              <a:latin typeface="Times New Roman" pitchFamily="18" charset="0"/>
              <a:cs typeface="Times New Roman" pitchFamily="18" charset="0"/>
            </a:endParaRPr>
          </a:p>
          <a:p>
            <a:pPr lvl="1" algn="just">
              <a:spcBef>
                <a:spcPts val="600"/>
              </a:spcBef>
            </a:pPr>
            <a:r>
              <a:rPr lang="pt-BR" sz="1600" b="1" dirty="0" smtClean="0">
                <a:latin typeface="Times New Roman" pitchFamily="18" charset="0"/>
                <a:cs typeface="Times New Roman" pitchFamily="18" charset="0"/>
              </a:rPr>
              <a:t>Fonte </a:t>
            </a:r>
            <a:r>
              <a:rPr lang="pt-BR" sz="1600" b="1" dirty="0">
                <a:latin typeface="Times New Roman" pitchFamily="18" charset="0"/>
                <a:cs typeface="Times New Roman" pitchFamily="18" charset="0"/>
              </a:rPr>
              <a:t>própria de recursos (</a:t>
            </a:r>
            <a:r>
              <a:rPr lang="pt-BR" sz="1600" b="1" dirty="0" smtClean="0">
                <a:latin typeface="Times New Roman" pitchFamily="18" charset="0"/>
                <a:cs typeface="Times New Roman" pitchFamily="18" charset="0"/>
              </a:rPr>
              <a:t>A3) - </a:t>
            </a:r>
            <a:r>
              <a:rPr lang="pt-BR" sz="1600" dirty="0" smtClean="0">
                <a:latin typeface="Times New Roman" pitchFamily="18" charset="0"/>
                <a:cs typeface="Times New Roman" pitchFamily="18" charset="0"/>
              </a:rPr>
              <a:t>Para </a:t>
            </a:r>
            <a:r>
              <a:rPr lang="pt-BR" sz="1600" dirty="0">
                <a:latin typeface="Times New Roman" pitchFamily="18" charset="0"/>
                <a:cs typeface="Times New Roman" pitchFamily="18" charset="0"/>
              </a:rPr>
              <a:t>avaliação da existência de recursos próprios, o que está diretamente relacionado a independência do ente regulador. </a:t>
            </a:r>
            <a:endParaRPr lang="pt-BR" sz="1600" dirty="0" smtClean="0">
              <a:latin typeface="Times New Roman" pitchFamily="18" charset="0"/>
              <a:cs typeface="Times New Roman" pitchFamily="18" charset="0"/>
            </a:endParaRPr>
          </a:p>
          <a:p>
            <a:pPr lvl="1" algn="just">
              <a:spcBef>
                <a:spcPts val="600"/>
              </a:spcBef>
            </a:pPr>
            <a:r>
              <a:rPr lang="pt-BR" sz="1600" b="1" dirty="0" smtClean="0">
                <a:latin typeface="Times New Roman" pitchFamily="18" charset="0"/>
                <a:cs typeface="Times New Roman" pitchFamily="18" charset="0"/>
              </a:rPr>
              <a:t>Mandato </a:t>
            </a:r>
            <a:r>
              <a:rPr lang="pt-BR" sz="1600" b="1" dirty="0">
                <a:latin typeface="Times New Roman" pitchFamily="18" charset="0"/>
                <a:cs typeface="Times New Roman" pitchFamily="18" charset="0"/>
              </a:rPr>
              <a:t>fixo dos dirigentes (A4) -</a:t>
            </a:r>
            <a:r>
              <a:rPr lang="pt-BR" sz="1600" b="1" dirty="0" smtClean="0">
                <a:latin typeface="Times New Roman" pitchFamily="18" charset="0"/>
                <a:cs typeface="Times New Roman" pitchFamily="18" charset="0"/>
              </a:rPr>
              <a:t> </a:t>
            </a:r>
            <a:r>
              <a:rPr lang="pt-BR" sz="1600" dirty="0" smtClean="0">
                <a:latin typeface="Times New Roman" pitchFamily="18" charset="0"/>
                <a:cs typeface="Times New Roman" pitchFamily="18" charset="0"/>
              </a:rPr>
              <a:t>Para </a:t>
            </a:r>
            <a:r>
              <a:rPr lang="pt-BR" sz="1600" dirty="0">
                <a:latin typeface="Times New Roman" pitchFamily="18" charset="0"/>
                <a:cs typeface="Times New Roman" pitchFamily="18" charset="0"/>
              </a:rPr>
              <a:t>avaliação da continuidade do mandato dos membros da direção dos órgãos reguladores. Essa variável se relaciona com a autonomia que a agência possui em relação a pressões externas. </a:t>
            </a:r>
            <a:endParaRPr lang="pt-BR" sz="2800" dirty="0"/>
          </a:p>
        </p:txBody>
      </p:sp>
      <p:sp>
        <p:nvSpPr>
          <p:cNvPr id="10" name="Chave esquerda 9"/>
          <p:cNvSpPr/>
          <p:nvPr/>
        </p:nvSpPr>
        <p:spPr>
          <a:xfrm>
            <a:off x="1763688" y="1656242"/>
            <a:ext cx="648072" cy="3394394"/>
          </a:xfrm>
          <a:prstGeom prst="leftBrace">
            <a:avLst>
              <a:gd name="adj1" fmla="val 8333"/>
              <a:gd name="adj2" fmla="val 503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CaixaDeTexto 10"/>
          <p:cNvSpPr txBox="1"/>
          <p:nvPr/>
        </p:nvSpPr>
        <p:spPr>
          <a:xfrm>
            <a:off x="35496" y="2732727"/>
            <a:ext cx="1793974" cy="1200329"/>
          </a:xfrm>
          <a:prstGeom prst="rect">
            <a:avLst/>
          </a:prstGeom>
          <a:noFill/>
        </p:spPr>
        <p:txBody>
          <a:bodyPr wrap="square" rtlCol="0">
            <a:spAutoFit/>
          </a:bodyPr>
          <a:lstStyle/>
          <a:p>
            <a:pPr algn="ctr"/>
            <a:r>
              <a:rPr lang="pt-BR" b="1" dirty="0" smtClean="0">
                <a:latin typeface="Times New Roman" pitchFamily="18" charset="0"/>
                <a:cs typeface="Times New Roman" pitchFamily="18" charset="0"/>
              </a:rPr>
              <a:t>CATEGORIA (A)</a:t>
            </a:r>
          </a:p>
          <a:p>
            <a:pPr algn="ctr"/>
            <a:endParaRPr lang="pt-BR" b="1" dirty="0" smtClean="0">
              <a:latin typeface="Times New Roman" pitchFamily="18" charset="0"/>
              <a:cs typeface="Times New Roman" pitchFamily="18" charset="0"/>
            </a:endParaRPr>
          </a:p>
          <a:p>
            <a:pPr algn="ctr"/>
            <a:r>
              <a:rPr lang="pt-BR" b="1" dirty="0" smtClean="0">
                <a:latin typeface="Times New Roman" pitchFamily="18" charset="0"/>
                <a:cs typeface="Times New Roman" pitchFamily="18" charset="0"/>
              </a:rPr>
              <a:t>AUTONOMIA</a:t>
            </a:r>
            <a:endParaRPr lang="pt-BR" b="1" dirty="0">
              <a:latin typeface="Times New Roman" pitchFamily="18" charset="0"/>
              <a:cs typeface="Times New Roman" pitchFamily="18" charset="0"/>
            </a:endParaRPr>
          </a:p>
        </p:txBody>
      </p:sp>
    </p:spTree>
    <p:extLst>
      <p:ext uri="{BB962C8B-B14F-4D97-AF65-F5344CB8AC3E}">
        <p14:creationId xmlns:p14="http://schemas.microsoft.com/office/powerpoint/2010/main" val="457096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2471</Words>
  <Application>Microsoft Office PowerPoint</Application>
  <PresentationFormat>Apresentação na tela (4:3)</PresentationFormat>
  <Paragraphs>177</Paragraphs>
  <Slides>18</Slides>
  <Notes>0</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REGULAÇÃO NA ÁREA DE SANEAMENTO BÁSICO: UMA ANÁLISE DA AGÊNCIA REGULADORA DE SANEAMENTO BÁSICO DO ESTADO DA BAHIA (AGERSA) </vt:lpstr>
      <vt:lpstr>INTRODUÇÃO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 PELA ATENÇÃO!  alinecoelhonogueira@hotmail.com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adm</cp:lastModifiedBy>
  <cp:revision>44</cp:revision>
  <dcterms:created xsi:type="dcterms:W3CDTF">2018-05-02T19:43:05Z</dcterms:created>
  <dcterms:modified xsi:type="dcterms:W3CDTF">2018-05-28T14:15:54Z</dcterms:modified>
</cp:coreProperties>
</file>