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9" r:id="rId4"/>
    <p:sldId id="271" r:id="rId5"/>
    <p:sldId id="272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6" r:id="rId27"/>
    <p:sldId id="26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contato@saaeccrato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543581" y="908720"/>
            <a:ext cx="8424936" cy="2387600"/>
          </a:xfrm>
        </p:spPr>
        <p:txBody>
          <a:bodyPr anchor="ctr" anchorCtr="0">
            <a:noAutofit/>
          </a:bodyPr>
          <a:lstStyle/>
          <a:p>
            <a:r>
              <a:rPr lang="pt-BR" sz="3200" b="1" dirty="0"/>
              <a:t>AVALIAÇÃO DA SATISFAÇÃO E PERCEPÇÃO DOS USUÁRIOS QUANTO AO ABASTECIMENTO DE ÁGUA E COLETA DE ESGOTO NO MUNICÍPIO DO CRATO-CE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4294967295"/>
          </p:nvPr>
        </p:nvSpPr>
        <p:spPr>
          <a:xfrm>
            <a:off x="961910" y="3429000"/>
            <a:ext cx="7588278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dirty="0" smtClean="0"/>
              <a:t>Autores</a:t>
            </a:r>
            <a:r>
              <a:rPr lang="pt-BR" sz="3400" b="1" dirty="0"/>
              <a:t>: </a:t>
            </a:r>
            <a:r>
              <a:rPr lang="pt-BR" sz="3400" b="1" dirty="0" smtClean="0"/>
              <a:t>	</a:t>
            </a:r>
            <a:r>
              <a:rPr lang="es-ES" sz="3400" b="1" dirty="0"/>
              <a:t>Cristiano Cardoso </a:t>
            </a:r>
            <a:r>
              <a:rPr lang="es-ES" sz="3400" b="1" dirty="0" smtClean="0"/>
              <a:t>Gomes</a:t>
            </a:r>
          </a:p>
          <a:p>
            <a:pPr marL="0" indent="0">
              <a:buNone/>
            </a:pPr>
            <a:r>
              <a:rPr lang="pt-BR" sz="3400" b="1" dirty="0" smtClean="0"/>
              <a:t>		Francisco </a:t>
            </a:r>
            <a:r>
              <a:rPr lang="pt-BR" sz="3400" b="1" dirty="0"/>
              <a:t>Lobo </a:t>
            </a:r>
            <a:r>
              <a:rPr lang="pt-BR" sz="3400" b="1" dirty="0" smtClean="0"/>
              <a:t>Tavares</a:t>
            </a:r>
          </a:p>
          <a:p>
            <a:pPr marL="0" indent="0">
              <a:buNone/>
            </a:pPr>
            <a:r>
              <a:rPr lang="pt-BR" sz="3400" b="1" dirty="0" smtClean="0"/>
              <a:t>		André </a:t>
            </a:r>
            <a:r>
              <a:rPr lang="pt-BR" sz="3400" b="1" dirty="0"/>
              <a:t>Ramos de Souza</a:t>
            </a:r>
            <a:endParaRPr lang="es-ES" sz="3400" b="1" dirty="0"/>
          </a:p>
          <a:p>
            <a:pPr marL="0" indent="0">
              <a:buNone/>
            </a:pPr>
            <a:r>
              <a:rPr lang="es-ES" sz="3400" b="1" dirty="0" smtClean="0"/>
              <a:t>		José </a:t>
            </a:r>
            <a:r>
              <a:rPr lang="es-ES" sz="3400" b="1" dirty="0" err="1"/>
              <a:t>Yarley</a:t>
            </a:r>
            <a:r>
              <a:rPr lang="es-ES" sz="3400" b="1" dirty="0"/>
              <a:t> d</a:t>
            </a:r>
            <a:r>
              <a:rPr lang="es-ES" sz="3400" b="1" dirty="0" smtClean="0"/>
              <a:t>e </a:t>
            </a:r>
            <a:r>
              <a:rPr lang="es-ES" sz="3400" b="1" dirty="0"/>
              <a:t>Brito </a:t>
            </a:r>
            <a:r>
              <a:rPr lang="es-ES" sz="3400" b="1" dirty="0" err="1" smtClean="0"/>
              <a:t>Gonçalves</a:t>
            </a:r>
            <a:endParaRPr lang="es-ES" sz="3400" b="1" dirty="0" smtClean="0"/>
          </a:p>
          <a:p>
            <a:pPr marL="0" indent="0">
              <a:buNone/>
            </a:pPr>
            <a:r>
              <a:rPr lang="pt-BR" sz="3400" b="1" dirty="0" smtClean="0"/>
              <a:t>		</a:t>
            </a:r>
            <a:r>
              <a:rPr lang="pt-BR" sz="3400" b="1" dirty="0" err="1" smtClean="0"/>
              <a:t>Yanka</a:t>
            </a:r>
            <a:r>
              <a:rPr lang="pt-BR" sz="3400" b="1" dirty="0" smtClean="0"/>
              <a:t> </a:t>
            </a:r>
            <a:r>
              <a:rPr lang="pt-BR" sz="3400" b="1" dirty="0" err="1" smtClean="0"/>
              <a:t>Wandréia</a:t>
            </a:r>
            <a:r>
              <a:rPr lang="pt-BR" sz="3400" b="1" dirty="0" smtClean="0"/>
              <a:t> </a:t>
            </a:r>
            <a:r>
              <a:rPr lang="pt-BR" sz="3400" b="1" dirty="0"/>
              <a:t>Nogueira Moreira</a:t>
            </a:r>
            <a:endParaRPr lang="es-ES" sz="3400" b="1" dirty="0" smtClean="0"/>
          </a:p>
          <a:p>
            <a:pPr marL="0" indent="0">
              <a:buNone/>
            </a:pPr>
            <a:r>
              <a:rPr lang="es-ES" sz="2800" b="1" dirty="0"/>
              <a:t> </a:t>
            </a:r>
            <a:r>
              <a:rPr lang="es-ES" sz="2800" b="1" dirty="0" smtClean="0"/>
              <a:t>	</a:t>
            </a:r>
          </a:p>
          <a:p>
            <a:pPr marL="0" indent="0">
              <a:buNone/>
            </a:pPr>
            <a:endParaRPr lang="pt-BR" sz="2800" b="1" dirty="0" smtClean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43943" y="847850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P13. Qual a água que o (a) senhor (a) e sua família utilizam para beber?</a:t>
            </a:r>
          </a:p>
        </p:txBody>
      </p:sp>
      <p:pic>
        <p:nvPicPr>
          <p:cNvPr id="11" name="Imagem 10"/>
          <p:cNvPicPr/>
          <p:nvPr/>
        </p:nvPicPr>
        <p:blipFill rotWithShape="1">
          <a:blip r:embed="rId2"/>
          <a:srcRect l="26234" t="15060" r="25828" b="19611"/>
          <a:stretch/>
        </p:blipFill>
        <p:spPr bwMode="auto">
          <a:xfrm>
            <a:off x="1194755" y="1191546"/>
            <a:ext cx="6970514" cy="4390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2521" y="590201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P14. Quanto o (a) senhor (a) gasta mensalmente com a aquisição dessa água (MINERAL)?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26115" t="12513" r="25342" b="17267"/>
          <a:stretch/>
        </p:blipFill>
        <p:spPr bwMode="auto">
          <a:xfrm>
            <a:off x="1257400" y="1294201"/>
            <a:ext cx="7056784" cy="4335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3538" y="405535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P15. O (A) senhor (a) ou alguém de sua família já contraiu alguma doença que teve como causa o consumo de água?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8620" t="16332" r="25105" b="11116"/>
          <a:stretch/>
        </p:blipFill>
        <p:spPr bwMode="auto">
          <a:xfrm>
            <a:off x="1257400" y="980728"/>
            <a:ext cx="7200800" cy="4414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4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1713" y="401759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P16. O (A) senhor (a) costuma observar as características físico-químicas da água que consome?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6473" t="17817" r="25822" b="18756"/>
          <a:stretch/>
        </p:blipFill>
        <p:spPr bwMode="auto">
          <a:xfrm>
            <a:off x="800179" y="1152962"/>
            <a:ext cx="6993424" cy="4436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8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6318" y="635565"/>
            <a:ext cx="795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P17. Como o (a) senhor (a) avalia a qualidade da água que o (a) senhor (a) recebe da SAAEC, o (a) senhor (a) diria que é Ótima, Boa, Regular, Ruim ou Péssima?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6950" t="15060" r="25708" b="28730"/>
          <a:stretch/>
        </p:blipFill>
        <p:spPr bwMode="auto">
          <a:xfrm>
            <a:off x="504233" y="1362957"/>
            <a:ext cx="7210576" cy="3990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8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7844" y="401759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P20. A água que o (a) senhor (a) recebe da SAAEC é suficiente para atender a todas as necessidades da família?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26592" t="12514" r="24628" b="20236"/>
          <a:stretch/>
        </p:blipFill>
        <p:spPr bwMode="auto">
          <a:xfrm>
            <a:off x="1028304" y="1182814"/>
            <a:ext cx="7087392" cy="3976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7844" y="469121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P21. Quanto o (a) senhor (a) paga em média pelo consumo de água? 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23497" t="18454" r="25947" b="10265"/>
          <a:stretch/>
        </p:blipFill>
        <p:spPr bwMode="auto">
          <a:xfrm>
            <a:off x="1401416" y="973868"/>
            <a:ext cx="6768752" cy="449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7796" y="361880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P22. Para o (a) senhor (a), essa tarifa é considerada BAIXA, NORMAL ou ELEVADA</a:t>
            </a:r>
            <a:r>
              <a:rPr lang="pt-BR" dirty="0"/>
              <a:t>?</a:t>
            </a:r>
            <a:endParaRPr lang="pt-BR" b="1" dirty="0"/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27308" t="15060" r="26180" b="26180"/>
          <a:stretch/>
        </p:blipFill>
        <p:spPr bwMode="auto">
          <a:xfrm>
            <a:off x="1459886" y="1124125"/>
            <a:ext cx="6651812" cy="4262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25290" y="6325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64724" y="399802"/>
            <a:ext cx="795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P23. Como o (a) senhor (a) avalia o serviço de abastecimento de água da SAAEC aqui em Crato, o (a) senhor (a) diria que é Ótimo, Bom, Regular, Ruim ou Péssimo?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6473" t="19938" r="26295" b="22357"/>
          <a:stretch/>
        </p:blipFill>
        <p:spPr bwMode="auto">
          <a:xfrm>
            <a:off x="1437211" y="1347337"/>
            <a:ext cx="6985368" cy="385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7796" y="586425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P24. O (A) senhor (a) APROVA ou DESAPROVA o serviço de abastecimento de água feito pela SAAEC?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26831" t="22059" r="25585" b="16212"/>
          <a:stretch/>
        </p:blipFill>
        <p:spPr bwMode="auto">
          <a:xfrm>
            <a:off x="1443417" y="1232756"/>
            <a:ext cx="6999016" cy="404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A Sociedade </a:t>
            </a:r>
            <a:r>
              <a:rPr lang="pt-BR" sz="2000" dirty="0" smtClean="0"/>
              <a:t>Anônima </a:t>
            </a:r>
            <a:r>
              <a:rPr lang="pt-BR" sz="2000" dirty="0"/>
              <a:t>de Água e Esgoto do Crato - SAAEC é a empresa responsável pelo abastecimento </a:t>
            </a:r>
            <a:r>
              <a:rPr lang="pt-BR" sz="2000" dirty="0" smtClean="0"/>
              <a:t>de água </a:t>
            </a:r>
            <a:r>
              <a:rPr lang="pt-BR" sz="2000" dirty="0"/>
              <a:t>através da captação </a:t>
            </a:r>
            <a:r>
              <a:rPr lang="pt-BR" sz="2000" dirty="0" smtClean="0"/>
              <a:t>em </a:t>
            </a:r>
            <a:r>
              <a:rPr lang="pt-BR" sz="2000" dirty="0"/>
              <a:t>nascentes e poços </a:t>
            </a:r>
            <a:r>
              <a:rPr lang="pt-BR" sz="2000" dirty="0" smtClean="0"/>
              <a:t>profundos no </a:t>
            </a:r>
            <a:r>
              <a:rPr lang="pt-BR" sz="2000" dirty="0"/>
              <a:t>município, totalizando 49 pontos de captação, dos quais 42 são poços e 07 são </a:t>
            </a:r>
            <a:r>
              <a:rPr lang="pt-BR" sz="2000" dirty="0" smtClean="0"/>
              <a:t>nascentes. </a:t>
            </a:r>
            <a:r>
              <a:rPr lang="pt-BR" sz="2000" dirty="0"/>
              <a:t>A SAAEC abastece aproximadamente 33.116 residências, contudo, apenas 25,13% desse total possuem </a:t>
            </a:r>
            <a:r>
              <a:rPr lang="pt-BR" sz="2000" dirty="0" smtClean="0"/>
              <a:t>hidrômetro.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 prestação do serviço público de saneamento básico, principalmente em municípios operados por instituições </a:t>
            </a:r>
            <a:r>
              <a:rPr lang="pt-BR" sz="2000" dirty="0" smtClean="0"/>
              <a:t>locais, são </a:t>
            </a:r>
            <a:r>
              <a:rPr lang="pt-BR" sz="2000" dirty="0"/>
              <a:t>carentes de </a:t>
            </a:r>
            <a:r>
              <a:rPr lang="pt-BR" sz="2000" dirty="0" smtClean="0"/>
              <a:t>estudos. </a:t>
            </a:r>
            <a:r>
              <a:rPr lang="pt-BR" sz="2000" dirty="0"/>
              <a:t>As principais pesquisas que avaliam a satisfação dos consumidores acerca dos serviços de abastecimento de água e esgotamento sanitário são aquelas realizadas pelas próprias empresas de </a:t>
            </a:r>
            <a:r>
              <a:rPr lang="pt-BR" sz="2000" dirty="0" smtClean="0"/>
              <a:t>saneamento.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77371" y="7224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7855" y="523003"/>
            <a:ext cx="795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P25. Por que o (a) senhor (a) DESAPROVA esse serviço? (Espontânea</a:t>
            </a:r>
            <a:r>
              <a:rPr lang="pt-BR" dirty="0"/>
              <a:t>)</a:t>
            </a:r>
            <a:endParaRPr lang="pt-BR" b="1" dirty="0"/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7189" t="16544" r="25463" b="21936"/>
          <a:stretch/>
        </p:blipFill>
        <p:spPr bwMode="auto">
          <a:xfrm>
            <a:off x="1419045" y="907138"/>
            <a:ext cx="6999016" cy="4530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1636" y="218053"/>
            <a:ext cx="3936155" cy="681241"/>
          </a:xfrm>
        </p:spPr>
        <p:txBody>
          <a:bodyPr>
            <a:noAutofit/>
          </a:bodyPr>
          <a:lstStyle/>
          <a:p>
            <a:r>
              <a:rPr lang="pt-BR" sz="2400" b="1" i="1" dirty="0" smtClean="0">
                <a:effectLst/>
              </a:rPr>
              <a:t>Pesquisa de Opinião</a:t>
            </a:r>
            <a:endParaRPr lang="pt-BR" sz="2400" b="1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31390" y="853966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P27. Quais são os problemas que o (a) senhor (a) tem enfrentado com esse abastecimento de água? (Espontânea)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26950" t="32664" r="25346" b="14940"/>
          <a:stretch/>
        </p:blipFill>
        <p:spPr bwMode="auto">
          <a:xfrm>
            <a:off x="1475656" y="1535207"/>
            <a:ext cx="6768752" cy="3995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21636" y="890981"/>
            <a:ext cx="7950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P30. Uma parte da água tratada é perdida por causa de vazamentos nas tubulações. Quando o (a) senhor (a) se depara com um vazamento em algum ponto da cidade, o (a) senhor (a) comunica imediatamente à SAAEC, ou espera outras pessoas o fazerem?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8858" t="42422" r="26053" b="16417"/>
          <a:stretch/>
        </p:blipFill>
        <p:spPr bwMode="auto">
          <a:xfrm>
            <a:off x="1486776" y="2263386"/>
            <a:ext cx="6613395" cy="3195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5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17683" y="432284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P31. Qual sugestão o (a) senhor (a) gostaria de apresentar para melhorar os serviços da SAAEC? (Espontânea)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26832" t="18666" r="25104" b="20874"/>
          <a:stretch/>
        </p:blipFill>
        <p:spPr bwMode="auto">
          <a:xfrm>
            <a:off x="1358292" y="1078615"/>
            <a:ext cx="6855000" cy="427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21636" y="918319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P32. Quanto o (a) senhor (a) gasta mensalmente com energia elétrica?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26592" t="35210" r="25700" b="9207"/>
          <a:stretch/>
        </p:blipFill>
        <p:spPr bwMode="auto">
          <a:xfrm>
            <a:off x="1186112" y="1350060"/>
            <a:ext cx="7274320" cy="4051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7307" y="460983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P33. Quanto o (a) senhor (a) gasta mensalmente com telefone (incluindo celular)?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26234" t="16968" r="25461" b="16841"/>
          <a:stretch/>
        </p:blipFill>
        <p:spPr bwMode="auto">
          <a:xfrm>
            <a:off x="1608486" y="1222459"/>
            <a:ext cx="6354612" cy="4253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7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230429"/>
            <a:ext cx="633670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b="1" dirty="0" smtClean="0"/>
              <a:t>CONCLUSÕES</a:t>
            </a:r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179512" y="911352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Observou-se </a:t>
            </a:r>
            <a:r>
              <a:rPr lang="pt-BR" sz="2000" dirty="0"/>
              <a:t>que qualidade da água distribuída foi avaliada positivamente por 69,5% dos entrevistados e negativamente por 9,5%, com 21% dos cratenses a qualidade dessa água é apenas regular. </a:t>
            </a: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Quanto </a:t>
            </a:r>
            <a:r>
              <a:rPr lang="pt-BR" sz="2000" dirty="0"/>
              <a:t>ao serviço de abastecimento de água realizado pela SAAEC, 70,10% dos entrevistados avaliaram de forma positiva contra 9,20% avaliaram de forma negativa e 20,70% avaliaram de forma regular</a:t>
            </a:r>
            <a:r>
              <a:rPr lang="pt-B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/>
              <a:t>tarifa média de </a:t>
            </a:r>
            <a:r>
              <a:rPr lang="pt-BR" sz="2000" dirty="0" smtClean="0"/>
              <a:t>água cobrada </a:t>
            </a:r>
            <a:r>
              <a:rPr lang="pt-BR" sz="2000" dirty="0"/>
              <a:t>é </a:t>
            </a:r>
            <a:r>
              <a:rPr lang="pt-BR" sz="2000" dirty="0" smtClean="0"/>
              <a:t>bem menor que os gastos com energia elétrica, representando pouco mais de 30%.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 err="1" smtClean="0"/>
              <a:t>hidrometração</a:t>
            </a:r>
            <a:r>
              <a:rPr lang="pt-BR" sz="2000" dirty="0" smtClean="0"/>
              <a:t> é uma demanda necessária para redução do consumo de água.</a:t>
            </a: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9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012" y="625959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354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Sociedade Anônima de Água e Esgoto do Crato - SAAEC</a:t>
            </a:r>
            <a:endParaRPr lang="pt-BR" sz="2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1354" y="2692077"/>
            <a:ext cx="7978298" cy="7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/>
              <a:t>Av. Teodorico Teles, n° 30 - Centro - Crato - CE - CEP: </a:t>
            </a:r>
            <a:r>
              <a:rPr lang="pt-BR" sz="1600" dirty="0" smtClean="0"/>
              <a:t>63.100-161 </a:t>
            </a:r>
          </a:p>
          <a:p>
            <a:pPr marL="0" indent="0" algn="ctr">
              <a:buNone/>
            </a:pPr>
            <a:r>
              <a:rPr lang="pt-BR" sz="1600" dirty="0" err="1" smtClean="0"/>
              <a:t>Tel</a:t>
            </a:r>
            <a:r>
              <a:rPr lang="pt-BR" sz="1600" dirty="0"/>
              <a:t>: </a:t>
            </a:r>
            <a:r>
              <a:rPr lang="pt-BR" sz="1600" dirty="0" smtClean="0"/>
              <a:t>(</a:t>
            </a:r>
            <a:r>
              <a:rPr lang="pt-BR" sz="1600" dirty="0"/>
              <a:t>88) 3523-2044 - e-mail: </a:t>
            </a:r>
            <a:r>
              <a:rPr lang="pt-BR" sz="1600" dirty="0" smtClean="0">
                <a:hlinkClick r:id="rId2"/>
              </a:rPr>
              <a:t>contato@saaeccrato.com.br</a:t>
            </a:r>
            <a:endParaRPr lang="pt-BR" sz="1600" dirty="0" smtClean="0"/>
          </a:p>
          <a:p>
            <a:pPr marL="0" indent="0" algn="ctr">
              <a:buNone/>
            </a:pPr>
            <a:r>
              <a:rPr lang="pt-BR" sz="1600" dirty="0" smtClean="0"/>
              <a:t>Cristiano Cardoso – 88 9 9700 9062</a:t>
            </a:r>
          </a:p>
          <a:p>
            <a:pPr marL="0" indent="0" algn="ctr">
              <a:buNone/>
            </a:pPr>
            <a:r>
              <a:rPr lang="pt-BR" sz="1700" dirty="0" smtClean="0"/>
              <a:t>projetos@saaeccrato.com.br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77355"/>
            <a:ext cx="2494378" cy="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INTRODUÇÃO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200" dirty="0"/>
              <a:t>Diante disto, o presente trabalho teve como objetivo conhecer a opinião dos moradores sobre o abastecimento de água e coleta de esgoto no município de Crato-CE de forma a </a:t>
            </a:r>
            <a:r>
              <a:rPr lang="pt-BR" sz="2200" dirty="0" smtClean="0"/>
              <a:t>compreender qual é: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dirty="0" smtClean="0"/>
              <a:t>A </a:t>
            </a:r>
            <a:r>
              <a:rPr lang="pt-BR" sz="2200" dirty="0"/>
              <a:t>efetividade dos serviços;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dirty="0" smtClean="0"/>
              <a:t>Qual a avaliação e problemas com o serviço de esgoto;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dirty="0" smtClean="0"/>
              <a:t>Qual a avaliação da qualidade e abastecimento de agua;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dirty="0" smtClean="0"/>
              <a:t>Qual o nível de  aprovação serviços da empresa de saneamento;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dirty="0" smtClean="0"/>
              <a:t>Quais sugestões para melhorar os serviços, dentre outros.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066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845" y="623523"/>
            <a:ext cx="3936155" cy="681241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MATERIAL E MÉTODOS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1" y="6237312"/>
            <a:ext cx="1267665" cy="58549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899593" y="1256353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91580" y="135398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dirty="0" smtClean="0"/>
              <a:t>Conhecer </a:t>
            </a:r>
            <a:r>
              <a:rPr lang="pt-BR" dirty="0"/>
              <a:t>a opinião dos moradores sobre o abastecimento de água e o desempenho da SAAEC – Sociedade Autônoma de Água e Esgoto de </a:t>
            </a:r>
            <a:r>
              <a:rPr lang="pt-BR" dirty="0" smtClean="0"/>
              <a:t>Crato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Período da pesquisa </a:t>
            </a:r>
            <a:r>
              <a:rPr lang="pt-BR" dirty="0"/>
              <a:t>- coleta de campo: 28 a 30 de novembro de 2017.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b="1" dirty="0" smtClean="0"/>
              <a:t>Universo </a:t>
            </a:r>
            <a:r>
              <a:rPr lang="pt-BR" b="1" dirty="0"/>
              <a:t>pesquisado</a:t>
            </a:r>
            <a:r>
              <a:rPr lang="pt-BR" dirty="0"/>
              <a:t>: pessoas residentes no município com idade de 16 anos ou mais.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Amostra</a:t>
            </a:r>
            <a:r>
              <a:rPr lang="pt-BR" dirty="0"/>
              <a:t>: aleatória simples.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Distribuição geográfica: </a:t>
            </a:r>
            <a:r>
              <a:rPr lang="pt-BR" dirty="0"/>
              <a:t>a amostra foi distribuída proporcionalmente ao tamanho de domicílios dos bairros da sede e distritos / localidades sorteadas. Foi dispensada, em função dos objetivos da pesquisa, a caracterização da população em função de perfil: sexo, idade e grau de instrução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Quantidade de entrevistas: </a:t>
            </a:r>
            <a:r>
              <a:rPr lang="pt-BR" dirty="0"/>
              <a:t>381 </a:t>
            </a:r>
            <a:r>
              <a:rPr lang="pt-BR" dirty="0" smtClean="0"/>
              <a:t>entrevistas e 34 perguntas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98072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Margem de erro e intervalo de confiança: </a:t>
            </a:r>
            <a:r>
              <a:rPr lang="pt-BR" dirty="0"/>
              <a:t>A margem de erro projetada é de cinco pontos percentuais, para mais ou para menos sobre os resultados encontrados no total da amostra, no limite do intervalo de confiança estimado em 95% (noventa e cinco por cento</a:t>
            </a:r>
            <a:r>
              <a:rPr lang="pt-BR" dirty="0" smtClean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Coleta dos dados: </a:t>
            </a:r>
            <a:r>
              <a:rPr lang="pt-BR" dirty="0"/>
              <a:t>Entrevistas pessoais domiciliares, aplicando questionário de acordo com os objetivos da pesquisa, através de pesquisadores treinados para abordagem específica, com a escolha dos domicílios dando-se de forma aleatória e sistemática.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Filtro e controle de qualidade: </a:t>
            </a:r>
            <a:r>
              <a:rPr lang="pt-BR" dirty="0"/>
              <a:t>Durante a aplicação da coleta foram filtrados 100% dos questionários e checados 20% (78 entrevistas) para atestar a realização da entrevista e a fidedignidade dos dados apurados</a:t>
            </a:r>
            <a:r>
              <a:rPr lang="pt-BR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OBSERVAÇÕES</a:t>
            </a:r>
            <a:r>
              <a:rPr lang="pt-BR" dirty="0"/>
              <a:t>: Nas questões de múltipla escolha, a soma dos percentuais pode ultrapassar 100%;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Avaliação </a:t>
            </a:r>
            <a:r>
              <a:rPr lang="pt-BR" b="1" dirty="0"/>
              <a:t>POSITIVA </a:t>
            </a:r>
            <a:r>
              <a:rPr lang="pt-BR" dirty="0"/>
              <a:t>é a soma dos conceitos Ótimo e Bom, enquanto a NEGATIVA é a soma dos conceitos Ruim é Péssimo. O conceito REGULAR não é aproveitado nessa análise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56706" y="329843"/>
            <a:ext cx="3936155" cy="68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smtClean="0"/>
              <a:t>MATERIAL E MÉTODOS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03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RESULTADOS/DISCUSSÃO</a:t>
            </a:r>
            <a:endParaRPr lang="pt-B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50</a:t>
            </a:r>
            <a:r>
              <a:rPr lang="pt-BR" sz="2000" dirty="0"/>
              <a:t>% dos entrevistados afirmou que sua residência está ligada à rede de </a:t>
            </a:r>
            <a:r>
              <a:rPr lang="pt-BR" sz="2000" dirty="0" smtClean="0"/>
              <a:t>esgotos </a:t>
            </a:r>
            <a:r>
              <a:rPr lang="pt-BR" sz="2000" dirty="0"/>
              <a:t>e </a:t>
            </a:r>
            <a:r>
              <a:rPr lang="pt-BR" sz="2000" dirty="0" smtClean="0"/>
              <a:t>desses, 63,1</a:t>
            </a:r>
            <a:r>
              <a:rPr lang="pt-BR" sz="2000" dirty="0"/>
              <a:t>% avaliaram </a:t>
            </a:r>
            <a:r>
              <a:rPr lang="pt-BR" sz="2000" dirty="0" smtClean="0"/>
              <a:t>positivamente o serviço;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 Apenas 13,1</a:t>
            </a:r>
            <a:r>
              <a:rPr lang="pt-BR" sz="2000" dirty="0"/>
              <a:t>% dos entrevistados com domicílio ligado à rede de esgoto confessaram que já tiveram algum problema com esse sistema, com a solução tendo sido sendo </a:t>
            </a:r>
            <a:r>
              <a:rPr lang="pt-BR" sz="2000" dirty="0" smtClean="0"/>
              <a:t>Rápida </a:t>
            </a:r>
            <a:r>
              <a:rPr lang="pt-BR" sz="2000" dirty="0"/>
              <a:t>e </a:t>
            </a:r>
            <a:r>
              <a:rPr lang="pt-BR" sz="2000" dirty="0" smtClean="0"/>
              <a:t>Eficiente </a:t>
            </a:r>
            <a:r>
              <a:rPr lang="pt-BR" sz="2000" dirty="0"/>
              <a:t>para 57,7% e lenta e ineficiente para 30,8%. </a:t>
            </a:r>
            <a:endParaRPr lang="pt-B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418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30" y="33329"/>
            <a:ext cx="966098" cy="947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9340" y="355249"/>
            <a:ext cx="795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P10. Como o (a) senhor (a) avalia o serviço de coleta de esgoto aqui em Crato, o (a) senhor (a) diria que é Ótimo, Bom, Regular, Ruim ou Péssimo? 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26712" t="15272" r="25221" b="21507"/>
          <a:stretch/>
        </p:blipFill>
        <p:spPr bwMode="auto">
          <a:xfrm>
            <a:off x="1422666" y="1129685"/>
            <a:ext cx="6552728" cy="4393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3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7796" y="519063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P11. O (A) senhor (a) já teve algum tipo de problema com esse sistema de coleta de esgoto em sua residência?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26592" t="27150" r="25338" b="9837"/>
          <a:stretch/>
        </p:blipFill>
        <p:spPr bwMode="auto">
          <a:xfrm>
            <a:off x="918707" y="1165394"/>
            <a:ext cx="7068024" cy="4208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3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99592" y="1484784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10076" y="339495"/>
            <a:ext cx="79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P12. A solução da SAAEC para esse problema foi RÁPIDA E EFICIENTE ou DEMORADA E INEFICIENTE? 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26354" t="24816" r="25702" b="12391"/>
          <a:stretch/>
        </p:blipFill>
        <p:spPr bwMode="auto">
          <a:xfrm>
            <a:off x="1007604" y="983104"/>
            <a:ext cx="7556376" cy="4545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3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1260</Words>
  <Application>Microsoft Office PowerPoint</Application>
  <PresentationFormat>Apresentação na tela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Wingdings 3</vt:lpstr>
      <vt:lpstr>Tema do Office</vt:lpstr>
      <vt:lpstr>AVALIAÇÃO DA SATISFAÇÃO E PERCEPÇÃO DOS USUÁRIOS QUANTO AO ABASTECIMENTO DE ÁGUA E COLETA DE ESGOTO NO MUNICÍPIO DO CRATO-CE </vt:lpstr>
      <vt:lpstr>Apresentação do PowerPoint</vt:lpstr>
      <vt:lpstr>Apresentação do PowerPoint</vt:lpstr>
      <vt:lpstr>MATERIAL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 de Opinião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003741</cp:lastModifiedBy>
  <cp:revision>41</cp:revision>
  <dcterms:created xsi:type="dcterms:W3CDTF">2018-05-02T19:43:05Z</dcterms:created>
  <dcterms:modified xsi:type="dcterms:W3CDTF">2018-05-29T12:59:16Z</dcterms:modified>
</cp:coreProperties>
</file>