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72" r:id="rId5"/>
    <p:sldId id="269" r:id="rId6"/>
    <p:sldId id="268" r:id="rId7"/>
    <p:sldId id="266" r:id="rId8"/>
    <p:sldId id="271" r:id="rId9"/>
    <p:sldId id="260" r:id="rId10"/>
    <p:sldId id="259" r:id="rId11"/>
    <p:sldId id="257" r:id="rId12"/>
    <p:sldId id="263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6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3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95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61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4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3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3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08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D0CC-FFFE-45B6-B83B-E1CE3544E49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73F0-BAF0-4039-BD71-42019B23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68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arbel\Meus documentos\Minhas imagens\evoluma_ce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891480"/>
            <a:ext cx="9144000" cy="57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59372" y="19168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44458" y="6269250"/>
            <a:ext cx="1903086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rgbClr val="0070C0"/>
                </a:solidFill>
                <a:ea typeface="Arial Unicode MS" pitchFamily="34" charset="-128"/>
                <a:cs typeface="Consolas" pitchFamily="49" charset="0"/>
              </a:rPr>
              <a:t>ASSEMAE - </a:t>
            </a:r>
            <a:r>
              <a:rPr lang="pt-BR" sz="2000" dirty="0" smtClean="0">
                <a:solidFill>
                  <a:srgbClr val="0070C0"/>
                </a:solidFill>
                <a:ea typeface="Arial Unicode MS" pitchFamily="34" charset="-128"/>
                <a:cs typeface="Consolas" pitchFamily="49" charset="0"/>
              </a:rPr>
              <a:t>2018</a:t>
            </a:r>
            <a:endParaRPr lang="pt-BR" sz="2000" dirty="0">
              <a:solidFill>
                <a:srgbClr val="0070C0"/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92906" y="3854659"/>
            <a:ext cx="4606197" cy="769441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www.evoluma.com</a:t>
            </a:r>
            <a:endParaRPr lang="pt-BR" sz="44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68675" y="4482510"/>
            <a:ext cx="7654660" cy="144655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(48) 3052-4254 / (48) 3626-5207</a:t>
            </a:r>
          </a:p>
          <a:p>
            <a:pPr algn="ctr"/>
            <a:r>
              <a:rPr lang="pt-BR" sz="4400" dirty="0">
                <a:solidFill>
                  <a:srgbClr val="0070C0"/>
                </a:solidFill>
                <a:latin typeface="Consolas" pitchFamily="49" charset="0"/>
                <a:ea typeface="Arial Unicode MS" pitchFamily="34" charset="-128"/>
                <a:cs typeface="Consolas" pitchFamily="49" charset="0"/>
              </a:rPr>
              <a:t>contato@evoluma.com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70"/>
    </mc:Choice>
    <mc:Fallback>
      <p:transition spd="slow" advTm="12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"/>
          </a:xfrm>
        </p:spPr>
        <p:txBody>
          <a:bodyPr anchor="ctr" anchorCtr="0">
            <a:normAutofit fontScale="90000"/>
          </a:bodyPr>
          <a:lstStyle/>
          <a:p>
            <a:r>
              <a:rPr lang="pt-BR" sz="4800" b="1" u="sng" dirty="0" smtClean="0">
                <a:latin typeface="Calibri Light" panose="020F0302020204030204" pitchFamily="34" charset="0"/>
              </a:rPr>
              <a:t>Case: Joinville-SC </a:t>
            </a:r>
            <a:r>
              <a:rPr lang="pt-BR" sz="4800" b="1" u="sng" dirty="0">
                <a:latin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pt-BR" sz="4800" b="1" u="sng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Elevatória de Esgoto</a:t>
            </a:r>
            <a:endParaRPr lang="pt-BR" sz="4800" b="1" u="sng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3068" y="1731918"/>
            <a:ext cx="5143952" cy="30863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2023" y="2056439"/>
            <a:ext cx="4211619" cy="252697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3846" y="1715186"/>
            <a:ext cx="5164869" cy="309892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1959" y="1715187"/>
            <a:ext cx="5164867" cy="30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"/>
          </a:xfrm>
        </p:spPr>
        <p:txBody>
          <a:bodyPr anchor="ctr" anchorCtr="0">
            <a:normAutofit fontScale="90000"/>
          </a:bodyPr>
          <a:lstStyle/>
          <a:p>
            <a:pPr algn="l"/>
            <a:endParaRPr lang="pt-BR" sz="4800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685801"/>
            <a:ext cx="3790950" cy="5054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685801"/>
            <a:ext cx="379095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"/>
          </a:xfrm>
        </p:spPr>
        <p:txBody>
          <a:bodyPr anchor="ctr" anchorCtr="0">
            <a:normAutofit fontScale="90000"/>
          </a:bodyPr>
          <a:lstStyle/>
          <a:p>
            <a:r>
              <a:rPr lang="pt-BR" sz="4800" b="1" u="sng" dirty="0" smtClean="0">
                <a:latin typeface="Calibri Light" panose="020F0302020204030204" pitchFamily="34" charset="0"/>
              </a:rPr>
              <a:t>Sistema Supervisório</a:t>
            </a:r>
            <a:endParaRPr lang="pt-BR" sz="4800" b="1" u="sng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30" y="685801"/>
            <a:ext cx="8336396" cy="51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arbel\Meus documentos\Minhas imagens\evoluma_ce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891480"/>
            <a:ext cx="9144000" cy="57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59372" y="19168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44458" y="6269250"/>
            <a:ext cx="1903086" cy="40011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rgbClr val="0070C0"/>
                </a:solidFill>
                <a:ea typeface="Arial Unicode MS" pitchFamily="34" charset="-128"/>
                <a:cs typeface="Consolas" pitchFamily="49" charset="0"/>
              </a:rPr>
              <a:t>ASSEMAE - </a:t>
            </a:r>
            <a:r>
              <a:rPr lang="pt-BR" sz="2000" dirty="0" smtClean="0">
                <a:solidFill>
                  <a:srgbClr val="0070C0"/>
                </a:solidFill>
                <a:ea typeface="Arial Unicode MS" pitchFamily="34" charset="-128"/>
                <a:cs typeface="Consolas" pitchFamily="49" charset="0"/>
              </a:rPr>
              <a:t>2018</a:t>
            </a:r>
            <a:endParaRPr lang="pt-BR" sz="2000" dirty="0">
              <a:solidFill>
                <a:srgbClr val="0070C0"/>
              </a:solidFill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92906" y="3854659"/>
            <a:ext cx="4606197" cy="769441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www.evoluma.com</a:t>
            </a:r>
            <a:endParaRPr lang="pt-BR" sz="4400" dirty="0">
              <a:solidFill>
                <a:srgbClr val="0070C0"/>
              </a:solidFill>
              <a:latin typeface="Consolas" pitchFamily="49" charset="0"/>
              <a:ea typeface="Arial Unicode MS" pitchFamily="34" charset="-128"/>
              <a:cs typeface="Consolas" pitchFamily="49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68675" y="4482510"/>
            <a:ext cx="7654660" cy="144655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(48) 3052-4254 / (48) 3626-5207</a:t>
            </a:r>
          </a:p>
          <a:p>
            <a:pPr algn="ctr"/>
            <a:r>
              <a:rPr lang="pt-BR" sz="4400" dirty="0">
                <a:solidFill>
                  <a:srgbClr val="0070C0"/>
                </a:solidFill>
                <a:latin typeface="Consolas" pitchFamily="49" charset="0"/>
                <a:ea typeface="Arial Unicode MS" pitchFamily="34" charset="-128"/>
                <a:cs typeface="Consolas" pitchFamily="49" charset="0"/>
              </a:rPr>
              <a:t>contato@evoluma.com</a:t>
            </a:r>
          </a:p>
        </p:txBody>
      </p:sp>
    </p:spTree>
    <p:extLst>
      <p:ext uri="{BB962C8B-B14F-4D97-AF65-F5344CB8AC3E}">
        <p14:creationId xmlns:p14="http://schemas.microsoft.com/office/powerpoint/2010/main" val="192394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2318" y="726140"/>
            <a:ext cx="10062882" cy="295863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pt-BR" dirty="0" smtClean="0">
                <a:latin typeface="Calibri Light" panose="020F0302020204030204" pitchFamily="34" charset="0"/>
              </a:rPr>
              <a:t>“TECNOLOGIA INOVADORA PARA MEDIÇÃO DE NÍVEL EM ELEVATÓRIAS DE ESGOTO”</a:t>
            </a:r>
            <a:endParaRPr lang="pt-BR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50"/>
    </mc:Choice>
    <mc:Fallback>
      <p:transition spd="slow" advTm="9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"/>
          </a:xfrm>
        </p:spPr>
        <p:txBody>
          <a:bodyPr anchor="ctr" anchorCtr="0">
            <a:noAutofit/>
          </a:bodyPr>
          <a:lstStyle/>
          <a:p>
            <a:r>
              <a:rPr lang="pt-BR" sz="4700" b="1" u="sng" dirty="0" smtClean="0">
                <a:latin typeface="Calibri Light" panose="020F0302020204030204" pitchFamily="34" charset="0"/>
              </a:rPr>
              <a:t>Alguns Conceitos de Medição de Nível</a:t>
            </a:r>
            <a:endParaRPr lang="pt-BR" sz="4700" b="1" u="sng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98612" y="1452282"/>
            <a:ext cx="12012706" cy="30659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800" dirty="0" smtClean="0">
              <a:latin typeface="Calibri Light" panose="020F030202020403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452282"/>
            <a:ext cx="8778240" cy="361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2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315420"/>
          </a:xfrm>
        </p:spPr>
        <p:txBody>
          <a:bodyPr anchor="ctr" anchorCtr="0">
            <a:noAutofit/>
          </a:bodyPr>
          <a:lstStyle/>
          <a:p>
            <a:r>
              <a:rPr lang="pt-BR" sz="4700" b="1" u="sng" dirty="0" smtClean="0">
                <a:latin typeface="Calibri Light" panose="020F0302020204030204" pitchFamily="34" charset="0"/>
              </a:rPr>
              <a:t>O que se pode utilizar em elevatórias de Esgoto com preparação para telemetria</a:t>
            </a:r>
            <a:endParaRPr lang="pt-BR" sz="4700" b="1" u="sng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98612" y="1452282"/>
            <a:ext cx="12012706" cy="36568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Hidrostático</a:t>
            </a:r>
            <a:endParaRPr lang="pt-BR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Ultrassônico</a:t>
            </a:r>
            <a:endParaRPr lang="pt-BR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5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Borbulhador</a:t>
            </a:r>
            <a:endParaRPr lang="pt-BR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80160" y="2835697"/>
            <a:ext cx="7863840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309489"/>
            <a:ext cx="12192000" cy="984738"/>
          </a:xfrm>
        </p:spPr>
        <p:txBody>
          <a:bodyPr anchor="ctr" anchorCtr="0">
            <a:noAutofit/>
          </a:bodyPr>
          <a:lstStyle/>
          <a:p>
            <a:r>
              <a:rPr lang="pt-BR" sz="4700" b="1" u="sng" dirty="0" smtClean="0">
                <a:latin typeface="Calibri Light" panose="020F0302020204030204" pitchFamily="34" charset="0"/>
              </a:rPr>
              <a:t>Medição de nível por </a:t>
            </a:r>
            <a:r>
              <a:rPr lang="pt-BR" sz="4700" b="1" u="sng" dirty="0" err="1" smtClean="0">
                <a:latin typeface="Calibri Light" panose="020F0302020204030204" pitchFamily="34" charset="0"/>
              </a:rPr>
              <a:t>borbulhamento</a:t>
            </a:r>
            <a:endParaRPr lang="pt-BR" sz="4700" b="1" u="sng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98612" y="812111"/>
            <a:ext cx="12012706" cy="6094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Calibri Light" panose="020F0302020204030204" pitchFamily="34" charset="0"/>
              </a:rPr>
              <a:t>Conceito</a:t>
            </a:r>
            <a:endParaRPr lang="pt-BR" sz="4800" dirty="0">
              <a:latin typeface="Calibri Light" panose="020F03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" y="1421549"/>
            <a:ext cx="9917723" cy="3924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6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315420"/>
          </a:xfrm>
        </p:spPr>
        <p:txBody>
          <a:bodyPr anchor="ctr" anchorCtr="0">
            <a:noAutofit/>
          </a:bodyPr>
          <a:lstStyle/>
          <a:p>
            <a:r>
              <a:rPr lang="pt-BR" sz="4700" b="1" u="sng" dirty="0" smtClean="0">
                <a:latin typeface="Calibri Light" panose="020F0302020204030204" pitchFamily="34" charset="0"/>
              </a:rPr>
              <a:t>Comparativo entre os conceitos de medição de nível em Elevatórias de Esgoto</a:t>
            </a:r>
            <a:endParaRPr lang="pt-BR" sz="4700" b="1" u="sng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98612" y="1452282"/>
            <a:ext cx="12012706" cy="30659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pt-BR" sz="4800" dirty="0" smtClean="0">
                <a:latin typeface="Calibri Light" panose="020F0302020204030204" pitchFamily="34" charset="0"/>
              </a:rPr>
              <a:t>Vantagens</a:t>
            </a:r>
            <a:endParaRPr lang="pt-BR" sz="4800" dirty="0" smtClean="0">
              <a:latin typeface="Calibri Light" panose="020F03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pt-BR" sz="4800" dirty="0" smtClean="0">
              <a:latin typeface="Calibri Light" panose="020F030202020403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pt-BR" sz="4800" dirty="0" smtClean="0">
                <a:latin typeface="Calibri Light" panose="020F0302020204030204" pitchFamily="34" charset="0"/>
              </a:rPr>
              <a:t>Desvantagens</a:t>
            </a:r>
          </a:p>
        </p:txBody>
      </p:sp>
    </p:spTree>
    <p:extLst>
      <p:ext uri="{BB962C8B-B14F-4D97-AF65-F5344CB8AC3E}">
        <p14:creationId xmlns:p14="http://schemas.microsoft.com/office/powerpoint/2010/main" val="30164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98286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4800" b="1" u="sng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Patente em </a:t>
            </a:r>
            <a:r>
              <a:rPr lang="pt-BR" sz="4800" b="1" u="sng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andamento: Modelo de Utilidade</a:t>
            </a:r>
            <a:endParaRPr lang="pt-BR" sz="4800" b="1" u="sng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79294" y="610453"/>
            <a:ext cx="12012706" cy="30659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800" dirty="0" smtClean="0">
              <a:latin typeface="Calibri Light" panose="020F03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8" y="1895313"/>
            <a:ext cx="3686175" cy="82867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7598" y="3016197"/>
            <a:ext cx="11059659" cy="13404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700" b="1" dirty="0" smtClean="0">
                <a:latin typeface="Calibri Light" panose="020F0302020204030204" pitchFamily="34" charset="0"/>
              </a:rPr>
              <a:t>Aperfeiçoamento introduzido em medidor de nível de fluidos tipo </a:t>
            </a:r>
            <a:r>
              <a:rPr lang="pt-BR" sz="4700" b="1" dirty="0" err="1" smtClean="0">
                <a:latin typeface="Calibri Light" panose="020F0302020204030204" pitchFamily="34" charset="0"/>
              </a:rPr>
              <a:t>borbulhador</a:t>
            </a:r>
            <a:endParaRPr lang="pt-BR" sz="4700" b="1" dirty="0">
              <a:latin typeface="Calibri Light" panose="020F030202020403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62077" y="1925702"/>
            <a:ext cx="5404437" cy="7982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700" dirty="0" smtClean="0">
                <a:latin typeface="Calibri Light" panose="020F0302020204030204" pitchFamily="34" charset="0"/>
              </a:rPr>
              <a:t>BR 20 2016 016141 5</a:t>
            </a:r>
            <a:endParaRPr lang="pt-BR" sz="47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2318" y="436098"/>
            <a:ext cx="10062882" cy="324867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alibri Light" panose="020F0302020204030204" pitchFamily="34" charset="0"/>
              </a:rPr>
              <a:t>Pergunta:</a:t>
            </a:r>
            <a:br>
              <a:rPr lang="pt-BR" dirty="0" smtClean="0">
                <a:latin typeface="Calibri Light" panose="020F0302020204030204" pitchFamily="34" charset="0"/>
              </a:rPr>
            </a:br>
            <a:r>
              <a:rPr lang="pt-BR" dirty="0" smtClean="0">
                <a:latin typeface="Calibri Light" panose="020F0302020204030204" pitchFamily="34" charset="0"/>
              </a:rPr>
              <a:t/>
            </a:r>
            <a:br>
              <a:rPr lang="pt-BR" dirty="0" smtClean="0">
                <a:latin typeface="Calibri Light" panose="020F0302020204030204" pitchFamily="34" charset="0"/>
              </a:rPr>
            </a:br>
            <a:r>
              <a:rPr lang="pt-BR" dirty="0" smtClean="0">
                <a:latin typeface="Calibri Light" panose="020F0302020204030204" pitchFamily="34" charset="0"/>
              </a:rPr>
              <a:t>Qual o </a:t>
            </a:r>
            <a:r>
              <a:rPr lang="pt-BR" dirty="0" smtClean="0">
                <a:latin typeface="Calibri Light" panose="020F0302020204030204" pitchFamily="34" charset="0"/>
              </a:rPr>
              <a:t>futuro da medição de </a:t>
            </a:r>
            <a:r>
              <a:rPr lang="pt-BR" dirty="0" smtClean="0">
                <a:latin typeface="Calibri Light" panose="020F0302020204030204" pitchFamily="34" charset="0"/>
              </a:rPr>
              <a:t>nível, com precisão, segurança e eficácia </a:t>
            </a:r>
            <a:r>
              <a:rPr lang="pt-BR" dirty="0" smtClean="0">
                <a:latin typeface="Calibri Light" panose="020F0302020204030204" pitchFamily="34" charset="0"/>
              </a:rPr>
              <a:t>em elevatórias de </a:t>
            </a:r>
            <a:r>
              <a:rPr lang="pt-BR" dirty="0" smtClean="0">
                <a:latin typeface="Calibri Light" panose="020F0302020204030204" pitchFamily="34" charset="0"/>
              </a:rPr>
              <a:t>esgoto?</a:t>
            </a:r>
            <a:endParaRPr lang="pt-BR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50"/>
    </mc:Choice>
    <mc:Fallback>
      <p:transition spd="slow" advTm="9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"/>
          </a:xfrm>
        </p:spPr>
        <p:txBody>
          <a:bodyPr anchor="ctr" anchorCtr="0">
            <a:normAutofit fontScale="90000"/>
          </a:bodyPr>
          <a:lstStyle/>
          <a:p>
            <a:r>
              <a:rPr lang="pt-BR" sz="4800" b="1" u="sng" dirty="0" smtClean="0">
                <a:latin typeface="Calibri Light" panose="020F0302020204030204" pitchFamily="34" charset="0"/>
              </a:rPr>
              <a:t>Medição de nível por </a:t>
            </a:r>
            <a:r>
              <a:rPr lang="pt-BR" sz="4800" b="1" u="sng" dirty="0" err="1" smtClean="0">
                <a:latin typeface="Calibri Light" panose="020F0302020204030204" pitchFamily="34" charset="0"/>
              </a:rPr>
              <a:t>borbulhamento</a:t>
            </a:r>
            <a:endParaRPr lang="pt-BR" sz="4800" b="1" u="sng" dirty="0">
              <a:latin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56" y="6120803"/>
            <a:ext cx="2716062" cy="6699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0" y="598394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4" y="1021976"/>
            <a:ext cx="5014179" cy="46795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08" y="968189"/>
            <a:ext cx="6079246" cy="45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125</Words>
  <Application>Microsoft Office PowerPoint</Application>
  <PresentationFormat>Widescreen</PresentationFormat>
  <Paragraphs>30</Paragraphs>
  <Slides>13</Slides>
  <Notes>0</Notes>
  <HiddenSlides>0</HiddenSlides>
  <MMClips>3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Consolas</vt:lpstr>
      <vt:lpstr>Times New Roman</vt:lpstr>
      <vt:lpstr>Wingdings</vt:lpstr>
      <vt:lpstr>Tema do Office</vt:lpstr>
      <vt:lpstr>Apresentação do PowerPoint</vt:lpstr>
      <vt:lpstr>“TECNOLOGIA INOVADORA PARA MEDIÇÃO DE NÍVEL EM ELEVATÓRIAS DE ESGOTO”</vt:lpstr>
      <vt:lpstr>Alguns Conceitos de Medição de Nível</vt:lpstr>
      <vt:lpstr>O que se pode utilizar em elevatórias de Esgoto com preparação para telemetria</vt:lpstr>
      <vt:lpstr>Medição de nível por borbulhamento</vt:lpstr>
      <vt:lpstr>Comparativo entre os conceitos de medição de nível em Elevatórias de Esgoto</vt:lpstr>
      <vt:lpstr>Patente em andamento: Modelo de Utilidade</vt:lpstr>
      <vt:lpstr>Pergunta:  Qual o futuro da medição de nível, com precisão, segurança e eficácia em elevatórias de esgoto?</vt:lpstr>
      <vt:lpstr>Medição de nível por borbulhamento</vt:lpstr>
      <vt:lpstr>Case: Joinville-SC  Elevatória de Esgoto</vt:lpstr>
      <vt:lpstr>Apresentação do PowerPoint</vt:lpstr>
      <vt:lpstr>Sistema Supervisório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charbel</dc:creator>
  <cp:lastModifiedBy>Usuário</cp:lastModifiedBy>
  <cp:revision>40</cp:revision>
  <dcterms:created xsi:type="dcterms:W3CDTF">2018-05-23T19:13:45Z</dcterms:created>
  <dcterms:modified xsi:type="dcterms:W3CDTF">2018-05-29T13:49:34Z</dcterms:modified>
</cp:coreProperties>
</file>