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302" r:id="rId21"/>
    <p:sldId id="303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48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0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44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jpeg"/><Relationship Id="rId26" Type="http://schemas.openxmlformats.org/officeDocument/2006/relationships/image" Target="../media/image92.jpeg"/><Relationship Id="rId39" Type="http://schemas.openxmlformats.org/officeDocument/2006/relationships/image" Target="../media/image105.jpe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34" Type="http://schemas.openxmlformats.org/officeDocument/2006/relationships/image" Target="../media/image100.jpeg"/><Relationship Id="rId42" Type="http://schemas.openxmlformats.org/officeDocument/2006/relationships/image" Target="../media/image108.pn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5" Type="http://schemas.openxmlformats.org/officeDocument/2006/relationships/image" Target="../media/image91.jpeg"/><Relationship Id="rId33" Type="http://schemas.openxmlformats.org/officeDocument/2006/relationships/image" Target="../media/image99.gif"/><Relationship Id="rId38" Type="http://schemas.openxmlformats.org/officeDocument/2006/relationships/image" Target="../media/image104.jpeg"/><Relationship Id="rId2" Type="http://schemas.openxmlformats.org/officeDocument/2006/relationships/image" Target="../media/image68.png"/><Relationship Id="rId16" Type="http://schemas.openxmlformats.org/officeDocument/2006/relationships/image" Target="../media/image82.jpe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24" Type="http://schemas.openxmlformats.org/officeDocument/2006/relationships/image" Target="../media/image90.jpeg"/><Relationship Id="rId32" Type="http://schemas.openxmlformats.org/officeDocument/2006/relationships/image" Target="../media/image98.jpeg"/><Relationship Id="rId37" Type="http://schemas.openxmlformats.org/officeDocument/2006/relationships/image" Target="../media/image103.jpe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jpeg"/><Relationship Id="rId28" Type="http://schemas.openxmlformats.org/officeDocument/2006/relationships/image" Target="../media/image94.jpeg"/><Relationship Id="rId36" Type="http://schemas.openxmlformats.org/officeDocument/2006/relationships/image" Target="../media/image102.jpeg"/><Relationship Id="rId10" Type="http://schemas.openxmlformats.org/officeDocument/2006/relationships/image" Target="../media/image76.png"/><Relationship Id="rId19" Type="http://schemas.openxmlformats.org/officeDocument/2006/relationships/image" Target="../media/image85.gif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4" Type="http://schemas.openxmlformats.org/officeDocument/2006/relationships/image" Target="../media/image70.gif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jpeg"/><Relationship Id="rId43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12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0368" y="1518085"/>
            <a:ext cx="1092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Grades - Exemplos de medição de performance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4815" y="2291061"/>
            <a:ext cx="112214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anose="05000000000000000000" pitchFamily="2" charset="2"/>
              <a:buChar char="§"/>
            </a:pPr>
            <a:r>
              <a:rPr lang="pt-BR" sz="1900" b="1" dirty="0"/>
              <a:t>A grade instalada deve funcionar em um range de vazão estabelecido</a:t>
            </a:r>
          </a:p>
          <a:p>
            <a:pPr marL="363538" indent="-363538"/>
            <a:endParaRPr lang="pt-BR" sz="1900" dirty="0"/>
          </a:p>
          <a:p>
            <a:pPr marL="363538" indent="-363538">
              <a:buFontTx/>
              <a:buChar char="-"/>
            </a:pPr>
            <a:r>
              <a:rPr lang="pt-BR" sz="1900" dirty="0"/>
              <a:t>Em ocasião de quebra ou falha, a aQuamec deve consertar ou repor o equipamento em até “x” horas; devendo o equipamento voltar a operar dentro do prazo estabelecido; caso contrário, haverá desconto no valor a ser pago</a:t>
            </a:r>
          </a:p>
          <a:p>
            <a:pPr marL="363538" indent="-363538">
              <a:buFont typeface="+mj-lt"/>
              <a:buAutoNum type="arabicPeriod"/>
            </a:pPr>
            <a:endParaRPr lang="pt-BR" sz="1900" dirty="0"/>
          </a:p>
          <a:p>
            <a:pPr marL="363538" indent="-363538">
              <a:buFontTx/>
              <a:buChar char="-"/>
            </a:pPr>
            <a:r>
              <a:rPr lang="pt-BR" sz="1900" dirty="0"/>
              <a:t>Caso ocorra vazão acima do máximo estabelecido como parâmetro, é pago uma taxa adicional por conta de performance extra</a:t>
            </a:r>
          </a:p>
          <a:p>
            <a:pPr marL="363538" indent="-363538">
              <a:buFontTx/>
              <a:buChar char="-"/>
            </a:pPr>
            <a:endParaRPr lang="pt-BR" sz="1900" dirty="0"/>
          </a:p>
          <a:p>
            <a:pPr marL="363538" indent="-363538">
              <a:buFontTx/>
              <a:buChar char="-"/>
            </a:pPr>
            <a:endParaRPr lang="pt-BR" sz="1900" dirty="0"/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pt-BR" sz="1900" b="1" dirty="0"/>
              <a:t>A grade deve efetuar um número pré-estabelecido de ciclos dentro de um determinado período de tempo</a:t>
            </a:r>
          </a:p>
          <a:p>
            <a:pPr marL="363538" indent="-363538">
              <a:buAutoNum type="arabicPeriod"/>
            </a:pPr>
            <a:endParaRPr lang="pt-BR" sz="1900" dirty="0"/>
          </a:p>
          <a:p>
            <a:pPr marL="363538" indent="-363538">
              <a:buFontTx/>
              <a:buChar char="-"/>
            </a:pPr>
            <a:r>
              <a:rPr lang="pt-BR" sz="1900" dirty="0"/>
              <a:t>Caso a grade efetue menos ciclos do que o parâmetro estabelecido, haverá desconto no valor ser pago à aQuamec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94164" y="2148397"/>
            <a:ext cx="3997836" cy="47096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49035" y="1473696"/>
            <a:ext cx="867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Estação compacta de tratamento preliminar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9843" y="2457384"/>
            <a:ext cx="5880888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+mn-lt"/>
              </a:rPr>
              <a:t>Sugestão de parâmetros de performance</a:t>
            </a:r>
          </a:p>
          <a:p>
            <a:pPr>
              <a:lnSpc>
                <a:spcPct val="13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Vazão (</a:t>
            </a:r>
            <a:r>
              <a:rPr lang="pt-BR" dirty="0" err="1">
                <a:solidFill>
                  <a:schemeClr val="tx1"/>
                </a:solidFill>
                <a:latin typeface="+mn-lt"/>
              </a:rPr>
              <a:t>mín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 / </a:t>
            </a:r>
            <a:r>
              <a:rPr lang="pt-BR" dirty="0" err="1">
                <a:solidFill>
                  <a:schemeClr val="tx1"/>
                </a:solidFill>
                <a:latin typeface="+mn-lt"/>
              </a:rPr>
              <a:t>máx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Volume de gordura no efluente</a:t>
            </a:r>
          </a:p>
          <a:p>
            <a:pPr>
              <a:lnSpc>
                <a:spcPct val="13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Volume de areia retida</a:t>
            </a:r>
          </a:p>
          <a:p>
            <a:pPr>
              <a:lnSpc>
                <a:spcPct val="13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Odor</a:t>
            </a:r>
          </a:p>
          <a:p>
            <a:endParaRPr lang="pt-BR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+mn-lt"/>
              </a:rPr>
              <a:t>Exemplo de dispositivo para medição</a:t>
            </a:r>
          </a:p>
          <a:p>
            <a:pPr>
              <a:lnSpc>
                <a:spcPct val="13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Medidor de vazão dedicado na unidade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3233" y="1443354"/>
            <a:ext cx="620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Estação de tratamento de água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876" y="2132856"/>
            <a:ext cx="6519124" cy="40324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3392" y="2780928"/>
            <a:ext cx="49685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Sistema </a:t>
            </a:r>
            <a:r>
              <a:rPr lang="en-US" sz="2200" b="1" dirty="0" err="1"/>
              <a:t>Móvel</a:t>
            </a:r>
            <a:r>
              <a:rPr lang="en-US" sz="2200" b="1" dirty="0"/>
              <a:t> de Microfiltração / Ultrafiltração </a:t>
            </a:r>
            <a:r>
              <a:rPr lang="en-US" sz="2200" b="1" dirty="0" err="1"/>
              <a:t>em</a:t>
            </a:r>
            <a:r>
              <a:rPr lang="en-US" sz="2200" b="1" dirty="0"/>
              <a:t> </a:t>
            </a:r>
            <a:r>
              <a:rPr lang="en-US" sz="2200" b="1" dirty="0" err="1"/>
              <a:t>contêineres</a:t>
            </a:r>
            <a:endParaRPr lang="en-US" sz="22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/>
              <a:t>Capacidade</a:t>
            </a:r>
            <a:r>
              <a:rPr lang="en-US" sz="2200" dirty="0"/>
              <a:t> de </a:t>
            </a:r>
            <a:r>
              <a:rPr lang="en-US" sz="2200" dirty="0" err="1"/>
              <a:t>produção</a:t>
            </a:r>
            <a:r>
              <a:rPr lang="en-US" sz="2200" dirty="0"/>
              <a:t>: 181 m³/h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Taxa de </a:t>
            </a:r>
            <a:r>
              <a:rPr lang="en-US" sz="2200" dirty="0" err="1"/>
              <a:t>recuperação</a:t>
            </a:r>
            <a:r>
              <a:rPr lang="en-US" sz="2200" dirty="0"/>
              <a:t> &gt; 95%</a:t>
            </a:r>
          </a:p>
          <a:p>
            <a:pPr>
              <a:spcBef>
                <a:spcPts val="0"/>
              </a:spcBef>
            </a:pPr>
            <a:endParaRPr lang="en-US" kern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24684" y="2043566"/>
            <a:ext cx="4347979" cy="225463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91457" y="2486372"/>
            <a:ext cx="7028679" cy="14997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738" indent="-185738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800" dirty="0"/>
              <a:t>Buscar capacidade adicional de produção de água, permitindo que os clarificadores fossem retirados da linha para manutenção preventiva</a:t>
            </a:r>
          </a:p>
          <a:p>
            <a:pPr marL="185738" indent="-185738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800" dirty="0"/>
              <a:t>Abastecimento de água suplementar para satisfazer demandas sazonais máximas e eliminar as restrições de água</a:t>
            </a:r>
            <a:endParaRPr lang="en-US" sz="1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91457" y="2211768"/>
            <a:ext cx="4102100" cy="367469"/>
          </a:xfrm>
          <a:prstGeom prst="rect">
            <a:avLst/>
          </a:prstGeom>
          <a:noFill/>
          <a:ln w="3810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1635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557213" indent="-1905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16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2pPr>
            <a:lvl3pPr marL="868363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3pPr>
            <a:lvl4pPr marL="114300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141605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None/>
            </a:pPr>
            <a:r>
              <a:rPr lang="en-US" dirty="0"/>
              <a:t>O </a:t>
            </a:r>
            <a:r>
              <a:rPr lang="en-US" dirty="0" err="1"/>
              <a:t>Desafio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1457" y="4471471"/>
            <a:ext cx="7344210" cy="60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1635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557213" indent="-1905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16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2pPr>
            <a:lvl3pPr marL="868363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3pPr>
            <a:lvl4pPr marL="114300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141605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800" b="0" dirty="0">
                <a:ea typeface="+mn-ea"/>
                <a:cs typeface="+mn-cs"/>
              </a:rPr>
              <a:t>Água de </a:t>
            </a:r>
            <a:r>
              <a:rPr lang="en-US" sz="1800" b="0" dirty="0" err="1">
                <a:ea typeface="+mn-ea"/>
                <a:cs typeface="+mn-cs"/>
              </a:rPr>
              <a:t>alta</a:t>
            </a:r>
            <a:r>
              <a:rPr lang="en-US" sz="1800" b="0" dirty="0">
                <a:ea typeface="+mn-ea"/>
                <a:cs typeface="+mn-cs"/>
              </a:rPr>
              <a:t> </a:t>
            </a:r>
            <a:r>
              <a:rPr lang="en-US" sz="1800" b="0" dirty="0" err="1">
                <a:ea typeface="+mn-ea"/>
                <a:cs typeface="+mn-cs"/>
              </a:rPr>
              <a:t>qualidade</a:t>
            </a:r>
            <a:r>
              <a:rPr lang="en-US" sz="1800" b="0" dirty="0">
                <a:ea typeface="+mn-ea"/>
                <a:cs typeface="+mn-cs"/>
              </a:rPr>
              <a:t> </a:t>
            </a:r>
            <a:r>
              <a:rPr lang="en-US" sz="1800" b="0" dirty="0" err="1">
                <a:ea typeface="+mn-ea"/>
                <a:cs typeface="+mn-cs"/>
              </a:rPr>
              <a:t>fornecida</a:t>
            </a:r>
            <a:r>
              <a:rPr lang="en-US" sz="1800" b="0" dirty="0">
                <a:ea typeface="+mn-ea"/>
                <a:cs typeface="+mn-cs"/>
              </a:rPr>
              <a:t> em um </a:t>
            </a:r>
            <a:r>
              <a:rPr lang="en-US" sz="1800" b="0" dirty="0" err="1">
                <a:ea typeface="+mn-ea"/>
                <a:cs typeface="+mn-cs"/>
              </a:rPr>
              <a:t>sistema</a:t>
            </a:r>
            <a:r>
              <a:rPr lang="en-US" sz="1800" b="0" dirty="0">
                <a:ea typeface="+mn-ea"/>
                <a:cs typeface="+mn-cs"/>
              </a:rPr>
              <a:t> </a:t>
            </a:r>
            <a:r>
              <a:rPr lang="en-US" sz="1800" b="0" dirty="0" err="1">
                <a:ea typeface="+mn-ea"/>
                <a:cs typeface="+mn-cs"/>
              </a:rPr>
              <a:t>móvel</a:t>
            </a:r>
            <a:r>
              <a:rPr lang="en-US" sz="1800" b="0" dirty="0">
                <a:ea typeface="+mn-ea"/>
                <a:cs typeface="+mn-cs"/>
              </a:rPr>
              <a:t> e de </a:t>
            </a:r>
            <a:r>
              <a:rPr lang="en-US" sz="1800" b="0" dirty="0" err="1">
                <a:ea typeface="+mn-ea"/>
                <a:cs typeface="+mn-cs"/>
              </a:rPr>
              <a:t>fácil</a:t>
            </a:r>
            <a:r>
              <a:rPr lang="en-US" sz="1800" b="0" dirty="0">
                <a:ea typeface="+mn-ea"/>
                <a:cs typeface="+mn-cs"/>
              </a:rPr>
              <a:t> </a:t>
            </a:r>
            <a:r>
              <a:rPr lang="en-US" sz="1800" b="0" dirty="0" err="1">
                <a:ea typeface="+mn-ea"/>
                <a:cs typeface="+mn-cs"/>
              </a:rPr>
              <a:t>utilização</a:t>
            </a:r>
            <a:endParaRPr lang="en-US" sz="1800" b="0" dirty="0"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91457" y="4045945"/>
            <a:ext cx="4102100" cy="367469"/>
          </a:xfrm>
          <a:prstGeom prst="rect">
            <a:avLst/>
          </a:prstGeom>
          <a:noFill/>
          <a:ln w="3810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1635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557213" indent="-1905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16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2pPr>
            <a:lvl3pPr marL="868363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3pPr>
            <a:lvl4pPr marL="114300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141605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None/>
            </a:pPr>
            <a:r>
              <a:rPr lang="en-US" dirty="0"/>
              <a:t>A </a:t>
            </a:r>
            <a:r>
              <a:rPr lang="en-US" dirty="0" err="1"/>
              <a:t>solução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1457" y="5288238"/>
            <a:ext cx="7344210" cy="141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1635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557213" indent="-1905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16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2pPr>
            <a:lvl3pPr marL="868363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3pPr>
            <a:lvl4pPr marL="114300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141605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800" b="0" dirty="0" err="1">
                <a:ea typeface="+mn-ea"/>
                <a:cs typeface="+mn-cs"/>
              </a:rPr>
              <a:t>Produção</a:t>
            </a:r>
            <a:r>
              <a:rPr lang="en-US" sz="1800" b="0" dirty="0">
                <a:ea typeface="+mn-ea"/>
                <a:cs typeface="+mn-cs"/>
              </a:rPr>
              <a:t> de </a:t>
            </a:r>
            <a:r>
              <a:rPr lang="en-US" sz="1800" b="0" dirty="0" err="1">
                <a:ea typeface="+mn-ea"/>
                <a:cs typeface="+mn-cs"/>
              </a:rPr>
              <a:t>água</a:t>
            </a:r>
            <a:r>
              <a:rPr lang="en-US" sz="1800" b="0" dirty="0">
                <a:ea typeface="+mn-ea"/>
                <a:cs typeface="+mn-cs"/>
              </a:rPr>
              <a:t> </a:t>
            </a:r>
            <a:r>
              <a:rPr lang="en-US" sz="1800" b="0" dirty="0" err="1">
                <a:ea typeface="+mn-ea"/>
                <a:cs typeface="+mn-cs"/>
              </a:rPr>
              <a:t>em</a:t>
            </a:r>
            <a:r>
              <a:rPr lang="en-US" sz="1800" b="0" dirty="0">
                <a:ea typeface="+mn-ea"/>
                <a:cs typeface="+mn-cs"/>
              </a:rPr>
              <a:t> 3 </a:t>
            </a:r>
            <a:r>
              <a:rPr lang="en-US" sz="1800" b="0" dirty="0" err="1">
                <a:ea typeface="+mn-ea"/>
                <a:cs typeface="+mn-cs"/>
              </a:rPr>
              <a:t>semanas</a:t>
            </a:r>
            <a:r>
              <a:rPr lang="en-US" sz="1800" b="0" dirty="0">
                <a:ea typeface="+mn-ea"/>
                <a:cs typeface="+mn-cs"/>
              </a:rPr>
              <a:t> a </a:t>
            </a:r>
            <a:r>
              <a:rPr lang="en-US" sz="1800" b="0" dirty="0" err="1">
                <a:ea typeface="+mn-ea"/>
                <a:cs typeface="+mn-cs"/>
              </a:rPr>
              <a:t>partir</a:t>
            </a:r>
            <a:r>
              <a:rPr lang="en-US" sz="1800" b="0" dirty="0">
                <a:ea typeface="+mn-ea"/>
                <a:cs typeface="+mn-cs"/>
              </a:rPr>
              <a:t> da </a:t>
            </a:r>
            <a:r>
              <a:rPr lang="en-US" sz="1800" b="0" dirty="0" err="1">
                <a:ea typeface="+mn-ea"/>
                <a:cs typeface="+mn-cs"/>
              </a:rPr>
              <a:t>chegada</a:t>
            </a:r>
            <a:endParaRPr lang="en-US" sz="1800" b="0" dirty="0">
              <a:ea typeface="+mn-ea"/>
              <a:cs typeface="+mn-cs"/>
            </a:endParaRPr>
          </a:p>
          <a:p>
            <a:pPr marL="185738" indent="-185738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800" b="0" dirty="0">
                <a:ea typeface="+mn-ea"/>
                <a:cs typeface="+mn-cs"/>
              </a:rPr>
              <a:t>Atendimento à </a:t>
            </a:r>
            <a:r>
              <a:rPr lang="en-US" sz="1800" b="0" dirty="0" err="1">
                <a:ea typeface="+mn-ea"/>
                <a:cs typeface="+mn-cs"/>
              </a:rPr>
              <a:t>demanda</a:t>
            </a:r>
            <a:r>
              <a:rPr lang="en-US" sz="1800" b="0" dirty="0">
                <a:ea typeface="+mn-ea"/>
                <a:cs typeface="+mn-cs"/>
              </a:rPr>
              <a:t> </a:t>
            </a:r>
            <a:r>
              <a:rPr lang="en-US" sz="1800" b="0" dirty="0" err="1">
                <a:ea typeface="+mn-ea"/>
                <a:cs typeface="+mn-cs"/>
              </a:rPr>
              <a:t>sazonal</a:t>
            </a:r>
            <a:r>
              <a:rPr lang="en-US" sz="1800" b="0" dirty="0">
                <a:ea typeface="+mn-ea"/>
                <a:cs typeface="+mn-cs"/>
              </a:rPr>
              <a:t>, </a:t>
            </a:r>
            <a:r>
              <a:rPr lang="en-US" sz="1800" b="0" dirty="0" err="1">
                <a:ea typeface="+mn-ea"/>
                <a:cs typeface="+mn-cs"/>
              </a:rPr>
              <a:t>capacidade</a:t>
            </a:r>
            <a:r>
              <a:rPr lang="en-US" sz="1800" b="0" dirty="0">
                <a:ea typeface="+mn-ea"/>
                <a:cs typeface="+mn-cs"/>
              </a:rPr>
              <a:t> </a:t>
            </a:r>
            <a:r>
              <a:rPr lang="en-US" sz="1800" b="0" dirty="0" err="1">
                <a:ea typeface="+mn-ea"/>
                <a:cs typeface="+mn-cs"/>
              </a:rPr>
              <a:t>adicional</a:t>
            </a:r>
            <a:r>
              <a:rPr lang="en-US" sz="1800" b="0" dirty="0">
                <a:ea typeface="+mn-ea"/>
                <a:cs typeface="+mn-cs"/>
              </a:rPr>
              <a:t> de 17.300 m³/h</a:t>
            </a:r>
          </a:p>
          <a:p>
            <a:pPr marL="185738" indent="-185738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1800" b="0" dirty="0">
                <a:ea typeface="+mn-ea"/>
                <a:cs typeface="+mn-cs"/>
              </a:rPr>
              <a:t>As unidades móveis monitoram automaticamente as operações do sistema para conformidade</a:t>
            </a:r>
            <a:endParaRPr lang="en-US" sz="1800" b="0" dirty="0"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91457" y="4933739"/>
            <a:ext cx="4102100" cy="367469"/>
          </a:xfrm>
          <a:prstGeom prst="rect">
            <a:avLst/>
          </a:prstGeom>
          <a:noFill/>
          <a:ln w="38100"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1635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557213" indent="-1905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16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2pPr>
            <a:lvl3pPr marL="868363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3pPr>
            <a:lvl4pPr marL="114300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141605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None/>
            </a:pPr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536160" y="4413414"/>
            <a:ext cx="4680520" cy="190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1635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557213" indent="-1905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16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2pPr>
            <a:lvl3pPr marL="868363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3pPr>
            <a:lvl4pPr marL="114300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4pPr>
            <a:lvl5pPr marL="1416050" indent="-136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b="1" kern="1200">
                <a:solidFill>
                  <a:srgbClr val="404040"/>
                </a:solidFill>
                <a:latin typeface="+mn-lt"/>
                <a:ea typeface="ＭＳ Ｐゴシック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None/>
            </a:pPr>
            <a:r>
              <a:rPr lang="pt-BR" sz="1600" b="0" dirty="0">
                <a:solidFill>
                  <a:srgbClr val="004487"/>
                </a:solidFill>
              </a:rPr>
              <a:t>“Os trailers móveis de membrana </a:t>
            </a:r>
            <a:r>
              <a:rPr lang="pt-BR" sz="1600" b="0" dirty="0" err="1">
                <a:solidFill>
                  <a:srgbClr val="004487"/>
                </a:solidFill>
              </a:rPr>
              <a:t>Pall</a:t>
            </a:r>
            <a:r>
              <a:rPr lang="pt-BR" sz="1600" b="0" dirty="0">
                <a:solidFill>
                  <a:srgbClr val="004487"/>
                </a:solidFill>
              </a:rPr>
              <a:t> Aria </a:t>
            </a:r>
            <a:r>
              <a:rPr lang="pt-BR" sz="1600" b="0" dirty="0" err="1">
                <a:solidFill>
                  <a:srgbClr val="004487"/>
                </a:solidFill>
              </a:rPr>
              <a:t>Fast</a:t>
            </a:r>
            <a:r>
              <a:rPr lang="pt-BR" sz="1600" b="0" dirty="0">
                <a:solidFill>
                  <a:srgbClr val="004487"/>
                </a:solidFill>
              </a:rPr>
              <a:t> foram fundamentais para nos ajudar a atender a demanda máxima de verão do condado de </a:t>
            </a:r>
            <a:r>
              <a:rPr lang="pt-BR" sz="1600" b="0" dirty="0" err="1">
                <a:solidFill>
                  <a:srgbClr val="004487"/>
                </a:solidFill>
              </a:rPr>
              <a:t>Monmouth</a:t>
            </a:r>
            <a:r>
              <a:rPr lang="pt-BR" sz="1600" b="0" dirty="0">
                <a:solidFill>
                  <a:srgbClr val="004487"/>
                </a:solidFill>
              </a:rPr>
              <a:t>, especialmente em julho, quando as necessidades de capacidade são quase o triplo dos meses de inverno. Os reboques trabalharam perfeitamente a maior parte do verão, além de ser fácil de utilizar. No geral, foi uma experiência muito boa ".</a:t>
            </a:r>
            <a:endParaRPr lang="en-US" sz="1600" b="0" dirty="0">
              <a:solidFill>
                <a:srgbClr val="004487"/>
              </a:solidFill>
            </a:endParaRPr>
          </a:p>
          <a:p>
            <a:pPr marL="92075" indent="0">
              <a:buNone/>
            </a:pPr>
            <a:endParaRPr lang="en-US" sz="1050" dirty="0">
              <a:solidFill>
                <a:srgbClr val="004487"/>
              </a:solidFill>
            </a:endParaRPr>
          </a:p>
          <a:p>
            <a:pPr marL="92075" indent="0">
              <a:buNone/>
            </a:pPr>
            <a:r>
              <a:rPr lang="en-US" sz="1050" dirty="0">
                <a:solidFill>
                  <a:srgbClr val="004487"/>
                </a:solidFill>
              </a:rPr>
              <a:t>- Jordan Spitzer, Supervisor de </a:t>
            </a:r>
            <a:r>
              <a:rPr lang="en-US" sz="1050" dirty="0" err="1">
                <a:solidFill>
                  <a:srgbClr val="004487"/>
                </a:solidFill>
              </a:rPr>
              <a:t>produção</a:t>
            </a:r>
            <a:r>
              <a:rPr lang="en-US" sz="1050" dirty="0">
                <a:solidFill>
                  <a:srgbClr val="004487"/>
                </a:solidFill>
              </a:rPr>
              <a:t> da New Jersey American Water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47417" y="1404884"/>
            <a:ext cx="650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Estação de tratamento de água</a:t>
            </a:r>
          </a:p>
          <a:p>
            <a:r>
              <a:rPr lang="pt-BR" sz="2800" b="1" dirty="0"/>
              <a:t>Case New Jersey American </a:t>
            </a:r>
            <a:r>
              <a:rPr lang="pt-BR" sz="2800" b="1" dirty="0" err="1"/>
              <a:t>Water</a:t>
            </a:r>
            <a:r>
              <a:rPr lang="pt-BR" sz="2800" b="1" dirty="0"/>
              <a:t> (EUA)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4356" y="151575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/>
              <a:t>ETAs</a:t>
            </a:r>
            <a:r>
              <a:rPr lang="pt-BR" sz="3200" b="1" dirty="0"/>
              <a:t> Compactas: Filtro de areias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7237" y="2070650"/>
            <a:ext cx="11221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anose="05000000000000000000" pitchFamily="2" charset="2"/>
              <a:buChar char="§"/>
            </a:pPr>
            <a:r>
              <a:rPr lang="pt-BR" b="1" dirty="0"/>
              <a:t>DYNASAND</a:t>
            </a:r>
          </a:p>
          <a:p>
            <a:pPr marL="0" indent="0">
              <a:lnSpc>
                <a:spcPct val="110000"/>
              </a:lnSpc>
              <a:buNone/>
              <a:tabLst>
                <a:tab pos="1343025" algn="l"/>
              </a:tabLst>
            </a:pPr>
            <a:endParaRPr lang="en-GB" sz="2000" dirty="0"/>
          </a:p>
          <a:p>
            <a:pPr marL="0" indent="0">
              <a:tabLst>
                <a:tab pos="1343025" algn="l"/>
              </a:tabLst>
            </a:pPr>
            <a:r>
              <a:rPr lang="en-GB" sz="2000" dirty="0"/>
              <a:t>- </a:t>
            </a:r>
            <a:r>
              <a:rPr lang="en-GB" sz="2000" dirty="0" err="1"/>
              <a:t>Filtração</a:t>
            </a:r>
            <a:r>
              <a:rPr lang="en-GB" sz="2000" dirty="0"/>
              <a:t> </a:t>
            </a:r>
            <a:r>
              <a:rPr lang="en-GB" sz="2000" dirty="0" err="1"/>
              <a:t>dinâmica</a:t>
            </a:r>
            <a:r>
              <a:rPr lang="en-GB" sz="2000" dirty="0"/>
              <a:t> e </a:t>
            </a:r>
            <a:r>
              <a:rPr lang="en-GB" sz="2000" dirty="0" err="1"/>
              <a:t>contínua</a:t>
            </a:r>
            <a:r>
              <a:rPr lang="en-GB" sz="2000" dirty="0"/>
              <a:t> de </a:t>
            </a:r>
            <a:r>
              <a:rPr lang="en-GB" sz="2000" dirty="0" err="1"/>
              <a:t>areia</a:t>
            </a:r>
            <a:endParaRPr lang="pt-BR" sz="2000" dirty="0"/>
          </a:p>
          <a:p>
            <a:pPr marL="363538" indent="-363538">
              <a:tabLst>
                <a:tab pos="1343025" algn="l"/>
              </a:tabLst>
            </a:pPr>
            <a:r>
              <a:rPr lang="pt-BR" sz="2000" dirty="0"/>
              <a:t>- Unidade autônoma modular</a:t>
            </a:r>
            <a:endParaRPr lang="en-GB" sz="2000" dirty="0"/>
          </a:p>
          <a:p>
            <a:pPr marL="363538" indent="-363538">
              <a:tabLst>
                <a:tab pos="1343025" algn="l"/>
              </a:tabLst>
            </a:pPr>
            <a:r>
              <a:rPr lang="pt-PT" sz="2000" dirty="0"/>
              <a:t>- Não há necessidade de filtros standby, mantém a mesma qualidade de filtração</a:t>
            </a:r>
            <a:endParaRPr lang="en-GB" sz="2000" dirty="0"/>
          </a:p>
          <a:p>
            <a:pPr marL="363538" indent="-363538" defTabSz="695325">
              <a:tabLst>
                <a:tab pos="1343025" algn="l"/>
              </a:tabLst>
            </a:pPr>
            <a:r>
              <a:rPr lang="pt-PT" sz="2000" dirty="0"/>
              <a:t>- Não há necessidade de reservatórios de água de lavagem, bombas e válvulas de retrolavagem</a:t>
            </a:r>
            <a:endParaRPr lang="en-GB" sz="2000" dirty="0"/>
          </a:p>
          <a:p>
            <a:pPr marL="363538" indent="-363538">
              <a:tabLst>
                <a:tab pos="1343025" algn="l"/>
              </a:tabLst>
            </a:pPr>
            <a:r>
              <a:rPr lang="pt-PT" sz="2000" dirty="0"/>
              <a:t>- Fácil de operar, melhor qualidade do efluente, baixa manutenção com filtração contínua</a:t>
            </a:r>
            <a:endParaRPr lang="pt-B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495" y="4762197"/>
            <a:ext cx="3762369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762197"/>
            <a:ext cx="3008617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5400" y="2132856"/>
            <a:ext cx="5832648" cy="221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343025" algn="l"/>
              </a:tabLst>
            </a:pPr>
            <a:endParaRPr lang="en-GB" dirty="0">
              <a:latin typeface="+mj-lt"/>
            </a:endParaRP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pt-BR" b="1" dirty="0"/>
              <a:t>MEVA </a:t>
            </a:r>
            <a:br>
              <a:rPr lang="pt-BR" b="1" dirty="0"/>
            </a:br>
            <a:endParaRPr lang="en-GB" sz="2000" dirty="0"/>
          </a:p>
          <a:p>
            <a:pPr marL="363538" indent="-363538"/>
            <a:r>
              <a:rPr lang="pt-BR" sz="2000" dirty="0"/>
              <a:t>- Pré-tratamento (Unidades compactas)</a:t>
            </a:r>
          </a:p>
          <a:p>
            <a:pPr marL="363538" indent="-363538"/>
            <a:r>
              <a:rPr lang="pt-BR" sz="2000" dirty="0"/>
              <a:t>- Remoção de sólidos, areia e </a:t>
            </a:r>
            <a:r>
              <a:rPr lang="pt-BR" sz="2000" dirty="0" err="1"/>
              <a:t>O&amp;G</a:t>
            </a:r>
            <a:endParaRPr lang="pt-BR" sz="2000" dirty="0"/>
          </a:p>
          <a:p>
            <a:pPr marL="363538" indent="-363538"/>
            <a:r>
              <a:rPr lang="pt-BR" sz="2000" dirty="0"/>
              <a:t>- Linha de controle de odor com carvão ativado</a:t>
            </a:r>
          </a:p>
          <a:p>
            <a:pPr marL="363538" indent="-363538"/>
            <a:endParaRPr lang="pt-BR" sz="20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30367" y="1287265"/>
            <a:ext cx="8545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/>
              <a:t>ETEs</a:t>
            </a:r>
            <a:r>
              <a:rPr lang="pt-BR" sz="3200" b="1" dirty="0"/>
              <a:t> Compactas: Pré tratamento, removedor de lodo e filtros para terciário</a:t>
            </a:r>
          </a:p>
        </p:txBody>
      </p:sp>
      <p:pic>
        <p:nvPicPr>
          <p:cNvPr id="4" name="Platshållare för innehåll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1" t="24623" r="5008" b="10355"/>
          <a:stretch/>
        </p:blipFill>
        <p:spPr>
          <a:xfrm>
            <a:off x="6231356" y="2910853"/>
            <a:ext cx="2127121" cy="1176482"/>
          </a:xfrm>
          <a:prstGeom prst="rect">
            <a:avLst/>
          </a:prstGeom>
        </p:spPr>
      </p:pic>
      <p:pic>
        <p:nvPicPr>
          <p:cNvPr id="5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9795" y="2791191"/>
            <a:ext cx="1066834" cy="152970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708920"/>
            <a:ext cx="1182357" cy="159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95400" y="4077072"/>
            <a:ext cx="7272808" cy="190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343025" algn="l"/>
              </a:tabLst>
            </a:pPr>
            <a:endParaRPr lang="en-GB" dirty="0">
              <a:latin typeface="+mj-lt"/>
            </a:endParaRP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pt-BR" b="1" dirty="0"/>
              <a:t>ZICKERT </a:t>
            </a:r>
            <a:br>
              <a:rPr lang="pt-BR" b="1" dirty="0"/>
            </a:br>
            <a:endParaRPr lang="en-GB" sz="2000" dirty="0"/>
          </a:p>
          <a:p>
            <a:pPr marL="363538" indent="-363538"/>
            <a:r>
              <a:rPr lang="pt-BR" sz="2000" dirty="0"/>
              <a:t>- Removedores de lodo superficiais e de fundo</a:t>
            </a:r>
          </a:p>
          <a:p>
            <a:pPr marL="363538" indent="-363538"/>
            <a:r>
              <a:rPr lang="pt-BR" sz="2000" dirty="0"/>
              <a:t>- Tecnologia exclusiva com possibilidade de instalação de cobertura</a:t>
            </a:r>
          </a:p>
          <a:p>
            <a:pPr marL="363538" indent="-363538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8" name="Picture 10" descr="http://www.tierre-srl.it/immagini/apparecchiature/chiarificatori_sedimentatori_skimmer_superfic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725144"/>
            <a:ext cx="2160240" cy="1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tierre-srl.it/immagini/apparecchiature/chiarificatori_sedimentatori_ponti_rasciafan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4725144"/>
            <a:ext cx="1772229" cy="13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5399" y="2132857"/>
            <a:ext cx="6511353" cy="221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343025" algn="l"/>
              </a:tabLst>
            </a:pPr>
            <a:endParaRPr lang="en-GB" dirty="0"/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pt-BR" b="1" dirty="0"/>
              <a:t>DYNASAND </a:t>
            </a:r>
            <a:br>
              <a:rPr lang="pt-BR" b="1" dirty="0"/>
            </a:br>
            <a:endParaRPr lang="en-GB" sz="2000" dirty="0"/>
          </a:p>
          <a:p>
            <a:pPr marL="363538" indent="-363538"/>
            <a:r>
              <a:rPr lang="pt-BR" sz="2000" dirty="0"/>
              <a:t>- Filtro de areia contínuo para várias aplicações</a:t>
            </a:r>
          </a:p>
          <a:p>
            <a:pPr marL="363538" indent="-363538"/>
            <a:r>
              <a:rPr lang="pt-BR" sz="2000" dirty="0"/>
              <a:t>- Capacidade flexível. Unidades modulares que podem </a:t>
            </a:r>
          </a:p>
          <a:p>
            <a:pPr marL="363538" indent="-363538"/>
            <a:r>
              <a:rPr lang="pt-BR" sz="2000" dirty="0"/>
              <a:t>ser montadas em paralelo</a:t>
            </a:r>
          </a:p>
          <a:p>
            <a:pPr marL="363538" indent="-363538"/>
            <a:endParaRPr lang="pt-BR" sz="20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4857" y="1358287"/>
            <a:ext cx="8287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/>
              <a:t>ETEs</a:t>
            </a:r>
            <a:r>
              <a:rPr lang="pt-BR" sz="3200" b="1" dirty="0"/>
              <a:t> Compactas: Pré tratamento, removedor de lodo e filtros para terciário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95400" y="3933056"/>
            <a:ext cx="7272808" cy="215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343025" algn="l"/>
              </a:tabLst>
            </a:pPr>
            <a:endParaRPr lang="en-GB" dirty="0"/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pt-BR" b="1" dirty="0"/>
              <a:t>DYNADISC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363538" indent="-363538"/>
            <a:r>
              <a:rPr lang="pt-BR" sz="2000" dirty="0"/>
              <a:t>- Filtração de água ou Polimento de águas residuais</a:t>
            </a:r>
          </a:p>
          <a:p>
            <a:pPr marL="363538" indent="-363538"/>
            <a:r>
              <a:rPr lang="pt-BR" sz="2000" dirty="0"/>
              <a:t>- Maior capacidade numa menor área instalada</a:t>
            </a:r>
          </a:p>
          <a:p>
            <a:pPr marL="363538" indent="-363538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b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22777" y="2420888"/>
            <a:ext cx="1905000" cy="129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7073" y="1988840"/>
            <a:ext cx="1577445" cy="2160240"/>
          </a:xfrm>
          <a:prstGeom prst="rect">
            <a:avLst/>
          </a:prstGeom>
        </p:spPr>
      </p:pic>
      <p:pic>
        <p:nvPicPr>
          <p:cNvPr id="7" name="Picture 4" descr="http://www.nordicwater.com/images/dynadisc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753" y="4653136"/>
            <a:ext cx="2406256" cy="18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5424" y="4653136"/>
            <a:ext cx="225612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5400" y="2276872"/>
            <a:ext cx="10153128" cy="190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  <a:tabLst>
                <a:tab pos="1343025" algn="l"/>
              </a:tabLst>
            </a:pPr>
            <a:endParaRPr lang="en-GB" dirty="0">
              <a:latin typeface="+mj-lt"/>
            </a:endParaRP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pt-BR" b="1" dirty="0"/>
              <a:t>SOBYE</a:t>
            </a:r>
            <a:br>
              <a:rPr lang="pt-BR" b="1" dirty="0"/>
            </a:br>
            <a:endParaRPr lang="en-GB" sz="2000" dirty="0"/>
          </a:p>
          <a:p>
            <a:pPr marL="363538" indent="-363538"/>
            <a:r>
              <a:rPr lang="pt-BR" sz="2000" dirty="0"/>
              <a:t>- Filtro esteira desaguadora</a:t>
            </a:r>
          </a:p>
          <a:p>
            <a:pPr marL="363538" indent="-363538"/>
            <a:r>
              <a:rPr lang="pt-BR" sz="2000" dirty="0"/>
              <a:t>- Sedimentação primária com alta capacidade de filtração em espaço reduzido a um baixo custo</a:t>
            </a:r>
          </a:p>
          <a:p>
            <a:pPr marL="363538" indent="-363538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12613" y="1402675"/>
            <a:ext cx="8257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/>
              <a:t>ETEs</a:t>
            </a:r>
            <a:r>
              <a:rPr lang="pt-BR" sz="3200" b="1" dirty="0"/>
              <a:t> Compactas: Pré tratamento, removedor de lodo e filtros para terciário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4365104"/>
            <a:ext cx="2978316" cy="218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3" y="4221088"/>
            <a:ext cx="3821621" cy="24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448" y="3861786"/>
            <a:ext cx="9870967" cy="29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37559" y="1390127"/>
            <a:ext cx="789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Exemplo: Sistema para 72 m</a:t>
            </a:r>
            <a:r>
              <a:rPr lang="pt-BR" sz="3200" b="1" baseline="30000" dirty="0"/>
              <a:t>3</a:t>
            </a:r>
            <a:r>
              <a:rPr lang="pt-BR" sz="3200" b="1" dirty="0"/>
              <a:t>/h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62267" y="1930369"/>
            <a:ext cx="10329733" cy="193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pt-PT" sz="2000" dirty="0"/>
              <a:t>- Item 2 – unidade compacta de pré-tratamento Meva Combi Unit</a:t>
            </a:r>
          </a:p>
          <a:p>
            <a:pPr marL="342900" indent="-342900">
              <a:lnSpc>
                <a:spcPct val="150000"/>
              </a:lnSpc>
            </a:pPr>
            <a:r>
              <a:rPr lang="pt-PT" sz="2000" dirty="0"/>
              <a:t>- Item 3 – conteiner de 40ft com raspadores Zickert de fundo e superficial</a:t>
            </a:r>
          </a:p>
          <a:p>
            <a:pPr marL="342900" indent="-342900">
              <a:lnSpc>
                <a:spcPct val="150000"/>
              </a:lnSpc>
            </a:pPr>
            <a:r>
              <a:rPr lang="pt-PT" sz="2000" dirty="0"/>
              <a:t>- Item 9 – tratamento terciário, Filtro de areia Dynasand ou Filtro de discos Dynadisc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dirty="0"/>
              <a:t>Controle de odor poderá ser instalado se houver necessidade</a:t>
            </a:r>
            <a:r>
              <a:rPr lang="pt-P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latshållare för innehåll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3438" y="2288517"/>
            <a:ext cx="786060" cy="434759"/>
          </a:xfrm>
          <a:prstGeom prst="rect">
            <a:avLst/>
          </a:prstGeom>
        </p:spPr>
      </p:pic>
      <p:pic>
        <p:nvPicPr>
          <p:cNvPr id="6" name="Picture 12" descr="http://www.tierre-srl.it/immagini/apparecchiature/chiarificatori_sedimentatori_ponti_rasciafan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28" y="2805759"/>
            <a:ext cx="720080" cy="5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71" y="3507906"/>
            <a:ext cx="931233" cy="71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600" y="3291882"/>
            <a:ext cx="78872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9347" y="1518084"/>
            <a:ext cx="620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Sistema de aeração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91176" y="2420888"/>
            <a:ext cx="518345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+mn-lt"/>
              </a:rPr>
              <a:t>Sugestão de parâmetros de performance</a:t>
            </a:r>
          </a:p>
          <a:p>
            <a:r>
              <a:rPr lang="pt-BR" dirty="0">
                <a:solidFill>
                  <a:schemeClr val="tx1"/>
                </a:solidFill>
                <a:latin typeface="+mn-lt"/>
              </a:rPr>
              <a:t>Quantidade de equipamentos por lagoa</a:t>
            </a:r>
          </a:p>
          <a:p>
            <a:r>
              <a:rPr lang="pt-BR" dirty="0">
                <a:solidFill>
                  <a:schemeClr val="tx1"/>
                </a:solidFill>
                <a:latin typeface="+mn-lt"/>
              </a:rPr>
              <a:t>Consumo energético atual e futuro</a:t>
            </a:r>
          </a:p>
          <a:p>
            <a:endParaRPr lang="pt-BR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+mn-lt"/>
              </a:rPr>
              <a:t>Exemplo de dispositivo para medição</a:t>
            </a:r>
          </a:p>
          <a:p>
            <a:r>
              <a:rPr lang="pt-BR" dirty="0">
                <a:solidFill>
                  <a:schemeClr val="tx1"/>
                </a:solidFill>
                <a:latin typeface="+mn-lt"/>
              </a:rPr>
              <a:t>Medidor de kW</a:t>
            </a:r>
          </a:p>
          <a:p>
            <a:r>
              <a:rPr lang="pt-BR" dirty="0">
                <a:solidFill>
                  <a:schemeClr val="tx1"/>
                </a:solidFill>
                <a:latin typeface="+mn-lt"/>
              </a:rPr>
              <a:t>Inversor de frequência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74631" y="835200"/>
            <a:ext cx="6217369" cy="602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84905" y="92766"/>
            <a:ext cx="1974573" cy="530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Company logo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24000" y="1550504"/>
            <a:ext cx="650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Title (Calibri / Bold / Black / Size 32)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3704" y="2643808"/>
            <a:ext cx="1157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Text (Calibri / Regular / Black / Size 24)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76697" y="-27384"/>
            <a:ext cx="12368697" cy="69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71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9347" y="1518084"/>
            <a:ext cx="620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/>
            </a:lvl1pPr>
          </a:lstStyle>
          <a:p>
            <a:r>
              <a:rPr lang="pt-BR" dirty="0"/>
              <a:t>Peneira de rolos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91176" y="2846255"/>
            <a:ext cx="5183455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+mn-lt"/>
              </a:rPr>
              <a:t>Operação em regime contínuo, sob condições de trabalho ultra pesado, em meio agressivo, apresentando desempenho extraordinário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332" y="855146"/>
            <a:ext cx="5017668" cy="28208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4190" y="3881859"/>
            <a:ext cx="5007810" cy="29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83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5832" y="1210306"/>
            <a:ext cx="6060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/>
            </a:lvl1pPr>
          </a:lstStyle>
          <a:p>
            <a:r>
              <a:rPr lang="pt-BR" dirty="0"/>
              <a:t>Unidade compacta para tratamento de chorume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91176" y="2507030"/>
            <a:ext cx="6600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Unidade compacta de osmose reversa que permite o tratamento de chorume no próprio aterro (</a:t>
            </a:r>
            <a:r>
              <a:rPr lang="pt-BR" dirty="0" err="1">
                <a:solidFill>
                  <a:schemeClr val="tx1"/>
                </a:solidFill>
                <a:latin typeface="+mn-lt"/>
              </a:rPr>
              <a:t>in-loco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Instalação </a:t>
            </a:r>
            <a:r>
              <a:rPr lang="pt-BR" dirty="0" err="1">
                <a:solidFill>
                  <a:schemeClr val="tx1"/>
                </a:solidFill>
                <a:latin typeface="+mn-lt"/>
              </a:rPr>
              <a:t>conteinerizada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 ou pode ser montada em </a:t>
            </a:r>
            <a:r>
              <a:rPr lang="pt-BR" dirty="0" err="1">
                <a:solidFill>
                  <a:schemeClr val="tx1"/>
                </a:solidFill>
                <a:latin typeface="+mn-lt"/>
              </a:rPr>
              <a:t>skids</a:t>
            </a:r>
            <a:endParaRPr lang="pt-BR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Totalmente automatizado e pode ser controlado remotamente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+mn-lt"/>
              </a:rPr>
              <a:t>Alto nível de eficiência: redução de volume 70% a 90%, remoção poluentes &gt; 99% para sais dissolvidos, metais pesados, DQO, bactérias e vírus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44" y="877063"/>
            <a:ext cx="4799856" cy="25111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44" y="3713320"/>
            <a:ext cx="4799856" cy="31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53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896200" y="836712"/>
            <a:ext cx="42958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9736" y="2574341"/>
            <a:ext cx="6493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indent="0">
              <a:lnSpc>
                <a:spcPct val="150000"/>
              </a:lnSpc>
              <a:buFont typeface="Wingdings" panose="05000000000000000000" pitchFamily="2" charset="2"/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0" dirty="0">
                <a:solidFill>
                  <a:schemeClr val="tx1"/>
                </a:solidFill>
                <a:latin typeface="+mn-lt"/>
              </a:rPr>
              <a:t>Disponibilização de bombas de transferência para cenários emergenciais na operação em Elevatórias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0" dirty="0">
                <a:solidFill>
                  <a:schemeClr val="tx1"/>
                </a:solidFill>
                <a:latin typeface="+mn-lt"/>
              </a:rPr>
              <a:t>Estrutura corporativa aLBriggs / aQuamec de logística, manutenção e realização de simulados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27705" y="1526960"/>
            <a:ext cx="729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Bombas para estações elevatórias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7159" y="1412612"/>
            <a:ext cx="630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Estratégia de atendimento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52" y="2130641"/>
            <a:ext cx="10179129" cy="47273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598" y="2372777"/>
            <a:ext cx="3020591" cy="2064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2247" y="2407509"/>
            <a:ext cx="3356133" cy="2030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5040" y="2407509"/>
            <a:ext cx="3356133" cy="2030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6769" y="4581128"/>
            <a:ext cx="11730561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200" dirty="0">
                <a:latin typeface="+mn-lt"/>
              </a:rPr>
              <a:t>Banco de dados próprio que disponibiliza informações para estimar o tempo de resposta que iremos disponibilizar os recursos para o atendimento.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200" dirty="0">
                <a:latin typeface="+mn-lt"/>
              </a:rPr>
              <a:t>Contém informações da distância entre cidades, tipo de transporte a ser utilizado, trafegabilidade, condições do tempo, rotas rodoviárias, etc.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01648" y="1530212"/>
            <a:ext cx="789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Estratégia de atendimento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84032" y="670023"/>
            <a:ext cx="4730811" cy="6049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568" y="672286"/>
            <a:ext cx="4798890" cy="60754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9247" y="1464818"/>
            <a:ext cx="1140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Exemplo de parâmetros para criticidade dos equipamentos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634938"/>
              </p:ext>
            </p:extLst>
          </p:nvPr>
        </p:nvGraphicFramePr>
        <p:xfrm>
          <a:off x="195973" y="2047131"/>
          <a:ext cx="11660666" cy="4622229"/>
        </p:xfrm>
        <a:graphic>
          <a:graphicData uri="http://schemas.openxmlformats.org/drawingml/2006/table">
            <a:tbl>
              <a:tblPr/>
              <a:tblGrid>
                <a:gridCol w="421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9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9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99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99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9068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Consequência de parada do equipamento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8321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Corta abastecimento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Reduz abastecimento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compromete o abastecimento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Possui back-up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7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Tempo ideal início do atendimento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Até</a:t>
                      </a:r>
                      <a:r>
                        <a:rPr lang="pt-BR" sz="1600" b="0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h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87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Até 5 h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87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Até 24 h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87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+ 24 h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7104" y="1269510"/>
            <a:ext cx="5041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Vantagens da contratação por performance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91177" y="2545154"/>
            <a:ext cx="544883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eaLnBrk="1" hangingPunct="1">
              <a:spcBef>
                <a:spcPct val="50000"/>
              </a:spcBef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Implantação de tecnologias de alta performance, resultando em </a:t>
            </a:r>
            <a:r>
              <a:rPr lang="pt-BR" b="1" dirty="0">
                <a:solidFill>
                  <a:schemeClr val="tx1"/>
                </a:solidFill>
              </a:rPr>
              <a:t>maior padrão de qualidade no processo de tratamento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/>
                </a:solidFill>
              </a:rPr>
              <a:t>Redução de </a:t>
            </a:r>
            <a:r>
              <a:rPr lang="pt-BR" b="1" dirty="0" err="1">
                <a:solidFill>
                  <a:schemeClr val="tx1"/>
                </a:solidFill>
              </a:rPr>
              <a:t>downtime</a:t>
            </a:r>
            <a:r>
              <a:rPr lang="pt-BR" dirty="0">
                <a:solidFill>
                  <a:schemeClr val="tx1"/>
                </a:solidFill>
              </a:rPr>
              <a:t>, devido à estrutura permanente de manutenção, reposição de partes e peças e treinamentos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/>
                </a:solidFill>
              </a:rPr>
              <a:t>Investimento inicial zero </a:t>
            </a:r>
            <a:r>
              <a:rPr lang="pt-BR" dirty="0">
                <a:solidFill>
                  <a:schemeClr val="tx1"/>
                </a:solidFill>
              </a:rPr>
              <a:t>- pagamento é feito somente quando o equipamento está em operação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88088" y="835200"/>
            <a:ext cx="5303912" cy="6022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0" y="764704"/>
            <a:ext cx="12192000" cy="39604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kern="0" spc="50" dirty="0" err="1"/>
              <a:t>exemplos</a:t>
            </a:r>
            <a:r>
              <a:rPr lang="en-GB" sz="3200" b="1" kern="0" spc="50" dirty="0"/>
              <a:t> de </a:t>
            </a:r>
            <a:r>
              <a:rPr lang="en-US" sz="3200" b="1" kern="0" spc="50" dirty="0" err="1"/>
              <a:t>contratos</a:t>
            </a:r>
            <a:r>
              <a:rPr lang="en-US" sz="3200" b="1" kern="0" spc="50" dirty="0"/>
              <a:t> </a:t>
            </a:r>
            <a:r>
              <a:rPr lang="en-US" sz="3200" b="1" kern="0" spc="50" dirty="0" err="1"/>
              <a:t>em</a:t>
            </a:r>
            <a:r>
              <a:rPr lang="en-US" sz="3200" b="1" kern="0" spc="50" dirty="0"/>
              <a:t> </a:t>
            </a:r>
            <a:r>
              <a:rPr lang="en-US" sz="3200" b="1" kern="0" spc="50" dirty="0" err="1"/>
              <a:t>execução</a:t>
            </a:r>
            <a:endParaRPr kumimoji="0" lang="en-GB" sz="3200" b="1" i="0" u="none" strike="noStrike" kern="0" cap="none" spc="50" normalizeH="0" dirty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367" y="2147656"/>
            <a:ext cx="758282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Exemplo de Aplicação - ETE ABC</a:t>
            </a:r>
          </a:p>
          <a:p>
            <a:endParaRPr lang="pt-BR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400" dirty="0"/>
              <a:t>Estação de Tratamento de Esgotos ABC, serve às cidades de Santo André, São Bernardo, Diadema, São Caetano, Mauá, e parte da cidade de São Paulo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400" dirty="0"/>
              <a:t>Prestação de serviços a 227 válvulas da fase sólida (venda, reforma e manutenção)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400" dirty="0"/>
              <a:t>Serviços prestados por pessoal treinado e qualificado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56240" y="2826444"/>
            <a:ext cx="3386855" cy="35531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367" y="887998"/>
            <a:ext cx="494371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9349" y="3296733"/>
            <a:ext cx="2400267" cy="7349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9349" y="4463745"/>
            <a:ext cx="2400267" cy="6386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55640" y="1079369"/>
            <a:ext cx="921702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500" b="1" dirty="0">
                <a:solidFill>
                  <a:srgbClr val="003055"/>
                </a:solidFill>
                <a:latin typeface="+mj-lt"/>
              </a:rPr>
              <a:t>Um portfólio completo de soluções para descontaminação de águas</a:t>
            </a:r>
          </a:p>
          <a:p>
            <a:pPr>
              <a:spcAft>
                <a:spcPts val="1800"/>
              </a:spcAft>
            </a:pPr>
            <a:r>
              <a:rPr lang="pt-BR" sz="2000" dirty="0">
                <a:latin typeface="+mj-lt"/>
              </a:rPr>
              <a:t>Juntas, </a:t>
            </a:r>
            <a:r>
              <a:rPr lang="pt-BR" sz="2000" dirty="0" err="1">
                <a:latin typeface="+mj-lt"/>
              </a:rPr>
              <a:t>aLBriggs</a:t>
            </a:r>
            <a:r>
              <a:rPr lang="pt-BR" sz="2000" dirty="0">
                <a:latin typeface="+mj-lt"/>
              </a:rPr>
              <a:t> e </a:t>
            </a:r>
            <a:r>
              <a:rPr lang="pt-BR" sz="2000" dirty="0" err="1">
                <a:latin typeface="+mj-lt"/>
              </a:rPr>
              <a:t>aQuamec</a:t>
            </a:r>
            <a:r>
              <a:rPr lang="pt-BR" sz="2000" dirty="0">
                <a:latin typeface="+mj-lt"/>
              </a:rPr>
              <a:t> disponibilizam soluções completas e inovadoras para saneamento, despoluição de águas e solos contaminados por esgoto, hidrocarbonetos, líquidos perigosos, efluentes domésticos ou industriais; através da oferta de uma gama das melhores tecnologias internacionais.</a:t>
            </a:r>
          </a:p>
          <a:p>
            <a:pPr>
              <a:spcAft>
                <a:spcPts val="1800"/>
              </a:spcAft>
            </a:pPr>
            <a:r>
              <a:rPr lang="pt-BR" sz="2000" dirty="0">
                <a:latin typeface="+mj-lt"/>
              </a:rPr>
              <a:t>A </a:t>
            </a:r>
            <a:r>
              <a:rPr lang="pt-BR" sz="2000" b="1" dirty="0">
                <a:latin typeface="+mj-lt"/>
              </a:rPr>
              <a:t>aLBriggs</a:t>
            </a:r>
            <a:r>
              <a:rPr lang="pt-BR" sz="2000" dirty="0">
                <a:latin typeface="+mj-lt"/>
              </a:rPr>
              <a:t> é pioneira no Brasil no segmento de resposta a derramamento de óleo e líquidos agressivos. É líder na América Latina nos serviços e equipamentos para atendimento a emergências ambientais, 24 horas por dia, sete dias por semana. </a:t>
            </a:r>
          </a:p>
          <a:p>
            <a:pPr>
              <a:spcAft>
                <a:spcPts val="1800"/>
              </a:spcAft>
            </a:pPr>
            <a:r>
              <a:rPr lang="pt-BR" sz="2000" dirty="0">
                <a:latin typeface="+mj-lt"/>
              </a:rPr>
              <a:t>A </a:t>
            </a:r>
            <a:r>
              <a:rPr lang="pt-BR" sz="2000" b="1" dirty="0">
                <a:latin typeface="+mj-lt"/>
              </a:rPr>
              <a:t>aQuamec</a:t>
            </a:r>
            <a:r>
              <a:rPr lang="pt-BR" sz="2000" dirty="0">
                <a:latin typeface="+mj-lt"/>
              </a:rPr>
              <a:t> atua em projetos, fabricação, instalação, manutenção e reformas de equipamentos e sistemas destinados ao tratamento de água bruta e industrial, tanto para abastecimento como para reuso, e de efluentes hídricos municipais e industriais.</a:t>
            </a:r>
          </a:p>
          <a:p>
            <a:pPr>
              <a:spcAft>
                <a:spcPts val="1800"/>
              </a:spcAft>
            </a:pPr>
            <a:r>
              <a:rPr lang="pt-BR" sz="2000" dirty="0">
                <a:latin typeface="+mj-lt"/>
              </a:rPr>
              <a:t>As empresas contam com mais de 70 unidades distribuídas na América Latina com profissionais treinados de acordo com padrões internacionais, além de estrutura própria de logística e manutenção, o que permite grande eficácia nas operações.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367" y="1769892"/>
            <a:ext cx="1144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Unidades móveis para tratamento de lodos e resíduos sólidos provenientes de processo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367" y="887998"/>
            <a:ext cx="4943710" cy="72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11624" y="4042439"/>
            <a:ext cx="93610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Secador Térmico de Lodo a Baixa Temperatura (40°C)</a:t>
            </a:r>
          </a:p>
          <a:p>
            <a:r>
              <a:rPr lang="pt-BR" sz="2000" dirty="0">
                <a:latin typeface="+mn-lt"/>
              </a:rPr>
              <a:t>Secagem de lodo a teores de sólidos maiores que 80% com baixo consumo energético e custo operacional de 50 a 70% menor do que o tradicional sistema térmico de secagem.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5616" y="2348880"/>
            <a:ext cx="2304000" cy="144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5616" y="3861048"/>
            <a:ext cx="2304000" cy="144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5616" y="5373216"/>
            <a:ext cx="2304000" cy="1440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711624" y="2684159"/>
            <a:ext cx="94803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>
                <a:latin typeface="+mn-lt"/>
              </a:rPr>
              <a:t>Centreo</a:t>
            </a:r>
            <a:r>
              <a:rPr lang="pt-BR" b="1" dirty="0">
                <a:latin typeface="+mn-lt"/>
              </a:rPr>
              <a:t> - Unidade Móvel de Separação</a:t>
            </a:r>
          </a:p>
          <a:p>
            <a:r>
              <a:rPr lang="pt-BR" sz="2000" dirty="0">
                <a:latin typeface="+mn-lt"/>
              </a:rPr>
              <a:t>Realiza a separação mecânica dos sólidos presentes no lodo por meio de força centrífuga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11624" y="5708496"/>
            <a:ext cx="93610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MDU - Unidade Móvel de Desidratação</a:t>
            </a:r>
          </a:p>
          <a:p>
            <a:r>
              <a:rPr lang="pt-BR" sz="2000" dirty="0">
                <a:latin typeface="+mn-lt"/>
              </a:rPr>
              <a:t>Unidade móvel para desidratação de lodos biológicos, físico-químicos ou primários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367" y="1769892"/>
            <a:ext cx="635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Tratamento de água de lastro e dessalinização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367" y="887998"/>
            <a:ext cx="4943710" cy="72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1367" y="2443289"/>
            <a:ext cx="7101976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Sistemas </a:t>
            </a:r>
            <a:r>
              <a:rPr lang="pt-BR" dirty="0" err="1"/>
              <a:t>conteinerizados</a:t>
            </a:r>
            <a:r>
              <a:rPr lang="pt-BR" dirty="0"/>
              <a:t> para tratamento de água de lastro e dessalinização de águas disponibilizados em unidades fixas e móveis, de rápida configuração e fáceis de transportar e instalar.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Utilizando avançada tecnologia, atendem aos padrões microbiológicos estabelecidos internacionalmente.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40216" y="934601"/>
            <a:ext cx="4044078" cy="29243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40216" y="3932184"/>
            <a:ext cx="4032448" cy="28820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367" y="887998"/>
            <a:ext cx="4943710" cy="72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4680" y="3553594"/>
            <a:ext cx="7488832" cy="331403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36160" y="764703"/>
            <a:ext cx="4655841" cy="60932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1367" y="1772816"/>
            <a:ext cx="68627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Exemplo de Aplicação - Triunfo</a:t>
            </a:r>
          </a:p>
          <a:p>
            <a:endParaRPr lang="pt-BR" sz="2100" b="1" dirty="0"/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400" dirty="0"/>
              <a:t>Projeto, gerenciamento e operação da futura planta de dessalinização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367" y="887998"/>
            <a:ext cx="4943710" cy="720000"/>
          </a:xfrm>
          <a:prstGeom prst="rect">
            <a:avLst/>
          </a:prstGeom>
        </p:spPr>
      </p:pic>
      <p:pic>
        <p:nvPicPr>
          <p:cNvPr id="3" name="Imagem 2" descr="image00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61989" y="764704"/>
            <a:ext cx="4630011" cy="30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246683"/>
            <a:ext cx="12192000" cy="361131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1367" y="1772816"/>
            <a:ext cx="68627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Exemplo de Aplicação - Triunfo</a:t>
            </a:r>
          </a:p>
          <a:p>
            <a:endParaRPr lang="pt-BR" sz="21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400" dirty="0"/>
              <a:t>Projeto, gerenciamento e operação da futura planta de dessalinização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344" y="2750308"/>
            <a:ext cx="97885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50" dirty="0"/>
              <a:t>Unidades com estrutura própria para manutenção de equipamentos em </a:t>
            </a:r>
            <a:r>
              <a:rPr lang="pt-BR" sz="2050" dirty="0" err="1"/>
              <a:t>ETAs</a:t>
            </a:r>
            <a:r>
              <a:rPr lang="pt-BR" sz="2050" dirty="0"/>
              <a:t> e </a:t>
            </a:r>
            <a:r>
              <a:rPr lang="pt-BR" sz="2050" dirty="0" err="1"/>
              <a:t>ETEs</a:t>
            </a:r>
            <a:r>
              <a:rPr lang="pt-BR" sz="2050" dirty="0"/>
              <a:t>, unidades móveis para tratamento de águas e efluentes, tratamento de lodos e resíduos sólidos provenientes de processo, tratamento de água de lastro e dessalinização, além de prover resposta a derramamentos de óleo e outros produtos químicos em água ou terra:</a:t>
            </a:r>
          </a:p>
          <a:p>
            <a:endParaRPr lang="pt-BR" sz="1000" dirty="0"/>
          </a:p>
          <a:p>
            <a:endParaRPr lang="pt-BR" sz="2050" dirty="0"/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050" dirty="0"/>
              <a:t>Instaladas em locais estratégicos, operando 24/7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050" dirty="0"/>
              <a:t>Equipamentos de alta tecnologia, móveis ou para instalações fixas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050" dirty="0"/>
              <a:t>Equipe capacitada de acordo com padrões internacionais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050" dirty="0"/>
              <a:t>Frota própria de veículos e embarcações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050" dirty="0"/>
              <a:t>Estruturas próprias de manutenção e logística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pt-BR" sz="2050" dirty="0"/>
              <a:t>Realização de treinamentos e exercícios simulados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16812" y="1916832"/>
            <a:ext cx="1949385" cy="23576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040216" y="4401847"/>
            <a:ext cx="1949602" cy="23395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23279" y="4386054"/>
            <a:ext cx="1949385" cy="23526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1344" y="1763654"/>
            <a:ext cx="622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Unidade Avançada de Serviços Completos para</a:t>
            </a:r>
          </a:p>
          <a:p>
            <a:r>
              <a:rPr lang="pt-BR" b="1" dirty="0">
                <a:latin typeface="+mj-lt"/>
              </a:rPr>
              <a:t>Descontaminação e Tratamento de Águas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367" y="887998"/>
            <a:ext cx="494371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2095561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Equipamentos prontos a operar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Estrutura própria de manutenção e logística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Diversas localidades, inclusive Carapicuíba e São Bernardo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367" y="887998"/>
            <a:ext cx="4943710" cy="72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23248" y="764704"/>
            <a:ext cx="6768752" cy="60932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328" y="4561857"/>
            <a:ext cx="5303912" cy="229614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337" y="3709138"/>
            <a:ext cx="2894813" cy="313932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Tratamento preliminar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Sistemas de aeração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Remoção de lodo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Desidratação e secagem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Agitação e mistura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Desinfecção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Operações auxiliares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Filtração e </a:t>
            </a:r>
            <a:r>
              <a:rPr lang="pt-BR" sz="1800" dirty="0" err="1">
                <a:latin typeface="+mn-lt"/>
              </a:rPr>
              <a:t>ultrafiltração</a:t>
            </a:r>
            <a:endParaRPr lang="pt-BR" sz="1800" dirty="0">
              <a:latin typeface="+mn-lt"/>
            </a:endParaRP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Estações compactas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Aplicações especiais</a:t>
            </a:r>
          </a:p>
          <a:p>
            <a:pPr marL="144000" indent="-1778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+mn-lt"/>
              </a:rPr>
              <a:t>Válvulas e bombas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9336" y="903430"/>
            <a:ext cx="297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Tratamento de água e efluentes municipais e industriais / saneamento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9337" y="2465119"/>
            <a:ext cx="2736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F07D34"/>
              </a:buClr>
            </a:pPr>
            <a:r>
              <a:rPr lang="pt-BR" sz="1800" b="1" dirty="0">
                <a:latin typeface="+mn-lt"/>
              </a:rPr>
              <a:t>Equipamentos e sistemas destinados a todas as fases de tratamento de águas e efluentes e </a:t>
            </a:r>
            <a:r>
              <a:rPr lang="pt-BR" sz="1800" b="1" dirty="0" err="1">
                <a:latin typeface="+mn-lt"/>
              </a:rPr>
              <a:t>reúso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3672" y="786704"/>
            <a:ext cx="9062033" cy="60712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6565" y="781016"/>
            <a:ext cx="8802141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1" b="1" dirty="0">
                <a:ea typeface="Tahoma" panose="020B0604030504040204" pitchFamily="34" charset="0"/>
                <a:cs typeface="Tahoma" panose="020B0604030504040204" pitchFamily="34" charset="0"/>
              </a:rPr>
              <a:t>Parcerias, cooperação técnica e licenciamento tecnológico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79957" y="5846420"/>
            <a:ext cx="11917970" cy="555872"/>
            <a:chOff x="179957" y="5846420"/>
            <a:chExt cx="11917970" cy="55587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97598" y="5964850"/>
              <a:ext cx="1009145" cy="319013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371738" y="6030836"/>
              <a:ext cx="966888" cy="18704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19990" y="6003855"/>
              <a:ext cx="871474" cy="2410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544760" y="5997536"/>
              <a:ext cx="887344" cy="25364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638236" y="6024138"/>
              <a:ext cx="1459691" cy="200437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802249" y="5846420"/>
              <a:ext cx="611719" cy="555872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957" y="5987603"/>
              <a:ext cx="1416158" cy="2735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620102" y="5982015"/>
              <a:ext cx="993754" cy="284683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12877" y="5961113"/>
              <a:ext cx="695931" cy="326486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14942" y="5984056"/>
              <a:ext cx="1150662" cy="280600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179957" y="4428552"/>
            <a:ext cx="11917970" cy="636235"/>
            <a:chOff x="179957" y="4535222"/>
            <a:chExt cx="11917970" cy="63623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05694" y="4701765"/>
              <a:ext cx="783992" cy="303149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957" y="4668987"/>
              <a:ext cx="883896" cy="368704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02142" y="4680400"/>
              <a:ext cx="1062024" cy="345879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605123" y="4535222"/>
              <a:ext cx="676489" cy="636235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91550" y="4706543"/>
              <a:ext cx="1231455" cy="293593"/>
            </a:xfrm>
            <a:prstGeom prst="rect">
              <a:avLst/>
            </a:prstGeom>
          </p:spPr>
        </p:pic>
        <p:pic>
          <p:nvPicPr>
            <p:cNvPr id="20" name="Picture 5" descr="N:\a\Logos\Parceiros-Clientes-Afins\OPFLEX.jp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846" y="4667469"/>
              <a:ext cx="998436" cy="371741"/>
            </a:xfrm>
            <a:prstGeom prst="rect">
              <a:avLst/>
            </a:prstGeom>
            <a:noFill/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157947" y="4600556"/>
              <a:ext cx="939980" cy="505567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206007" y="4660050"/>
              <a:ext cx="743702" cy="386579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788746" y="4670088"/>
              <a:ext cx="1227359" cy="366503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131527" y="4647382"/>
              <a:ext cx="728774" cy="411915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423453" y="4637339"/>
              <a:ext cx="1223452" cy="432000"/>
            </a:xfrm>
            <a:prstGeom prst="rect">
              <a:avLst/>
            </a:prstGeom>
          </p:spPr>
        </p:pic>
      </p:grpSp>
      <p:grpSp>
        <p:nvGrpSpPr>
          <p:cNvPr id="26" name="Grupo 25"/>
          <p:cNvGrpSpPr/>
          <p:nvPr/>
        </p:nvGrpSpPr>
        <p:grpSpPr>
          <a:xfrm>
            <a:off x="119336" y="1585935"/>
            <a:ext cx="11978591" cy="559625"/>
            <a:chOff x="119336" y="1585935"/>
            <a:chExt cx="11978591" cy="559625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383998" y="1619284"/>
              <a:ext cx="1110384" cy="492927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141631" y="1729673"/>
              <a:ext cx="918083" cy="2721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357130" y="1649329"/>
              <a:ext cx="687414" cy="432836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63675" y="1603395"/>
              <a:ext cx="496368" cy="524704"/>
            </a:xfrm>
            <a:prstGeom prst="rect">
              <a:avLst/>
            </a:prstGeom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801" y="1604819"/>
              <a:ext cx="903039" cy="52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56927" y="1704160"/>
              <a:ext cx="853724" cy="323175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025245" y="1666523"/>
              <a:ext cx="1261666" cy="398449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9336" y="1699054"/>
              <a:ext cx="1547252" cy="333387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07738" y="1679364"/>
              <a:ext cx="975267" cy="372766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80092" y="1739418"/>
              <a:ext cx="748066" cy="252658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591469" y="1674760"/>
              <a:ext cx="849999" cy="381975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538551" y="1585935"/>
              <a:ext cx="559376" cy="559625"/>
            </a:xfrm>
            <a:prstGeom prst="rect">
              <a:avLst/>
            </a:prstGeom>
          </p:spPr>
        </p:pic>
      </p:grpSp>
      <p:grpSp>
        <p:nvGrpSpPr>
          <p:cNvPr id="39" name="Grupo 38"/>
          <p:cNvGrpSpPr/>
          <p:nvPr/>
        </p:nvGrpSpPr>
        <p:grpSpPr>
          <a:xfrm>
            <a:off x="286565" y="2927194"/>
            <a:ext cx="11811362" cy="719724"/>
            <a:chOff x="286565" y="2921683"/>
            <a:chExt cx="11811362" cy="719724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540408" y="3158416"/>
              <a:ext cx="919866" cy="246258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052630" y="2972976"/>
              <a:ext cx="616863" cy="617138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545909" y="3180453"/>
              <a:ext cx="1044155" cy="202185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665619" y="3015875"/>
              <a:ext cx="799234" cy="531340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86565" y="3111406"/>
              <a:ext cx="817599" cy="340278"/>
            </a:xfrm>
            <a:prstGeom prst="rect">
              <a:avLst/>
            </a:prstGeom>
          </p:spPr>
        </p:pic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745048" y="3020532"/>
              <a:ext cx="1452112" cy="522026"/>
            </a:xfrm>
            <a:prstGeom prst="rect">
              <a:avLst/>
            </a:prstGeom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272715" y="3126069"/>
              <a:ext cx="1197639" cy="310953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79719" y="2921683"/>
              <a:ext cx="749712" cy="719724"/>
            </a:xfrm>
            <a:prstGeom prst="rect">
              <a:avLst/>
            </a:prstGeom>
          </p:spPr>
        </p:pic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535827" y="3110095"/>
              <a:ext cx="1562100" cy="342900"/>
            </a:xfrm>
            <a:prstGeom prst="rect">
              <a:avLst/>
            </a:prstGeom>
          </p:spPr>
        </p:pic>
        <p:pic>
          <p:nvPicPr>
            <p:cNvPr id="49" name="Imagem 48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004986" y="3132078"/>
              <a:ext cx="1070376" cy="298934"/>
            </a:xfrm>
            <a:prstGeom prst="rect">
              <a:avLst/>
            </a:prstGeom>
          </p:spPr>
        </p:pic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50917" y="3065545"/>
              <a:ext cx="826158" cy="43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99857" y="687703"/>
            <a:ext cx="6706152" cy="789883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744074" y="861792"/>
            <a:ext cx="5256584" cy="2861154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999" b="1" dirty="0"/>
              <a:t>PLANTAS</a:t>
            </a:r>
          </a:p>
          <a:p>
            <a:pPr>
              <a:lnSpc>
                <a:spcPct val="150000"/>
              </a:lnSpc>
            </a:pPr>
            <a:r>
              <a:rPr lang="pt-BR" sz="1999" dirty="0"/>
              <a:t>Escritório Jabaquara</a:t>
            </a:r>
          </a:p>
          <a:p>
            <a:pPr>
              <a:lnSpc>
                <a:spcPct val="150000"/>
              </a:lnSpc>
            </a:pPr>
            <a:r>
              <a:rPr lang="pt-BR" sz="1999" dirty="0"/>
              <a:t>Escritório Faria Lima</a:t>
            </a:r>
          </a:p>
          <a:p>
            <a:pPr>
              <a:lnSpc>
                <a:spcPct val="150000"/>
              </a:lnSpc>
            </a:pPr>
            <a:r>
              <a:rPr lang="pt-BR" sz="1999" dirty="0"/>
              <a:t>Escritório México</a:t>
            </a:r>
          </a:p>
          <a:p>
            <a:pPr>
              <a:lnSpc>
                <a:spcPct val="150000"/>
              </a:lnSpc>
            </a:pPr>
            <a:r>
              <a:rPr lang="pt-BR" sz="1999" dirty="0"/>
              <a:t>Unidade fabril Itu</a:t>
            </a:r>
          </a:p>
          <a:p>
            <a:pPr>
              <a:lnSpc>
                <a:spcPct val="150000"/>
              </a:lnSpc>
            </a:pPr>
            <a:r>
              <a:rPr lang="pt-BR" sz="1999" dirty="0"/>
              <a:t>Mais de 70 unidades distribuídas nas Américas</a:t>
            </a:r>
          </a:p>
        </p:txBody>
      </p:sp>
      <p:grpSp>
        <p:nvGrpSpPr>
          <p:cNvPr id="4" name="Grupo 13"/>
          <p:cNvGrpSpPr/>
          <p:nvPr/>
        </p:nvGrpSpPr>
        <p:grpSpPr>
          <a:xfrm>
            <a:off x="6739601" y="3034317"/>
            <a:ext cx="436518" cy="2349275"/>
            <a:chOff x="6667594" y="2492896"/>
            <a:chExt cx="720080" cy="2348550"/>
          </a:xfrm>
        </p:grpSpPr>
        <p:cxnSp>
          <p:nvCxnSpPr>
            <p:cNvPr id="5" name="Conector reto 4"/>
            <p:cNvCxnSpPr/>
            <p:nvPr/>
          </p:nvCxnSpPr>
          <p:spPr bwMode="auto">
            <a:xfrm flipH="1">
              <a:off x="6667594" y="4841446"/>
              <a:ext cx="7200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3C91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Conector reto 5"/>
            <p:cNvCxnSpPr/>
            <p:nvPr/>
          </p:nvCxnSpPr>
          <p:spPr bwMode="auto">
            <a:xfrm flipV="1">
              <a:off x="6667594" y="2492896"/>
              <a:ext cx="0" cy="23485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3C91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6119" y="4005064"/>
            <a:ext cx="3816424" cy="246362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" y="782996"/>
            <a:ext cx="12192000" cy="4565551"/>
          </a:xfrm>
          <a:prstGeom prst="rect">
            <a:avLst/>
          </a:prstGeom>
          <a:solidFill>
            <a:srgbClr val="00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198">
              <a:latin typeface="+mj-l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66279" y="5793132"/>
            <a:ext cx="7059449" cy="682699"/>
            <a:chOff x="2566279" y="5793132"/>
            <a:chExt cx="7059449" cy="6826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59622" y="5793132"/>
              <a:ext cx="2566106" cy="68269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566279" y="5793132"/>
              <a:ext cx="2229882" cy="682699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484385" y="1191757"/>
            <a:ext cx="11223235" cy="894537"/>
            <a:chOff x="457912" y="1554957"/>
            <a:chExt cx="11223235" cy="894261"/>
          </a:xfrm>
        </p:grpSpPr>
        <p:grpSp>
          <p:nvGrpSpPr>
            <p:cNvPr id="7" name="Grupo 14"/>
            <p:cNvGrpSpPr/>
            <p:nvPr/>
          </p:nvGrpSpPr>
          <p:grpSpPr>
            <a:xfrm>
              <a:off x="457912" y="1556941"/>
              <a:ext cx="6953092" cy="892277"/>
              <a:chOff x="1343473" y="1196752"/>
              <a:chExt cx="6953092" cy="892277"/>
            </a:xfrm>
          </p:grpSpPr>
          <p:sp>
            <p:nvSpPr>
              <p:cNvPr id="10" name="CaixaDeTexto 9"/>
              <p:cNvSpPr txBox="1"/>
              <p:nvPr/>
            </p:nvSpPr>
            <p:spPr>
              <a:xfrm>
                <a:off x="1343473" y="1196752"/>
                <a:ext cx="2272079" cy="89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spc="100" dirty="0">
                    <a:solidFill>
                      <a:schemeClr val="bg1"/>
                    </a:solidFill>
                    <a:latin typeface="+mj-lt"/>
                  </a:rPr>
                  <a:t>Escritório Jabaquara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Av. Jabaquara, 3060 • 3° andar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04046-500 • São Paulo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SP • Brasil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Tel: +55 11 4059-9999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609379" y="1196752"/>
                <a:ext cx="2272078" cy="89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spc="100" dirty="0">
                    <a:solidFill>
                      <a:schemeClr val="bg1"/>
                    </a:solidFill>
                    <a:latin typeface="+mj-lt"/>
                  </a:rPr>
                  <a:t>Escritório Faria Lima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Av. Brig. Faria Lima, 2013 • 5A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01452-001 • São Paulo</a:t>
                </a:r>
                <a:b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SP •  Brasil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Tel: +55 11 3031-3327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5858289" y="1196752"/>
                <a:ext cx="2438276" cy="89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spc="100" dirty="0">
                    <a:solidFill>
                      <a:schemeClr val="bg1"/>
                    </a:solidFill>
                    <a:latin typeface="+mj-lt"/>
                  </a:rPr>
                  <a:t>Escritório Rio de Janeiro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Rua da Assembleia, 11 • 8°Andar  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20011-001 • Rio de Janeiro</a:t>
                </a:r>
                <a:b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RJ • Brasil</a:t>
                </a:r>
              </a:p>
              <a:p>
                <a:r>
                  <a:rPr lang="pt-BR" sz="1000" spc="100" dirty="0">
                    <a:solidFill>
                      <a:schemeClr val="bg1"/>
                    </a:solidFill>
                    <a:latin typeface="+mj-lt"/>
                  </a:rPr>
                  <a:t>Tel: +55 21 2215-3060</a:t>
                </a:r>
                <a:endParaRPr lang="pt-BR" sz="1000" b="1" spc="1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7320136" y="1555948"/>
              <a:ext cx="2438276" cy="892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spc="100" dirty="0">
                  <a:solidFill>
                    <a:schemeClr val="bg1"/>
                  </a:solidFill>
                  <a:latin typeface="+mj-lt"/>
                </a:rPr>
                <a:t>Escritório México</a:t>
              </a:r>
            </a:p>
            <a:p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Dante No.32 Bis• 1°Piso   </a:t>
              </a:r>
            </a:p>
            <a:p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11590 • </a:t>
              </a:r>
              <a:r>
                <a:rPr lang="pt-BR" sz="1000" spc="100" dirty="0" err="1">
                  <a:solidFill>
                    <a:schemeClr val="bg1"/>
                  </a:solidFill>
                  <a:latin typeface="+mj-lt"/>
                </a:rPr>
                <a:t>Colonia</a:t>
              </a:r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 Nueva </a:t>
              </a:r>
              <a:r>
                <a:rPr lang="pt-BR" sz="1000" spc="100" dirty="0" err="1">
                  <a:solidFill>
                    <a:schemeClr val="bg1"/>
                  </a:solidFill>
                  <a:latin typeface="+mj-lt"/>
                </a:rPr>
                <a:t>Anzures</a:t>
              </a:r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pt-BR" sz="1000" spc="100" dirty="0">
                  <a:solidFill>
                    <a:schemeClr val="bg1"/>
                  </a:solidFill>
                  <a:latin typeface="+mj-lt"/>
                </a:rPr>
              </a:br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México DF • México</a:t>
              </a:r>
            </a:p>
            <a:p>
              <a:r>
                <a:rPr lang="pt-BR" sz="1000" spc="100" dirty="0" err="1">
                  <a:solidFill>
                    <a:schemeClr val="bg1"/>
                  </a:solidFill>
                  <a:latin typeface="+mj-lt"/>
                </a:rPr>
                <a:t>Tel</a:t>
              </a:r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: +52 55 5531-1841</a:t>
              </a:r>
              <a:endParaRPr lang="pt-BR" sz="1000" b="1" spc="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9580875" y="1554957"/>
              <a:ext cx="2100272" cy="892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spc="100" dirty="0">
                  <a:solidFill>
                    <a:schemeClr val="bg1"/>
                  </a:solidFill>
                  <a:latin typeface="+mj-lt"/>
                </a:rPr>
                <a:t>Unidade Fabril</a:t>
              </a:r>
            </a:p>
            <a:p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Av. Tiradentes, 2620   </a:t>
              </a:r>
            </a:p>
            <a:p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13309-640 • Itu • SP • Brasil</a:t>
              </a:r>
            </a:p>
            <a:p>
              <a:r>
                <a:rPr lang="pt-BR" sz="1000" spc="100" dirty="0" err="1">
                  <a:solidFill>
                    <a:schemeClr val="bg1"/>
                  </a:solidFill>
                  <a:latin typeface="+mj-lt"/>
                </a:rPr>
                <a:t>Tel</a:t>
              </a:r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: +55 11 4025-6820</a:t>
              </a:r>
              <a:br>
                <a:rPr lang="pt-BR" sz="1000" spc="100" dirty="0">
                  <a:solidFill>
                    <a:schemeClr val="bg1"/>
                  </a:solidFill>
                  <a:latin typeface="+mj-lt"/>
                </a:rPr>
              </a:br>
              <a:r>
                <a:rPr lang="pt-BR" sz="1000" spc="100" dirty="0">
                  <a:solidFill>
                    <a:schemeClr val="bg1"/>
                  </a:solidFill>
                  <a:latin typeface="+mj-lt"/>
                </a:rPr>
                <a:t>       +55 11 9 6634-3573  </a:t>
              </a:r>
              <a:endParaRPr lang="pt-BR" sz="1000" b="1" spc="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3912126" y="2789702"/>
            <a:ext cx="4367754" cy="80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99" b="1" dirty="0">
                <a:solidFill>
                  <a:schemeClr val="bg1"/>
                </a:solidFill>
                <a:latin typeface="+mj-lt"/>
              </a:rPr>
              <a:t>Atendimento a emergências ambientais 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0800 772 2220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2148208" y="4196821"/>
            <a:ext cx="7898834" cy="646074"/>
            <a:chOff x="1407279" y="3148409"/>
            <a:chExt cx="5924125" cy="484556"/>
          </a:xfrm>
        </p:grpSpPr>
        <p:sp>
          <p:nvSpPr>
            <p:cNvPr id="15" name="CaixaDeTexto 14"/>
            <p:cNvSpPr txBox="1"/>
            <p:nvPr/>
          </p:nvSpPr>
          <p:spPr>
            <a:xfrm>
              <a:off x="4774853" y="3148409"/>
              <a:ext cx="2556551" cy="48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99" b="1" dirty="0">
                  <a:solidFill>
                    <a:schemeClr val="bg1"/>
                  </a:solidFill>
                  <a:latin typeface="+mj-lt"/>
                </a:rPr>
                <a:t>contato@aquamecbrasil.com.br</a:t>
              </a:r>
            </a:p>
            <a:p>
              <a:pPr algn="ctr"/>
              <a:r>
                <a:rPr lang="pt-BR" sz="1799" b="1" dirty="0">
                  <a:solidFill>
                    <a:schemeClr val="bg1"/>
                  </a:solidFill>
                  <a:latin typeface="+mj-lt"/>
                </a:rPr>
                <a:t>www.aquamecbrasil.com.br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407279" y="3148409"/>
              <a:ext cx="2302931" cy="48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99" b="1" dirty="0">
                  <a:solidFill>
                    <a:schemeClr val="bg1"/>
                  </a:solidFill>
                  <a:latin typeface="+mj-lt"/>
                </a:rPr>
                <a:t>contato@albriggs.com.br</a:t>
              </a:r>
            </a:p>
            <a:p>
              <a:pPr algn="ctr"/>
              <a:r>
                <a:rPr lang="pt-BR" sz="1799" b="1" dirty="0">
                  <a:solidFill>
                    <a:schemeClr val="bg1"/>
                  </a:solidFill>
                  <a:latin typeface="+mj-lt"/>
                </a:rPr>
                <a:t>www.albriggs.com.br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0" y="764704"/>
            <a:ext cx="12192000" cy="39604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kern="0" spc="50" dirty="0" err="1"/>
              <a:t>contratação</a:t>
            </a:r>
            <a:r>
              <a:rPr lang="en-GB" sz="3200" b="1" kern="0" spc="50" dirty="0"/>
              <a:t> </a:t>
            </a:r>
            <a:r>
              <a:rPr lang="en-GB" sz="3200" b="1" kern="0" spc="50" dirty="0" err="1"/>
              <a:t>por</a:t>
            </a:r>
            <a:r>
              <a:rPr lang="en-GB" sz="3200" b="1" kern="0" spc="50" dirty="0"/>
              <a:t> performance</a:t>
            </a:r>
            <a:endParaRPr kumimoji="0" lang="en-GB" sz="3200" b="1" i="0" u="none" strike="noStrike" kern="0" cap="none" spc="50" normalizeH="0" dirty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79" y="1562472"/>
            <a:ext cx="10081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Ampla experiência em contratos por performance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2400" y="2330023"/>
            <a:ext cx="11209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Mais de 17 anos de experiência em contratos por performance no segmento de óleo e gás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Metodologia de contratação pode ser totalmente adequada ao saneamento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Atendimento com recursos humanos e materiais em eventos nacionais e internacionais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Estrutura própria de logística, manutenção e assistência técnica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212000" y="4878000"/>
            <a:ext cx="1980000" cy="19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27200" y="4878000"/>
            <a:ext cx="1980000" cy="198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878000"/>
            <a:ext cx="1980000" cy="198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84800" y="4878000"/>
            <a:ext cx="1980000" cy="198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69600" y="4878000"/>
            <a:ext cx="1980000" cy="198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42400" y="4878000"/>
            <a:ext cx="1980000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58263" y="3873579"/>
            <a:ext cx="822709" cy="822709"/>
            <a:chOff x="4547828" y="2420888"/>
            <a:chExt cx="2808312" cy="2808312"/>
          </a:xfrm>
        </p:grpSpPr>
        <p:sp>
          <p:nvSpPr>
            <p:cNvPr id="3" name="Cruz 2"/>
            <p:cNvSpPr/>
            <p:nvPr/>
          </p:nvSpPr>
          <p:spPr bwMode="auto">
            <a:xfrm>
              <a:off x="4943872" y="2816932"/>
              <a:ext cx="2016224" cy="2016224"/>
            </a:xfrm>
            <a:prstGeom prst="plus">
              <a:avLst>
                <a:gd name="adj" fmla="val 44719"/>
              </a:avLst>
            </a:prstGeom>
            <a:solidFill>
              <a:srgbClr val="B3C9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" name="Rosca 3"/>
            <p:cNvSpPr/>
            <p:nvPr/>
          </p:nvSpPr>
          <p:spPr bwMode="auto">
            <a:xfrm>
              <a:off x="4547828" y="2420888"/>
              <a:ext cx="2808312" cy="2808312"/>
            </a:xfrm>
            <a:prstGeom prst="donut">
              <a:avLst>
                <a:gd name="adj" fmla="val 5562"/>
              </a:avLst>
            </a:prstGeom>
            <a:solidFill>
              <a:srgbClr val="B3C9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1314960" y="2135923"/>
            <a:ext cx="6961007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Disponibilização de recursos de acordo com necessidade e critérios do cliente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94858" y="1489592"/>
            <a:ext cx="782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 que entendemos por performance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14959" y="4630362"/>
            <a:ext cx="638494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O pagamento é realizado somente mediante atendimento a parâmetros de operação / medição estabelecidos pelo cliente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14960" y="3984031"/>
            <a:ext cx="652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 contratação por performance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186"/>
          <a:stretch/>
        </p:blipFill>
        <p:spPr>
          <a:xfrm>
            <a:off x="8504808" y="836712"/>
            <a:ext cx="3689102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93515" y="1352707"/>
            <a:ext cx="5200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Pontos fundamentais para a contratação por performance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65715" y="2563241"/>
            <a:ext cx="5586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Monitoramento Remoto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Equipamentos adicionais para reposição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Peças de reposição (</a:t>
            </a:r>
            <a:r>
              <a:rPr lang="pt-BR" sz="2400" dirty="0" err="1">
                <a:solidFill>
                  <a:schemeClr val="tx1"/>
                </a:solidFill>
                <a:latin typeface="+mn-lt"/>
              </a:rPr>
              <a:t>spare</a:t>
            </a:r>
            <a:r>
              <a:rPr 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+mn-lt"/>
              </a:rPr>
              <a:t>parts</a:t>
            </a:r>
            <a:r>
              <a:rPr lang="pt-BR" sz="24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Equipes de manutenção disponíveis 24/7, para atendimento no local em no máximo 2 horas (a ser definido com o cliente)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Treinamento dos operadores do cliente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85474" y="932541"/>
            <a:ext cx="4903326" cy="56690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0" y="764704"/>
            <a:ext cx="12192000" cy="39604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kern="0" spc="50" dirty="0" err="1"/>
              <a:t>exemplos</a:t>
            </a:r>
            <a:r>
              <a:rPr lang="en-GB" sz="3200" b="1" kern="0" spc="50" dirty="0"/>
              <a:t> de </a:t>
            </a:r>
            <a:r>
              <a:rPr lang="en-GB" sz="3200" b="1" kern="0" spc="50" dirty="0" err="1"/>
              <a:t>contrata</a:t>
            </a:r>
            <a:r>
              <a:rPr lang="en-US" sz="3200" b="1" kern="0" spc="50" dirty="0" err="1"/>
              <a:t>ção</a:t>
            </a:r>
            <a:endParaRPr kumimoji="0" lang="en-GB" sz="3200" b="1" i="0" u="none" strike="noStrike" kern="0" cap="none" spc="50" normalizeH="0" dirty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1491" y="1500329"/>
            <a:ext cx="221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Grades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00056" y="835200"/>
            <a:ext cx="5591944" cy="60228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91176" y="2420888"/>
            <a:ext cx="588088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+mn-lt"/>
              </a:rPr>
              <a:t>Sugestão de parâmetros de performance</a:t>
            </a:r>
          </a:p>
          <a:p>
            <a:r>
              <a:rPr lang="pt-BR" dirty="0">
                <a:solidFill>
                  <a:schemeClr val="tx1"/>
                </a:solidFill>
                <a:latin typeface="+mn-lt"/>
              </a:rPr>
              <a:t>Vazão (</a:t>
            </a:r>
            <a:r>
              <a:rPr lang="pt-BR" dirty="0" err="1">
                <a:solidFill>
                  <a:schemeClr val="tx1"/>
                </a:solidFill>
                <a:latin typeface="+mn-lt"/>
              </a:rPr>
              <a:t>mín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 / </a:t>
            </a:r>
            <a:r>
              <a:rPr lang="pt-BR" dirty="0" err="1">
                <a:solidFill>
                  <a:schemeClr val="tx1"/>
                </a:solidFill>
                <a:latin typeface="+mn-lt"/>
              </a:rPr>
              <a:t>máx</a:t>
            </a:r>
            <a:r>
              <a:rPr lang="pt-BR" dirty="0">
                <a:solidFill>
                  <a:schemeClr val="tx1"/>
                </a:solidFill>
                <a:latin typeface="+mn-lt"/>
              </a:rPr>
              <a:t>)</a:t>
            </a:r>
          </a:p>
          <a:p>
            <a:r>
              <a:rPr lang="pt-BR" dirty="0">
                <a:solidFill>
                  <a:schemeClr val="tx1"/>
                </a:solidFill>
                <a:latin typeface="+mn-lt"/>
              </a:rPr>
              <a:t>Ciclos de operação da grade</a:t>
            </a:r>
          </a:p>
          <a:p>
            <a:endParaRPr lang="pt-BR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+mn-lt"/>
              </a:rPr>
              <a:t>Exemplo de dispositivo para medição</a:t>
            </a:r>
          </a:p>
          <a:p>
            <a:r>
              <a:rPr lang="pt-BR" dirty="0">
                <a:solidFill>
                  <a:schemeClr val="tx1"/>
                </a:solidFill>
                <a:latin typeface="+mn-lt"/>
              </a:rPr>
              <a:t>Medidor de vazão dedicado no canal da grade</a:t>
            </a:r>
          </a:p>
          <a:p>
            <a:r>
              <a:rPr lang="pt-BR" dirty="0">
                <a:solidFill>
                  <a:schemeClr val="tx1"/>
                </a:solidFill>
                <a:latin typeface="+mn-lt"/>
              </a:rPr>
              <a:t>Medidor de número de ciclos da grade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1694</Words>
  <Application>Microsoft Office PowerPoint</Application>
  <PresentationFormat>Personalizar</PresentationFormat>
  <Paragraphs>253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nathalia.freitas</cp:lastModifiedBy>
  <cp:revision>15</cp:revision>
  <dcterms:created xsi:type="dcterms:W3CDTF">2018-02-09T11:48:52Z</dcterms:created>
  <dcterms:modified xsi:type="dcterms:W3CDTF">2018-04-26T13:54:38Z</dcterms:modified>
</cp:coreProperties>
</file>