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9" r:id="rId3"/>
    <p:sldId id="280" r:id="rId4"/>
    <p:sldId id="264" r:id="rId5"/>
    <p:sldId id="285" r:id="rId6"/>
    <p:sldId id="286" r:id="rId7"/>
    <p:sldId id="262" r:id="rId8"/>
    <p:sldId id="263" r:id="rId9"/>
    <p:sldId id="265" r:id="rId10"/>
    <p:sldId id="267" r:id="rId11"/>
    <p:sldId id="268" r:id="rId12"/>
    <p:sldId id="283" r:id="rId13"/>
    <p:sldId id="284" r:id="rId14"/>
    <p:sldId id="271" r:id="rId15"/>
    <p:sldId id="272"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p:scale>
          <a:sx n="60" d="100"/>
          <a:sy n="60" d="100"/>
        </p:scale>
        <p:origin x="-1668" y="-270"/>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29/05/2018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77C5135-C6EC-4FEB-97E1-E7A17BEAE96C}" type="datetimeFigureOut">
              <a:rPr lang="pt-BR" smtClean="0"/>
              <a:t>29/05/2018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77C5135-C6EC-4FEB-97E1-E7A17BEAE96C}" type="datetimeFigureOut">
              <a:rPr lang="pt-BR" smtClean="0"/>
              <a:t>29/05/2018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29/05/2018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29/05/2018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29/05/2018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aolemos@gmail.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3789040"/>
            <a:ext cx="7776864" cy="1655762"/>
          </a:xfrm>
        </p:spPr>
        <p:txBody>
          <a:bodyPr>
            <a:normAutofit/>
          </a:bodyPr>
          <a:lstStyle/>
          <a:p>
            <a:pPr marL="0" indent="0" algn="r">
              <a:buNone/>
            </a:pPr>
            <a:r>
              <a:rPr lang="pt-BR" sz="2200" b="1" dirty="0" smtClean="0"/>
              <a:t>Autores: </a:t>
            </a:r>
            <a:r>
              <a:rPr lang="pt-BR" sz="2200" b="1" dirty="0"/>
              <a:t>Alba de Oliveira </a:t>
            </a:r>
            <a:r>
              <a:rPr lang="pt-BR" sz="2200" b="1" dirty="0" smtClean="0"/>
              <a:t>Lemos</a:t>
            </a:r>
          </a:p>
          <a:p>
            <a:pPr marL="1371600" lvl="3" indent="0" algn="r">
              <a:buNone/>
            </a:pPr>
            <a:r>
              <a:rPr lang="pt-BR" sz="1600" b="1" dirty="0"/>
              <a:t>	</a:t>
            </a:r>
            <a:r>
              <a:rPr lang="pt-BR" sz="2200" b="1" dirty="0" smtClean="0"/>
              <a:t>Osman de Oliveira Lira</a:t>
            </a:r>
          </a:p>
          <a:p>
            <a:pPr marL="1371600" lvl="3" indent="0" algn="r">
              <a:buNone/>
            </a:pPr>
            <a:r>
              <a:rPr lang="pt-BR" sz="2200" b="1" dirty="0" smtClean="0"/>
              <a:t>Maria de Fátima de Vasconcelos Silva</a:t>
            </a:r>
            <a:endParaRPr lang="pt-BR" sz="2200" dirty="0"/>
          </a:p>
          <a:p>
            <a:pPr marL="1371600" lvl="3" indent="0">
              <a:buNone/>
            </a:pPr>
            <a:endParaRPr lang="pt-BR" sz="2200" dirty="0"/>
          </a:p>
          <a:p>
            <a:pPr marL="1371600" lvl="3" indent="0">
              <a:buNone/>
            </a:pPr>
            <a:endParaRPr lang="pt-BR" sz="2200" b="1" dirty="0" smtClean="0"/>
          </a:p>
          <a:p>
            <a:pPr algn="l"/>
            <a:endParaRPr lang="pt-BR" sz="2800" dirty="0"/>
          </a:p>
        </p:txBody>
      </p:sp>
      <p:sp>
        <p:nvSpPr>
          <p:cNvPr id="5" name="Título 1"/>
          <p:cNvSpPr>
            <a:spLocks noGrp="1"/>
          </p:cNvSpPr>
          <p:nvPr>
            <p:ph type="ctrTitle" idx="4294967295"/>
          </p:nvPr>
        </p:nvSpPr>
        <p:spPr>
          <a:xfrm>
            <a:off x="0" y="1124744"/>
            <a:ext cx="8964488" cy="2387600"/>
          </a:xfrm>
        </p:spPr>
        <p:txBody>
          <a:bodyPr anchor="ctr" anchorCtr="0">
            <a:normAutofit/>
          </a:bodyPr>
          <a:lstStyle/>
          <a:p>
            <a:r>
              <a:rPr lang="pt-BR" b="1" dirty="0"/>
              <a:t>AVALIAÇÃO DE DADOS SECUNDÁRIOS DA VIGIÁGUA, DOS MUNICÍPIOS DA III GERES DE PERNAMBUCO</a:t>
            </a:r>
            <a:endParaRPr lang="pt-BR" dirty="0"/>
          </a:p>
        </p:txBody>
      </p:sp>
    </p:spTree>
    <p:extLst>
      <p:ext uri="{BB962C8B-B14F-4D97-AF65-F5344CB8AC3E}">
        <p14:creationId xmlns:p14="http://schemas.microsoft.com/office/powerpoint/2010/main" val="2602150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0648"/>
            <a:ext cx="7272808"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184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8640"/>
            <a:ext cx="734481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ixaDeTexto 6"/>
          <p:cNvSpPr txBox="1"/>
          <p:nvPr/>
        </p:nvSpPr>
        <p:spPr>
          <a:xfrm>
            <a:off x="2267744" y="5157192"/>
            <a:ext cx="6048672" cy="646331"/>
          </a:xfrm>
          <a:prstGeom prst="rect">
            <a:avLst/>
          </a:prstGeom>
          <a:noFill/>
        </p:spPr>
        <p:txBody>
          <a:bodyPr wrap="square" rtlCol="0">
            <a:spAutoFit/>
          </a:bodyPr>
          <a:lstStyle/>
          <a:p>
            <a:r>
              <a:rPr lang="pt-BR" dirty="0"/>
              <a:t>Fonte: Secretaria de Saúde de Pernambuco</a:t>
            </a:r>
          </a:p>
          <a:p>
            <a:endParaRPr lang="pt-BR" dirty="0"/>
          </a:p>
        </p:txBody>
      </p:sp>
    </p:spTree>
    <p:extLst>
      <p:ext uri="{BB962C8B-B14F-4D97-AF65-F5344CB8AC3E}">
        <p14:creationId xmlns:p14="http://schemas.microsoft.com/office/powerpoint/2010/main" val="3559201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8640"/>
            <a:ext cx="734481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2267744" y="5157192"/>
            <a:ext cx="6048672" cy="646331"/>
          </a:xfrm>
          <a:prstGeom prst="rect">
            <a:avLst/>
          </a:prstGeom>
          <a:noFill/>
        </p:spPr>
        <p:txBody>
          <a:bodyPr wrap="square" rtlCol="0">
            <a:spAutoFit/>
          </a:bodyPr>
          <a:lstStyle/>
          <a:p>
            <a:r>
              <a:rPr lang="pt-BR" dirty="0"/>
              <a:t>Fonte: Secretaria de Saúde de Pernambuco</a:t>
            </a:r>
          </a:p>
          <a:p>
            <a:endParaRPr lang="pt-BR" dirty="0"/>
          </a:p>
        </p:txBody>
      </p:sp>
    </p:spTree>
    <p:extLst>
      <p:ext uri="{BB962C8B-B14F-4D97-AF65-F5344CB8AC3E}">
        <p14:creationId xmlns:p14="http://schemas.microsoft.com/office/powerpoint/2010/main" val="914731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67744" y="5157192"/>
            <a:ext cx="6048672" cy="646331"/>
          </a:xfrm>
          <a:prstGeom prst="rect">
            <a:avLst/>
          </a:prstGeom>
          <a:noFill/>
        </p:spPr>
        <p:txBody>
          <a:bodyPr wrap="square" rtlCol="0">
            <a:spAutoFit/>
          </a:bodyPr>
          <a:lstStyle/>
          <a:p>
            <a:r>
              <a:rPr lang="pt-BR" dirty="0"/>
              <a:t>Fonte: Secretaria de Saúde de Pernambuco</a:t>
            </a:r>
          </a:p>
          <a:p>
            <a:endParaRPr lang="pt-BR" dirty="0"/>
          </a:p>
        </p:txBody>
      </p:sp>
      <p:pic>
        <p:nvPicPr>
          <p:cNvPr id="5122"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9050"/>
            <a:ext cx="6768752"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627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CONCLUSÕES</a:t>
            </a:r>
            <a:endParaRPr lang="pt-BR" dirty="0"/>
          </a:p>
        </p:txBody>
      </p:sp>
      <p:sp>
        <p:nvSpPr>
          <p:cNvPr id="3" name="Espaço Reservado para Conteúdo 2"/>
          <p:cNvSpPr>
            <a:spLocks noGrp="1"/>
          </p:cNvSpPr>
          <p:nvPr>
            <p:ph idx="1"/>
          </p:nvPr>
        </p:nvSpPr>
        <p:spPr>
          <a:xfrm>
            <a:off x="35496" y="1268760"/>
            <a:ext cx="9036496" cy="4752528"/>
          </a:xfrm>
        </p:spPr>
        <p:txBody>
          <a:bodyPr>
            <a:normAutofit/>
          </a:bodyPr>
          <a:lstStyle/>
          <a:p>
            <a:pPr algn="just"/>
            <a:r>
              <a:rPr lang="pt-BR" sz="2200" dirty="0"/>
              <a:t>A vigilância da qualidade da água para consumo humano nos municípios da III GERES de Pernambuco, não é feita de forma sistemática, salvo alguns municípios que realizam as coletas mensalmente, durante todo o ano.</a:t>
            </a:r>
          </a:p>
          <a:p>
            <a:pPr algn="just"/>
            <a:r>
              <a:rPr lang="pt-BR" sz="2200" dirty="0" smtClean="0"/>
              <a:t>Os </a:t>
            </a:r>
            <a:r>
              <a:rPr lang="pt-BR" sz="2200" dirty="0"/>
              <a:t>períodos de estiagem apresentaram maiores médias percentuais de contaminação por </a:t>
            </a:r>
            <a:r>
              <a:rPr lang="pt-BR" sz="2200" i="1" dirty="0"/>
              <a:t>Escherichia coli,</a:t>
            </a:r>
            <a:r>
              <a:rPr lang="pt-BR" sz="2200" dirty="0"/>
              <a:t> necessitando de ações que mitiguem essa contaminação, por parte dos responsáveis pelo abastecimento de água e da autoridade de saúde pública dos municípios.</a:t>
            </a:r>
          </a:p>
          <a:p>
            <a:pPr algn="just"/>
            <a:r>
              <a:rPr lang="pt-BR" sz="2200" dirty="0"/>
              <a:t>Os pontos de coleta das amostras de água dos municípios da III GERES, não representam a vulnerabilidade e riscos de contaminação das fontes utilizadas pelas populações desses municípios, havendo a necessidade de avaliação dos pontos de coleta, frente aos dados epidemiológicos de cada município. </a:t>
            </a:r>
          </a:p>
        </p:txBody>
      </p:sp>
    </p:spTree>
    <p:extLst>
      <p:ext uri="{BB962C8B-B14F-4D97-AF65-F5344CB8AC3E}">
        <p14:creationId xmlns:p14="http://schemas.microsoft.com/office/powerpoint/2010/main" val="210443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925960"/>
            <a:ext cx="8229600" cy="2943200"/>
          </a:xfrm>
        </p:spPr>
        <p:txBody>
          <a:bodyPr>
            <a:normAutofit/>
          </a:bodyPr>
          <a:lstStyle/>
          <a:p>
            <a:r>
              <a:rPr lang="pt-BR" sz="6000" b="1" dirty="0" smtClean="0">
                <a:latin typeface="Comic Sans MS" panose="030F0702030302020204" pitchFamily="66" charset="0"/>
              </a:rPr>
              <a:t>OBRIGADA!</a:t>
            </a:r>
            <a:br>
              <a:rPr lang="pt-BR" sz="6000" b="1" dirty="0" smtClean="0">
                <a:latin typeface="Comic Sans MS" panose="030F0702030302020204" pitchFamily="66" charset="0"/>
              </a:rPr>
            </a:br>
            <a:r>
              <a:rPr lang="pt-BR" sz="2800" b="1" dirty="0" smtClean="0">
                <a:latin typeface="Comic Sans MS" panose="030F0702030302020204" pitchFamily="66" charset="0"/>
                <a:hlinkClick r:id="rId2"/>
              </a:rPr>
              <a:t>aolemos@gmail.com</a:t>
            </a:r>
            <a:r>
              <a:rPr lang="pt-BR" sz="2800" b="1" dirty="0" smtClean="0">
                <a:latin typeface="Comic Sans MS" panose="030F0702030302020204" pitchFamily="66" charset="0"/>
              </a:rPr>
              <a:t> </a:t>
            </a:r>
            <a:endParaRPr lang="pt-BR" sz="6000" b="1" dirty="0">
              <a:latin typeface="Comic Sans MS" panose="030F0702030302020204" pitchFamily="66" charset="0"/>
            </a:endParaRPr>
          </a:p>
        </p:txBody>
      </p:sp>
    </p:spTree>
    <p:extLst>
      <p:ext uri="{BB962C8B-B14F-4D97-AF65-F5344CB8AC3E}">
        <p14:creationId xmlns:p14="http://schemas.microsoft.com/office/powerpoint/2010/main" val="2272152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a:t>INTRODUÇÃO</a:t>
            </a:r>
            <a:endParaRPr lang="pt-BR"/>
          </a:p>
        </p:txBody>
      </p:sp>
      <p:sp>
        <p:nvSpPr>
          <p:cNvPr id="4" name="Espaço Reservado para Conteúdo 2"/>
          <p:cNvSpPr>
            <a:spLocks noGrp="1"/>
          </p:cNvSpPr>
          <p:nvPr>
            <p:ph idx="1"/>
          </p:nvPr>
        </p:nvSpPr>
        <p:spPr>
          <a:xfrm>
            <a:off x="107504" y="1495325"/>
            <a:ext cx="8856984" cy="4525963"/>
          </a:xfrm>
        </p:spPr>
        <p:txBody>
          <a:bodyPr>
            <a:normAutofit/>
          </a:bodyPr>
          <a:lstStyle/>
          <a:p>
            <a:pPr marL="0" indent="0" algn="just" fontAlgn="base">
              <a:buNone/>
            </a:pPr>
            <a:r>
              <a:rPr lang="pt-BR" dirty="0"/>
              <a:t> </a:t>
            </a:r>
            <a:r>
              <a:rPr lang="pt-BR" b="1" dirty="0" err="1"/>
              <a:t>Vigiágua</a:t>
            </a:r>
            <a:r>
              <a:rPr lang="pt-BR" dirty="0"/>
              <a:t> </a:t>
            </a:r>
          </a:p>
          <a:p>
            <a:pPr marL="0" indent="0" algn="just" fontAlgn="base">
              <a:buNone/>
            </a:pPr>
            <a:r>
              <a:rPr lang="pt-BR" dirty="0" smtClean="0"/>
              <a:t>	</a:t>
            </a:r>
            <a:r>
              <a:rPr lang="pt-BR" sz="2800" dirty="0" smtClean="0"/>
              <a:t>Busca</a:t>
            </a:r>
            <a:r>
              <a:rPr lang="pt-BR" sz="2800" dirty="0"/>
              <a:t> verificar a qualidade da água consumida pela população, além de avaliar os possíveis riscos que a água pode representar à </a:t>
            </a:r>
            <a:r>
              <a:rPr lang="pt-BR" sz="2800" dirty="0" smtClean="0"/>
              <a:t>saúde, a fim de garantir </a:t>
            </a:r>
            <a:r>
              <a:rPr lang="pt-BR" sz="2800" dirty="0"/>
              <a:t>que a população receba a água </a:t>
            </a:r>
            <a:r>
              <a:rPr lang="pt-BR" sz="2800" dirty="0" smtClean="0"/>
              <a:t>dentro </a:t>
            </a:r>
            <a:r>
              <a:rPr lang="pt-BR" sz="2800" dirty="0"/>
              <a:t>do padrão de </a:t>
            </a:r>
            <a:r>
              <a:rPr lang="pt-BR" sz="2800" dirty="0" smtClean="0"/>
              <a:t>potabilidade, </a:t>
            </a:r>
            <a:r>
              <a:rPr lang="pt-BR" sz="2800" dirty="0"/>
              <a:t>como parte integrante das ações de promoção da saúde e prevenção dos agravos transmitidos pela água.</a:t>
            </a:r>
          </a:p>
          <a:p>
            <a:pPr lvl="1"/>
            <a:endParaRPr lang="pt-BR" dirty="0"/>
          </a:p>
        </p:txBody>
      </p:sp>
    </p:spTree>
    <p:extLst>
      <p:ext uri="{BB962C8B-B14F-4D97-AF65-F5344CB8AC3E}">
        <p14:creationId xmlns:p14="http://schemas.microsoft.com/office/powerpoint/2010/main" val="1601507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a:spLocks noGrp="1"/>
          </p:cNvSpPr>
          <p:nvPr>
            <p:ph idx="1"/>
          </p:nvPr>
        </p:nvSpPr>
        <p:spPr>
          <a:xfrm>
            <a:off x="251520" y="4005064"/>
            <a:ext cx="8686800" cy="1800200"/>
          </a:xfrm>
        </p:spPr>
        <p:txBody>
          <a:bodyPr>
            <a:normAutofit/>
          </a:bodyPr>
          <a:lstStyle/>
          <a:p>
            <a:pPr fontAlgn="base"/>
            <a:r>
              <a:rPr lang="pt-BR" sz="2800" dirty="0" smtClean="0"/>
              <a:t>Monitoramento mensal</a:t>
            </a:r>
          </a:p>
          <a:p>
            <a:pPr algn="just" fontAlgn="base"/>
            <a:r>
              <a:rPr lang="pt-BR" sz="2800" dirty="0" smtClean="0"/>
              <a:t>Laboratório </a:t>
            </a:r>
            <a:r>
              <a:rPr lang="pt-BR" sz="2800" dirty="0"/>
              <a:t>Central de Pernambuco (</a:t>
            </a:r>
            <a:r>
              <a:rPr lang="pt-BR" sz="2800" dirty="0" err="1"/>
              <a:t>Lacen</a:t>
            </a:r>
            <a:r>
              <a:rPr lang="pt-BR" sz="2800" dirty="0"/>
              <a:t> /PE</a:t>
            </a:r>
            <a:r>
              <a:rPr lang="pt-BR" sz="2800" dirty="0" smtClean="0"/>
              <a:t>)</a:t>
            </a:r>
            <a:r>
              <a:rPr lang="pt-BR" sz="2800" dirty="0"/>
              <a:t>,</a:t>
            </a:r>
            <a:r>
              <a:rPr lang="pt-BR" sz="2800" dirty="0" smtClean="0"/>
              <a:t> </a:t>
            </a:r>
            <a:r>
              <a:rPr lang="pt-BR" sz="2800" dirty="0"/>
              <a:t>Laboratórios </a:t>
            </a:r>
            <a:r>
              <a:rPr lang="pt-BR" sz="2800" dirty="0" smtClean="0"/>
              <a:t>Regionais e FUNASA.</a:t>
            </a:r>
            <a:endParaRPr lang="pt-BR" sz="2800" dirty="0"/>
          </a:p>
        </p:txBody>
      </p:sp>
      <p:pic>
        <p:nvPicPr>
          <p:cNvPr id="5" name="Picture 2" descr="Resultado de imagem para mapa iii geres pernambu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88640"/>
            <a:ext cx="8820472" cy="3686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02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07504" y="488867"/>
            <a:ext cx="842493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pt-BR" sz="3200" b="1" dirty="0"/>
              <a:t>III </a:t>
            </a:r>
            <a:r>
              <a:rPr lang="pt-BR" sz="3200" b="1" dirty="0" smtClean="0"/>
              <a:t>Geres:</a:t>
            </a:r>
          </a:p>
          <a:p>
            <a:endParaRPr lang="pt-BR" sz="3200" b="1" dirty="0"/>
          </a:p>
          <a:p>
            <a:r>
              <a:rPr lang="pt-BR" sz="3200" b="1" dirty="0" smtClean="0"/>
              <a:t>População</a:t>
            </a:r>
            <a:r>
              <a:rPr lang="pt-BR" sz="3200" dirty="0" smtClean="0"/>
              <a:t> de 604.678 habitantes.</a:t>
            </a:r>
            <a:endParaRPr lang="pt-BR" sz="3200" b="1" dirty="0" smtClean="0"/>
          </a:p>
          <a:p>
            <a:endParaRPr lang="pt-BR" sz="2800" b="1" dirty="0" smtClean="0"/>
          </a:p>
          <a:p>
            <a:pPr algn="just"/>
            <a:r>
              <a:rPr lang="pt-BR" sz="2800" b="1" dirty="0" smtClean="0"/>
              <a:t>Municípios </a:t>
            </a:r>
            <a:r>
              <a:rPr lang="pt-BR" sz="2800" b="1" dirty="0"/>
              <a:t>(22): </a:t>
            </a:r>
            <a:r>
              <a:rPr lang="pt-BR" sz="2800" dirty="0"/>
              <a:t>Água Preta, Amaraji, Barreiros, Belém de Maria, Catende, Cortês, Escada, Gameleira, Jaqueira, Joaquim Nabuco, Lagoa dos Gatos, Maraial, Palmares, Primavera, Quipapá, Ribeirão, Rio Formoso, São Benedito do Sul, São José da Coroa Grande, Sirinhaém, Tamandaré, Xexéu</a:t>
            </a:r>
            <a:r>
              <a:rPr lang="pt-BR" sz="3200" dirty="0"/>
              <a:t>.</a:t>
            </a:r>
            <a:endParaRPr lang="pt-BR" sz="3200" b="1" dirty="0"/>
          </a:p>
        </p:txBody>
      </p:sp>
    </p:spTree>
    <p:extLst>
      <p:ext uri="{BB962C8B-B14F-4D97-AF65-F5344CB8AC3E}">
        <p14:creationId xmlns:p14="http://schemas.microsoft.com/office/powerpoint/2010/main" val="3843670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88924"/>
            <a:ext cx="7705854" cy="486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Text Box 8"/>
          <p:cNvSpPr txBox="1">
            <a:spLocks noChangeArrowheads="1"/>
          </p:cNvSpPr>
          <p:nvPr/>
        </p:nvSpPr>
        <p:spPr bwMode="auto">
          <a:xfrm>
            <a:off x="764738" y="5157192"/>
            <a:ext cx="783971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pt-BR" altLang="pt-BR" sz="1400" b="0" dirty="0"/>
              <a:t>Fonte: Defesa Civil de Pernambuco em  20/6/2010 - Formatação: </a:t>
            </a:r>
            <a:r>
              <a:rPr lang="pt-BR" altLang="pt-BR" sz="1400" b="0" dirty="0" err="1"/>
              <a:t>Vigidesastres</a:t>
            </a:r>
            <a:r>
              <a:rPr lang="pt-BR" altLang="pt-BR" sz="1400" b="0" dirty="0"/>
              <a:t> e ASISAST/DSAST/SVS/MS </a:t>
            </a:r>
          </a:p>
        </p:txBody>
      </p:sp>
      <p:sp>
        <p:nvSpPr>
          <p:cNvPr id="5" name="Text Box 9"/>
          <p:cNvSpPr txBox="1">
            <a:spLocks noChangeArrowheads="1"/>
          </p:cNvSpPr>
          <p:nvPr/>
        </p:nvSpPr>
        <p:spPr bwMode="auto">
          <a:xfrm>
            <a:off x="777175" y="332656"/>
            <a:ext cx="7683257" cy="3539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pt-BR" altLang="pt-BR" sz="1700" b="1" dirty="0" smtClean="0"/>
              <a:t>Municípios </a:t>
            </a:r>
            <a:r>
              <a:rPr lang="pt-BR" altLang="pt-BR" sz="1700" b="1" dirty="0"/>
              <a:t>atingidos  </a:t>
            </a:r>
            <a:r>
              <a:rPr lang="pt-BR" altLang="pt-BR" sz="1700" b="1" dirty="0" smtClean="0"/>
              <a:t>em </a:t>
            </a:r>
            <a:r>
              <a:rPr lang="pt-BR" altLang="pt-BR" sz="1700" b="1" dirty="0"/>
              <a:t>Alagoas e </a:t>
            </a:r>
            <a:r>
              <a:rPr lang="pt-BR" altLang="pt-BR" sz="1700" b="1" dirty="0" smtClean="0"/>
              <a:t>Pernambuco pelas  inundações de junho/2010 </a:t>
            </a:r>
            <a:endParaRPr lang="pt-BR" altLang="pt-BR" sz="1700" b="1" dirty="0"/>
          </a:p>
        </p:txBody>
      </p:sp>
    </p:spTree>
    <p:extLst>
      <p:ext uri="{BB962C8B-B14F-4D97-AF65-F5344CB8AC3E}">
        <p14:creationId xmlns:p14="http://schemas.microsoft.com/office/powerpoint/2010/main" val="251567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equidnimis.files.wordpress.com/2010/07/palmares_enchente-2010_patio-de-eventos-luiz-gonzaga.jpg?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7056784" cy="4681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83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OBJETIVO</a:t>
            </a:r>
            <a:endParaRPr lang="pt-BR" dirty="0"/>
          </a:p>
        </p:txBody>
      </p:sp>
      <p:sp>
        <p:nvSpPr>
          <p:cNvPr id="3" name="Espaço Reservado para Conteúdo 2"/>
          <p:cNvSpPr>
            <a:spLocks noGrp="1"/>
          </p:cNvSpPr>
          <p:nvPr>
            <p:ph idx="1"/>
          </p:nvPr>
        </p:nvSpPr>
        <p:spPr>
          <a:xfrm>
            <a:off x="457200" y="1600203"/>
            <a:ext cx="8229600" cy="3773014"/>
          </a:xfrm>
        </p:spPr>
        <p:txBody>
          <a:bodyPr/>
          <a:lstStyle/>
          <a:p>
            <a:pPr marL="0" indent="0" algn="just">
              <a:buNone/>
            </a:pPr>
            <a:r>
              <a:rPr lang="pt-BR" dirty="0" smtClean="0"/>
              <a:t>	Avaliar </a:t>
            </a:r>
            <a:r>
              <a:rPr lang="pt-BR" dirty="0"/>
              <a:t>os resultados bacteriológicos da III Gerência Regional de Saúde (GERES) de Pernambuco, no período de 2013 a 2016, referentes à  </a:t>
            </a:r>
            <a:r>
              <a:rPr lang="pt-BR" dirty="0" err="1"/>
              <a:t>Vigiágua</a:t>
            </a:r>
            <a:r>
              <a:rPr lang="pt-BR" dirty="0"/>
              <a:t>. </a:t>
            </a:r>
          </a:p>
        </p:txBody>
      </p:sp>
    </p:spTree>
    <p:extLst>
      <p:ext uri="{BB962C8B-B14F-4D97-AF65-F5344CB8AC3E}">
        <p14:creationId xmlns:p14="http://schemas.microsoft.com/office/powerpoint/2010/main" val="2318958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METODOLOGIA </a:t>
            </a:r>
            <a:endParaRPr lang="pt-BR" b="1" dirty="0"/>
          </a:p>
        </p:txBody>
      </p:sp>
      <p:sp>
        <p:nvSpPr>
          <p:cNvPr id="3" name="Espaço Reservado para Conteúdo 2"/>
          <p:cNvSpPr>
            <a:spLocks noGrp="1"/>
          </p:cNvSpPr>
          <p:nvPr>
            <p:ph idx="1"/>
          </p:nvPr>
        </p:nvSpPr>
        <p:spPr>
          <a:xfrm>
            <a:off x="251520" y="1600203"/>
            <a:ext cx="8686800" cy="3773014"/>
          </a:xfrm>
        </p:spPr>
        <p:txBody>
          <a:bodyPr>
            <a:normAutofit lnSpcReduction="10000"/>
          </a:bodyPr>
          <a:lstStyle/>
          <a:p>
            <a:pPr marL="0" indent="0" algn="just">
              <a:buNone/>
            </a:pPr>
            <a:r>
              <a:rPr lang="pt-BR" dirty="0" smtClean="0"/>
              <a:t>Dados </a:t>
            </a:r>
            <a:r>
              <a:rPr lang="pt-BR" dirty="0"/>
              <a:t>secundários </a:t>
            </a:r>
            <a:r>
              <a:rPr lang="pt-BR" dirty="0" smtClean="0"/>
              <a:t> do </a:t>
            </a:r>
            <a:r>
              <a:rPr lang="pt-BR" dirty="0"/>
              <a:t>parâmetro </a:t>
            </a:r>
            <a:r>
              <a:rPr lang="pt-BR" i="1" dirty="0"/>
              <a:t>Escherichia coli</a:t>
            </a:r>
            <a:r>
              <a:rPr lang="pt-BR" dirty="0"/>
              <a:t>, no período de 2013 a </a:t>
            </a:r>
            <a:r>
              <a:rPr lang="pt-BR" dirty="0" smtClean="0"/>
              <a:t>2016, da </a:t>
            </a:r>
            <a:r>
              <a:rPr lang="pt-BR" dirty="0"/>
              <a:t>III GERES de </a:t>
            </a:r>
            <a:r>
              <a:rPr lang="pt-BR" dirty="0" smtClean="0"/>
              <a:t>Pernambuco.</a:t>
            </a:r>
          </a:p>
          <a:p>
            <a:pPr marL="0" indent="0" algn="just">
              <a:buNone/>
            </a:pPr>
            <a:r>
              <a:rPr lang="pt-BR" dirty="0" smtClean="0"/>
              <a:t>Número de atendimentos </a:t>
            </a:r>
            <a:r>
              <a:rPr lang="pt-BR" dirty="0"/>
              <a:t>hospitalares por doenças do aparelho </a:t>
            </a:r>
            <a:r>
              <a:rPr lang="pt-BR" dirty="0" smtClean="0"/>
              <a:t>digestivo no período de 2013 a 2016, dos municípios que apresentaram maior índices de contaminação bacteriológica e que não apresentaram contaminação.</a:t>
            </a:r>
            <a:endParaRPr lang="pt-BR" dirty="0"/>
          </a:p>
        </p:txBody>
      </p:sp>
    </p:spTree>
    <p:extLst>
      <p:ext uri="{BB962C8B-B14F-4D97-AF65-F5344CB8AC3E}">
        <p14:creationId xmlns:p14="http://schemas.microsoft.com/office/powerpoint/2010/main" val="2246208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RESULTADOS E DISCUSSÃO </a:t>
            </a:r>
            <a:endParaRPr lang="pt-BR" b="1" dirty="0"/>
          </a:p>
        </p:txBody>
      </p:sp>
      <p:sp>
        <p:nvSpPr>
          <p:cNvPr id="3" name="Espaço Reservado para Conteúdo 2"/>
          <p:cNvSpPr>
            <a:spLocks noGrp="1"/>
          </p:cNvSpPr>
          <p:nvPr>
            <p:ph idx="1"/>
          </p:nvPr>
        </p:nvSpPr>
        <p:spPr>
          <a:xfrm>
            <a:off x="251520" y="1600203"/>
            <a:ext cx="8712968" cy="3773014"/>
          </a:xfrm>
        </p:spPr>
        <p:txBody>
          <a:bodyPr>
            <a:normAutofit/>
          </a:bodyPr>
          <a:lstStyle/>
          <a:p>
            <a:pPr marL="0" indent="0" algn="just">
              <a:buNone/>
            </a:pPr>
            <a:r>
              <a:rPr lang="pt-BR" dirty="0"/>
              <a:t>No período de 2013 a 2016, os municípios da III GERES apresentaram um percentual 75,12 % nas entregas mensais de amostras </a:t>
            </a:r>
            <a:r>
              <a:rPr lang="pt-BR" dirty="0" smtClean="0"/>
              <a:t>da </a:t>
            </a:r>
            <a:r>
              <a:rPr lang="pt-BR" dirty="0"/>
              <a:t>qualidade da água para consumo humano. Destacando-se os municípios de Água Preta e Primavera, com 100% e 39%, de entrega das amostras, respectivamente.</a:t>
            </a:r>
          </a:p>
        </p:txBody>
      </p:sp>
    </p:spTree>
    <p:extLst>
      <p:ext uri="{BB962C8B-B14F-4D97-AF65-F5344CB8AC3E}">
        <p14:creationId xmlns:p14="http://schemas.microsoft.com/office/powerpoint/2010/main" val="374119834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330</Words>
  <Application>Microsoft Office PowerPoint</Application>
  <PresentationFormat>Apresentação na tela (4:3)</PresentationFormat>
  <Paragraphs>32</Paragraphs>
  <Slides>15</Slides>
  <Notes>0</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Tema do Office</vt:lpstr>
      <vt:lpstr>AVALIAÇÃO DE DADOS SECUNDÁRIOS DA VIGIÁGUA, DOS MUNICÍPIOS DA III GERES DE PERNAMBUCO</vt:lpstr>
      <vt:lpstr>INTRODUÇÃO</vt:lpstr>
      <vt:lpstr>Apresentação do PowerPoint</vt:lpstr>
      <vt:lpstr>Apresentação do PowerPoint</vt:lpstr>
      <vt:lpstr>Apresentação do PowerPoint</vt:lpstr>
      <vt:lpstr>Apresentação do PowerPoint</vt:lpstr>
      <vt:lpstr>OBJETIVO</vt:lpstr>
      <vt:lpstr>METODOLOGIA </vt:lpstr>
      <vt:lpstr>RESULTADOS E DISCUSSÃO </vt:lpstr>
      <vt:lpstr>Apresentação do PowerPoint</vt:lpstr>
      <vt:lpstr>Apresentação do PowerPoint</vt:lpstr>
      <vt:lpstr>Apresentação do PowerPoint</vt:lpstr>
      <vt:lpstr>Apresentação do PowerPoint</vt:lpstr>
      <vt:lpstr>CONCLUSÕES</vt:lpstr>
      <vt:lpstr>OBRIGADA! aolemos@gmail.com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Albinha</cp:lastModifiedBy>
  <cp:revision>33</cp:revision>
  <dcterms:created xsi:type="dcterms:W3CDTF">2018-05-02T19:43:05Z</dcterms:created>
  <dcterms:modified xsi:type="dcterms:W3CDTF">2018-05-30T01:43:23Z</dcterms:modified>
</cp:coreProperties>
</file>