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9" r:id="rId2"/>
    <p:sldId id="262" r:id="rId3"/>
    <p:sldId id="263" r:id="rId4"/>
    <p:sldId id="264" r:id="rId5"/>
    <p:sldId id="266" r:id="rId6"/>
    <p:sldId id="267" r:id="rId7"/>
    <p:sldId id="268" r:id="rId8"/>
    <p:sldId id="269" r:id="rId9"/>
    <p:sldId id="283" r:id="rId10"/>
    <p:sldId id="270" r:id="rId11"/>
    <p:sldId id="271" r:id="rId12"/>
    <p:sldId id="272" r:id="rId13"/>
    <p:sldId id="273" r:id="rId14"/>
    <p:sldId id="274" r:id="rId15"/>
    <p:sldId id="275" r:id="rId16"/>
    <p:sldId id="276" r:id="rId17"/>
    <p:sldId id="277" r:id="rId18"/>
    <p:sldId id="280" r:id="rId19"/>
    <p:sldId id="279" r:id="rId20"/>
    <p:sldId id="281"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06/05/2019</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dirty="0"/>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06/05/2019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dirty="0"/>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06/05/2019</a:t>
            </a:fld>
            <a:endParaRPr lang="pt-BR" dirty="0"/>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dirty="0"/>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83568" y="2220048"/>
            <a:ext cx="7956376" cy="1655763"/>
          </a:xfrm>
        </p:spPr>
        <p:txBody>
          <a:bodyPr anchor="ctr" anchorCtr="0">
            <a:normAutofit/>
          </a:bodyPr>
          <a:lstStyle/>
          <a:p>
            <a:r>
              <a:rPr lang="pt-BR" sz="3300" b="1" dirty="0"/>
              <a:t>ANÁLISE DE VULNERABILIDADE À CARÊNCIA DE ESGOTAMENTO SANITÁRIO EM MUNICÍPIOS DO RIO GRANDE DO SUL</a:t>
            </a:r>
          </a:p>
        </p:txBody>
      </p:sp>
      <p:sp>
        <p:nvSpPr>
          <p:cNvPr id="4" name="Subtítulo 2"/>
          <p:cNvSpPr>
            <a:spLocks noGrp="1"/>
          </p:cNvSpPr>
          <p:nvPr>
            <p:ph type="subTitle" idx="4294967295"/>
          </p:nvPr>
        </p:nvSpPr>
        <p:spPr>
          <a:xfrm>
            <a:off x="323528" y="4270998"/>
            <a:ext cx="8208912" cy="1326587"/>
          </a:xfrm>
        </p:spPr>
        <p:txBody>
          <a:bodyPr>
            <a:normAutofit lnSpcReduction="10000"/>
          </a:bodyPr>
          <a:lstStyle/>
          <a:p>
            <a:pPr marL="0" indent="0">
              <a:buNone/>
            </a:pPr>
            <a:r>
              <a:rPr lang="pt-BR" sz="2500" b="1" dirty="0"/>
              <a:t>Ian Rocha de Almeida</a:t>
            </a:r>
          </a:p>
          <a:p>
            <a:pPr marL="0" indent="0">
              <a:buNone/>
            </a:pPr>
            <a:r>
              <a:rPr lang="pt-BR" sz="2500" b="1" dirty="0"/>
              <a:t>Lígia Conceição Tavares</a:t>
            </a:r>
          </a:p>
          <a:p>
            <a:pPr marL="0" indent="0">
              <a:buNone/>
            </a:pPr>
            <a:r>
              <a:rPr lang="pt-BR" sz="2500" b="1" dirty="0"/>
              <a:t>Dieter Wartchow</a:t>
            </a:r>
          </a:p>
        </p:txBody>
      </p:sp>
      <p:pic>
        <p:nvPicPr>
          <p:cNvPr id="6" name="Imagem 5">
            <a:extLst>
              <a:ext uri="{FF2B5EF4-FFF2-40B4-BE49-F238E27FC236}">
                <a16:creationId xmlns:a16="http://schemas.microsoft.com/office/drawing/2014/main" id="{579DA64C-8FFA-4735-8B69-904DB84926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889" l="1721" r="97706">
                        <a14:foregroundMark x1="7457" y1="60222" x2="7457" y2="60222"/>
                        <a14:foregroundMark x1="26769" y1="56222" x2="26769" y2="56222"/>
                        <a14:foregroundMark x1="43403" y1="55333" x2="43403" y2="55333"/>
                        <a14:foregroundMark x1="85277" y1="53333" x2="85277" y2="53333"/>
                        <a14:foregroundMark x1="42639" y1="11556" x2="42639" y2="11556"/>
                        <a14:foregroundMark x1="37667" y1="24222" x2="37667" y2="24222"/>
                        <a14:foregroundMark x1="53537" y1="21333" x2="53537" y2="21333"/>
                        <a14:foregroundMark x1="44359" y1="34000" x2="44359" y2="34000"/>
                        <a14:foregroundMark x1="50478" y1="39556" x2="50478" y2="39556"/>
                        <a14:foregroundMark x1="47036" y1="39111" x2="47036" y2="39111"/>
                        <a14:foregroundMark x1="43021" y1="39556" x2="43021" y2="39556"/>
                        <a14:foregroundMark x1="37094" y1="14667" x2="37094" y2="14667"/>
                        <a14:foregroundMark x1="8031" y1="81111" x2="8031" y2="81111"/>
                        <a14:foregroundMark x1="10899" y1="78222" x2="10899" y2="78222"/>
                        <a14:foregroundMark x1="17400" y1="79556" x2="17400" y2="79556"/>
                        <a14:foregroundMark x1="21224" y1="82444" x2="21224" y2="82444"/>
                        <a14:foregroundMark x1="25621" y1="78000" x2="25621" y2="78000"/>
                        <a14:foregroundMark x1="30593" y1="81556" x2="30593" y2="81556"/>
                        <a14:foregroundMark x1="35182" y1="80444" x2="35182" y2="80444"/>
                        <a14:foregroundMark x1="38815" y1="80000" x2="38815" y2="80000"/>
                        <a14:foregroundMark x1="41300" y1="80000" x2="41300" y2="80000"/>
                        <a14:foregroundMark x1="47610" y1="79778" x2="47610" y2="79778"/>
                        <a14:foregroundMark x1="52581" y1="78222" x2="52581" y2="78222"/>
                        <a14:foregroundMark x1="58126" y1="78667" x2="58126" y2="78667"/>
                        <a14:foregroundMark x1="64245" y1="78000" x2="64245" y2="78000"/>
                        <a14:foregroundMark x1="68834" y1="78444" x2="68834" y2="78444"/>
                        <a14:foregroundMark x1="73231" y1="78444" x2="73231" y2="78444"/>
                        <a14:foregroundMark x1="78203" y1="77778" x2="78203" y2="77778"/>
                        <a14:foregroundMark x1="82600" y1="78222" x2="82600" y2="78222"/>
                        <a14:foregroundMark x1="93117" y1="79556" x2="93117" y2="79556"/>
                        <a14:foregroundMark x1="6119" y1="88444" x2="6119" y2="88444"/>
                        <a14:foregroundMark x1="11090" y1="88889" x2="11090" y2="88889"/>
                        <a14:foregroundMark x1="18929" y1="88000" x2="18929" y2="88000"/>
                        <a14:foregroundMark x1="23901" y1="88667" x2="23901" y2="88667"/>
                        <a14:foregroundMark x1="26386" y1="88222" x2="26386" y2="88222"/>
                        <a14:foregroundMark x1="36711" y1="87556" x2="36711" y2="87556"/>
                        <a14:foregroundMark x1="40535" y1="88000" x2="40535" y2="88000"/>
                        <a14:foregroundMark x1="51052" y1="89111" x2="51052" y2="89111"/>
                        <a14:foregroundMark x1="57361" y1="88222" x2="57361" y2="88222"/>
                        <a14:foregroundMark x1="62906" y1="88000" x2="62906" y2="88000"/>
                        <a14:foregroundMark x1="69407" y1="88000" x2="69407" y2="88000"/>
                        <a14:foregroundMark x1="74187" y1="89333" x2="74187" y2="89333"/>
                        <a14:foregroundMark x1="82983" y1="88667" x2="82983" y2="88667"/>
                        <a14:foregroundMark x1="87380" y1="88667" x2="87380" y2="88667"/>
                        <a14:foregroundMark x1="92734" y1="88444" x2="92734" y2="88444"/>
                        <a14:backgroundMark x1="48375" y1="50222" x2="48375" y2="50222"/>
                        <a14:backgroundMark x1="30593" y1="79556" x2="30593" y2="79556"/>
                        <a14:backgroundMark x1="43021" y1="80889" x2="43021" y2="80889"/>
                        <a14:backgroundMark x1="48375" y1="81111" x2="48375" y2="81111"/>
                        <a14:backgroundMark x1="53728" y1="80667" x2="53728" y2="80667"/>
                        <a14:backgroundMark x1="74187" y1="81556" x2="74187" y2="81556"/>
                        <a14:backgroundMark x1="82983" y1="79778" x2="82983" y2="79778"/>
                        <a14:backgroundMark x1="88719" y1="80889" x2="88719" y2="80889"/>
                        <a14:backgroundMark x1="77247" y1="90889" x2="77247" y2="90889"/>
                        <a14:backgroundMark x1="70554" y1="91111" x2="70554" y2="91111"/>
                        <a14:backgroundMark x1="59273" y1="90444" x2="59273" y2="90444"/>
                        <a14:backgroundMark x1="47419" y1="90889" x2="47419" y2="90889"/>
                        <a14:backgroundMark x1="41874" y1="89778" x2="41874" y2="89778"/>
                        <a14:backgroundMark x1="20650" y1="89111" x2="20650" y2="89111"/>
                        <a14:backgroundMark x1="12620" y1="90667" x2="12620" y2="90667"/>
                        <a14:backgroundMark x1="6692" y1="90667" x2="6692" y2="90667"/>
                      </a14:backgroundRemoval>
                    </a14:imgEffect>
                  </a14:imgLayer>
                </a14:imgProps>
              </a:ext>
            </a:extLst>
          </a:blip>
          <a:stretch>
            <a:fillRect/>
          </a:stretch>
        </p:blipFill>
        <p:spPr>
          <a:xfrm>
            <a:off x="1309872" y="489889"/>
            <a:ext cx="1170630" cy="1213611"/>
          </a:xfrm>
          <a:prstGeom prst="rect">
            <a:avLst/>
          </a:prstGeom>
        </p:spPr>
      </p:pic>
      <p:pic>
        <p:nvPicPr>
          <p:cNvPr id="7" name="Espaço Reservado para Conteúdo 4">
            <a:extLst>
              <a:ext uri="{FF2B5EF4-FFF2-40B4-BE49-F238E27FC236}">
                <a16:creationId xmlns:a16="http://schemas.microsoft.com/office/drawing/2014/main" id="{D402815C-7D93-47F9-8507-F3BFD77846B4}"/>
              </a:ext>
            </a:extLst>
          </p:cNvPr>
          <p:cNvPicPr>
            <a:picLocks noChangeAspect="1"/>
          </p:cNvPicPr>
          <p:nvPr/>
        </p:nvPicPr>
        <p:blipFill>
          <a:blip r:embed="rId4"/>
          <a:stretch>
            <a:fillRect/>
          </a:stretch>
        </p:blipFill>
        <p:spPr>
          <a:xfrm>
            <a:off x="2851500" y="356226"/>
            <a:ext cx="1432468" cy="1650243"/>
          </a:xfrm>
          <a:prstGeom prst="rect">
            <a:avLst/>
          </a:prstGeom>
        </p:spPr>
      </p:pic>
      <p:pic>
        <p:nvPicPr>
          <p:cNvPr id="8" name="Imagem 7">
            <a:extLst>
              <a:ext uri="{FF2B5EF4-FFF2-40B4-BE49-F238E27FC236}">
                <a16:creationId xmlns:a16="http://schemas.microsoft.com/office/drawing/2014/main" id="{7EA4261E-CE0E-4DC2-A6AA-A35270D400BE}"/>
              </a:ext>
            </a:extLst>
          </p:cNvPr>
          <p:cNvPicPr>
            <a:picLocks noChangeAspect="1"/>
          </p:cNvPicPr>
          <p:nvPr/>
        </p:nvPicPr>
        <p:blipFill>
          <a:blip r:embed="rId5"/>
          <a:stretch>
            <a:fillRect/>
          </a:stretch>
        </p:blipFill>
        <p:spPr>
          <a:xfrm>
            <a:off x="4657490" y="346138"/>
            <a:ext cx="1476063" cy="1476063"/>
          </a:xfrm>
          <a:prstGeom prst="rect">
            <a:avLst/>
          </a:prstGeom>
        </p:spPr>
      </p:pic>
      <p:pic>
        <p:nvPicPr>
          <p:cNvPr id="9" name="Imagem 8">
            <a:extLst>
              <a:ext uri="{FF2B5EF4-FFF2-40B4-BE49-F238E27FC236}">
                <a16:creationId xmlns:a16="http://schemas.microsoft.com/office/drawing/2014/main" id="{44A7ED41-8D5E-44D9-B080-94D2EDAF2E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3150" y1="47739" x2="53150" y2="47739"/>
                        <a14:foregroundMark x1="33858" y1="95477" x2="33858" y2="95477"/>
                        <a14:foregroundMark x1="15354" y1="91960" x2="15354" y2="91960"/>
                        <a14:foregroundMark x1="51969" y1="95980" x2="51969" y2="95980"/>
                        <a14:foregroundMark x1="67717" y1="93970" x2="67717" y2="93970"/>
                        <a14:foregroundMark x1="83858" y1="93970" x2="83858" y2="93970"/>
                        <a14:backgroundMark x1="10236" y1="15578" x2="10236" y2="15578"/>
                        <a14:backgroundMark x1="11811" y1="38191" x2="11811" y2="38191"/>
                        <a14:backgroundMark x1="31102" y1="50251" x2="31102" y2="50251"/>
                        <a14:backgroundMark x1="34252" y1="73367" x2="34252" y2="73367"/>
                        <a14:backgroundMark x1="70079" y1="59799" x2="70079" y2="59799"/>
                        <a14:backgroundMark x1="53150" y1="76382" x2="53150" y2="76382"/>
                        <a14:backgroundMark x1="90945" y1="34171" x2="90945" y2="34171"/>
                        <a14:backgroundMark x1="77953" y1="27136" x2="77953" y2="27136"/>
                        <a14:backgroundMark x1="76772" y1="14070" x2="76772" y2="14070"/>
                        <a14:backgroundMark x1="35827" y1="94975" x2="35827" y2="94975"/>
                        <a14:backgroundMark x1="53543" y1="92965" x2="53543" y2="92965"/>
                      </a14:backgroundRemoval>
                    </a14:imgEffect>
                  </a14:imgLayer>
                </a14:imgProps>
              </a:ext>
            </a:extLst>
          </a:blip>
          <a:stretch>
            <a:fillRect/>
          </a:stretch>
        </p:blipFill>
        <p:spPr>
          <a:xfrm>
            <a:off x="6516216" y="423425"/>
            <a:ext cx="1633864" cy="1280075"/>
          </a:xfrm>
          <a:prstGeom prst="rect">
            <a:avLst/>
          </a:prstGeom>
        </p:spPr>
      </p:pic>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Indicadores utilizados</a:t>
            </a:r>
          </a:p>
          <a:p>
            <a:pPr lvl="1" algn="just"/>
            <a:endParaRPr lang="pt-BR" dirty="0"/>
          </a:p>
        </p:txBody>
      </p:sp>
      <p:pic>
        <p:nvPicPr>
          <p:cNvPr id="7" name="Imagem 6">
            <a:extLst>
              <a:ext uri="{FF2B5EF4-FFF2-40B4-BE49-F238E27FC236}">
                <a16:creationId xmlns:a16="http://schemas.microsoft.com/office/drawing/2014/main" id="{B1A05EB1-8DB3-42E8-B294-B68CAE730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84" y="2024844"/>
            <a:ext cx="8463232" cy="2808312"/>
          </a:xfrm>
          <a:prstGeom prst="rect">
            <a:avLst/>
          </a:prstGeom>
        </p:spPr>
      </p:pic>
    </p:spTree>
    <p:extLst>
      <p:ext uri="{BB962C8B-B14F-4D97-AF65-F5344CB8AC3E}">
        <p14:creationId xmlns:p14="http://schemas.microsoft.com/office/powerpoint/2010/main" val="313338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pt-BR" dirty="0"/>
          </a:p>
        </p:txBody>
      </p:sp>
      <p:pic>
        <p:nvPicPr>
          <p:cNvPr id="3" name="Imagem 2">
            <a:extLst>
              <a:ext uri="{FF2B5EF4-FFF2-40B4-BE49-F238E27FC236}">
                <a16:creationId xmlns:a16="http://schemas.microsoft.com/office/drawing/2014/main" id="{A8EF4CBB-FA09-4D2F-83E9-670C72FDC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785" y="86502"/>
            <a:ext cx="6818429" cy="6684996"/>
          </a:xfrm>
          <a:prstGeom prst="rect">
            <a:avLst/>
          </a:prstGeom>
        </p:spPr>
      </p:pic>
    </p:spTree>
    <p:extLst>
      <p:ext uri="{BB962C8B-B14F-4D97-AF65-F5344CB8AC3E}">
        <p14:creationId xmlns:p14="http://schemas.microsoft.com/office/powerpoint/2010/main" val="114379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39% dos municípios se enquadraram na faixa de alta vulnerabilidade, 57% se encaixam na faixa de média vulnerabilidade enquanto que somente o município de Pantano Grande apresentou baixa vulnerabilidade para os indicadores analisados;</a:t>
            </a:r>
          </a:p>
          <a:p>
            <a:pPr lvl="1" algn="just"/>
            <a:r>
              <a:rPr lang="pt-BR" dirty="0"/>
              <a:t>A maioria dos municípios estudados apresenta carências na prestação dos serviços de esgotamento sanitário, em especial os municípios de Áurea, Garruchos, Iraí, Lajeado do Bugre, Novo Xingu, Palmeira das Missões, Porto Vera Cruz, Santa Margarida do Sul, São José das Missões, São Pedro das Missões e Vista Alegre</a:t>
            </a:r>
          </a:p>
          <a:p>
            <a:pPr lvl="1" algn="just"/>
            <a:endParaRPr lang="pt-BR" dirty="0"/>
          </a:p>
        </p:txBody>
      </p:sp>
    </p:spTree>
    <p:extLst>
      <p:ext uri="{BB962C8B-B14F-4D97-AF65-F5344CB8AC3E}">
        <p14:creationId xmlns:p14="http://schemas.microsoft.com/office/powerpoint/2010/main" val="23293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ID01-Nota-se que somente 6 municípios apresentam quadro de baixa vulnerabilidade e 64% dos municípios apresentaram resultados de Média a Alta vulnerabilidade;</a:t>
            </a:r>
          </a:p>
          <a:p>
            <a:pPr algn="just"/>
            <a:r>
              <a:rPr lang="pt-BR" dirty="0"/>
              <a:t>ID02 foi o que apresentou resultados mais próximos ao extremo mais desfavorável nessa pesquisa, onde cerca de 93% dos municípios estudados apresentaram o máximo valor desfavorável;</a:t>
            </a:r>
          </a:p>
          <a:p>
            <a:pPr algn="just"/>
            <a:r>
              <a:rPr lang="pt-BR" dirty="0"/>
              <a:t>26 dos 28 municípios estudados não realizam ou possuem precário tratamento dos efluentes domésticos.</a:t>
            </a:r>
          </a:p>
        </p:txBody>
      </p:sp>
    </p:spTree>
    <p:extLst>
      <p:ext uri="{BB962C8B-B14F-4D97-AF65-F5344CB8AC3E}">
        <p14:creationId xmlns:p14="http://schemas.microsoft.com/office/powerpoint/2010/main" val="37702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Para o ID03 observa-se 50% dos municípios possui média  e alta vulnerabilidade no referido indicador;</a:t>
            </a:r>
          </a:p>
          <a:p>
            <a:pPr lvl="1" algn="just"/>
            <a:r>
              <a:rPr lang="pt-BR" dirty="0"/>
              <a:t>Prática de poços negros que ainda é bastante frequente no interior do Rio Grande do Sul</a:t>
            </a:r>
          </a:p>
          <a:p>
            <a:pPr algn="just"/>
            <a:r>
              <a:rPr lang="pt-BR" dirty="0"/>
              <a:t>No que diz respeito ao ID04, 29% se enquadrou na faixa de baixa vulnerabilidade, 32% apresentaram média vulnerabilidade e 39% apresentou alta vulnerabilidade. </a:t>
            </a:r>
          </a:p>
          <a:p>
            <a:pPr lvl="1" algn="just"/>
            <a:r>
              <a:rPr lang="pt-BR" dirty="0"/>
              <a:t>Depreende-se que a maioria dos municípios estudados são carentes dos serviços de saneamento básico como um todo.</a:t>
            </a:r>
          </a:p>
          <a:p>
            <a:pPr algn="just"/>
            <a:endParaRPr lang="pt-BR" dirty="0"/>
          </a:p>
        </p:txBody>
      </p:sp>
    </p:spTree>
    <p:extLst>
      <p:ext uri="{BB962C8B-B14F-4D97-AF65-F5344CB8AC3E}">
        <p14:creationId xmlns:p14="http://schemas.microsoft.com/office/powerpoint/2010/main" val="13566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O indicador ID05 foi o que mais apresentou dificuldades para aplicação no presente trabalho;</a:t>
            </a:r>
          </a:p>
          <a:p>
            <a:pPr algn="just"/>
            <a:r>
              <a:rPr lang="pt-BR" dirty="0"/>
              <a:t>Esse indicador teve que ser descartado em 36% dos municípios;</a:t>
            </a:r>
          </a:p>
          <a:p>
            <a:pPr algn="just"/>
            <a:r>
              <a:rPr lang="pt-BR" dirty="0"/>
              <a:t> Contudo, o nível de confiança de todos os municípios ficou bem acima do limite crítico estipulado de 60%, onde o NC foi de 80%</a:t>
            </a:r>
          </a:p>
        </p:txBody>
      </p:sp>
    </p:spTree>
    <p:extLst>
      <p:ext uri="{BB962C8B-B14F-4D97-AF65-F5344CB8AC3E}">
        <p14:creationId xmlns:p14="http://schemas.microsoft.com/office/powerpoint/2010/main" val="276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Ainda sobre o ID05, 61% das localidades possuem de média a alta vulnerabilidade nesse parâmetro, retratando na alta incidência de doenças diarreicas agudas dessas localidades;</a:t>
            </a:r>
          </a:p>
          <a:p>
            <a:pPr algn="just"/>
            <a:r>
              <a:rPr lang="pt-BR" dirty="0"/>
              <a:t>Para 10 dos 28 municípios estudados não há essa informação, desconhecendo-se assim estágio dessa variável nesses locais</a:t>
            </a:r>
          </a:p>
        </p:txBody>
      </p:sp>
    </p:spTree>
    <p:extLst>
      <p:ext uri="{BB962C8B-B14F-4D97-AF65-F5344CB8AC3E}">
        <p14:creationId xmlns:p14="http://schemas.microsoft.com/office/powerpoint/2010/main" val="271944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Resultados e discussões</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Ainda há uma incipiência na prestação dos serviços de esgotamento sanitário na maioria dos 28 municípios estudados;</a:t>
            </a:r>
          </a:p>
          <a:p>
            <a:pPr algn="just"/>
            <a:r>
              <a:rPr lang="pt-BR" dirty="0"/>
              <a:t>São necessárias cooperação das esferas estadual e federal, haja vista que as localidades aqui estudadas não possuem recursos financeiros nem corpo técnico necessários para enfrentar o cenário retratado;</a:t>
            </a:r>
          </a:p>
          <a:p>
            <a:pPr algn="just"/>
            <a:r>
              <a:rPr lang="pt-BR" dirty="0"/>
              <a:t>É nessas lacunas que os demais poderes executivos se inserem, em busca da universalização dos serviços de esgotamento sanitário;</a:t>
            </a:r>
          </a:p>
          <a:p>
            <a:pPr algn="just"/>
            <a:r>
              <a:rPr lang="pt-BR" dirty="0"/>
              <a:t>Há a necessidade de medidas estruturais e não estruturais visando mitigar esse quadro, que devem estar dispostas nos respectivos PMSBs através de Programas, Projetos e Ações</a:t>
            </a:r>
          </a:p>
        </p:txBody>
      </p:sp>
    </p:spTree>
    <p:extLst>
      <p:ext uri="{BB962C8B-B14F-4D97-AF65-F5344CB8AC3E}">
        <p14:creationId xmlns:p14="http://schemas.microsoft.com/office/powerpoint/2010/main" val="23359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Conclusão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i="1" dirty="0"/>
              <a:t> </a:t>
            </a:r>
            <a:r>
              <a:rPr lang="pt-BR" dirty="0"/>
              <a:t>Observou-se que significativa quantidade de municípios da área de estudo se enquadrou na faixa de alta vulnerabilidade ao esgotamento sanitário;</a:t>
            </a:r>
          </a:p>
          <a:p>
            <a:pPr algn="just"/>
            <a:r>
              <a:rPr lang="pt-BR" dirty="0"/>
              <a:t>A maioria obteve média vulnerabilidade nos parâmetros analisados;</a:t>
            </a:r>
          </a:p>
          <a:p>
            <a:pPr algn="just"/>
            <a:r>
              <a:rPr lang="pt-BR" dirty="0"/>
              <a:t>Destacam-se Garruchos, Lajeado do Bugre, São Pedro das Missões e Vista Alegre, que para todos os indicadores aplicados apresentaram índices enquadrados em alta vulnerabilidade;</a:t>
            </a:r>
          </a:p>
          <a:p>
            <a:pPr algn="just"/>
            <a:r>
              <a:rPr lang="pt-BR" dirty="0"/>
              <a:t>o planejamento da gestão municipal, no processo de implementação de políticas públicas de saneamento, possui fundamentação para formular Programas, Projetos e Ações voltados para remediar tal quadro;</a:t>
            </a:r>
          </a:p>
          <a:p>
            <a:pPr algn="just"/>
            <a:r>
              <a:rPr lang="pt-BR" dirty="0"/>
              <a:t>A cooperação entre as esferas governamentais estaduais e federais é de fundamental importância para mitigar tal quadro, haja vista que o poder público municipal possui incipientes recursos financeiros e humanos nesse setor</a:t>
            </a:r>
          </a:p>
        </p:txBody>
      </p:sp>
    </p:spTree>
    <p:extLst>
      <p:ext uri="{BB962C8B-B14F-4D97-AF65-F5344CB8AC3E}">
        <p14:creationId xmlns:p14="http://schemas.microsoft.com/office/powerpoint/2010/main" val="52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Referências</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507656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a:t>ALMEIDA, I. (2019). Análise de vulnerabilidade à carência de esgotamento sanitário e sua gestão em municípios do Rio Grande do Sul. Dissertação de Mestrado. Programa de Pós-Graduação em Recursos Hídricos e Saneamento Ambiental. Porto Alegre, 2019.</a:t>
            </a:r>
          </a:p>
          <a:p>
            <a:r>
              <a:rPr lang="pt-BR" dirty="0"/>
              <a:t>BRASIL (2018). Termo de Referência para Elaboração de Planos Municipais de Saneamento Básico: Instrumento de apoio da Cooperação técnica da Fundação Nacional de Saúde – FUNASA/MS. Ministério da Saúde. Fundação Nacional de Saúde. 2018.</a:t>
            </a:r>
          </a:p>
          <a:p>
            <a:r>
              <a:rPr lang="pt-BR" dirty="0"/>
              <a:t>BRASIL (2012). Termo de Referência para Elaboração de Planos Municipais de Saneamento Básico: Instrumento de apoio da Cooperação técnica da Fundação Nacional de Saúde – FUNASA/MS. Ministério da Saúde. Fundação Nacional de Saúde. 2012.</a:t>
            </a:r>
          </a:p>
          <a:p>
            <a:r>
              <a:rPr lang="pt-BR" dirty="0"/>
              <a:t>FUNDAÇÃO NACIONAL DA SAÚDE (2018). A FUNASA. Disponível em: &lt; http://www.funasa.gov.br/web/guest/missao-institucional&gt;. Acesso em 28 mar. 2018.</a:t>
            </a:r>
          </a:p>
          <a:p>
            <a:r>
              <a:rPr lang="pt-BR" dirty="0"/>
              <a:t>GALVÃO JÚNIOR, A. C (2006). Regulação: indicadores para a prestação de serviços de água e esgoto. Associação Brasileira de Agências de regulação. 2ª Edição. [s.n.].</a:t>
            </a:r>
          </a:p>
          <a:p>
            <a:r>
              <a:rPr lang="pt-BR" dirty="0"/>
              <a:t>INSTITUTO BRASILEIRO DE GEOGRAFIA E ESTATÍSTICA (2018). Pesquisa de Informações Básicas Municipais - Perfil dos Municípios Brasileiros. Rio de Janeiro: [s.n.], 2018.</a:t>
            </a:r>
          </a:p>
          <a:p>
            <a:r>
              <a:rPr lang="pt-BR" dirty="0"/>
              <a:t>RASERA, D (2014). Indicadores de universalização dos serviços de abastecimento de água e esgotamento sanitário em áreas com populações em vulnerabilidade socioambiental – Estudo de caso de Cubatão/SP. Dissertação de mestrado, 2014.</a:t>
            </a:r>
          </a:p>
          <a:p>
            <a:r>
              <a:rPr lang="pt-BR" dirty="0"/>
              <a:t>SISTEMA NACIONAL DE INFORMAÇÕES SOBRE O SANEAMENTO BÁSICO (2018). Série Hístórica. Disponível em: &lt;http://www.snis.gov.br/aplicacao-web-serie-historica&gt;. Acesso em 21 fev. 2018.</a:t>
            </a:r>
          </a:p>
          <a:p>
            <a:r>
              <a:rPr lang="pt-BR" dirty="0"/>
              <a:t>TEIXEIRA, J. C. E. Al (2014). Estudo do impacto das deficiências de saneamento básico sobre a saúde pública no Brasil no período de 2001 a 2009. Revista Engenharia Sanitária e Ambiental, 2014. v. 19, n. 1, pp. 87–96.</a:t>
            </a:r>
          </a:p>
        </p:txBody>
      </p:sp>
    </p:spTree>
    <p:extLst>
      <p:ext uri="{BB962C8B-B14F-4D97-AF65-F5344CB8AC3E}">
        <p14:creationId xmlns:p14="http://schemas.microsoft.com/office/powerpoint/2010/main" val="22597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57200" y="450798"/>
            <a:ext cx="8229600" cy="562074"/>
          </a:xfrm>
        </p:spPr>
        <p:txBody>
          <a:bodyPr anchor="t" anchorCtr="0">
            <a:noAutofit/>
          </a:bodyPr>
          <a:lstStyle/>
          <a:p>
            <a:pPr algn="r"/>
            <a:r>
              <a:rPr lang="pt-BR" sz="4000" b="1" dirty="0"/>
              <a:t>Considerações iniciais</a:t>
            </a:r>
          </a:p>
        </p:txBody>
      </p:sp>
      <p:sp>
        <p:nvSpPr>
          <p:cNvPr id="2" name="Espaço Reservado para Conteúdo 1">
            <a:extLst>
              <a:ext uri="{FF2B5EF4-FFF2-40B4-BE49-F238E27FC236}">
                <a16:creationId xmlns:a16="http://schemas.microsoft.com/office/drawing/2014/main" id="{B4EB1551-5687-4F69-AB26-A2A6638B6164}"/>
              </a:ext>
            </a:extLst>
          </p:cNvPr>
          <p:cNvSpPr>
            <a:spLocks noGrp="1"/>
          </p:cNvSpPr>
          <p:nvPr>
            <p:ph idx="1"/>
          </p:nvPr>
        </p:nvSpPr>
        <p:spPr>
          <a:xfrm>
            <a:off x="457200" y="1340768"/>
            <a:ext cx="8229600" cy="4785397"/>
          </a:xfrm>
        </p:spPr>
        <p:txBody>
          <a:bodyPr/>
          <a:lstStyle/>
          <a:p>
            <a:pPr algn="just"/>
            <a:r>
              <a:rPr lang="pt-BR" dirty="0"/>
              <a:t>Esgoto sanitário – Cenário atual;</a:t>
            </a:r>
          </a:p>
          <a:p>
            <a:pPr lvl="1" algn="just"/>
            <a:r>
              <a:rPr lang="pt-BR" dirty="0"/>
              <a:t>Insuficiência na prestação dos serviços após mais de anos da Lei nº 11.445/2007 (TEIXEIRA, 2014);</a:t>
            </a:r>
          </a:p>
          <a:p>
            <a:pPr lvl="1" algn="just"/>
            <a:r>
              <a:rPr lang="pt-BR" dirty="0"/>
              <a:t>Causa de 65% das internações hospitalares infantis por crianças de até 10 anos (TRATA BRASIL, 2015);</a:t>
            </a:r>
          </a:p>
          <a:p>
            <a:pPr lvl="1" algn="just"/>
            <a:endParaRPr lang="pt-BR" dirty="0"/>
          </a:p>
        </p:txBody>
      </p:sp>
      <p:pic>
        <p:nvPicPr>
          <p:cNvPr id="4" name="Picture 4" descr="Resultado de imagem para esgoto sanitÃ¡rio">
            <a:extLst>
              <a:ext uri="{FF2B5EF4-FFF2-40B4-BE49-F238E27FC236}">
                <a16:creationId xmlns:a16="http://schemas.microsoft.com/office/drawing/2014/main" id="{AE4C8426-E985-40F1-A1A5-9ECC21739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63210"/>
            <a:ext cx="3256774" cy="215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Agradecimentos</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50765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a:t>FUNASA</a:t>
            </a:r>
          </a:p>
          <a:p>
            <a:r>
              <a:rPr lang="pt-BR" dirty="0"/>
              <a:t>CAPES</a:t>
            </a:r>
          </a:p>
          <a:p>
            <a:r>
              <a:rPr lang="pt-BR" dirty="0"/>
              <a:t>Municípios</a:t>
            </a:r>
          </a:p>
        </p:txBody>
      </p:sp>
      <p:sp>
        <p:nvSpPr>
          <p:cNvPr id="2" name="CaixaDeTexto 1">
            <a:extLst>
              <a:ext uri="{FF2B5EF4-FFF2-40B4-BE49-F238E27FC236}">
                <a16:creationId xmlns:a16="http://schemas.microsoft.com/office/drawing/2014/main" id="{91403E57-6B98-457D-9017-BB044216C7F3}"/>
              </a:ext>
            </a:extLst>
          </p:cNvPr>
          <p:cNvSpPr txBox="1"/>
          <p:nvPr/>
        </p:nvSpPr>
        <p:spPr>
          <a:xfrm>
            <a:off x="1475656" y="3429000"/>
            <a:ext cx="6624736" cy="1323439"/>
          </a:xfrm>
          <a:prstGeom prst="rect">
            <a:avLst/>
          </a:prstGeom>
          <a:noFill/>
        </p:spPr>
        <p:txBody>
          <a:bodyPr wrap="square" rtlCol="0">
            <a:spAutoFit/>
          </a:bodyPr>
          <a:lstStyle/>
          <a:p>
            <a:pPr algn="ctr"/>
            <a:r>
              <a:rPr lang="pt-BR" sz="4000" dirty="0"/>
              <a:t>Obrigado!</a:t>
            </a:r>
          </a:p>
          <a:p>
            <a:pPr algn="ctr"/>
            <a:r>
              <a:rPr lang="pt-BR" sz="4000" dirty="0"/>
              <a:t>ian.almeida@ufrgs.br</a:t>
            </a:r>
          </a:p>
        </p:txBody>
      </p:sp>
    </p:spTree>
    <p:extLst>
      <p:ext uri="{BB962C8B-B14F-4D97-AF65-F5344CB8AC3E}">
        <p14:creationId xmlns:p14="http://schemas.microsoft.com/office/powerpoint/2010/main" val="207511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D3027C-A9FF-4B39-A20E-0C03711BD06A}"/>
              </a:ext>
            </a:extLst>
          </p:cNvPr>
          <p:cNvSpPr>
            <a:spLocks noGrp="1"/>
          </p:cNvSpPr>
          <p:nvPr>
            <p:ph idx="1"/>
          </p:nvPr>
        </p:nvSpPr>
        <p:spPr>
          <a:xfrm>
            <a:off x="179512" y="1196752"/>
            <a:ext cx="8640960" cy="4929413"/>
          </a:xfrm>
        </p:spPr>
        <p:txBody>
          <a:bodyPr>
            <a:normAutofit fontScale="92500" lnSpcReduction="20000"/>
          </a:bodyPr>
          <a:lstStyle/>
          <a:p>
            <a:pPr algn="just"/>
            <a:r>
              <a:rPr lang="pt-BR" dirty="0"/>
              <a:t>Uso de indicadores</a:t>
            </a:r>
          </a:p>
          <a:p>
            <a:pPr lvl="1" algn="just"/>
            <a:r>
              <a:rPr lang="pt-BR" dirty="0"/>
              <a:t>Uma das formas de reduzir a assimetria de informações relacionadas ao saneamento básico;</a:t>
            </a:r>
          </a:p>
          <a:p>
            <a:pPr lvl="1" algn="just"/>
            <a:r>
              <a:rPr lang="pt-BR" dirty="0"/>
              <a:t>Traduzem de forma sucinta e simplificada os aspectos mais relevantes de determinada temática, como o desempenho operacional de uma concessionária de saneamento básico;</a:t>
            </a:r>
          </a:p>
          <a:p>
            <a:pPr lvl="1" algn="just"/>
            <a:r>
              <a:rPr lang="pt-BR" dirty="0"/>
              <a:t>Avaliam ao longo do tempo a evolução ou regressão de determinada característica;</a:t>
            </a:r>
          </a:p>
          <a:p>
            <a:pPr lvl="1" algn="just"/>
            <a:r>
              <a:rPr lang="pt-BR" dirty="0"/>
              <a:t>Reduzem a assimetria de informações entre regulador, usuários e prestador de serviços através dos sistemas de informação e os mecanismos de participação dos usuários.</a:t>
            </a:r>
          </a:p>
        </p:txBody>
      </p:sp>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Considerações iniciais</a:t>
            </a:r>
          </a:p>
        </p:txBody>
      </p:sp>
    </p:spTree>
    <p:extLst>
      <p:ext uri="{BB962C8B-B14F-4D97-AF65-F5344CB8AC3E}">
        <p14:creationId xmlns:p14="http://schemas.microsoft.com/office/powerpoint/2010/main" val="31201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D3027C-A9FF-4B39-A20E-0C03711BD06A}"/>
              </a:ext>
            </a:extLst>
          </p:cNvPr>
          <p:cNvSpPr>
            <a:spLocks noGrp="1"/>
          </p:cNvSpPr>
          <p:nvPr>
            <p:ph idx="1"/>
          </p:nvPr>
        </p:nvSpPr>
        <p:spPr>
          <a:xfrm>
            <a:off x="457200" y="1196752"/>
            <a:ext cx="8229600" cy="4929413"/>
          </a:xfrm>
        </p:spPr>
        <p:txBody>
          <a:bodyPr>
            <a:normAutofit fontScale="62500" lnSpcReduction="20000"/>
          </a:bodyPr>
          <a:lstStyle/>
          <a:p>
            <a:pPr algn="just"/>
            <a:r>
              <a:rPr lang="pt-BR" dirty="0"/>
              <a:t>Criado com o intuito de oferecer suporte técnico para os municípios do RS de até 50.000 habitantes para a elaboração dos seus respectivos Planos Municipais de Saneamento Básico (PMSB);</a:t>
            </a:r>
          </a:p>
          <a:p>
            <a:pPr algn="just"/>
            <a:r>
              <a:rPr lang="pt-BR" dirty="0"/>
              <a:t>Etapas (FUNASA, 2014)</a:t>
            </a:r>
          </a:p>
          <a:p>
            <a:pPr lvl="1" algn="just"/>
            <a:r>
              <a:rPr lang="pt-BR" dirty="0"/>
              <a:t>Formação dos grupos de trabalho; </a:t>
            </a:r>
          </a:p>
          <a:p>
            <a:pPr lvl="1" algn="just"/>
            <a:r>
              <a:rPr lang="pt-BR" dirty="0"/>
              <a:t>Plano de Mobilização Social;</a:t>
            </a:r>
          </a:p>
          <a:p>
            <a:pPr lvl="1" algn="just"/>
            <a:r>
              <a:rPr lang="pt-BR" dirty="0"/>
              <a:t>Diagnóstico Técnico-Participativo dos quatro setores do Saneamento (Abastecimento de Água, Esgotamento Sanitário, Manejo de Resíduos Sólidos e Drenagem Urbana);</a:t>
            </a:r>
          </a:p>
          <a:p>
            <a:pPr lvl="1" algn="just"/>
            <a:r>
              <a:rPr lang="pt-BR" dirty="0"/>
              <a:t>Prospectiva e Planejamento Estratégico para o Setor de Saneamento no município;</a:t>
            </a:r>
          </a:p>
          <a:p>
            <a:pPr lvl="1" algn="just"/>
            <a:r>
              <a:rPr lang="pt-BR" dirty="0"/>
              <a:t>Programas, Projetos e Ações para Alcance do Cenário de Referência;</a:t>
            </a:r>
          </a:p>
          <a:p>
            <a:pPr lvl="1" algn="just"/>
            <a:r>
              <a:rPr lang="pt-BR" dirty="0"/>
              <a:t>Plano de execução</a:t>
            </a:r>
          </a:p>
          <a:p>
            <a:pPr lvl="1" algn="just"/>
            <a:r>
              <a:rPr lang="pt-BR" dirty="0"/>
              <a:t>Criação de um Sistema de Informações para Auxílio à tomada de decisão;</a:t>
            </a:r>
          </a:p>
          <a:p>
            <a:pPr lvl="1" algn="just"/>
            <a:r>
              <a:rPr lang="pt-BR" dirty="0"/>
              <a:t> Criação de indicadores de desempenho;</a:t>
            </a:r>
          </a:p>
          <a:p>
            <a:pPr lvl="1" algn="just"/>
            <a:r>
              <a:rPr lang="pt-BR" dirty="0"/>
              <a:t> Lei municipal.</a:t>
            </a:r>
          </a:p>
          <a:p>
            <a:pPr algn="just"/>
            <a:endParaRPr lang="pt-BR" dirty="0"/>
          </a:p>
        </p:txBody>
      </p:sp>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TED nº 02/2015</a:t>
            </a:r>
          </a:p>
        </p:txBody>
      </p:sp>
      <p:sp>
        <p:nvSpPr>
          <p:cNvPr id="5" name="Retângulo 4">
            <a:extLst>
              <a:ext uri="{FF2B5EF4-FFF2-40B4-BE49-F238E27FC236}">
                <a16:creationId xmlns:a16="http://schemas.microsoft.com/office/drawing/2014/main" id="{BFB19037-5671-452C-9BE0-0C95F12BF6AE}"/>
              </a:ext>
            </a:extLst>
          </p:cNvPr>
          <p:cNvSpPr/>
          <p:nvPr/>
        </p:nvSpPr>
        <p:spPr>
          <a:xfrm>
            <a:off x="1259632" y="2852936"/>
            <a:ext cx="7427167" cy="7200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7587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TED nº 02/2015</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323528" y="1412776"/>
            <a:ext cx="8568952" cy="48245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700" dirty="0"/>
              <a:t>Municípios da 1ª fase (Concluído)</a:t>
            </a:r>
          </a:p>
          <a:p>
            <a:pPr lvl="1" algn="just"/>
            <a:r>
              <a:rPr lang="pt-BR" sz="3200" dirty="0"/>
              <a:t>Arambaré, Arvorezinha, Áurea, Chuí, Dois Lajeados, Dom Pedro de Alcântara, Dona Francisca, Espumoso, Garruchos, Herval, Horizontina, Hulha Negra, Ipê, Iraí, Lajeado do Bugre, Marau, Minas do Leão, Novo Xingú, Palmeira das Missões, Pantano Grande, Pedras Altas, Porto Vera Cruz, Roca Sales, Salvador das Missões, Santa Margarida do Sul, São José das Missões, São Pedro das Missões, Vista Alegre.</a:t>
            </a:r>
          </a:p>
          <a:p>
            <a:r>
              <a:rPr lang="pt-BR" sz="4700" dirty="0"/>
              <a:t>Municípios da 2ª fase (Em andamento)</a:t>
            </a:r>
          </a:p>
          <a:p>
            <a:pPr lvl="1" algn="just"/>
            <a:r>
              <a:rPr lang="pt-BR" sz="3200" dirty="0"/>
              <a:t>Caiçara, Cândido Godói, Capão do Cipó, Engenho Velho, Erval Sêco, Gramado dos Loureiros, Herveiras, Humaitá, Itaqui, Ivoti, Jaquirana, Lindolfo Collor, Novo Machado, Pedro Ozório, Pinhal Grande, Quinze de Novembro, Salto do Jacuí, São Vicente do Sul, Tavares, Três Palmeiras, Trindade do Sul, Tuparendi, Ubiretama, Vanini.</a:t>
            </a:r>
          </a:p>
          <a:p>
            <a:pPr lvl="1"/>
            <a:endParaRPr lang="pt-BR" dirty="0"/>
          </a:p>
          <a:p>
            <a:pPr lvl="1"/>
            <a:endParaRPr lang="pt-BR" dirty="0"/>
          </a:p>
        </p:txBody>
      </p:sp>
    </p:spTree>
    <p:extLst>
      <p:ext uri="{BB962C8B-B14F-4D97-AF65-F5344CB8AC3E}">
        <p14:creationId xmlns:p14="http://schemas.microsoft.com/office/powerpoint/2010/main" val="323459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ço Reservado para Conteúdo 12">
            <a:extLst>
              <a:ext uri="{FF2B5EF4-FFF2-40B4-BE49-F238E27FC236}">
                <a16:creationId xmlns:a16="http://schemas.microsoft.com/office/drawing/2014/main" id="{78961012-DB43-43E4-90D5-2DC2832BA7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470" y="369547"/>
            <a:ext cx="8663060" cy="6118906"/>
          </a:xfrm>
        </p:spPr>
      </p:pic>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387962"/>
            <a:ext cx="8229600" cy="562074"/>
          </a:xfrm>
        </p:spPr>
        <p:txBody>
          <a:bodyPr anchor="t" anchorCtr="0">
            <a:noAutofit/>
          </a:bodyPr>
          <a:lstStyle/>
          <a:p>
            <a:pPr algn="r"/>
            <a:r>
              <a:rPr lang="pt-BR" sz="4000" b="1" dirty="0"/>
              <a:t>TED nº 02/2015</a:t>
            </a:r>
          </a:p>
        </p:txBody>
      </p:sp>
    </p:spTree>
    <p:extLst>
      <p:ext uri="{BB962C8B-B14F-4D97-AF65-F5344CB8AC3E}">
        <p14:creationId xmlns:p14="http://schemas.microsoft.com/office/powerpoint/2010/main" val="272571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Objetivo</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287524" y="1016732"/>
            <a:ext cx="8568952" cy="48245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Analisar a vulnerabilidade ao esgotamento sanitário de 28 municípios do Rio Grande do Sul integrantes da primeira fase do TED nº 02/2015;</a:t>
            </a:r>
          </a:p>
          <a:p>
            <a:pPr algn="just"/>
            <a:r>
              <a:rPr lang="pt-BR" dirty="0"/>
              <a:t>Elaboração, aplicação e validação de um sistema de indicadores com o intuito de representar os principais aspectos relacionados aos sistemas de esgoto sanitário;</a:t>
            </a:r>
          </a:p>
          <a:p>
            <a:pPr algn="just"/>
            <a:r>
              <a:rPr lang="pt-BR" dirty="0"/>
              <a:t>Fundamentar a tomada de decisão para a mitigação dos problemas identificados na vertente do saneamento básico em estudo.</a:t>
            </a:r>
          </a:p>
          <a:p>
            <a:pPr lvl="1" algn="just"/>
            <a:endParaRPr lang="pt-BR" dirty="0"/>
          </a:p>
        </p:txBody>
      </p:sp>
    </p:spTree>
    <p:extLst>
      <p:ext uri="{BB962C8B-B14F-4D97-AF65-F5344CB8AC3E}">
        <p14:creationId xmlns:p14="http://schemas.microsoft.com/office/powerpoint/2010/main" val="29152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Metodologia</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323528" y="1412776"/>
            <a:ext cx="8568952" cy="48245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dirty="0"/>
              <a:t>Formação do sistema de indicadores</a:t>
            </a:r>
          </a:p>
          <a:p>
            <a:pPr lvl="1" algn="just"/>
            <a:r>
              <a:rPr lang="pt-BR" dirty="0"/>
              <a:t>Utilizados e/ou adaptados indicadores já utilizados e consolidados por pesquisas na área do saneamento básico, com ênfase no esgoto sanitário.</a:t>
            </a:r>
          </a:p>
          <a:p>
            <a:pPr algn="just"/>
            <a:r>
              <a:rPr lang="pt-BR" dirty="0"/>
              <a:t>Aplicação e cálculo dos indicadores</a:t>
            </a:r>
          </a:p>
          <a:p>
            <a:pPr lvl="1" algn="just"/>
            <a:r>
              <a:rPr lang="pt-BR" dirty="0"/>
              <a:t>enquadramento dos valores em uma escala que variou de 0 a 1.</a:t>
            </a:r>
          </a:p>
          <a:p>
            <a:pPr algn="just"/>
            <a:r>
              <a:rPr lang="pt-BR" dirty="0"/>
              <a:t>Validação dos indicadores</a:t>
            </a:r>
          </a:p>
          <a:p>
            <a:pPr lvl="1" algn="just"/>
            <a:r>
              <a:rPr lang="pt-BR" dirty="0"/>
              <a:t>onde os indicadores que apresentassem problemas na aplicação seriam descartados e o índice de vulnerabilidade para esses municípios seria recalculado</a:t>
            </a:r>
          </a:p>
          <a:p>
            <a:pPr lvl="1" algn="just"/>
            <a:r>
              <a:rPr lang="pt-BR" dirty="0"/>
              <a:t>NC = Nvalidados/Ntotal  x 100</a:t>
            </a:r>
          </a:p>
          <a:p>
            <a:pPr algn="just"/>
            <a:r>
              <a:rPr lang="pt-BR" dirty="0"/>
              <a:t>Análise de Vulnerabilidade</a:t>
            </a:r>
          </a:p>
          <a:p>
            <a:pPr lvl="1" algn="just"/>
            <a:r>
              <a:rPr lang="pt-BR" dirty="0"/>
              <a:t>Reflexões e discussões com o intuito de se destacar os principais aspectos relativos ao serviço de esgotamento sanitário dos municípios.</a:t>
            </a:r>
          </a:p>
          <a:p>
            <a:pPr lvl="1" algn="just"/>
            <a:endParaRPr lang="pt-BR" dirty="0"/>
          </a:p>
          <a:p>
            <a:pPr lvl="1" algn="just"/>
            <a:endParaRPr lang="pt-BR" dirty="0"/>
          </a:p>
        </p:txBody>
      </p:sp>
    </p:spTree>
    <p:extLst>
      <p:ext uri="{BB962C8B-B14F-4D97-AF65-F5344CB8AC3E}">
        <p14:creationId xmlns:p14="http://schemas.microsoft.com/office/powerpoint/2010/main" val="39894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058144-BC8F-4114-86B1-B06E96BD9DBD}"/>
              </a:ext>
            </a:extLst>
          </p:cNvPr>
          <p:cNvSpPr>
            <a:spLocks noGrp="1"/>
          </p:cNvSpPr>
          <p:nvPr>
            <p:ph type="title"/>
          </p:nvPr>
        </p:nvSpPr>
        <p:spPr>
          <a:xfrm>
            <a:off x="457200" y="450798"/>
            <a:ext cx="8229600" cy="562074"/>
          </a:xfrm>
        </p:spPr>
        <p:txBody>
          <a:bodyPr anchor="t" anchorCtr="0">
            <a:noAutofit/>
          </a:bodyPr>
          <a:lstStyle/>
          <a:p>
            <a:pPr algn="r"/>
            <a:r>
              <a:rPr lang="pt-BR" sz="4000" b="1" dirty="0"/>
              <a:t>Metodologia</a:t>
            </a:r>
          </a:p>
        </p:txBody>
      </p:sp>
      <p:sp>
        <p:nvSpPr>
          <p:cNvPr id="6" name="Espaço Reservado para Conteúdo 10">
            <a:extLst>
              <a:ext uri="{FF2B5EF4-FFF2-40B4-BE49-F238E27FC236}">
                <a16:creationId xmlns:a16="http://schemas.microsoft.com/office/drawing/2014/main" id="{5CA50320-4D1B-44F5-A7D6-B285C2D0DDDB}"/>
              </a:ext>
            </a:extLst>
          </p:cNvPr>
          <p:cNvSpPr txBox="1">
            <a:spLocks/>
          </p:cNvSpPr>
          <p:nvPr/>
        </p:nvSpPr>
        <p:spPr>
          <a:xfrm>
            <a:off x="323528" y="1412776"/>
            <a:ext cx="8568952"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endParaRPr lang="pt-BR" dirty="0"/>
          </a:p>
          <a:p>
            <a:pPr lvl="1" algn="just"/>
            <a:endParaRPr lang="pt-BR" dirty="0"/>
          </a:p>
        </p:txBody>
      </p:sp>
      <p:pic>
        <p:nvPicPr>
          <p:cNvPr id="8" name="Imagem 7">
            <a:extLst>
              <a:ext uri="{FF2B5EF4-FFF2-40B4-BE49-F238E27FC236}">
                <a16:creationId xmlns:a16="http://schemas.microsoft.com/office/drawing/2014/main" id="{8D85F7A4-F993-455B-964A-A5E25D44D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41" y="1556792"/>
            <a:ext cx="8568952" cy="737492"/>
          </a:xfrm>
          <a:prstGeom prst="rect">
            <a:avLst/>
          </a:prstGeom>
        </p:spPr>
      </p:pic>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7ACF4C8F-588A-4627-A14A-58447C1D6A4B}"/>
                  </a:ext>
                </a:extLst>
              </p:cNvPr>
              <p:cNvSpPr txBox="1"/>
              <p:nvPr/>
            </p:nvSpPr>
            <p:spPr>
              <a:xfrm>
                <a:off x="2915816" y="3103544"/>
                <a:ext cx="3700254" cy="876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3000" b="0" i="1" smtClean="0">
                          <a:latin typeface="Cambria Math" panose="02040503050406030204" pitchFamily="18" charset="0"/>
                        </a:rPr>
                        <m:t>𝐼𝑉</m:t>
                      </m:r>
                      <m:r>
                        <a:rPr lang="pt-BR" sz="3000" b="0" i="1" smtClean="0">
                          <a:latin typeface="Cambria Math" panose="02040503050406030204" pitchFamily="18" charset="0"/>
                        </a:rPr>
                        <m:t>=</m:t>
                      </m:r>
                      <m:f>
                        <m:fPr>
                          <m:ctrlPr>
                            <a:rPr lang="pt-BR" sz="3000" b="0" i="1" smtClean="0">
                              <a:latin typeface="Cambria Math" panose="02040503050406030204" pitchFamily="18" charset="0"/>
                            </a:rPr>
                          </m:ctrlPr>
                        </m:fPr>
                        <m:num>
                          <m:r>
                            <a:rPr lang="pt-BR" sz="3000" b="0" i="1" smtClean="0">
                              <a:latin typeface="Cambria Math" panose="02040503050406030204" pitchFamily="18" charset="0"/>
                            </a:rPr>
                            <m:t>Ʃ</m:t>
                          </m:r>
                          <m:r>
                            <a:rPr lang="pt-BR" sz="3000" b="0" i="1" smtClean="0">
                              <a:latin typeface="Cambria Math" panose="02040503050406030204" pitchFamily="18" charset="0"/>
                            </a:rPr>
                            <m:t>𝐼𝑛𝑑𝑖𝑐𝑎𝑑𝑜𝑟</m:t>
                          </m:r>
                        </m:num>
                        <m:den>
                          <m:r>
                            <a:rPr lang="pt-BR" sz="3000" b="0" i="1" smtClean="0">
                              <a:latin typeface="Cambria Math" panose="02040503050406030204" pitchFamily="18" charset="0"/>
                            </a:rPr>
                            <m:t>𝑛</m:t>
                          </m:r>
                          <m:r>
                            <a:rPr lang="pt-BR" sz="3000" b="0" i="1" smtClean="0">
                              <a:latin typeface="Cambria Math" panose="02040503050406030204" pitchFamily="18" charset="0"/>
                            </a:rPr>
                            <m:t>º </m:t>
                          </m:r>
                          <m:r>
                            <a:rPr lang="pt-BR" sz="3000" b="0" i="1" smtClean="0">
                              <a:latin typeface="Cambria Math" panose="02040503050406030204" pitchFamily="18" charset="0"/>
                            </a:rPr>
                            <m:t>𝑖𝑛𝑑𝑖𝑐𝑎𝑑𝑜𝑟𝑒𝑠</m:t>
                          </m:r>
                        </m:den>
                      </m:f>
                    </m:oMath>
                  </m:oMathPara>
                </a14:m>
                <a:endParaRPr lang="pt-BR" sz="3000" dirty="0"/>
              </a:p>
            </p:txBody>
          </p:sp>
        </mc:Choice>
        <mc:Fallback xmlns="">
          <p:sp>
            <p:nvSpPr>
              <p:cNvPr id="11" name="CaixaDeTexto 10">
                <a:extLst>
                  <a:ext uri="{FF2B5EF4-FFF2-40B4-BE49-F238E27FC236}">
                    <a16:creationId xmlns:a16="http://schemas.microsoft.com/office/drawing/2014/main" id="{7ACF4C8F-588A-4627-A14A-58447C1D6A4B}"/>
                  </a:ext>
                </a:extLst>
              </p:cNvPr>
              <p:cNvSpPr txBox="1">
                <a:spLocks noRot="1" noChangeAspect="1" noMove="1" noResize="1" noEditPoints="1" noAdjustHandles="1" noChangeArrowheads="1" noChangeShapeType="1" noTextEdit="1"/>
              </p:cNvSpPr>
              <p:nvPr/>
            </p:nvSpPr>
            <p:spPr>
              <a:xfrm>
                <a:off x="2915816" y="3103544"/>
                <a:ext cx="3700254" cy="876650"/>
              </a:xfrm>
              <a:prstGeom prst="rect">
                <a:avLst/>
              </a:prstGeom>
              <a:blipFill>
                <a:blip r:embed="rId3"/>
                <a:stretch>
                  <a:fillRect/>
                </a:stretch>
              </a:blipFill>
            </p:spPr>
            <p:txBody>
              <a:bodyPr/>
              <a:lstStyle/>
              <a:p>
                <a:r>
                  <a:rPr lang="pt-BR">
                    <a:noFill/>
                  </a:rPr>
                  <a:t> </a:t>
                </a:r>
              </a:p>
            </p:txBody>
          </p:sp>
        </mc:Fallback>
      </mc:AlternateContent>
      <p:pic>
        <p:nvPicPr>
          <p:cNvPr id="13" name="Imagem 12">
            <a:extLst>
              <a:ext uri="{FF2B5EF4-FFF2-40B4-BE49-F238E27FC236}">
                <a16:creationId xmlns:a16="http://schemas.microsoft.com/office/drawing/2014/main" id="{60B7788F-7317-41CF-AC17-6CF878721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47" y="4615312"/>
            <a:ext cx="8106906" cy="685896"/>
          </a:xfrm>
          <a:prstGeom prst="rect">
            <a:avLst/>
          </a:prstGeom>
        </p:spPr>
      </p:pic>
    </p:spTree>
    <p:extLst>
      <p:ext uri="{BB962C8B-B14F-4D97-AF65-F5344CB8AC3E}">
        <p14:creationId xmlns:p14="http://schemas.microsoft.com/office/powerpoint/2010/main" val="92146347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1596</Words>
  <Application>Microsoft Office PowerPoint</Application>
  <PresentationFormat>Apresentação na tela (4:3)</PresentationFormat>
  <Paragraphs>96</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Cambria Math</vt:lpstr>
      <vt:lpstr>Tema do Office</vt:lpstr>
      <vt:lpstr>ANÁLISE DE VULNERABILIDADE À CARÊNCIA DE ESGOTAMENTO SANITÁRIO EM MUNICÍPIOS DO RIO GRANDE DO SUL</vt:lpstr>
      <vt:lpstr>Considerações iniciais</vt:lpstr>
      <vt:lpstr>Considerações iniciais</vt:lpstr>
      <vt:lpstr>TED nº 02/2015</vt:lpstr>
      <vt:lpstr>TED nº 02/2015</vt:lpstr>
      <vt:lpstr>TED nº 02/2015</vt:lpstr>
      <vt:lpstr>Objetivo</vt:lpstr>
      <vt:lpstr>Metodologia</vt:lpstr>
      <vt:lpstr>Metodologia</vt:lpstr>
      <vt:lpstr>Resultados e discussão</vt:lpstr>
      <vt:lpstr>Apresentação do PowerPoint</vt:lpstr>
      <vt:lpstr>Resultados e Discussão</vt:lpstr>
      <vt:lpstr>Resultados e Discussão</vt:lpstr>
      <vt:lpstr>Resultados e Discussão</vt:lpstr>
      <vt:lpstr>Resultados e Discussão</vt:lpstr>
      <vt:lpstr>Resultados e Discussão</vt:lpstr>
      <vt:lpstr>Resultados e discussões</vt:lpstr>
      <vt:lpstr>Conclusão</vt:lpstr>
      <vt:lpstr>Referências</vt:lpstr>
      <vt:lpstr>Agradecimentos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Ian</cp:lastModifiedBy>
  <cp:revision>40</cp:revision>
  <dcterms:created xsi:type="dcterms:W3CDTF">2018-05-02T19:43:05Z</dcterms:created>
  <dcterms:modified xsi:type="dcterms:W3CDTF">2019-05-07T01:56:00Z</dcterms:modified>
</cp:coreProperties>
</file>