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304" r:id="rId4"/>
    <p:sldId id="296" r:id="rId5"/>
    <p:sldId id="299" r:id="rId6"/>
    <p:sldId id="305" r:id="rId7"/>
    <p:sldId id="300" r:id="rId8"/>
    <p:sldId id="306" r:id="rId9"/>
    <p:sldId id="301" r:id="rId10"/>
    <p:sldId id="292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01/05/2022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www.planalto.gov.br/ccivil_03/_ato2011-2014/2013/lei/l12846.htm#:~:text=Disp%C3%B5e%20sobre%20a%20responsabiliza%C3%A7%C3%A3o%20administrativa,estrangeira%2C%20e%20d%C3%A1%20outras%20provid%C3%AAncias.&amp;text=Art.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685800" y="2377440"/>
            <a:ext cx="7772400" cy="105156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DESENVOLVIMENTO COLABORATIVO DE PROGRAMAS DE INTEGRIDADE DE TERCEIROS PARA O FORTALECIMENTO DA CADEIA DE FORNECIMENTO NO SANEAMENTO</a:t>
            </a:r>
            <a:endParaRPr lang="pt-BR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79503" y="4290424"/>
            <a:ext cx="5053887" cy="1655762"/>
          </a:xfrm>
        </p:spPr>
        <p:txBody>
          <a:bodyPr/>
          <a:lstStyle/>
          <a:p>
            <a:pPr algn="l"/>
            <a:r>
              <a:rPr lang="pt-BR" b="1" dirty="0"/>
              <a:t>Autores: </a:t>
            </a:r>
            <a:r>
              <a:rPr lang="pt-BR" dirty="0"/>
              <a:t>Thiago Zschornack</a:t>
            </a:r>
          </a:p>
          <a:p>
            <a:pPr algn="l"/>
            <a:r>
              <a:rPr lang="pt-BR" dirty="0"/>
              <a:t>                 Amanda Doubrawa Becker</a:t>
            </a:r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  <p:pic>
        <p:nvPicPr>
          <p:cNvPr id="6" name="Picture 2" descr="cia-de-aguas-de-joinville - D/Araújo Comunicação">
            <a:extLst>
              <a:ext uri="{FF2B5EF4-FFF2-40B4-BE49-F238E27FC236}">
                <a16:creationId xmlns:a16="http://schemas.microsoft.com/office/drawing/2014/main" id="{6150EE44-8856-40E6-8C10-C32365FB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86" y="4566134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5"/>
            <a:ext cx="7272808" cy="4320480"/>
          </a:xfrm>
        </p:spPr>
        <p:txBody>
          <a:bodyPr>
            <a:norm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Municipal nº 8.772. de 05 de dezembro de 2019, Joinville, Santa Catarina.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OCDE,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Controls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Ethics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disponível em https://www.oecd.org/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daf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bribery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/44884389.pdf, consulta em 20 de novembro de 2021.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id="{9FFBD785-377C-49C9-A8AC-9E78C63F7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345" y="1380023"/>
            <a:ext cx="8385089" cy="4320480"/>
          </a:xfrm>
        </p:spPr>
        <p:txBody>
          <a:bodyPr>
            <a:normAutofit/>
          </a:bodyPr>
          <a:lstStyle/>
          <a:p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Obrigado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solidFill>
                  <a:schemeClr val="tx1"/>
                </a:solidFill>
              </a:rPr>
              <a:t>Thiago Zschornack</a:t>
            </a:r>
          </a:p>
          <a:p>
            <a:r>
              <a:rPr lang="pt-BR" dirty="0"/>
              <a:t>thiago.zschornack@aguasdejoinville.com.br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5195483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programas de integridade e </a:t>
            </a:r>
            <a:r>
              <a:rPr lang="pt-B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 ganhado destaque no Brasil devido a diversos escândalos envolvendo corrupção nos últimos anos. Em 2013, visando dar uma resposta a esta situação incômoda, foi publicada a lei 12.846/2013, chamada também de “Lei Anticorrupção”, que disciplinou, entre outras coisas, a criação dos Programas de Integridade nas empresas privadas. Nas empresas estatais, a Lei 13.303/2016 acabou reforçando tal medida, afetando, assim, a maior parte das empresas de saneamento brasileiras.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SECONT - Secont avança na implementação do seu Programa de Integridade">
            <a:extLst>
              <a:ext uri="{FF2B5EF4-FFF2-40B4-BE49-F238E27FC236}">
                <a16:creationId xmlns:a16="http://schemas.microsoft.com/office/drawing/2014/main" id="{E257C168-0CEE-4907-A897-77D6AEBB6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06" y="2621694"/>
            <a:ext cx="2828077" cy="1419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037CCED0-1979-41DB-9A3D-792E38BA5C7C}"/>
              </a:ext>
            </a:extLst>
          </p:cNvPr>
          <p:cNvSpPr/>
          <p:nvPr/>
        </p:nvSpPr>
        <p:spPr>
          <a:xfrm>
            <a:off x="7044152" y="4329946"/>
            <a:ext cx="509583" cy="453887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 descr="5 princípios do Pacto de Integridade e Compliance pela Sustentabilidade –  PICS">
            <a:extLst>
              <a:ext uri="{FF2B5EF4-FFF2-40B4-BE49-F238E27FC236}">
                <a16:creationId xmlns:a16="http://schemas.microsoft.com/office/drawing/2014/main" id="{79CF8B38-4AAD-4C20-A455-5226D647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64" y="1223419"/>
            <a:ext cx="1071563" cy="10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incipais cuidados na gestão de contratos dos terceirizados">
            <a:extLst>
              <a:ext uri="{FF2B5EF4-FFF2-40B4-BE49-F238E27FC236}">
                <a16:creationId xmlns:a16="http://schemas.microsoft.com/office/drawing/2014/main" id="{F3C22A39-A8FA-4565-AE17-A6ECBEF4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92" y="5018456"/>
            <a:ext cx="3238501" cy="1166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7" y="1380021"/>
            <a:ext cx="392327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Companhia Águas de Joinville já possui estrutura de </a:t>
            </a:r>
            <a:r>
              <a:rPr lang="pt-BR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Programa de Integridade vigentes, este último  desenvolvido em observância ao arcabouço regulatório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Acontece que no saneamento, grande parte dos serviços executados ocorre por meio de contratos com terceiros. </a:t>
            </a: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Desta forma, os prestadores de serviços das concessionárias não compartilham, necessariamente, da mesma preocupação com aspectos de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compliance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0084EB-B46E-499E-8D50-F87939312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9" t="16118" r="13269" b="11350"/>
          <a:stretch/>
        </p:blipFill>
        <p:spPr>
          <a:xfrm>
            <a:off x="4876801" y="1386962"/>
            <a:ext cx="3670851" cy="2002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F0FAA03-A636-495E-A8C7-1396C2F35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9" t="17069" r="13623" b="11053"/>
          <a:stretch/>
        </p:blipFill>
        <p:spPr>
          <a:xfrm>
            <a:off x="4875306" y="4098055"/>
            <a:ext cx="3669356" cy="2002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D93E788F-8D83-482F-82B4-AEB00B20FE39}"/>
              </a:ext>
            </a:extLst>
          </p:cNvPr>
          <p:cNvSpPr/>
          <p:nvPr/>
        </p:nvSpPr>
        <p:spPr>
          <a:xfrm>
            <a:off x="6709984" y="3554895"/>
            <a:ext cx="357809" cy="351004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09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18"/>
            <a:ext cx="3697983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Apresentar a experiência da Companhia Águas de Joinville na orientação dos seus fornecedores na elaboração e implementação de Programas de Integridade, bem como os primeiros resultados obtidos no âmbito do </a:t>
            </a:r>
            <a:r>
              <a:rPr lang="pt-BR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compliance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da gestão de riscos e da transparência.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Quais são os Objetivos dos Amigos da Juventude? - Tiago Mota">
            <a:extLst>
              <a:ext uri="{FF2B5EF4-FFF2-40B4-BE49-F238E27FC236}">
                <a16:creationId xmlns:a16="http://schemas.microsoft.com/office/drawing/2014/main" id="{FCC62C01-A47B-4C2A-ACE7-F194BFD8A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03" y="1380018"/>
            <a:ext cx="2115792" cy="20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BEE4EB-E411-4E60-95CB-9590FF54BA53}"/>
              </a:ext>
            </a:extLst>
          </p:cNvPr>
          <p:cNvSpPr txBox="1"/>
          <p:nvPr/>
        </p:nvSpPr>
        <p:spPr>
          <a:xfrm>
            <a:off x="343931" y="1936588"/>
            <a:ext cx="5738818" cy="4342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Visando, assim, estender a cultura de integridade para todo os integrantes da cadeia de fornecimento da empresa, a Companhia Águas de Joinville adotou procedimento de orientação e assistência a terceiros na construção, implementação e avaliação de eficácia de seus Programas de Integridade.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 medida é respaldada pela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Municipal nº 8.772/2019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dispõe sobre a </a:t>
            </a:r>
            <a:r>
              <a:rPr lang="pt-B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instituição de Programa de Integridade para pessoas jurídicas que contratem com a administração municipal, direta ou indireta, com valores que excedam a modalidade de licitação tomada de preços (R$ 1.430.000,00) e ainda, cujo prazo seja igual ou superior a 180 dias. </a:t>
            </a:r>
            <a:endParaRPr lang="pt-B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317DE1-20E1-4BEC-92EC-BB921F45F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4" t="26607" r="36087" b="10144"/>
          <a:stretch/>
        </p:blipFill>
        <p:spPr>
          <a:xfrm>
            <a:off x="6304114" y="2120347"/>
            <a:ext cx="2614600" cy="1807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BEE4EB-E411-4E60-95CB-9590FF54BA53}"/>
              </a:ext>
            </a:extLst>
          </p:cNvPr>
          <p:cNvSpPr txBox="1"/>
          <p:nvPr/>
        </p:nvSpPr>
        <p:spPr>
          <a:xfrm>
            <a:off x="343931" y="1936588"/>
            <a:ext cx="3300417" cy="35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procedimento executado pela Companhia Águas de Joinville envolve reuniões de alinhamento, envio de documentos </a:t>
            </a:r>
            <a:r>
              <a:rPr lang="pt-B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template</a:t>
            </a: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checklist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a relação dos instrumentos necessários, sessões de tira-dúvidas, compartilhamento de literaturas especializadas e documentos de boas práticas, entre outros. 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59DD1B-470F-4275-AF13-C3716A681F01}"/>
              </a:ext>
            </a:extLst>
          </p:cNvPr>
          <p:cNvSpPr txBox="1"/>
          <p:nvPr/>
        </p:nvSpPr>
        <p:spPr>
          <a:xfrm>
            <a:off x="2717973" y="5723211"/>
            <a:ext cx="63659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dirty="0">
                <a:effectLst/>
                <a:latin typeface="Calibri" panose="020F0502020204030204" pitchFamily="34" charset="0"/>
              </a:rPr>
              <a:t>Art. 7º § 6º </a:t>
            </a:r>
            <a:r>
              <a:rPr lang="pt-BR" sz="1400" b="0" i="0" dirty="0">
                <a:effectLst/>
                <a:latin typeface="Calibri" panose="020F0502020204030204" pitchFamily="34" charset="0"/>
              </a:rPr>
              <a:t>O programa de integridade meramente formal e que se mostre absolutamente ineficaz para mitigar o risco de ocorrência de atos lesivos da Lei nº </a:t>
            </a:r>
            <a:r>
              <a:rPr lang="pt-BR" sz="1400" b="1" i="0" u="sng" dirty="0"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12.846</a:t>
            </a:r>
            <a:r>
              <a:rPr lang="pt-BR" sz="1400" b="0" i="0" dirty="0">
                <a:effectLst/>
                <a:latin typeface="Calibri" panose="020F0502020204030204" pitchFamily="34" charset="0"/>
              </a:rPr>
              <a:t>, de 2013, não será considerado para fins de cumprimento desta lei.</a:t>
            </a:r>
            <a:endParaRPr lang="pt-BR" sz="1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CF44C2-1ACC-41BA-B3DF-27404D42B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33" y="1688747"/>
            <a:ext cx="2455066" cy="1380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9EE91D1-BE85-4640-8A04-4531BE2237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94" t="29701" r="21159" b="7879"/>
          <a:stretch/>
        </p:blipFill>
        <p:spPr>
          <a:xfrm>
            <a:off x="8031877" y="1214560"/>
            <a:ext cx="1006522" cy="948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BC9E3C85-1F21-4929-9BCF-7EAAE9C7AE49}"/>
              </a:ext>
            </a:extLst>
          </p:cNvPr>
          <p:cNvSpPr/>
          <p:nvPr/>
        </p:nvSpPr>
        <p:spPr>
          <a:xfrm>
            <a:off x="6045989" y="2246544"/>
            <a:ext cx="316344" cy="27652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798B679-F090-4F36-A891-C8545BD803B3}"/>
              </a:ext>
            </a:extLst>
          </p:cNvPr>
          <p:cNvSpPr txBox="1"/>
          <p:nvPr/>
        </p:nvSpPr>
        <p:spPr>
          <a:xfrm>
            <a:off x="4816846" y="1107436"/>
            <a:ext cx="309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Due</a:t>
            </a:r>
            <a:r>
              <a:rPr lang="pt-BR" i="1" dirty="0"/>
              <a:t> </a:t>
            </a:r>
            <a:r>
              <a:rPr lang="pt-BR" i="1" dirty="0" err="1"/>
              <a:t>Diligence</a:t>
            </a:r>
            <a:r>
              <a:rPr lang="pt-BR" i="1" dirty="0"/>
              <a:t> </a:t>
            </a:r>
            <a:r>
              <a:rPr lang="pt-BR" dirty="0"/>
              <a:t>de fornecimento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D0D5838-A77E-4734-A752-A53D391B27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197" t="48301" r="10000" b="28832"/>
          <a:stretch/>
        </p:blipFill>
        <p:spPr>
          <a:xfrm>
            <a:off x="3794914" y="4435575"/>
            <a:ext cx="2176576" cy="1175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490D437-2E2A-4439-8240-33EBF8C3AD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120" t="50001" r="11190" b="39786"/>
          <a:stretch/>
        </p:blipFill>
        <p:spPr>
          <a:xfrm>
            <a:off x="4605004" y="4824035"/>
            <a:ext cx="2074806" cy="525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7ECC316-9428-426C-9FB0-8D0F29F0B1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855" t="29496" r="8406" b="13331"/>
          <a:stretch/>
        </p:blipFill>
        <p:spPr>
          <a:xfrm>
            <a:off x="3810469" y="1727253"/>
            <a:ext cx="2173492" cy="135030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59400C3A-6D39-4C38-94D5-E73B19CAF185}"/>
              </a:ext>
            </a:extLst>
          </p:cNvPr>
          <p:cNvSpPr txBox="1"/>
          <p:nvPr/>
        </p:nvSpPr>
        <p:spPr>
          <a:xfrm>
            <a:off x="3832613" y="4043405"/>
            <a:ext cx="15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Reunião inicial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D669DAD-D057-482B-8512-9FBBD6A5EEE1}"/>
              </a:ext>
            </a:extLst>
          </p:cNvPr>
          <p:cNvSpPr/>
          <p:nvPr/>
        </p:nvSpPr>
        <p:spPr>
          <a:xfrm>
            <a:off x="5652871" y="3630780"/>
            <a:ext cx="2809461" cy="3163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Avaliação de riscos inicial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291C096B-FDF3-4943-B79F-82F1C67AF854}"/>
              </a:ext>
            </a:extLst>
          </p:cNvPr>
          <p:cNvSpPr/>
          <p:nvPr/>
        </p:nvSpPr>
        <p:spPr>
          <a:xfrm rot="5400000">
            <a:off x="7011501" y="3246801"/>
            <a:ext cx="316344" cy="27652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1D35FCCA-A6DF-46C9-8E8C-DEE468AE0932}"/>
              </a:ext>
            </a:extLst>
          </p:cNvPr>
          <p:cNvSpPr/>
          <p:nvPr/>
        </p:nvSpPr>
        <p:spPr>
          <a:xfrm rot="5400000">
            <a:off x="5782047" y="4063315"/>
            <a:ext cx="316344" cy="27652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A72AFC71-E037-485A-B063-C3580E8035A2}"/>
              </a:ext>
            </a:extLst>
          </p:cNvPr>
          <p:cNvSpPr/>
          <p:nvPr/>
        </p:nvSpPr>
        <p:spPr>
          <a:xfrm>
            <a:off x="6822268" y="5023373"/>
            <a:ext cx="316344" cy="27652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58817144-999D-4F0B-B6A8-863E92BF06EE}"/>
              </a:ext>
            </a:extLst>
          </p:cNvPr>
          <p:cNvSpPr/>
          <p:nvPr/>
        </p:nvSpPr>
        <p:spPr>
          <a:xfrm>
            <a:off x="7242130" y="4702027"/>
            <a:ext cx="1757328" cy="9166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Subsídio e cobrança na elaboração e implantação do </a:t>
            </a:r>
            <a:r>
              <a:rPr lang="pt-BR" sz="1400" dirty="0" err="1">
                <a:solidFill>
                  <a:schemeClr val="tx1"/>
                </a:solidFill>
              </a:rPr>
              <a:t>Prog</a:t>
            </a:r>
            <a:r>
              <a:rPr lang="pt-BR" sz="1400" dirty="0">
                <a:solidFill>
                  <a:schemeClr val="tx1"/>
                </a:solidFill>
              </a:rPr>
              <a:t>. Integridade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14834FB-5CB8-4B72-BD1D-E21F84AD12A2}"/>
              </a:ext>
            </a:extLst>
          </p:cNvPr>
          <p:cNvSpPr txBox="1"/>
          <p:nvPr/>
        </p:nvSpPr>
        <p:spPr>
          <a:xfrm>
            <a:off x="7261162" y="4441884"/>
            <a:ext cx="173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Gestão da Conformidade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6E1A9D1-1313-4074-B018-2917AA7420E7}"/>
              </a:ext>
            </a:extLst>
          </p:cNvPr>
          <p:cNvSpPr txBox="1"/>
          <p:nvPr/>
        </p:nvSpPr>
        <p:spPr>
          <a:xfrm>
            <a:off x="7353119" y="3904905"/>
            <a:ext cx="1237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Gestão de Riscos</a:t>
            </a:r>
          </a:p>
        </p:txBody>
      </p:sp>
    </p:spTree>
    <p:extLst>
      <p:ext uri="{BB962C8B-B14F-4D97-AF65-F5344CB8AC3E}">
        <p14:creationId xmlns:p14="http://schemas.microsoft.com/office/powerpoint/2010/main" val="231496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5632798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Até o presente momento, a área de Gestão da Conformidade da Companhia Águas de Joinville já orientou 21 fornecedores quanto ao desenvolvimento e implementação do Programa de Integridade.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Destes, dois já estão com o Programa completamente implementado,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oito estão na etapa final de implementação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fornecedores estão na etapa inicial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Durante o processo de orientação, observou-se que a maioria dos fornecedores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apresentou dificuldade em compreender a sistemática de funcionamento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função dos componentes e a lógica de medição da eficácia de um Programa de Integridade.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9D6081-CD6F-4C13-861F-CFB3428A2522}"/>
              </a:ext>
            </a:extLst>
          </p:cNvPr>
          <p:cNvSpPr txBox="1"/>
          <p:nvPr/>
        </p:nvSpPr>
        <p:spPr>
          <a:xfrm>
            <a:off x="4572000" y="6132546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Base: </a:t>
            </a:r>
            <a:r>
              <a:rPr lang="pt-BR" sz="1400" dirty="0"/>
              <a:t>Abril/2022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656C6F-DBC5-46FA-9AFB-5456F1C3D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81" t="41043" r="13478" b="12300"/>
          <a:stretch/>
        </p:blipFill>
        <p:spPr>
          <a:xfrm>
            <a:off x="6427928" y="2152258"/>
            <a:ext cx="1113183" cy="1549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661317-2B78-4592-A110-C5FA4093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22" t="50000" r="12609" b="25962"/>
          <a:stretch/>
        </p:blipFill>
        <p:spPr>
          <a:xfrm>
            <a:off x="6268273" y="3985016"/>
            <a:ext cx="1404731" cy="90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7651D9D-5CD6-44E9-B2BB-60E81A026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38" t="43410" r="10181" b="40182"/>
          <a:stretch/>
        </p:blipFill>
        <p:spPr>
          <a:xfrm>
            <a:off x="6633337" y="5485320"/>
            <a:ext cx="1815547" cy="665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606FCDF-5D67-4752-8CD2-E5852A7001B8}"/>
              </a:ext>
            </a:extLst>
          </p:cNvPr>
          <p:cNvSpPr/>
          <p:nvPr/>
        </p:nvSpPr>
        <p:spPr>
          <a:xfrm>
            <a:off x="6122504" y="1963324"/>
            <a:ext cx="2928731" cy="43182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78BECBC-E323-4F05-84EB-D241E9B8BE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957" t="40527" r="10942" b="23028"/>
          <a:stretch/>
        </p:blipFill>
        <p:spPr>
          <a:xfrm rot="5400000">
            <a:off x="7695833" y="2607367"/>
            <a:ext cx="1200680" cy="1113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716308E-022E-42A4-967B-D23BD2C786F4}"/>
              </a:ext>
            </a:extLst>
          </p:cNvPr>
          <p:cNvSpPr txBox="1"/>
          <p:nvPr/>
        </p:nvSpPr>
        <p:spPr>
          <a:xfrm>
            <a:off x="6679095" y="1655547"/>
            <a:ext cx="1840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Diversas boas práticas: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4E401EF-62F9-4AE2-B9BD-F641BE0F3F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297" t="42009" r="14753" b="10045"/>
          <a:stretch/>
        </p:blipFill>
        <p:spPr>
          <a:xfrm rot="5400000">
            <a:off x="7799937" y="4033686"/>
            <a:ext cx="883161" cy="1404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DCECCCF7-759D-4395-8B67-4D07D72D21EA}"/>
              </a:ext>
            </a:extLst>
          </p:cNvPr>
          <p:cNvSpPr/>
          <p:nvPr/>
        </p:nvSpPr>
        <p:spPr>
          <a:xfrm>
            <a:off x="8241517" y="4364592"/>
            <a:ext cx="277762" cy="27792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D605FE2-099E-4159-8142-E2F6D4585048}"/>
              </a:ext>
            </a:extLst>
          </p:cNvPr>
          <p:cNvSpPr/>
          <p:nvPr/>
        </p:nvSpPr>
        <p:spPr>
          <a:xfrm>
            <a:off x="7586869" y="4828726"/>
            <a:ext cx="351183" cy="45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64DF7D2-654A-440A-AB7D-F348056525B9}"/>
              </a:ext>
            </a:extLst>
          </p:cNvPr>
          <p:cNvSpPr/>
          <p:nvPr/>
        </p:nvSpPr>
        <p:spPr>
          <a:xfrm>
            <a:off x="7580245" y="4981126"/>
            <a:ext cx="351183" cy="45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442685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Constatou-se também que na maioria das empresas não existe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 cultura de integridade consolidada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quando muito, identificam-se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práticas pontuais e descentralizadas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quais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convergem com os valores da CAJ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Isto tem feito com que ocorram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atrasos constantes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processo de implementação de alguns programas, em especial no que tange ao processo de elaboração do relatório de conformidade (evidências concretas das ferramentas funcionando), especialmente do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Canal de Denúncias. 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51A1F5-166B-4DFD-B6F0-E783E93B0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46" t="50109" r="9195" b="11851"/>
          <a:stretch/>
        </p:blipFill>
        <p:spPr>
          <a:xfrm>
            <a:off x="4924975" y="1287252"/>
            <a:ext cx="1347512" cy="15612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F7D3E6F-96CB-4FD5-B554-6E3C7B9F8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12" t="41044" r="13471" b="8339"/>
          <a:stretch/>
        </p:blipFill>
        <p:spPr>
          <a:xfrm>
            <a:off x="7940713" y="1319492"/>
            <a:ext cx="1194817" cy="17245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2344A6E-8D10-498C-8F9B-6852B54A0B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0" t="39238" r="7681" b="11270"/>
          <a:stretch/>
        </p:blipFill>
        <p:spPr>
          <a:xfrm>
            <a:off x="5347504" y="2467067"/>
            <a:ext cx="1194817" cy="172454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4480B9F-BB5B-4298-9723-8C0F35D974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97" t="62524" r="10000" b="15652"/>
          <a:stretch/>
        </p:blipFill>
        <p:spPr>
          <a:xfrm>
            <a:off x="6695016" y="2758149"/>
            <a:ext cx="1957114" cy="112197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44A7A2E-BF83-4857-848A-ED41C2D37B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84" t="20162" r="11305" b="21838"/>
          <a:stretch/>
        </p:blipFill>
        <p:spPr>
          <a:xfrm>
            <a:off x="7113226" y="3630630"/>
            <a:ext cx="1954723" cy="1121971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8C6B7C8F-D4FF-489A-88B8-F2C9D99D3C3E}"/>
              </a:ext>
            </a:extLst>
          </p:cNvPr>
          <p:cNvSpPr/>
          <p:nvPr/>
        </p:nvSpPr>
        <p:spPr>
          <a:xfrm>
            <a:off x="5049078" y="4817960"/>
            <a:ext cx="2624495" cy="618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Empresas que já tiveram histórico de corrupção/fraude, possuem hoje os melhores Programas de Integridade.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5B62292-59E9-43F8-9BC7-AA992999C71D}"/>
              </a:ext>
            </a:extLst>
          </p:cNvPr>
          <p:cNvSpPr/>
          <p:nvPr/>
        </p:nvSpPr>
        <p:spPr>
          <a:xfrm>
            <a:off x="6082748" y="5512432"/>
            <a:ext cx="2937899" cy="80105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Agências de financiamento internacionais (AFD, BID) são extremamente rigorosas quanto ao processos de </a:t>
            </a:r>
            <a:r>
              <a:rPr lang="pt-BR" sz="1200" i="1" dirty="0" err="1">
                <a:solidFill>
                  <a:schemeClr val="tx1"/>
                </a:solidFill>
              </a:rPr>
              <a:t>compliance</a:t>
            </a:r>
            <a:r>
              <a:rPr lang="pt-BR" sz="1200" i="1" dirty="0">
                <a:solidFill>
                  <a:schemeClr val="tx1"/>
                </a:solidFill>
              </a:rPr>
              <a:t> n</a:t>
            </a:r>
            <a:r>
              <a:rPr lang="pt-BR" sz="1200" dirty="0">
                <a:solidFill>
                  <a:schemeClr val="tx1"/>
                </a:solidFill>
              </a:rPr>
              <a:t>os contratos financiados.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30D627B-1D8B-48CC-8D37-92808F079C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029" t="42512" r="7826" b="16924"/>
          <a:stretch/>
        </p:blipFill>
        <p:spPr>
          <a:xfrm>
            <a:off x="6449021" y="1406716"/>
            <a:ext cx="1315157" cy="9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3499208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forma geral, conclui-se que essa prática tem repercutido positivamente, seja por meio da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de denúncias envolvendo terceiros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na aplicação de penalidades por motivo de descumprimento contratual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mesmo em função de um maior engajamento dos funcionários terceiros quanto aos aspectos de conduta ética.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2F96D93-760A-4EFE-BC63-41B4C607F16F}"/>
              </a:ext>
            </a:extLst>
          </p:cNvPr>
          <p:cNvSpPr/>
          <p:nvPr/>
        </p:nvSpPr>
        <p:spPr>
          <a:xfrm>
            <a:off x="4147930" y="1380024"/>
            <a:ext cx="3154018" cy="618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A estratégia da CAJ é atuar na sensibilização, sendo flexível nas cobranças, porém, notificando todas as ocorrências.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7026F03-6B77-4E55-9304-D42168DE1142}"/>
              </a:ext>
            </a:extLst>
          </p:cNvPr>
          <p:cNvSpPr/>
          <p:nvPr/>
        </p:nvSpPr>
        <p:spPr>
          <a:xfrm>
            <a:off x="5072267" y="2970392"/>
            <a:ext cx="3386495" cy="8435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É fundamental também que haja o </a:t>
            </a:r>
            <a:r>
              <a:rPr lang="pt-BR" sz="1200" i="1" dirty="0" err="1">
                <a:solidFill>
                  <a:schemeClr val="tx1"/>
                </a:solidFill>
              </a:rPr>
              <a:t>Due</a:t>
            </a:r>
            <a:r>
              <a:rPr lang="pt-BR" sz="1200" i="1" dirty="0">
                <a:solidFill>
                  <a:schemeClr val="tx1"/>
                </a:solidFill>
              </a:rPr>
              <a:t> </a:t>
            </a:r>
            <a:r>
              <a:rPr lang="pt-BR" sz="1200" i="1" dirty="0" err="1">
                <a:solidFill>
                  <a:schemeClr val="tx1"/>
                </a:solidFill>
              </a:rPr>
              <a:t>Diligence</a:t>
            </a:r>
            <a:r>
              <a:rPr lang="pt-BR" sz="1200" i="1" dirty="0">
                <a:solidFill>
                  <a:schemeClr val="tx1"/>
                </a:solidFill>
              </a:rPr>
              <a:t> de Monitoramento,</a:t>
            </a:r>
            <a:r>
              <a:rPr lang="pt-BR" sz="1200" dirty="0">
                <a:solidFill>
                  <a:schemeClr val="tx1"/>
                </a:solidFill>
              </a:rPr>
              <a:t> que avalia o surgimento de situações envolvendo corrupção no decorrer da execução contratual..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C452F3BF-9A33-4706-A099-FD70B5F133E2}"/>
              </a:ext>
            </a:extLst>
          </p:cNvPr>
          <p:cNvSpPr/>
          <p:nvPr/>
        </p:nvSpPr>
        <p:spPr>
          <a:xfrm>
            <a:off x="5072269" y="5870713"/>
            <a:ext cx="3386494" cy="4694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Nenhuma multa foi aplicada ainda, mas várias notificações foram realizadas.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1C4F700-A357-4800-B8C1-3E16F0CD5819}"/>
              </a:ext>
            </a:extLst>
          </p:cNvPr>
          <p:cNvSpPr/>
          <p:nvPr/>
        </p:nvSpPr>
        <p:spPr>
          <a:xfrm>
            <a:off x="5072268" y="2178378"/>
            <a:ext cx="3386495" cy="6188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Visitas presenciais do time de </a:t>
            </a:r>
            <a:r>
              <a:rPr lang="pt-BR" sz="1200" dirty="0" err="1">
                <a:solidFill>
                  <a:schemeClr val="tx1"/>
                </a:solidFill>
              </a:rPr>
              <a:t>Compliance</a:t>
            </a:r>
            <a:r>
              <a:rPr lang="pt-BR" sz="1200" dirty="0">
                <a:solidFill>
                  <a:schemeClr val="tx1"/>
                </a:solidFill>
              </a:rPr>
              <a:t> da CAJ e o foco em evidências são essenciais para garantir a implantação efetiva dos Programas.</a:t>
            </a:r>
          </a:p>
        </p:txBody>
      </p:sp>
      <p:pic>
        <p:nvPicPr>
          <p:cNvPr id="1026" name="Picture 2" descr="6 dicas para colocar em prática o compliance na sua empresa - Blog da Alelo">
            <a:extLst>
              <a:ext uri="{FF2B5EF4-FFF2-40B4-BE49-F238E27FC236}">
                <a16:creationId xmlns:a16="http://schemas.microsoft.com/office/drawing/2014/main" id="{740DDB83-3665-47E4-A157-A466EADCF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8622" r="15652" b="14057"/>
          <a:stretch/>
        </p:blipFill>
        <p:spPr bwMode="auto">
          <a:xfrm>
            <a:off x="5711687" y="4075776"/>
            <a:ext cx="2411893" cy="1479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881</Words>
  <Application>Microsoft Office PowerPoint</Application>
  <PresentationFormat>Apresentação na tela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O DESENVOLVIMENTO COLABORATIVO DE PROGRAMAS DE INTEGRIDADE DE TERCEIROS PARA O FORTALECIMENTO DA CADEIA DE FORNECIMENTO NO SANEAMENTO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Thiago Zschornack</cp:lastModifiedBy>
  <cp:revision>39</cp:revision>
  <dcterms:created xsi:type="dcterms:W3CDTF">2022-04-25T15:52:50Z</dcterms:created>
  <dcterms:modified xsi:type="dcterms:W3CDTF">2022-05-01T14:24:10Z</dcterms:modified>
</cp:coreProperties>
</file>