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57" r:id="rId3"/>
    <p:sldId id="260" r:id="rId4"/>
    <p:sldId id="281" r:id="rId5"/>
    <p:sldId id="282" r:id="rId6"/>
    <p:sldId id="258" r:id="rId7"/>
    <p:sldId id="259" r:id="rId8"/>
    <p:sldId id="261" r:id="rId9"/>
    <p:sldId id="262" r:id="rId10"/>
    <p:sldId id="263" r:id="rId11"/>
    <p:sldId id="276" r:id="rId12"/>
    <p:sldId id="265" r:id="rId13"/>
    <p:sldId id="279" r:id="rId14"/>
    <p:sldId id="267" r:id="rId15"/>
    <p:sldId id="268" r:id="rId16"/>
    <p:sldId id="269" r:id="rId17"/>
    <p:sldId id="271" r:id="rId18"/>
    <p:sldId id="272" r:id="rId19"/>
    <p:sldId id="273" r:id="rId20"/>
    <p:sldId id="275" r:id="rId21"/>
    <p:sldId id="277" r:id="rId22"/>
    <p:sldId id="278" r:id="rId23"/>
    <p:sldId id="280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3B158"/>
    <a:srgbClr val="579D5A"/>
    <a:srgbClr val="F0EEE6"/>
    <a:srgbClr val="FBFAF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000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-318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3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6" descr="C:\Users\gabriel.silva\Desktop\Faixa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3026"/>
          <a:stretch>
            <a:fillRect/>
          </a:stretch>
        </p:blipFill>
        <p:spPr bwMode="auto">
          <a:xfrm>
            <a:off x="2443048" y="-6739"/>
            <a:ext cx="6501978" cy="142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5820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92187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5285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97061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75995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7901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13795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59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64662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5229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1989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65BCC-9072-4890-AF83-E93E95C6CF1C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4455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arvalhoufg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421545" y="1551349"/>
            <a:ext cx="9144000" cy="2387600"/>
          </a:xfrm>
        </p:spPr>
        <p:txBody>
          <a:bodyPr anchor="ctr" anchorCtr="0">
            <a:normAutofit/>
          </a:bodyPr>
          <a:lstStyle/>
          <a:p>
            <a:pPr algn="ctr"/>
            <a:r>
              <a:rPr lang="pt-BR" b="1" dirty="0">
                <a:latin typeface="+mn-lt"/>
              </a:rPr>
              <a:t>ESTIMATIVA DA GERAÇÃO DE LODOS DE ESTAÇÕES DE TRATAMENTO DE ÁGUA NO ESTADO DE GOIÁS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344383" y="5223680"/>
            <a:ext cx="11542816" cy="10702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000" b="1" dirty="0" smtClean="0">
                <a:solidFill>
                  <a:srgbClr val="0070C0"/>
                </a:solidFill>
              </a:rPr>
              <a:t>Autores: </a:t>
            </a:r>
            <a:r>
              <a:rPr lang="pt-BR" sz="2000" b="1" dirty="0">
                <a:solidFill>
                  <a:srgbClr val="0070C0"/>
                </a:solidFill>
              </a:rPr>
              <a:t>Eraldo Henriques de </a:t>
            </a:r>
            <a:r>
              <a:rPr lang="pt-BR" sz="2000" b="1" dirty="0" smtClean="0">
                <a:solidFill>
                  <a:srgbClr val="0070C0"/>
                </a:solidFill>
              </a:rPr>
              <a:t>Carvalho, </a:t>
            </a:r>
            <a:r>
              <a:rPr lang="pt-BR" sz="2000" b="1" dirty="0">
                <a:solidFill>
                  <a:srgbClr val="0070C0"/>
                </a:solidFill>
              </a:rPr>
              <a:t>Simone Costa </a:t>
            </a:r>
            <a:r>
              <a:rPr lang="pt-BR" sz="2000" b="1" dirty="0" smtClean="0">
                <a:solidFill>
                  <a:srgbClr val="0070C0"/>
                </a:solidFill>
              </a:rPr>
              <a:t>Pfeiffer, Diogo </a:t>
            </a:r>
            <a:r>
              <a:rPr lang="pt-BR" sz="2000" b="1" dirty="0" err="1" smtClean="0">
                <a:solidFill>
                  <a:srgbClr val="0070C0"/>
                </a:solidFill>
              </a:rPr>
              <a:t>Appel</a:t>
            </a:r>
            <a:r>
              <a:rPr lang="pt-BR" sz="2000" b="1" dirty="0" smtClean="0">
                <a:solidFill>
                  <a:srgbClr val="0070C0"/>
                </a:solidFill>
              </a:rPr>
              <a:t> </a:t>
            </a:r>
            <a:r>
              <a:rPr lang="pt-BR" sz="2000" b="1" dirty="0" err="1" smtClean="0">
                <a:solidFill>
                  <a:srgbClr val="0070C0"/>
                </a:solidFill>
              </a:rPr>
              <a:t>Colvero</a:t>
            </a:r>
            <a:r>
              <a:rPr lang="pt-BR" sz="2000" b="1" dirty="0" smtClean="0">
                <a:solidFill>
                  <a:srgbClr val="0070C0"/>
                </a:solidFill>
              </a:rPr>
              <a:t> e Lívia Maria Dias</a:t>
            </a:r>
            <a:endParaRPr lang="pt-BR" sz="20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pt-BR" sz="2000" b="1" dirty="0" smtClean="0">
              <a:solidFill>
                <a:srgbClr val="0070C0"/>
              </a:solidFill>
            </a:endParaRPr>
          </a:p>
          <a:p>
            <a:pPr algn="ctr"/>
            <a:endParaRPr lang="pt-B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263613" y="1347516"/>
            <a:ext cx="3215857" cy="574344"/>
          </a:xfrm>
        </p:spPr>
        <p:txBody>
          <a:bodyPr anchor="t" anchorCtr="0">
            <a:normAutofit fontScale="90000"/>
          </a:bodyPr>
          <a:lstStyle/>
          <a:p>
            <a:r>
              <a:rPr lang="pt-BR" sz="3200" b="1" dirty="0" smtClean="0">
                <a:latin typeface="+mn-lt"/>
              </a:rPr>
              <a:t>RESULTADOS</a:t>
            </a:r>
            <a:br>
              <a:rPr lang="pt-BR" sz="3200" b="1" dirty="0" smtClean="0">
                <a:latin typeface="+mn-lt"/>
              </a:rPr>
            </a:br>
            <a:endParaRPr lang="pt-BR" sz="3200" b="1" dirty="0">
              <a:latin typeface="+mn-lt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ítulo 1"/>
          <p:cNvSpPr txBox="1">
            <a:spLocks/>
          </p:cNvSpPr>
          <p:nvPr/>
        </p:nvSpPr>
        <p:spPr>
          <a:xfrm>
            <a:off x="344762" y="2473691"/>
            <a:ext cx="11328682" cy="36183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 smtClean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 smtClean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 smtClean="0">
              <a:latin typeface="+mn-lt"/>
            </a:endParaRPr>
          </a:p>
          <a:p>
            <a:pPr algn="just"/>
            <a:endParaRPr lang="pt-BR" sz="2000" dirty="0" smtClean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>
              <a:latin typeface="+mn-lt"/>
            </a:endParaRPr>
          </a:p>
          <a:p>
            <a:pPr algn="just"/>
            <a:endParaRPr lang="pt-BR" sz="2000" dirty="0" smtClean="0">
              <a:latin typeface="+mn-lt"/>
            </a:endParaRPr>
          </a:p>
          <a:p>
            <a:pPr algn="just"/>
            <a:endParaRPr lang="pt-BR" sz="20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 smtClean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 smtClean="0">
              <a:latin typeface="+mn-lt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02258" y="2553157"/>
            <a:ext cx="11548464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dirty="0" smtClean="0"/>
              <a:t>A QUANTIDADE DE LODO FRESCO GERADA NO ESTADO DE GOIÁS É DE, NO MÍNIMO, </a:t>
            </a:r>
            <a:r>
              <a:rPr lang="pt-BR" dirty="0" smtClean="0">
                <a:solidFill>
                  <a:srgbClr val="C00000"/>
                </a:solidFill>
              </a:rPr>
              <a:t> </a:t>
            </a:r>
            <a:r>
              <a:rPr lang="pt-BR" b="1" dirty="0" smtClean="0">
                <a:solidFill>
                  <a:srgbClr val="C00000"/>
                </a:solidFill>
              </a:rPr>
              <a:t>1.500 t./dia</a:t>
            </a:r>
            <a:r>
              <a:rPr lang="pt-BR" b="1" dirty="0" smtClean="0"/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dirty="0" smtClean="0"/>
              <a:t>A </a:t>
            </a:r>
            <a:r>
              <a:rPr lang="pt-BR" dirty="0" smtClean="0"/>
              <a:t>TÍTULO DE COMPARAÇÃO, O VALOR OBTIDO EQUIVALE À GERAÇÃO DE RESÍDUOS SÓLIDOS URBANOS DA CAPITAL GOIÂNIA, QUE POSSUI CERCA DE 1.400.000 HABITANTES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dirty="0" smtClean="0"/>
              <a:t>A RELAÇÃO DE LODO FRESCO GERADO POR VOLUME DE ÁGUA TRATADA VARIOU ENTRE </a:t>
            </a:r>
            <a:r>
              <a:rPr lang="pt-BR" b="1" dirty="0" smtClean="0">
                <a:solidFill>
                  <a:srgbClr val="C00000"/>
                </a:solidFill>
              </a:rPr>
              <a:t>0,02 A 0,70</a:t>
            </a:r>
            <a:r>
              <a:rPr lang="pt-BR" dirty="0" smtClean="0"/>
              <a:t>, FICANDO DENTRO DA FAIXA ENCONTRADA PELA WATER WORKS ASSOCIATION RESEARCH FOUNDATION &amp; KEURINGSINSTITUUT VOOR WATERLEIDINGARTIKELEN apud CARVALHO (2000)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267765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463515" y="1501895"/>
            <a:ext cx="3215857" cy="574344"/>
          </a:xfrm>
        </p:spPr>
        <p:txBody>
          <a:bodyPr anchor="t" anchorCtr="0">
            <a:noAutofit/>
          </a:bodyPr>
          <a:lstStyle/>
          <a:p>
            <a:r>
              <a:rPr lang="pt-BR" sz="3200" b="1" dirty="0" smtClean="0">
                <a:latin typeface="+mn-lt"/>
              </a:rPr>
              <a:t>RESULTADOS</a:t>
            </a:r>
            <a:br>
              <a:rPr lang="pt-BR" sz="3200" b="1" dirty="0" smtClean="0">
                <a:latin typeface="+mn-lt"/>
              </a:rPr>
            </a:br>
            <a:endParaRPr lang="pt-BR" sz="3200" b="1" dirty="0">
              <a:latin typeface="+mn-lt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ítulo 1"/>
          <p:cNvSpPr txBox="1">
            <a:spLocks/>
          </p:cNvSpPr>
          <p:nvPr/>
        </p:nvSpPr>
        <p:spPr>
          <a:xfrm>
            <a:off x="344762" y="2473691"/>
            <a:ext cx="11328682" cy="36183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 smtClean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 smtClean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 smtClean="0">
              <a:latin typeface="+mn-lt"/>
            </a:endParaRPr>
          </a:p>
          <a:p>
            <a:pPr algn="just"/>
            <a:endParaRPr lang="pt-BR" sz="2000" dirty="0" smtClean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>
              <a:latin typeface="+mn-lt"/>
            </a:endParaRPr>
          </a:p>
          <a:p>
            <a:pPr algn="just"/>
            <a:endParaRPr lang="pt-BR" sz="2000" dirty="0" smtClean="0">
              <a:latin typeface="+mn-lt"/>
            </a:endParaRPr>
          </a:p>
          <a:p>
            <a:pPr algn="just"/>
            <a:endParaRPr lang="pt-BR" sz="20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 smtClean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 smtClean="0">
              <a:latin typeface="+mn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44762" y="2755075"/>
            <a:ext cx="111505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DAS </a:t>
            </a:r>
            <a:r>
              <a:rPr lang="pt-BR" dirty="0" smtClean="0"/>
              <a:t>145 </a:t>
            </a:r>
            <a:r>
              <a:rPr lang="pt-BR" dirty="0" err="1" smtClean="0"/>
              <a:t>E.T.</a:t>
            </a:r>
            <a:r>
              <a:rPr lang="pt-BR" dirty="0" smtClean="0"/>
              <a:t>A </a:t>
            </a:r>
            <a:r>
              <a:rPr lang="pt-BR" dirty="0" smtClean="0"/>
              <a:t>OPERADAS PELA SANEAGO, </a:t>
            </a:r>
            <a:r>
              <a:rPr lang="pt-BR" b="1" dirty="0" smtClean="0">
                <a:solidFill>
                  <a:srgbClr val="C00000"/>
                </a:solidFill>
              </a:rPr>
              <a:t>APENAS DUAS </a:t>
            </a:r>
            <a:r>
              <a:rPr lang="pt-BR" dirty="0" smtClean="0"/>
              <a:t>POSSUI SISTEMA DE TRATAMENTO DE LODOS. PARA A GRANDE MAIORIA DELAS, ESSES LODOS SÃO LANÇADOS </a:t>
            </a:r>
            <a:r>
              <a:rPr lang="pt-BR" i="1" dirty="0" smtClean="0"/>
              <a:t>IN NATURA </a:t>
            </a:r>
            <a:r>
              <a:rPr lang="pt-BR" dirty="0" smtClean="0"/>
              <a:t>NOS CORPOS HÍDRICOS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NOS MUNICÍPIOS EM QUE O PRESTADOR DOS SERVIÇOS DE ÁGUA NÃO É A SANEAGO, OS LODOS DE ETA TAMBÉM NÃO SÃO DESTINADOS DE FORMA AMBIENTALMENTE ADEQUADA</a:t>
            </a:r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41242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4"/>
          <p:cNvSpPr txBox="1">
            <a:spLocks noChangeArrowheads="1"/>
          </p:cNvSpPr>
          <p:nvPr/>
        </p:nvSpPr>
        <p:spPr bwMode="auto">
          <a:xfrm>
            <a:off x="884082" y="4938156"/>
            <a:ext cx="98552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1800" dirty="0" smtClean="0">
                <a:solidFill>
                  <a:srgbClr val="000000"/>
                </a:solidFill>
                <a:latin typeface="Calibri" pitchFamily="34" charset="0"/>
              </a:rPr>
              <a:t>DESAGUAMENTO EM LEITOS DE SECAGEM </a:t>
            </a:r>
            <a:r>
              <a:rPr lang="pt-BR" altLang="pt-BR" sz="1800" b="1" dirty="0" smtClean="0">
                <a:solidFill>
                  <a:srgbClr val="0070C0"/>
                </a:solidFill>
                <a:latin typeface="Calibri" pitchFamily="34" charset="0"/>
              </a:rPr>
              <a:t>ETA-RIO VERDE</a:t>
            </a:r>
          </a:p>
          <a:p>
            <a:pPr algn="ctr">
              <a:spcBef>
                <a:spcPct val="50000"/>
              </a:spcBef>
            </a:pPr>
            <a:r>
              <a:rPr lang="pt-BR" altLang="pt-BR" sz="1800" dirty="0" smtClean="0">
                <a:solidFill>
                  <a:srgbClr val="000000"/>
                </a:solidFill>
                <a:latin typeface="Calibri" pitchFamily="34" charset="0"/>
              </a:rPr>
              <a:t>DISPOSIÇÃO FINAL: ATERRO SANITÁRIO MUNICIPAL</a:t>
            </a:r>
            <a:endParaRPr lang="pt-BR" altLang="pt-BR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402"/>
          <a:stretch/>
        </p:blipFill>
        <p:spPr bwMode="auto">
          <a:xfrm>
            <a:off x="1221287" y="1584248"/>
            <a:ext cx="9180791" cy="267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34782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4"/>
          <p:cNvSpPr txBox="1">
            <a:spLocks noChangeArrowheads="1"/>
          </p:cNvSpPr>
          <p:nvPr/>
        </p:nvSpPr>
        <p:spPr bwMode="auto">
          <a:xfrm>
            <a:off x="1007533" y="5638800"/>
            <a:ext cx="9855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1800" dirty="0">
                <a:solidFill>
                  <a:srgbClr val="000000"/>
                </a:solidFill>
                <a:latin typeface="Calibri" pitchFamily="34" charset="0"/>
              </a:rPr>
              <a:t>LAGOAS DE LODO DA </a:t>
            </a:r>
            <a:r>
              <a:rPr lang="pt-BR" altLang="pt-BR" sz="1800" b="1" dirty="0">
                <a:solidFill>
                  <a:srgbClr val="C00000"/>
                </a:solidFill>
                <a:latin typeface="Calibri" pitchFamily="34" charset="0"/>
              </a:rPr>
              <a:t>ETA-MEIA </a:t>
            </a:r>
            <a:r>
              <a:rPr lang="pt-BR" altLang="pt-BR" sz="1800" b="1" dirty="0" smtClean="0">
                <a:solidFill>
                  <a:srgbClr val="C00000"/>
                </a:solidFill>
                <a:latin typeface="Calibri" pitchFamily="34" charset="0"/>
              </a:rPr>
              <a:t>PONTE </a:t>
            </a:r>
            <a:r>
              <a:rPr lang="pt-BR" altLang="pt-BR" sz="1800" dirty="0" smtClean="0">
                <a:solidFill>
                  <a:srgbClr val="000000"/>
                </a:solidFill>
                <a:latin typeface="Calibri" pitchFamily="34" charset="0"/>
              </a:rPr>
              <a:t>(GOIÂNIA/GO)</a:t>
            </a:r>
            <a:endParaRPr lang="pt-BR" altLang="pt-BR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367" y="428625"/>
            <a:ext cx="11650133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cxnSp>
        <p:nvCxnSpPr>
          <p:cNvPr id="86020" name="Conector de seta reta 4"/>
          <p:cNvCxnSpPr>
            <a:cxnSpLocks noChangeShapeType="1"/>
          </p:cNvCxnSpPr>
          <p:nvPr/>
        </p:nvCxnSpPr>
        <p:spPr bwMode="auto">
          <a:xfrm flipV="1">
            <a:off x="3790951" y="1989139"/>
            <a:ext cx="1153583" cy="3671887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6021" name="Conector de seta reta 6"/>
          <p:cNvCxnSpPr>
            <a:cxnSpLocks noChangeShapeType="1"/>
          </p:cNvCxnSpPr>
          <p:nvPr/>
        </p:nvCxnSpPr>
        <p:spPr bwMode="auto">
          <a:xfrm flipV="1">
            <a:off x="3790951" y="3716339"/>
            <a:ext cx="2592916" cy="1944687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xmlns="" val="789053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4"/>
          <p:cNvSpPr txBox="1">
            <a:spLocks noChangeArrowheads="1"/>
          </p:cNvSpPr>
          <p:nvPr/>
        </p:nvSpPr>
        <p:spPr bwMode="auto">
          <a:xfrm>
            <a:off x="2962133" y="5678963"/>
            <a:ext cx="65640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1800" dirty="0">
                <a:solidFill>
                  <a:srgbClr val="000000"/>
                </a:solidFill>
                <a:latin typeface="Calibri" pitchFamily="34" charset="0"/>
              </a:rPr>
              <a:t>LAGOA DE LODO </a:t>
            </a:r>
            <a:r>
              <a:rPr lang="pt-BR" altLang="pt-BR" sz="1800" dirty="0" smtClean="0">
                <a:solidFill>
                  <a:srgbClr val="000000"/>
                </a:solidFill>
                <a:latin typeface="Calibri" pitchFamily="34" charset="0"/>
              </a:rPr>
              <a:t>SECA (ETA-MEIA PONTE/GOIÂNIA</a:t>
            </a:r>
            <a:endParaRPr lang="pt-BR" altLang="pt-BR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880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51" y="571500"/>
            <a:ext cx="11394016" cy="426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12934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4"/>
          <p:cNvSpPr txBox="1">
            <a:spLocks noChangeArrowheads="1"/>
          </p:cNvSpPr>
          <p:nvPr/>
        </p:nvSpPr>
        <p:spPr bwMode="auto">
          <a:xfrm>
            <a:off x="2850078" y="5786439"/>
            <a:ext cx="62107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1800" dirty="0">
                <a:solidFill>
                  <a:srgbClr val="000000"/>
                </a:solidFill>
                <a:latin typeface="Calibri" pitchFamily="34" charset="0"/>
              </a:rPr>
              <a:t>LAGOA DE LODO EM </a:t>
            </a:r>
            <a:r>
              <a:rPr lang="pt-BR" altLang="pt-BR" sz="1800" dirty="0" smtClean="0">
                <a:solidFill>
                  <a:srgbClr val="000000"/>
                </a:solidFill>
                <a:latin typeface="Calibri" pitchFamily="34" charset="0"/>
              </a:rPr>
              <a:t>CARGA (ETA-MEIA PONTE/GOIÂNIA)</a:t>
            </a:r>
            <a:endParaRPr lang="pt-BR" altLang="pt-BR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890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1" y="714376"/>
            <a:ext cx="11840633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97885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1" y="857251"/>
            <a:ext cx="5653616" cy="317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901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57250"/>
            <a:ext cx="571500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90116" name="CaixaDeTexto 5"/>
          <p:cNvSpPr txBox="1">
            <a:spLocks noChangeArrowheads="1"/>
          </p:cNvSpPr>
          <p:nvPr/>
        </p:nvSpPr>
        <p:spPr bwMode="auto">
          <a:xfrm>
            <a:off x="1871133" y="5732464"/>
            <a:ext cx="8763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pt-BR" altLang="pt-BR" sz="1800" dirty="0">
                <a:solidFill>
                  <a:srgbClr val="000000"/>
                </a:solidFill>
                <a:latin typeface="Calibri" pitchFamily="34" charset="0"/>
              </a:rPr>
              <a:t>LAGOAS DE LODO DA ETA-MEIA </a:t>
            </a:r>
            <a:r>
              <a:rPr lang="pt-BR" altLang="pt-BR" sz="1800" dirty="0" smtClean="0">
                <a:solidFill>
                  <a:srgbClr val="000000"/>
                </a:solidFill>
                <a:latin typeface="Calibri" pitchFamily="34" charset="0"/>
              </a:rPr>
              <a:t>PONTE (GOIÂNIA/GO)</a:t>
            </a:r>
            <a:endParaRPr lang="pt-BR" altLang="pt-BR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0117" name="CaixaDeTexto 4"/>
          <p:cNvSpPr txBox="1">
            <a:spLocks noChangeArrowheads="1"/>
          </p:cNvSpPr>
          <p:nvPr/>
        </p:nvSpPr>
        <p:spPr bwMode="auto">
          <a:xfrm>
            <a:off x="7727951" y="4221164"/>
            <a:ext cx="355176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pt-BR" altLang="pt-BR" sz="1800">
                <a:solidFill>
                  <a:srgbClr val="000000"/>
                </a:solidFill>
                <a:latin typeface="Calibri" pitchFamily="34" charset="0"/>
              </a:rPr>
              <a:t>LODO NÃO DESAGUADO</a:t>
            </a:r>
          </a:p>
        </p:txBody>
      </p:sp>
      <p:sp>
        <p:nvSpPr>
          <p:cNvPr id="90118" name="CaixaDeTexto 5"/>
          <p:cNvSpPr txBox="1">
            <a:spLocks noChangeArrowheads="1"/>
          </p:cNvSpPr>
          <p:nvPr/>
        </p:nvSpPr>
        <p:spPr bwMode="auto">
          <a:xfrm>
            <a:off x="1678517" y="4221164"/>
            <a:ext cx="355388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pt-BR" altLang="pt-BR" sz="1800">
                <a:solidFill>
                  <a:srgbClr val="000000"/>
                </a:solidFill>
                <a:latin typeface="Calibri" pitchFamily="34" charset="0"/>
              </a:rPr>
              <a:t>LODO DESAGUADO</a:t>
            </a:r>
          </a:p>
        </p:txBody>
      </p:sp>
    </p:spTree>
    <p:extLst>
      <p:ext uri="{BB962C8B-B14F-4D97-AF65-F5344CB8AC3E}">
        <p14:creationId xmlns:p14="http://schemas.microsoft.com/office/powerpoint/2010/main" xmlns="" val="3916293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3"/>
          <p:cNvSpPr txBox="1">
            <a:spLocks noChangeArrowheads="1"/>
          </p:cNvSpPr>
          <p:nvPr/>
        </p:nvSpPr>
        <p:spPr bwMode="auto">
          <a:xfrm>
            <a:off x="1942605" y="5786439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1800" dirty="0" smtClean="0">
                <a:solidFill>
                  <a:srgbClr val="000000"/>
                </a:solidFill>
                <a:latin typeface="Calibri" pitchFamily="34" charset="0"/>
              </a:rPr>
              <a:t>SISTEMA DE DISTRIBUIÇÃO E COLETA NAS LAGOAS </a:t>
            </a:r>
            <a:r>
              <a:rPr lang="pt-BR" altLang="pt-BR" sz="1800" dirty="0">
                <a:solidFill>
                  <a:srgbClr val="000000"/>
                </a:solidFill>
                <a:latin typeface="Calibri" pitchFamily="34" charset="0"/>
              </a:rPr>
              <a:t>DE LODO (ETA-MEIA PONTE)</a:t>
            </a:r>
          </a:p>
        </p:txBody>
      </p:sp>
      <p:pic>
        <p:nvPicPr>
          <p:cNvPr id="921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1" y="1071564"/>
            <a:ext cx="53340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921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7500" y="1071564"/>
            <a:ext cx="5242984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92165" name="CaixaDeTexto 5"/>
          <p:cNvSpPr txBox="1">
            <a:spLocks noChangeArrowheads="1"/>
          </p:cNvSpPr>
          <p:nvPr/>
        </p:nvSpPr>
        <p:spPr bwMode="auto">
          <a:xfrm>
            <a:off x="2190751" y="4214814"/>
            <a:ext cx="3619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pt-BR" altLang="pt-BR" sz="1800">
                <a:solidFill>
                  <a:srgbClr val="000000"/>
                </a:solidFill>
                <a:latin typeface="Calibri" pitchFamily="34" charset="0"/>
              </a:rPr>
              <a:t>(ENTRADA)</a:t>
            </a:r>
          </a:p>
        </p:txBody>
      </p:sp>
      <p:sp>
        <p:nvSpPr>
          <p:cNvPr id="92166" name="CaixaDeTexto 6"/>
          <p:cNvSpPr txBox="1">
            <a:spLocks noChangeArrowheads="1"/>
          </p:cNvSpPr>
          <p:nvPr/>
        </p:nvSpPr>
        <p:spPr bwMode="auto">
          <a:xfrm>
            <a:off x="8572501" y="4143375"/>
            <a:ext cx="295275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pt-BR" altLang="pt-BR" sz="1800">
                <a:solidFill>
                  <a:srgbClr val="000000"/>
                </a:solidFill>
                <a:latin typeface="Calibri" pitchFamily="34" charset="0"/>
              </a:rPr>
              <a:t>(SAÍDA)</a:t>
            </a:r>
          </a:p>
        </p:txBody>
      </p:sp>
    </p:spTree>
    <p:extLst>
      <p:ext uri="{BB962C8B-B14F-4D97-AF65-F5344CB8AC3E}">
        <p14:creationId xmlns:p14="http://schemas.microsoft.com/office/powerpoint/2010/main" xmlns="" val="3640920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4"/>
          <p:cNvSpPr txBox="1">
            <a:spLocks noChangeArrowheads="1"/>
          </p:cNvSpPr>
          <p:nvPr/>
        </p:nvSpPr>
        <p:spPr bwMode="auto">
          <a:xfrm>
            <a:off x="1219200" y="5638800"/>
            <a:ext cx="9855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1800" dirty="0">
                <a:solidFill>
                  <a:srgbClr val="000000"/>
                </a:solidFill>
                <a:latin typeface="Calibri" pitchFamily="34" charset="0"/>
              </a:rPr>
              <a:t>DETALHE DO LODO DESAGUADO NA </a:t>
            </a:r>
            <a:r>
              <a:rPr lang="pt-BR" altLang="pt-BR" sz="1800" dirty="0" smtClean="0">
                <a:solidFill>
                  <a:srgbClr val="000000"/>
                </a:solidFill>
                <a:latin typeface="Calibri" pitchFamily="34" charset="0"/>
              </a:rPr>
              <a:t>LAGOA DE LODO DA ETA-MEIA PONTE (GOIÂNIA/GO)</a:t>
            </a:r>
            <a:endParaRPr lang="pt-BR" altLang="pt-BR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318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5651" y="609601"/>
            <a:ext cx="814070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56528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4"/>
          <p:cNvSpPr txBox="1">
            <a:spLocks noChangeArrowheads="1"/>
          </p:cNvSpPr>
          <p:nvPr/>
        </p:nvSpPr>
        <p:spPr bwMode="auto">
          <a:xfrm>
            <a:off x="2392137" y="5632869"/>
            <a:ext cx="81655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1800" dirty="0">
                <a:solidFill>
                  <a:srgbClr val="000000"/>
                </a:solidFill>
                <a:latin typeface="Calibri" pitchFamily="34" charset="0"/>
              </a:rPr>
              <a:t>DISPOSIÇÃO FINAL DO LODO </a:t>
            </a:r>
            <a:r>
              <a:rPr lang="pt-BR" altLang="pt-BR" sz="1800" dirty="0" smtClean="0">
                <a:solidFill>
                  <a:srgbClr val="000000"/>
                </a:solidFill>
                <a:latin typeface="Calibri" pitchFamily="34" charset="0"/>
              </a:rPr>
              <a:t>DE ETA DESAGUADO </a:t>
            </a:r>
            <a:r>
              <a:rPr lang="pt-BR" altLang="pt-BR" sz="1800" dirty="0">
                <a:solidFill>
                  <a:srgbClr val="000000"/>
                </a:solidFill>
                <a:latin typeface="Calibri" pitchFamily="34" charset="0"/>
              </a:rPr>
              <a:t>NO SISTEMA MEIA </a:t>
            </a:r>
            <a:r>
              <a:rPr lang="pt-BR" altLang="pt-BR" sz="1800" dirty="0" smtClean="0">
                <a:solidFill>
                  <a:srgbClr val="000000"/>
                </a:solidFill>
                <a:latin typeface="Calibri" pitchFamily="34" charset="0"/>
              </a:rPr>
              <a:t>PONTE/GOIÂNIA</a:t>
            </a:r>
            <a:endParaRPr lang="pt-BR" altLang="pt-BR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42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1" y="338138"/>
            <a:ext cx="866986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70995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299240" y="1585016"/>
            <a:ext cx="3002100" cy="574344"/>
          </a:xfrm>
        </p:spPr>
        <p:txBody>
          <a:bodyPr anchor="t" anchorCtr="0">
            <a:noAutofit/>
          </a:bodyPr>
          <a:lstStyle/>
          <a:p>
            <a:pPr algn="just"/>
            <a:r>
              <a:rPr lang="pt-BR" sz="3200" b="1" dirty="0" smtClean="0">
                <a:latin typeface="+mn-lt"/>
              </a:rPr>
              <a:t>INTRODUÇÃO</a:t>
            </a:r>
            <a:endParaRPr lang="pt-BR" sz="3200" b="1" dirty="0">
              <a:latin typeface="+mn-lt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CaixaDeTexto 22"/>
          <p:cNvSpPr txBox="1"/>
          <p:nvPr/>
        </p:nvSpPr>
        <p:spPr>
          <a:xfrm>
            <a:off x="4236739" y="2332468"/>
            <a:ext cx="7555458" cy="3592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defRPr/>
            </a:pPr>
            <a:r>
              <a:rPr lang="pt-BR" sz="1600" b="1" dirty="0">
                <a:solidFill>
                  <a:srgbClr val="C00000"/>
                </a:solidFill>
                <a:latin typeface="+mn-lt"/>
              </a:rPr>
              <a:t>ÁREA:</a:t>
            </a:r>
            <a:r>
              <a:rPr lang="pt-BR" sz="1600" dirty="0">
                <a:latin typeface="+mn-lt"/>
              </a:rPr>
              <a:t> 340.111,783 km²</a:t>
            </a:r>
          </a:p>
          <a:p>
            <a:pPr>
              <a:lnSpc>
                <a:spcPts val="2500"/>
              </a:lnSpc>
              <a:defRPr/>
            </a:pPr>
            <a:endParaRPr lang="pt-BR" sz="1600" dirty="0">
              <a:latin typeface="+mn-lt"/>
            </a:endParaRPr>
          </a:p>
          <a:p>
            <a:pPr>
              <a:lnSpc>
                <a:spcPts val="2500"/>
              </a:lnSpc>
              <a:defRPr/>
            </a:pPr>
            <a:r>
              <a:rPr lang="pt-BR" sz="1600" b="1" dirty="0">
                <a:solidFill>
                  <a:srgbClr val="C00000"/>
                </a:solidFill>
                <a:latin typeface="+mn-lt"/>
              </a:rPr>
              <a:t>POPULAÇÃO: </a:t>
            </a:r>
            <a:r>
              <a:rPr lang="pt-BR" sz="1600" dirty="0">
                <a:latin typeface="+mn-lt"/>
              </a:rPr>
              <a:t>6.730 848 hab</a:t>
            </a:r>
            <a:r>
              <a:rPr lang="pt-BR" sz="1600" dirty="0" smtClean="0">
                <a:latin typeface="+mn-lt"/>
              </a:rPr>
              <a:t>.</a:t>
            </a:r>
          </a:p>
          <a:p>
            <a:pPr>
              <a:lnSpc>
                <a:spcPts val="2500"/>
              </a:lnSpc>
              <a:defRPr/>
            </a:pPr>
            <a:endParaRPr lang="pt-BR" sz="1600" dirty="0"/>
          </a:p>
          <a:p>
            <a:pPr>
              <a:lnSpc>
                <a:spcPts val="2500"/>
              </a:lnSpc>
              <a:defRPr/>
            </a:pPr>
            <a:r>
              <a:rPr lang="pt-BR" sz="1600" b="1" dirty="0" smtClean="0">
                <a:solidFill>
                  <a:srgbClr val="C00000"/>
                </a:solidFill>
                <a:latin typeface="+mn-lt"/>
              </a:rPr>
              <a:t>IDH</a:t>
            </a:r>
            <a:r>
              <a:rPr lang="pt-BR" sz="1600" b="1" dirty="0">
                <a:solidFill>
                  <a:srgbClr val="C00000"/>
                </a:solidFill>
                <a:latin typeface="+mn-lt"/>
              </a:rPr>
              <a:t>: </a:t>
            </a:r>
            <a:r>
              <a:rPr lang="pt-BR" sz="1600" dirty="0">
                <a:latin typeface="+mn-lt"/>
              </a:rPr>
              <a:t>0,735</a:t>
            </a:r>
          </a:p>
          <a:p>
            <a:pPr>
              <a:lnSpc>
                <a:spcPts val="2500"/>
              </a:lnSpc>
              <a:defRPr/>
            </a:pPr>
            <a:endParaRPr lang="pt-BR" sz="1600" dirty="0">
              <a:latin typeface="+mn-lt"/>
            </a:endParaRPr>
          </a:p>
          <a:p>
            <a:pPr>
              <a:lnSpc>
                <a:spcPts val="2500"/>
              </a:lnSpc>
              <a:defRPr/>
            </a:pPr>
            <a:r>
              <a:rPr lang="pt-BR" sz="1600" b="1" dirty="0">
                <a:solidFill>
                  <a:srgbClr val="C00000"/>
                </a:solidFill>
                <a:latin typeface="+mn-lt"/>
              </a:rPr>
              <a:t>ECONOMIA:</a:t>
            </a:r>
            <a:r>
              <a:rPr lang="pt-BR" sz="1600" dirty="0">
                <a:solidFill>
                  <a:srgbClr val="C00000"/>
                </a:solidFill>
                <a:latin typeface="+mn-lt"/>
              </a:rPr>
              <a:t> </a:t>
            </a:r>
            <a:r>
              <a:rPr lang="pt-BR" sz="1600" dirty="0">
                <a:latin typeface="+mn-lt"/>
              </a:rPr>
              <a:t>Agropecuária e </a:t>
            </a:r>
            <a:r>
              <a:rPr lang="pt-BR" sz="1600" dirty="0" smtClean="0">
                <a:latin typeface="+mn-lt"/>
              </a:rPr>
              <a:t>Mineração</a:t>
            </a:r>
          </a:p>
          <a:p>
            <a:pPr>
              <a:lnSpc>
                <a:spcPts val="2500"/>
              </a:lnSpc>
              <a:defRPr/>
            </a:pPr>
            <a:endParaRPr lang="pt-BR" sz="1600" dirty="0"/>
          </a:p>
          <a:p>
            <a:pPr>
              <a:lnSpc>
                <a:spcPts val="2500"/>
              </a:lnSpc>
              <a:defRPr/>
            </a:pPr>
            <a:r>
              <a:rPr lang="pt-BR" sz="1600" b="1" dirty="0" smtClean="0">
                <a:solidFill>
                  <a:srgbClr val="C00000"/>
                </a:solidFill>
              </a:rPr>
              <a:t>NÚMERO DE MUNICÍPIOS</a:t>
            </a:r>
            <a:r>
              <a:rPr lang="pt-BR" sz="1600" dirty="0" smtClean="0"/>
              <a:t>: 246</a:t>
            </a:r>
          </a:p>
          <a:p>
            <a:pPr>
              <a:lnSpc>
                <a:spcPts val="2500"/>
              </a:lnSpc>
              <a:defRPr/>
            </a:pPr>
            <a:endParaRPr lang="pt-BR" sz="1600" dirty="0">
              <a:latin typeface="+mn-lt"/>
            </a:endParaRPr>
          </a:p>
          <a:p>
            <a:pPr>
              <a:lnSpc>
                <a:spcPts val="2500"/>
              </a:lnSpc>
              <a:defRPr/>
            </a:pPr>
            <a:r>
              <a:rPr lang="pt-BR" sz="1600" b="1" dirty="0" smtClean="0">
                <a:solidFill>
                  <a:srgbClr val="C00000"/>
                </a:solidFill>
              </a:rPr>
              <a:t>PRESTADOR DOS SERVIÇOS DE ÁGUA</a:t>
            </a:r>
            <a:r>
              <a:rPr lang="pt-BR" sz="1600" dirty="0" smtClean="0"/>
              <a:t>: </a:t>
            </a:r>
            <a:r>
              <a:rPr lang="pt-BR" sz="1600" dirty="0" smtClean="0"/>
              <a:t>em </a:t>
            </a:r>
            <a:r>
              <a:rPr lang="pt-BR" sz="1600" dirty="0" smtClean="0"/>
              <a:t>sua grande maioria é o Estado (SANEAGO)</a:t>
            </a:r>
            <a:endParaRPr lang="pt-BR" sz="1600" dirty="0"/>
          </a:p>
        </p:txBody>
      </p:sp>
      <p:pic>
        <p:nvPicPr>
          <p:cNvPr id="24" name="Picture 20" descr="Localização de Goiás no Bras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118" y="2443956"/>
            <a:ext cx="3413125" cy="337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018" y="809625"/>
            <a:ext cx="11967633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96259" name="Text Box 4"/>
          <p:cNvSpPr txBox="1">
            <a:spLocks noChangeArrowheads="1"/>
          </p:cNvSpPr>
          <p:nvPr/>
        </p:nvSpPr>
        <p:spPr bwMode="auto">
          <a:xfrm>
            <a:off x="1686296" y="5795964"/>
            <a:ext cx="9595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1800" dirty="0" smtClean="0">
                <a:solidFill>
                  <a:srgbClr val="000000"/>
                </a:solidFill>
                <a:latin typeface="Calibri" pitchFamily="34" charset="0"/>
              </a:rPr>
              <a:t>ÁREA DE DISPOSIÇÃO </a:t>
            </a:r>
            <a:r>
              <a:rPr lang="pt-BR" altLang="pt-BR" sz="1800" dirty="0">
                <a:solidFill>
                  <a:srgbClr val="000000"/>
                </a:solidFill>
                <a:latin typeface="Calibri" pitchFamily="34" charset="0"/>
              </a:rPr>
              <a:t>FINAL DO LODO </a:t>
            </a:r>
            <a:r>
              <a:rPr lang="pt-BR" altLang="pt-BR" sz="1800" dirty="0" smtClean="0">
                <a:solidFill>
                  <a:srgbClr val="000000"/>
                </a:solidFill>
                <a:latin typeface="Calibri" pitchFamily="34" charset="0"/>
              </a:rPr>
              <a:t>DE ETA DESAGUADO – ETA MEIA PONTE/GOIÂNIA</a:t>
            </a:r>
            <a:endParaRPr lang="pt-BR" altLang="pt-BR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4996" name="CaixaDeTexto 5"/>
          <p:cNvSpPr txBox="1">
            <a:spLocks noChangeArrowheads="1"/>
          </p:cNvSpPr>
          <p:nvPr/>
        </p:nvSpPr>
        <p:spPr bwMode="auto">
          <a:xfrm>
            <a:off x="6959601" y="2554289"/>
            <a:ext cx="3333751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1800" b="1" dirty="0">
                <a:solidFill>
                  <a:schemeClr val="bg1"/>
                </a:solidFill>
                <a:latin typeface="Calibri" pitchFamily="34" charset="0"/>
              </a:rPr>
              <a:t>RIO MEIA PONTE</a:t>
            </a:r>
          </a:p>
        </p:txBody>
      </p:sp>
      <p:cxnSp>
        <p:nvCxnSpPr>
          <p:cNvPr id="96261" name="Conector de seta reta 5"/>
          <p:cNvCxnSpPr>
            <a:cxnSpLocks noChangeShapeType="1"/>
          </p:cNvCxnSpPr>
          <p:nvPr/>
        </p:nvCxnSpPr>
        <p:spPr bwMode="auto">
          <a:xfrm flipV="1">
            <a:off x="8015818" y="1989138"/>
            <a:ext cx="768349" cy="576262"/>
          </a:xfrm>
          <a:prstGeom prst="straightConnector1">
            <a:avLst/>
          </a:prstGeom>
          <a:noFill/>
          <a:ln w="12700" algn="ctr">
            <a:solidFill>
              <a:schemeClr val="bg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xmlns="" val="2816991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344762" y="1716890"/>
            <a:ext cx="3215857" cy="574344"/>
          </a:xfrm>
        </p:spPr>
        <p:txBody>
          <a:bodyPr anchor="t" anchorCtr="0">
            <a:normAutofit fontScale="90000"/>
          </a:bodyPr>
          <a:lstStyle/>
          <a:p>
            <a:r>
              <a:rPr lang="pt-BR" sz="3200" b="1" dirty="0" smtClean="0">
                <a:latin typeface="+mn-lt"/>
              </a:rPr>
              <a:t>CONCLUSÕES</a:t>
            </a:r>
            <a:br>
              <a:rPr lang="pt-BR" sz="3200" b="1" dirty="0" smtClean="0">
                <a:latin typeface="+mn-lt"/>
              </a:rPr>
            </a:br>
            <a:endParaRPr lang="pt-BR" sz="3200" b="1" dirty="0">
              <a:latin typeface="+mn-lt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ítulo 1"/>
          <p:cNvSpPr txBox="1">
            <a:spLocks/>
          </p:cNvSpPr>
          <p:nvPr/>
        </p:nvSpPr>
        <p:spPr>
          <a:xfrm>
            <a:off x="344762" y="2473691"/>
            <a:ext cx="11328682" cy="36183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 smtClean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 smtClean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 smtClean="0">
              <a:latin typeface="+mn-lt"/>
            </a:endParaRPr>
          </a:p>
          <a:p>
            <a:pPr algn="just"/>
            <a:endParaRPr lang="pt-BR" sz="2000" dirty="0" smtClean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>
              <a:latin typeface="+mn-lt"/>
            </a:endParaRPr>
          </a:p>
          <a:p>
            <a:pPr algn="just"/>
            <a:endParaRPr lang="pt-BR" sz="2000" dirty="0" smtClean="0">
              <a:latin typeface="+mn-lt"/>
            </a:endParaRPr>
          </a:p>
          <a:p>
            <a:pPr algn="just"/>
            <a:endParaRPr lang="pt-BR" sz="20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 smtClean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 smtClean="0">
              <a:latin typeface="+mn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44762" y="2663085"/>
            <a:ext cx="115151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OS PRESTADORES DOS SERVIÇOS DE TRATAMENTO DE ÁGUA NO ESTADO DE GOIÁS NÃO TEM, COMO PROTOCOLO, A MEDIÇÃO DA GERAÇÃO DE LODOS, DIFICULTANDO O PLANEJAMENTO DE AÇÕES  E O MONITORAMENTO AMBIENTAL DESSES RESÍDUOS</a:t>
            </a:r>
          </a:p>
          <a:p>
            <a:pPr marL="285750" indent="-285750"/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 PROJEÇÃO ESTIMADA FICOU EM CONCORDÂNCIA OS VALORES ENCONTRADOS PARA OS SISTEMAS DE TRATAMENTO DE ÁGUA NORTE AMERICANOS E EUROPEUS</a:t>
            </a:r>
          </a:p>
        </p:txBody>
      </p:sp>
    </p:spTree>
    <p:extLst>
      <p:ext uri="{BB962C8B-B14F-4D97-AF65-F5344CB8AC3E}">
        <p14:creationId xmlns:p14="http://schemas.microsoft.com/office/powerpoint/2010/main" xmlns="" val="80019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344762" y="1798778"/>
            <a:ext cx="3215857" cy="574344"/>
          </a:xfrm>
        </p:spPr>
        <p:txBody>
          <a:bodyPr anchor="t" anchorCtr="0">
            <a:normAutofit fontScale="90000"/>
          </a:bodyPr>
          <a:lstStyle/>
          <a:p>
            <a:r>
              <a:rPr lang="pt-BR" sz="3200" b="1" dirty="0" smtClean="0">
                <a:latin typeface="+mn-lt"/>
              </a:rPr>
              <a:t>CONCLUSÕES</a:t>
            </a:r>
            <a:br>
              <a:rPr lang="pt-BR" sz="3200" b="1" dirty="0" smtClean="0">
                <a:latin typeface="+mn-lt"/>
              </a:rPr>
            </a:br>
            <a:endParaRPr lang="pt-BR" sz="3200" b="1" dirty="0">
              <a:latin typeface="+mn-lt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ítulo 1"/>
          <p:cNvSpPr txBox="1">
            <a:spLocks/>
          </p:cNvSpPr>
          <p:nvPr/>
        </p:nvSpPr>
        <p:spPr>
          <a:xfrm>
            <a:off x="344762" y="2473691"/>
            <a:ext cx="11328682" cy="36183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 smtClean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 smtClean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 smtClean="0">
              <a:latin typeface="+mn-lt"/>
            </a:endParaRPr>
          </a:p>
          <a:p>
            <a:pPr algn="just"/>
            <a:endParaRPr lang="pt-BR" sz="2000" dirty="0" smtClean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>
              <a:latin typeface="+mn-lt"/>
            </a:endParaRPr>
          </a:p>
          <a:p>
            <a:pPr algn="just"/>
            <a:endParaRPr lang="pt-BR" sz="2000" dirty="0" smtClean="0">
              <a:latin typeface="+mn-lt"/>
            </a:endParaRPr>
          </a:p>
          <a:p>
            <a:pPr algn="just"/>
            <a:endParaRPr lang="pt-BR" sz="20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 smtClean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 smtClean="0">
              <a:latin typeface="+mn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44762" y="2755075"/>
            <a:ext cx="111505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 </a:t>
            </a:r>
            <a:r>
              <a:rPr lang="pt-BR" dirty="0" smtClean="0"/>
              <a:t>GRANDE MAIORIA DESSES RESÍDUOS AINDA NÃO É DESTINADA DE FORMA AMBIENTALMENTE ADEQUADA, PODENDO CAUSAR IMPACTOS AMBIENTAIS E DE SAÚDE </a:t>
            </a:r>
            <a:r>
              <a:rPr lang="pt-BR" dirty="0" smtClean="0"/>
              <a:t>PÚBLICA </a:t>
            </a:r>
            <a:endParaRPr lang="pt-BR" dirty="0" smtClean="0"/>
          </a:p>
          <a:p>
            <a:pPr marL="285750" indent="-285750"/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UMA VEZ QUE FORAM ESTIMADAS AS GERAÇÕES PARA AS DIFERENTES REGIÕES ADMINISTRATIVAS DO ESTADO, TORNA-SE MAIS FÁCIL DEFINIR AS TECNOLOGIAS DE TRATAMENTO MAIS APROPRIADAS PARA OS DIFERENTES CENÁRIOS SOCIOECONÔMICOS E AMBIENTAIS DO TERRITÓRIO GOIANO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89143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4401174" y="2186519"/>
            <a:ext cx="3215857" cy="574344"/>
          </a:xfrm>
        </p:spPr>
        <p:txBody>
          <a:bodyPr anchor="t" anchorCtr="0">
            <a:noAutofit/>
          </a:bodyPr>
          <a:lstStyle/>
          <a:p>
            <a:r>
              <a:rPr lang="pt-BR" b="1" dirty="0" smtClean="0">
                <a:latin typeface="+mn-lt"/>
              </a:rPr>
              <a:t>OBRIGADO!!</a:t>
            </a:r>
            <a:br>
              <a:rPr lang="pt-BR" b="1" dirty="0" smtClean="0">
                <a:latin typeface="+mn-lt"/>
              </a:rPr>
            </a:br>
            <a:endParaRPr lang="pt-BR" b="1" dirty="0">
              <a:latin typeface="+mn-lt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ítulo 1"/>
          <p:cNvSpPr txBox="1">
            <a:spLocks/>
          </p:cNvSpPr>
          <p:nvPr/>
        </p:nvSpPr>
        <p:spPr>
          <a:xfrm>
            <a:off x="344762" y="2473691"/>
            <a:ext cx="11328682" cy="36183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 smtClean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 smtClean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 smtClean="0">
              <a:latin typeface="+mn-lt"/>
            </a:endParaRPr>
          </a:p>
          <a:p>
            <a:pPr algn="just"/>
            <a:endParaRPr lang="pt-BR" sz="2000" dirty="0" smtClean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>
              <a:latin typeface="+mn-lt"/>
            </a:endParaRPr>
          </a:p>
          <a:p>
            <a:pPr algn="just"/>
            <a:endParaRPr lang="pt-BR" sz="2000" dirty="0" smtClean="0">
              <a:latin typeface="+mn-lt"/>
            </a:endParaRPr>
          </a:p>
          <a:p>
            <a:pPr algn="just"/>
            <a:endParaRPr lang="pt-BR" sz="20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 smtClean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 smtClean="0">
              <a:latin typeface="+mn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33827" y="3322606"/>
            <a:ext cx="11150552" cy="283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ctr">
              <a:lnSpc>
                <a:spcPct val="110000"/>
              </a:lnSpc>
              <a:defRPr/>
            </a:pPr>
            <a:r>
              <a:rPr lang="pt-BR" b="1" dirty="0">
                <a:solidFill>
                  <a:srgbClr val="0070C0"/>
                </a:solidFill>
                <a:latin typeface="Calibri" pitchFamily="34" charset="0"/>
              </a:rPr>
              <a:t>PROF. </a:t>
            </a:r>
            <a:r>
              <a:rPr lang="pt-BR" b="1" dirty="0" smtClean="0">
                <a:solidFill>
                  <a:srgbClr val="0070C0"/>
                </a:solidFill>
                <a:latin typeface="Calibri" pitchFamily="34" charset="0"/>
              </a:rPr>
              <a:t>DR. </a:t>
            </a:r>
            <a:r>
              <a:rPr lang="pt-BR" b="1" dirty="0">
                <a:solidFill>
                  <a:srgbClr val="0070C0"/>
                </a:solidFill>
                <a:latin typeface="Calibri" pitchFamily="34" charset="0"/>
              </a:rPr>
              <a:t>ERALDO HENRIQUES DE </a:t>
            </a:r>
            <a:r>
              <a:rPr lang="pt-BR" b="1" dirty="0" smtClean="0">
                <a:solidFill>
                  <a:srgbClr val="0070C0"/>
                </a:solidFill>
                <a:latin typeface="Calibri" pitchFamily="34" charset="0"/>
              </a:rPr>
              <a:t>CARVALHO</a:t>
            </a:r>
          </a:p>
          <a:p>
            <a:pPr marL="228600" indent="-228600" algn="ctr">
              <a:lnSpc>
                <a:spcPct val="110000"/>
              </a:lnSpc>
              <a:defRPr/>
            </a:pPr>
            <a:endParaRPr lang="pt-BR" b="1" dirty="0">
              <a:latin typeface="Calibri" pitchFamily="34" charset="0"/>
            </a:endParaRPr>
          </a:p>
          <a:p>
            <a:pPr marL="228600" indent="-228600" algn="ctr">
              <a:lnSpc>
                <a:spcPct val="110000"/>
              </a:lnSpc>
              <a:defRPr/>
            </a:pPr>
            <a:r>
              <a:rPr lang="pt-BR" dirty="0">
                <a:latin typeface="Calibri" pitchFamily="34" charset="0"/>
              </a:rPr>
              <a:t>ESCOLA DE ENGENAHARIA CIVIL E AMBIENTAL</a:t>
            </a:r>
          </a:p>
          <a:p>
            <a:pPr marL="228600" indent="-228600" algn="ctr">
              <a:lnSpc>
                <a:spcPct val="110000"/>
              </a:lnSpc>
              <a:defRPr/>
            </a:pPr>
            <a:r>
              <a:rPr lang="pt-BR" dirty="0">
                <a:latin typeface="Calibri" pitchFamily="34" charset="0"/>
              </a:rPr>
              <a:t>UNIVERSIDADE FEDERAL DE GOIÁS</a:t>
            </a:r>
          </a:p>
          <a:p>
            <a:pPr marL="228600" indent="-228600" algn="ctr">
              <a:lnSpc>
                <a:spcPct val="110000"/>
              </a:lnSpc>
              <a:defRPr/>
            </a:pPr>
            <a:r>
              <a:rPr lang="pt-BR" dirty="0">
                <a:latin typeface="Calibri" pitchFamily="34" charset="0"/>
              </a:rPr>
              <a:t>NÚCLEO DE RESÍDUOS SÓLIDOS E </a:t>
            </a:r>
            <a:r>
              <a:rPr lang="pt-BR" dirty="0" smtClean="0">
                <a:latin typeface="Calibri" pitchFamily="34" charset="0"/>
              </a:rPr>
              <a:t>LÍQUIDOS</a:t>
            </a:r>
          </a:p>
          <a:p>
            <a:pPr marL="228600" indent="-228600" algn="ctr">
              <a:lnSpc>
                <a:spcPct val="110000"/>
              </a:lnSpc>
              <a:defRPr/>
            </a:pPr>
            <a:endParaRPr lang="pt-BR" b="1" dirty="0">
              <a:latin typeface="Calibri" pitchFamily="34" charset="0"/>
            </a:endParaRPr>
          </a:p>
          <a:p>
            <a:pPr marL="228600" indent="-228600" algn="ctr">
              <a:lnSpc>
                <a:spcPct val="110000"/>
              </a:lnSpc>
              <a:defRPr/>
            </a:pPr>
            <a:r>
              <a:rPr lang="pt-BR" b="1" dirty="0">
                <a:latin typeface="Calibri" pitchFamily="34" charset="0"/>
              </a:rPr>
              <a:t>E-mail: </a:t>
            </a:r>
            <a:r>
              <a:rPr lang="pt-BR" b="1" u="sng" dirty="0" smtClean="0">
                <a:latin typeface="Calibri" pitchFamily="34" charset="0"/>
                <a:hlinkClick r:id="rId4"/>
              </a:rPr>
              <a:t>carvalhoufg@gmail.com</a:t>
            </a:r>
            <a:endParaRPr lang="pt-BR" b="1" u="sng" dirty="0" smtClean="0">
              <a:latin typeface="Calibri" pitchFamily="34" charset="0"/>
            </a:endParaRPr>
          </a:p>
          <a:p>
            <a:pPr marL="228600" indent="-228600" algn="ctr">
              <a:lnSpc>
                <a:spcPct val="110000"/>
              </a:lnSpc>
              <a:defRPr/>
            </a:pPr>
            <a:endParaRPr lang="pt-BR" b="1" dirty="0">
              <a:latin typeface="Calibri" pitchFamily="34" charset="0"/>
            </a:endParaRPr>
          </a:p>
          <a:p>
            <a:pPr marL="228600" indent="-228600" algn="ctr">
              <a:lnSpc>
                <a:spcPct val="110000"/>
              </a:lnSpc>
              <a:defRPr/>
            </a:pPr>
            <a:r>
              <a:rPr lang="pt-BR" dirty="0">
                <a:latin typeface="Calibri" pitchFamily="34" charset="0"/>
              </a:rPr>
              <a:t>FONE: +55 (62) </a:t>
            </a:r>
            <a:r>
              <a:rPr lang="pt-BR" dirty="0" smtClean="0">
                <a:latin typeface="Calibri" pitchFamily="34" charset="0"/>
              </a:rPr>
              <a:t>3209-6093</a:t>
            </a:r>
            <a:endParaRPr lang="pt-BR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423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303998" y="1392009"/>
            <a:ext cx="3002100" cy="574344"/>
          </a:xfrm>
        </p:spPr>
        <p:txBody>
          <a:bodyPr anchor="t" anchorCtr="0">
            <a:noAutofit/>
          </a:bodyPr>
          <a:lstStyle/>
          <a:p>
            <a:pPr algn="just"/>
            <a:r>
              <a:rPr lang="pt-BR" sz="3200" b="1" dirty="0" smtClean="0">
                <a:latin typeface="+mn-lt"/>
              </a:rPr>
              <a:t>INTRODUÇÃO</a:t>
            </a:r>
            <a:endParaRPr lang="pt-BR" sz="3200" b="1" dirty="0">
              <a:latin typeface="+mn-lt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126425" y="3548342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pt-BR" altLang="pt-BR" sz="1800" b="1" dirty="0">
                <a:solidFill>
                  <a:srgbClr val="CC9900"/>
                </a:solidFill>
                <a:latin typeface="Calibri" pitchFamily="34" charset="0"/>
              </a:rPr>
              <a:t>RESÍDUOS</a:t>
            </a:r>
            <a:endParaRPr lang="pt-BR" altLang="pt-BR" sz="1800" b="1" dirty="0">
              <a:solidFill>
                <a:srgbClr val="FF00CC"/>
              </a:solidFill>
              <a:latin typeface="Calibri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866017" y="2556746"/>
            <a:ext cx="58070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2000" b="1" dirty="0">
                <a:solidFill>
                  <a:srgbClr val="00B0F0"/>
                </a:solidFill>
                <a:latin typeface="Calibri" pitchFamily="34" charset="0"/>
              </a:rPr>
              <a:t>ESTAÇÕES DE TRATAMENTO DE ÁGUA</a:t>
            </a: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5483300" y="2881346"/>
            <a:ext cx="457200" cy="762000"/>
          </a:xfrm>
          <a:prstGeom prst="downArrow">
            <a:avLst>
              <a:gd name="adj1" fmla="val 31944"/>
              <a:gd name="adj2" fmla="val 68750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endParaRPr lang="pt-BR" altLang="pt-BR" sz="1800">
              <a:latin typeface="Calibri" pitchFamily="34" charset="0"/>
            </a:endParaRP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5507050" y="3991696"/>
            <a:ext cx="457200" cy="762000"/>
          </a:xfrm>
          <a:prstGeom prst="downArrow">
            <a:avLst>
              <a:gd name="adj1" fmla="val 31944"/>
              <a:gd name="adj2" fmla="val 68750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endParaRPr lang="pt-BR" altLang="pt-BR" sz="1800">
              <a:latin typeface="Calibri" pitchFamily="34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000450" y="4699271"/>
            <a:ext cx="55991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1800" b="1" dirty="0" smtClean="0">
                <a:solidFill>
                  <a:srgbClr val="C00000"/>
                </a:solidFill>
                <a:latin typeface="Calibri" pitchFamily="34" charset="0"/>
              </a:rPr>
              <a:t>MINIMIZAÇÃO/APROVEITAMENTO/TRATAMENTO </a:t>
            </a:r>
            <a:endParaRPr lang="pt-BR" altLang="pt-BR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5510740" y="5068603"/>
            <a:ext cx="457200" cy="762000"/>
          </a:xfrm>
          <a:prstGeom prst="downArrow">
            <a:avLst>
              <a:gd name="adj1" fmla="val 31944"/>
              <a:gd name="adj2" fmla="val 68750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endParaRPr lang="pt-BR" altLang="pt-BR" sz="1800">
              <a:latin typeface="Calibri" pitchFamily="34" charset="0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2921918" y="5856385"/>
            <a:ext cx="60920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1800" b="1" dirty="0">
                <a:solidFill>
                  <a:srgbClr val="43B158"/>
                </a:solidFill>
                <a:latin typeface="Calibri" pitchFamily="34" charset="0"/>
              </a:rPr>
              <a:t>DISPOSIÇÃO FINAL AMBIENTALMENTE ADEQUADA</a:t>
            </a: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45028" y="4369603"/>
            <a:ext cx="2863926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2" name="Picture 2" descr="http://www.diariodeourinhos.com.br/painel/imagens/img_noticias/DSC00037%20SIT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45027" y="2073228"/>
            <a:ext cx="2863928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317" y="2073228"/>
            <a:ext cx="2878935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301" y="4328228"/>
            <a:ext cx="2878951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1076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4024307" y="690915"/>
            <a:ext cx="4343400" cy="5222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>
                <a:solidFill>
                  <a:srgbClr val="000000"/>
                </a:solidFill>
                <a:latin typeface="Calibri" pitchFamily="34" charset="0"/>
              </a:rPr>
              <a:t>DECANTADORES</a:t>
            </a: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9238" y="1499924"/>
            <a:ext cx="8880475" cy="4429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7" name="CaixaDeTexto 3"/>
          <p:cNvSpPr txBox="1">
            <a:spLocks noChangeArrowheads="1"/>
          </p:cNvSpPr>
          <p:nvPr/>
        </p:nvSpPr>
        <p:spPr bwMode="auto">
          <a:xfrm>
            <a:off x="2402006" y="6351634"/>
            <a:ext cx="87302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rgbClr val="000000"/>
                </a:solidFill>
                <a:latin typeface="Calibri" pitchFamily="34" charset="0"/>
              </a:rPr>
              <a:t>SEDIMENTAÇÃO DE FLOCOS NOS </a:t>
            </a:r>
            <a:r>
              <a:rPr lang="pt-BR" sz="1800" dirty="0" smtClean="0">
                <a:solidFill>
                  <a:srgbClr val="000000"/>
                </a:solidFill>
                <a:latin typeface="Calibri" pitchFamily="34" charset="0"/>
              </a:rPr>
              <a:t>DECANTADORES – SISTEMA MEIA PONTE (GOIÂNIA/GO)</a:t>
            </a:r>
            <a:endParaRPr lang="pt-BR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28" name="Conector de seta reta 5"/>
          <p:cNvCxnSpPr>
            <a:cxnSpLocks noChangeShapeType="1"/>
          </p:cNvCxnSpPr>
          <p:nvPr/>
        </p:nvCxnSpPr>
        <p:spPr bwMode="auto">
          <a:xfrm flipH="1" flipV="1">
            <a:off x="6553976" y="3371587"/>
            <a:ext cx="36512" cy="3024187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 type="none" w="sm" len="sm"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xmlns="" val="111076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4024307" y="690915"/>
            <a:ext cx="4343400" cy="5222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>
                <a:solidFill>
                  <a:srgbClr val="000000"/>
                </a:solidFill>
                <a:latin typeface="Calibri" pitchFamily="34" charset="0"/>
              </a:rPr>
              <a:t>DECANTADORES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090579" y="6209519"/>
            <a:ext cx="6400800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>
                <a:solidFill>
                  <a:srgbClr val="000000"/>
                </a:solidFill>
                <a:latin typeface="Calibri" pitchFamily="34" charset="0"/>
              </a:rPr>
              <a:t>LIMPEZA DO DECANTADOR (ETA-MEIA PONTE)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2504" y="1280331"/>
            <a:ext cx="6105525" cy="4581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xmlns="" val="111076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299239" y="1585016"/>
            <a:ext cx="2645842" cy="574344"/>
          </a:xfrm>
        </p:spPr>
        <p:txBody>
          <a:bodyPr anchor="t" anchorCtr="0">
            <a:normAutofit/>
          </a:bodyPr>
          <a:lstStyle/>
          <a:p>
            <a:pPr algn="just"/>
            <a:r>
              <a:rPr lang="pt-BR" sz="3200" b="1" dirty="0" smtClean="0">
                <a:latin typeface="+mn-lt"/>
              </a:rPr>
              <a:t>INTRODUÇÃO</a:t>
            </a:r>
            <a:endParaRPr lang="pt-BR" sz="3200" b="1" dirty="0">
              <a:latin typeface="+mn-lt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ítulo 1"/>
          <p:cNvSpPr txBox="1">
            <a:spLocks/>
          </p:cNvSpPr>
          <p:nvPr/>
        </p:nvSpPr>
        <p:spPr>
          <a:xfrm>
            <a:off x="344762" y="2422566"/>
            <a:ext cx="11328682" cy="404948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C00000"/>
                </a:solidFill>
                <a:latin typeface="+mn-lt"/>
              </a:rPr>
              <a:t>COMPOSIÇÃO BÁSICA:</a:t>
            </a:r>
            <a:r>
              <a:rPr lang="pt-BR" sz="2000" dirty="0" smtClean="0">
                <a:latin typeface="+mn-lt"/>
              </a:rPr>
              <a:t> impurezas </a:t>
            </a:r>
            <a:r>
              <a:rPr lang="pt-BR" sz="2000" dirty="0">
                <a:latin typeface="+mn-lt"/>
              </a:rPr>
              <a:t>presentes na água </a:t>
            </a:r>
            <a:r>
              <a:rPr lang="pt-BR" sz="2000" dirty="0" smtClean="0">
                <a:latin typeface="+mn-lt"/>
              </a:rPr>
              <a:t>bruta, </a:t>
            </a:r>
            <a:r>
              <a:rPr lang="pt-BR" sz="2000" dirty="0" smtClean="0">
                <a:latin typeface="+mn-lt"/>
              </a:rPr>
              <a:t>tipo e dosagem dos produtos químicos </a:t>
            </a:r>
            <a:r>
              <a:rPr lang="pt-BR" sz="2000" dirty="0" smtClean="0">
                <a:latin typeface="+mn-lt"/>
              </a:rPr>
              <a:t> utilizados, procedimento de limpeza, tecnologia de tratamento utilizada, etc. </a:t>
            </a:r>
            <a:endParaRPr lang="pt-BR" sz="2000" dirty="0" smtClean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C00000"/>
                </a:solidFill>
                <a:latin typeface="+mn-lt"/>
              </a:rPr>
              <a:t>CLASSIFICAÇÃO:</a:t>
            </a:r>
            <a:r>
              <a:rPr lang="pt-BR" sz="2000" dirty="0" smtClean="0">
                <a:latin typeface="+mn-lt"/>
              </a:rPr>
              <a:t> Resíduos Sólidos de Classe II-A (ABNT</a:t>
            </a:r>
            <a:r>
              <a:rPr lang="pt-BR" sz="2000" dirty="0" smtClean="0">
                <a:latin typeface="+mn-lt"/>
              </a:rPr>
              <a:t>), </a:t>
            </a:r>
            <a:r>
              <a:rPr lang="pt-BR" sz="2000" dirty="0" smtClean="0">
                <a:latin typeface="+mn-lt"/>
              </a:rPr>
              <a:t>e Resíduos Sólidos dos Serviços Públicos de Saneamento (PNRS)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 smtClean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C00000"/>
                </a:solidFill>
                <a:latin typeface="+mn-lt"/>
              </a:rPr>
              <a:t>PLANOS DE RESÍDUOS: </a:t>
            </a:r>
            <a:r>
              <a:rPr lang="pt-BR" sz="2000" dirty="0" smtClean="0">
                <a:latin typeface="+mn-lt"/>
              </a:rPr>
              <a:t>Plano Estadual de Resíduos Sólidos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b="1" dirty="0" smtClean="0">
              <a:solidFill>
                <a:srgbClr val="C00000"/>
              </a:solidFill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b="1" dirty="0">
              <a:solidFill>
                <a:srgbClr val="C00000"/>
              </a:solidFill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b="1" dirty="0" smtClean="0">
              <a:solidFill>
                <a:srgbClr val="C00000"/>
              </a:solidFill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C00000"/>
                </a:solidFill>
                <a:latin typeface="+mn-lt"/>
              </a:rPr>
              <a:t>QUANTIDADE DOS RESÍDUOS: </a:t>
            </a:r>
            <a:r>
              <a:rPr lang="pt-BR" sz="2000" dirty="0" smtClean="0">
                <a:latin typeface="+mn-lt"/>
              </a:rPr>
              <a:t>Não determinada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 smtClean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393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204238" y="1395016"/>
            <a:ext cx="3215857" cy="574344"/>
          </a:xfrm>
        </p:spPr>
        <p:txBody>
          <a:bodyPr anchor="t" anchorCtr="0">
            <a:normAutofit/>
          </a:bodyPr>
          <a:lstStyle/>
          <a:p>
            <a:pPr algn="just"/>
            <a:r>
              <a:rPr lang="pt-BR" sz="3200" b="1" dirty="0" smtClean="0">
                <a:latin typeface="+mn-lt"/>
              </a:rPr>
              <a:t>METODOLOGIA</a:t>
            </a:r>
            <a:endParaRPr lang="pt-BR" sz="3200" b="1" dirty="0">
              <a:latin typeface="+mn-lt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ítulo 1"/>
          <p:cNvSpPr txBox="1">
            <a:spLocks/>
          </p:cNvSpPr>
          <p:nvPr/>
        </p:nvSpPr>
        <p:spPr>
          <a:xfrm>
            <a:off x="142505" y="2164932"/>
            <a:ext cx="11839698" cy="426556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b="1" dirty="0" smtClean="0">
                <a:solidFill>
                  <a:srgbClr val="C00000"/>
                </a:solidFill>
                <a:latin typeface="+mn-lt"/>
              </a:rPr>
              <a:t>FONTE </a:t>
            </a:r>
            <a:r>
              <a:rPr lang="pt-BR" sz="2200" b="1" dirty="0">
                <a:solidFill>
                  <a:srgbClr val="C00000"/>
                </a:solidFill>
                <a:latin typeface="+mn-lt"/>
              </a:rPr>
              <a:t>DE DADOS SECUNDÁRIOS: </a:t>
            </a:r>
            <a:r>
              <a:rPr lang="pt-BR" sz="2200" dirty="0">
                <a:latin typeface="+mn-lt"/>
              </a:rPr>
              <a:t>Saneamento de Goiás S.A (SANEAGO</a:t>
            </a:r>
            <a:r>
              <a:rPr lang="pt-BR" sz="2200" dirty="0" smtClean="0">
                <a:latin typeface="+mn-lt"/>
              </a:rPr>
              <a:t>) - 2014  </a:t>
            </a:r>
          </a:p>
          <a:p>
            <a:pPr algn="just"/>
            <a:endParaRPr lang="pt-BR" sz="2200" dirty="0">
              <a:latin typeface="+mn-lt"/>
            </a:endParaRPr>
          </a:p>
          <a:p>
            <a:pPr algn="just"/>
            <a:endParaRPr lang="pt-BR" sz="2000" b="1" dirty="0" smtClean="0">
              <a:solidFill>
                <a:srgbClr val="C00000"/>
              </a:solidFill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b="1" dirty="0">
              <a:solidFill>
                <a:srgbClr val="C00000"/>
              </a:solidFill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C00000"/>
                </a:solidFill>
                <a:latin typeface="+mn-lt"/>
              </a:rPr>
              <a:t>ESTIMATIVA </a:t>
            </a:r>
            <a:r>
              <a:rPr lang="pt-BR" sz="2000" b="1" dirty="0">
                <a:solidFill>
                  <a:srgbClr val="C00000"/>
                </a:solidFill>
                <a:latin typeface="+mn-lt"/>
              </a:rPr>
              <a:t>DA GERAÇÃO DE RESÍDUOS: </a:t>
            </a:r>
            <a:r>
              <a:rPr lang="pt-BR" sz="2000" dirty="0" smtClean="0">
                <a:latin typeface="+mn-lt"/>
              </a:rPr>
              <a:t>Metodologia proposta </a:t>
            </a:r>
            <a:r>
              <a:rPr lang="pt-BR" sz="2000" dirty="0">
                <a:latin typeface="+mn-lt"/>
              </a:rPr>
              <a:t>por Richter (2001</a:t>
            </a:r>
            <a:r>
              <a:rPr lang="pt-BR" sz="2000" dirty="0" smtClean="0">
                <a:latin typeface="+mn-lt"/>
              </a:rPr>
              <a:t>)</a:t>
            </a:r>
          </a:p>
          <a:p>
            <a:pPr algn="just"/>
            <a:r>
              <a:rPr lang="pt-BR" sz="2000" dirty="0" smtClean="0">
                <a:latin typeface="+mn-lt"/>
              </a:rPr>
              <a:t> </a:t>
            </a:r>
          </a:p>
          <a:p>
            <a:pPr algn="just"/>
            <a:endParaRPr lang="pt-BR" sz="2000" dirty="0">
              <a:latin typeface="+mn-lt"/>
            </a:endParaRPr>
          </a:p>
          <a:p>
            <a:pPr algn="just"/>
            <a:endParaRPr lang="pt-BR" sz="2000" dirty="0">
              <a:latin typeface="+mn-lt"/>
            </a:endParaRPr>
          </a:p>
          <a:p>
            <a:pPr algn="just"/>
            <a:endParaRPr lang="pt-BR" sz="2000" dirty="0">
              <a:latin typeface="+mn-lt"/>
            </a:endParaRPr>
          </a:p>
          <a:p>
            <a:r>
              <a:rPr lang="pt-BR" sz="2000" dirty="0">
                <a:latin typeface="+mn-lt"/>
              </a:rPr>
              <a:t> </a:t>
            </a:r>
          </a:p>
          <a:p>
            <a:r>
              <a:rPr lang="pt-BR" sz="1600" dirty="0">
                <a:latin typeface="+mn-lt"/>
              </a:rPr>
              <a:t>Onde</a:t>
            </a:r>
            <a:r>
              <a:rPr lang="pt-BR" sz="1600" dirty="0" smtClean="0">
                <a:latin typeface="+mn-lt"/>
              </a:rPr>
              <a:t>:</a:t>
            </a:r>
          </a:p>
          <a:p>
            <a:endParaRPr lang="pt-BR" sz="1600" dirty="0"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pt-BR" sz="1600" dirty="0">
                <a:latin typeface="+mn-lt"/>
              </a:rPr>
              <a:t>S = massa de sólidos secos precipitada </a:t>
            </a:r>
            <a:r>
              <a:rPr lang="pt-BR" sz="1600" dirty="0" smtClean="0">
                <a:latin typeface="+mn-lt"/>
              </a:rPr>
              <a:t>(kg/m</a:t>
            </a:r>
            <a:r>
              <a:rPr lang="pt-BR" sz="1600" baseline="30000" dirty="0" smtClean="0">
                <a:latin typeface="+mn-lt"/>
              </a:rPr>
              <a:t>3</a:t>
            </a:r>
            <a:r>
              <a:rPr lang="pt-BR" sz="1600" dirty="0" smtClean="0">
                <a:latin typeface="+mn-lt"/>
              </a:rPr>
              <a:t> </a:t>
            </a:r>
            <a:r>
              <a:rPr lang="pt-BR" sz="1600" dirty="0">
                <a:latin typeface="+mn-lt"/>
              </a:rPr>
              <a:t>de água </a:t>
            </a:r>
            <a:r>
              <a:rPr lang="pt-BR" sz="1600" dirty="0" smtClean="0">
                <a:latin typeface="+mn-lt"/>
              </a:rPr>
              <a:t>tratada);</a:t>
            </a:r>
            <a:endParaRPr lang="pt-BR" sz="1600" dirty="0"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pt-BR" sz="1600" dirty="0">
                <a:latin typeface="+mn-lt"/>
              </a:rPr>
              <a:t>C = cor da água bruta;</a:t>
            </a:r>
          </a:p>
          <a:p>
            <a:pPr>
              <a:lnSpc>
                <a:spcPct val="110000"/>
              </a:lnSpc>
            </a:pPr>
            <a:r>
              <a:rPr lang="pt-BR" sz="1600" dirty="0">
                <a:latin typeface="+mn-lt"/>
              </a:rPr>
              <a:t>T = turbidez da água </a:t>
            </a:r>
            <a:r>
              <a:rPr lang="pt-BR" sz="1600" dirty="0" smtClean="0">
                <a:latin typeface="+mn-lt"/>
              </a:rPr>
              <a:t>bruta (UNT);</a:t>
            </a:r>
            <a:endParaRPr lang="pt-BR" sz="1600" dirty="0"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pt-BR" sz="1600" dirty="0">
                <a:latin typeface="+mn-lt"/>
              </a:rPr>
              <a:t>D = dosagem de </a:t>
            </a:r>
            <a:r>
              <a:rPr lang="pt-BR" sz="1600" dirty="0" smtClean="0">
                <a:latin typeface="+mn-lt"/>
              </a:rPr>
              <a:t>coagulante (mg/L);</a:t>
            </a:r>
            <a:endParaRPr lang="pt-BR" sz="1600" dirty="0"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pt-BR" sz="1600" dirty="0" smtClean="0">
                <a:latin typeface="+mn-lt"/>
              </a:rPr>
              <a:t>k</a:t>
            </a:r>
            <a:r>
              <a:rPr lang="pt-BR" sz="1600" baseline="-25000" dirty="0" smtClean="0">
                <a:latin typeface="+mn-lt"/>
              </a:rPr>
              <a:t>1</a:t>
            </a:r>
            <a:r>
              <a:rPr lang="pt-BR" sz="1600" dirty="0" smtClean="0">
                <a:latin typeface="+mn-lt"/>
              </a:rPr>
              <a:t> </a:t>
            </a:r>
            <a:r>
              <a:rPr lang="pt-BR" sz="1600" dirty="0">
                <a:latin typeface="+mn-lt"/>
              </a:rPr>
              <a:t>= Relação entre sólidos suspensos totais e turbidez, variando de 0,5 a </a:t>
            </a:r>
            <a:r>
              <a:rPr lang="pt-BR" sz="1600" dirty="0" smtClean="0">
                <a:latin typeface="+mn-lt"/>
              </a:rPr>
              <a:t>2,0;</a:t>
            </a:r>
            <a:endParaRPr lang="pt-BR" sz="1600" dirty="0">
              <a:latin typeface="+mn-lt"/>
            </a:endParaRPr>
          </a:p>
          <a:p>
            <a:pPr indent="-216000">
              <a:lnSpc>
                <a:spcPct val="110000"/>
              </a:lnSpc>
            </a:pPr>
            <a:r>
              <a:rPr lang="pt-BR" sz="1600" dirty="0" smtClean="0">
                <a:latin typeface="+mn-lt"/>
              </a:rPr>
              <a:t>k</a:t>
            </a:r>
            <a:r>
              <a:rPr lang="pt-BR" sz="1600" baseline="-25000" dirty="0" smtClean="0">
                <a:latin typeface="+mn-lt"/>
              </a:rPr>
              <a:t>2</a:t>
            </a:r>
            <a:r>
              <a:rPr lang="pt-BR" sz="1600" dirty="0" smtClean="0">
                <a:latin typeface="+mn-lt"/>
              </a:rPr>
              <a:t> = </a:t>
            </a:r>
            <a:r>
              <a:rPr lang="pt-BR" sz="1600" dirty="0">
                <a:latin typeface="+mn-lt"/>
              </a:rPr>
              <a:t>Relação estequiométrica na formação do precipitado de hidróxido e dependente do coagulante utilizado, sendo de 0,26 para sulfato de alumínio </a:t>
            </a:r>
            <a:r>
              <a:rPr lang="pt-BR" sz="1600" dirty="0" smtClean="0">
                <a:latin typeface="+mn-lt"/>
              </a:rPr>
              <a:t>e 0,40 </a:t>
            </a:r>
            <a:r>
              <a:rPr lang="pt-BR" sz="1600" dirty="0">
                <a:latin typeface="+mn-lt"/>
              </a:rPr>
              <a:t>para cloreto férrico, que são os únicos tipos de coagulante utilizados pela SANEAGO</a:t>
            </a:r>
            <a:r>
              <a:rPr lang="pt-BR" sz="2000" dirty="0" smtClean="0">
                <a:latin typeface="+mn-lt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3863" y="3773502"/>
            <a:ext cx="2873826" cy="61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3813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299238" y="1395016"/>
            <a:ext cx="3215857" cy="574344"/>
          </a:xfrm>
        </p:spPr>
        <p:txBody>
          <a:bodyPr anchor="t" anchorCtr="0">
            <a:normAutofit/>
          </a:bodyPr>
          <a:lstStyle/>
          <a:p>
            <a:pPr algn="just"/>
            <a:r>
              <a:rPr lang="pt-BR" sz="3200" b="1" dirty="0" smtClean="0">
                <a:latin typeface="+mn-lt"/>
              </a:rPr>
              <a:t>METODOLOGIA</a:t>
            </a:r>
            <a:endParaRPr lang="pt-BR" sz="3200" b="1" dirty="0">
              <a:latin typeface="+mn-lt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ítulo 1"/>
          <p:cNvSpPr txBox="1">
            <a:spLocks/>
          </p:cNvSpPr>
          <p:nvPr/>
        </p:nvSpPr>
        <p:spPr>
          <a:xfrm>
            <a:off x="273512" y="2276970"/>
            <a:ext cx="11328682" cy="36183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+mn-lt"/>
              </a:rPr>
              <a:t>PARA CADA ETA (</a:t>
            </a:r>
            <a:r>
              <a:rPr lang="pt-BR" sz="1600" b="1" dirty="0" smtClean="0">
                <a:solidFill>
                  <a:srgbClr val="C00000"/>
                </a:solidFill>
                <a:latin typeface="+mn-lt"/>
              </a:rPr>
              <a:t>145 UNIDADES</a:t>
            </a:r>
            <a:r>
              <a:rPr lang="pt-BR" sz="1600" dirty="0" smtClean="0">
                <a:latin typeface="+mn-lt"/>
              </a:rPr>
              <a:t>), FORAM CALCULADOS OS VOLUME MÉDIOS DE PRODUÇÃO DE ÁGUA TRATADA, BASEADOS NOS DADOS REFERENTES AO TEMPO E VAZÃO DE OPERAÇÃO, MÊS A MÊS</a:t>
            </a:r>
          </a:p>
          <a:p>
            <a:pPr algn="just">
              <a:lnSpc>
                <a:spcPct val="150000"/>
              </a:lnSpc>
            </a:pPr>
            <a:endParaRPr lang="pt-BR" sz="1600" dirty="0" smtClean="0">
              <a:latin typeface="+mn-lt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+mn-lt"/>
              </a:rPr>
              <a:t>PARA SE ESTIMAR A MASSA DE LODO “FRESCO”, FOI ADOTADA UMIDADE DE </a:t>
            </a:r>
            <a:r>
              <a:rPr lang="pt-BR" sz="1600" b="1" dirty="0" smtClean="0">
                <a:solidFill>
                  <a:srgbClr val="C00000"/>
                </a:solidFill>
                <a:latin typeface="+mn-lt"/>
              </a:rPr>
              <a:t>95% </a:t>
            </a:r>
            <a:r>
              <a:rPr lang="pt-BR" sz="1600" dirty="0" smtClean="0">
                <a:latin typeface="+mn-lt"/>
              </a:rPr>
              <a:t>(</a:t>
            </a:r>
            <a:r>
              <a:rPr lang="pt-BR" sz="1600" dirty="0" smtClean="0">
                <a:latin typeface="+mn-lt"/>
              </a:rPr>
              <a:t>C</a:t>
            </a:r>
            <a:r>
              <a:rPr lang="pt-BR" sz="1600" dirty="0" smtClean="0">
                <a:latin typeface="+mn-lt"/>
              </a:rPr>
              <a:t>ARVALHO, 2000)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600" dirty="0" smtClean="0">
              <a:latin typeface="+mn-lt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+mn-lt"/>
              </a:rPr>
              <a:t>A TÍTULO DE COMPARAÇÃO, TOMOU-SE POR BASE A REFERÊNCIA DA RELAÇÃO DE LODO FRESCO GERADO POR VOLUME DE ÁGUA TRATADA </a:t>
            </a:r>
            <a:r>
              <a:rPr lang="pt-BR" sz="1600" dirty="0" smtClean="0">
                <a:latin typeface="+mn-lt"/>
              </a:rPr>
              <a:t>ENTRE </a:t>
            </a:r>
            <a:r>
              <a:rPr lang="pt-BR" sz="1600" b="1" dirty="0" smtClean="0">
                <a:solidFill>
                  <a:srgbClr val="C00000"/>
                </a:solidFill>
                <a:latin typeface="+mn-lt"/>
              </a:rPr>
              <a:t>0,02 A 5,0% </a:t>
            </a:r>
            <a:r>
              <a:rPr lang="pt-BR" sz="1600" dirty="0" smtClean="0">
                <a:latin typeface="+mn-lt"/>
              </a:rPr>
              <a:t>(</a:t>
            </a:r>
            <a:r>
              <a:rPr lang="pt-BR" sz="1600" dirty="0" smtClean="0">
                <a:latin typeface="+mn-lt"/>
              </a:rPr>
              <a:t>AMERICAN WATER WORKS ASSOCIATION RESEARCH FOUNDATION &amp; KEURINGSINSTITUUT VOOR WATERLEIDINGARTIKELEN</a:t>
            </a:r>
            <a:r>
              <a:rPr lang="pt-BR" sz="1600" dirty="0" smtClean="0">
                <a:latin typeface="+mn-lt"/>
              </a:rPr>
              <a:t>)</a:t>
            </a:r>
            <a:endParaRPr lang="pt-BR" sz="1600" b="1" dirty="0" smtClean="0">
              <a:solidFill>
                <a:srgbClr val="C00000"/>
              </a:solidFill>
              <a:latin typeface="+mn-lt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600" b="1" dirty="0" smtClean="0">
              <a:solidFill>
                <a:srgbClr val="C00000"/>
              </a:solidFill>
              <a:latin typeface="+mn-lt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+mn-lt"/>
              </a:rPr>
              <a:t>A GERAÇÃO DE LODO NOS SISTEMAS DE TRATAMENTO SUPRIDOS POR MANANCIAL SUBTERRÂNEO FOI CONSIDERADA DESPREZÍVEL</a:t>
            </a:r>
            <a:endParaRPr lang="pt-BR" sz="1600" b="1" dirty="0" smtClean="0">
              <a:solidFill>
                <a:srgbClr val="C00000"/>
              </a:solidFill>
              <a:latin typeface="+mn-lt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600" dirty="0" smtClean="0">
              <a:latin typeface="+mn-lt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600" dirty="0" smtClean="0">
              <a:latin typeface="+mn-lt"/>
            </a:endParaRPr>
          </a:p>
          <a:p>
            <a:pPr algn="just">
              <a:lnSpc>
                <a:spcPct val="150000"/>
              </a:lnSpc>
            </a:pPr>
            <a:endParaRPr lang="pt-BR" sz="1600" dirty="0" smtClean="0">
              <a:latin typeface="+mn-lt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600" dirty="0" smtClean="0">
              <a:latin typeface="+mn-lt"/>
            </a:endParaRPr>
          </a:p>
          <a:p>
            <a:pPr algn="just">
              <a:lnSpc>
                <a:spcPct val="150000"/>
              </a:lnSpc>
            </a:pPr>
            <a:endParaRPr lang="pt-BR" sz="1600" dirty="0" smtClean="0">
              <a:latin typeface="+mn-lt"/>
            </a:endParaRPr>
          </a:p>
          <a:p>
            <a:pPr algn="just">
              <a:lnSpc>
                <a:spcPct val="150000"/>
              </a:lnSpc>
            </a:pPr>
            <a:endParaRPr lang="pt-BR" sz="1600" dirty="0" smtClean="0">
              <a:latin typeface="+mn-lt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600" dirty="0" smtClean="0">
              <a:latin typeface="+mn-lt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834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263613" y="1347516"/>
            <a:ext cx="3215857" cy="574344"/>
          </a:xfrm>
        </p:spPr>
        <p:txBody>
          <a:bodyPr anchor="t" anchorCtr="0">
            <a:normAutofit fontScale="90000"/>
          </a:bodyPr>
          <a:lstStyle/>
          <a:p>
            <a:r>
              <a:rPr lang="pt-BR" sz="3200" b="1" dirty="0" smtClean="0">
                <a:latin typeface="+mn-lt"/>
              </a:rPr>
              <a:t>RESULTADOS</a:t>
            </a:r>
            <a:br>
              <a:rPr lang="pt-BR" sz="3200" b="1" dirty="0" smtClean="0">
                <a:latin typeface="+mn-lt"/>
              </a:rPr>
            </a:br>
            <a:endParaRPr lang="pt-BR" sz="3200" b="1" dirty="0">
              <a:latin typeface="+mn-lt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ítulo 1"/>
          <p:cNvSpPr txBox="1">
            <a:spLocks/>
          </p:cNvSpPr>
          <p:nvPr/>
        </p:nvSpPr>
        <p:spPr>
          <a:xfrm>
            <a:off x="344762" y="2473691"/>
            <a:ext cx="11328682" cy="36183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 smtClean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 smtClean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 smtClean="0">
              <a:latin typeface="+mn-lt"/>
            </a:endParaRPr>
          </a:p>
          <a:p>
            <a:pPr algn="just"/>
            <a:endParaRPr lang="pt-BR" sz="2000" dirty="0" smtClean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>
              <a:latin typeface="+mn-lt"/>
            </a:endParaRPr>
          </a:p>
          <a:p>
            <a:pPr algn="just"/>
            <a:endParaRPr lang="pt-BR" sz="2000" dirty="0" smtClean="0">
              <a:latin typeface="+mn-lt"/>
            </a:endParaRPr>
          </a:p>
          <a:p>
            <a:pPr algn="just"/>
            <a:endParaRPr lang="pt-BR" sz="20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 smtClean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 smtClean="0">
              <a:latin typeface="+mn-lt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74646048"/>
              </p:ext>
            </p:extLst>
          </p:nvPr>
        </p:nvGraphicFramePr>
        <p:xfrm>
          <a:off x="790700" y="2294697"/>
          <a:ext cx="10536942" cy="44701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6722"/>
                <a:gridCol w="1496384"/>
                <a:gridCol w="1347944"/>
                <a:gridCol w="1462865"/>
                <a:gridCol w="1434135"/>
                <a:gridCol w="1948892"/>
              </a:tblGrid>
              <a:tr h="7905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Região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Volume médio de água tratada (m³/dia)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Massa de Sólidos Removida (t/ano)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Massa de Lodo Fresco </a:t>
                      </a:r>
                      <a:endParaRPr lang="pt-BR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(</a:t>
                      </a:r>
                      <a:r>
                        <a:rPr lang="pt-BR" sz="1600" dirty="0">
                          <a:effectLst/>
                        </a:rPr>
                        <a:t>t/ano)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Percentual da Massa de Lodo </a:t>
                      </a:r>
                      <a:r>
                        <a:rPr lang="pt-BR" sz="1600" dirty="0" smtClean="0">
                          <a:effectLst/>
                        </a:rPr>
                        <a:t>Fresco gerado por região</a:t>
                      </a:r>
                      <a:endParaRPr lang="pt-BR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(%)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Relação Lodo Fresco/Volume médio de água tratada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(%)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Norte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34.675,63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392,92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7.858,49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1,42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0,02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Nordeste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18.343,27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152,02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3.040,40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0,55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0,02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Noroeste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30.200,99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366,03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7.320,67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1,32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0,02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Centro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109.542,14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5.533,32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110.666,47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20,00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0,10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Entorno do Distrito Federal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80.614,34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1.770,45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35.408,97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6,40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0,04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Oeste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45.640,84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952,65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19.053,06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3,44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0,04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C00000"/>
                          </a:solidFill>
                          <a:effectLst/>
                        </a:rPr>
                        <a:t>Metropolitana de Goiânia</a:t>
                      </a:r>
                      <a:endParaRPr lang="pt-BR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C00000"/>
                          </a:solidFill>
                          <a:effectLst/>
                        </a:rPr>
                        <a:t>45.711,48</a:t>
                      </a:r>
                      <a:endParaRPr lang="pt-BR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C00000"/>
                          </a:solidFill>
                          <a:effectLst/>
                        </a:rPr>
                        <a:t>15.917,12</a:t>
                      </a:r>
                      <a:endParaRPr lang="pt-BR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C00000"/>
                          </a:solidFill>
                          <a:effectLst/>
                        </a:rPr>
                        <a:t>318.342,31</a:t>
                      </a:r>
                      <a:endParaRPr lang="pt-BR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C00000"/>
                          </a:solidFill>
                          <a:effectLst/>
                        </a:rPr>
                        <a:t>57,53</a:t>
                      </a:r>
                      <a:endParaRPr lang="pt-BR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C00000"/>
                          </a:solidFill>
                          <a:effectLst/>
                        </a:rPr>
                        <a:t>0,70</a:t>
                      </a:r>
                      <a:endParaRPr lang="pt-BR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Sudeste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6.724,58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52,82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1.056,45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0,19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0,02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Sudoeste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99.614,79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1.647,61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32.952,12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5,95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Sul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62.596,74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884,49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17.689,71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3,20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Estado de Goiás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533.664,80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27.669,43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553.388,64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100,00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0,10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61307" y="1907928"/>
            <a:ext cx="119351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70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1" i="0" u="none" strike="noStrike" cap="none" normalizeH="0" baseline="0" dirty="0" smtClean="0" bmk="_Toc438127926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Quantidade de lodo gerado de estações de tratamento de água operadas pela Saneamento de Goiás S.A., por região do estado de Goiás</a:t>
            </a:r>
            <a:endParaRPr kumimoji="0" lang="pt-BR" alt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543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816</Words>
  <Application>Microsoft Office PowerPoint</Application>
  <PresentationFormat>Personalizar</PresentationFormat>
  <Paragraphs>272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Tema do Office</vt:lpstr>
      <vt:lpstr>ESTIMATIVA DA GERAÇÃO DE LODOS DE ESTAÇÕES DE TRATAMENTO DE ÁGUA NO ESTADO DE GOIÁS</vt:lpstr>
      <vt:lpstr>INTRODUÇÃO</vt:lpstr>
      <vt:lpstr>INTRODUÇÃO</vt:lpstr>
      <vt:lpstr>Slide 4</vt:lpstr>
      <vt:lpstr>Slide 5</vt:lpstr>
      <vt:lpstr>INTRODUÇÃO</vt:lpstr>
      <vt:lpstr>METODOLOGIA</vt:lpstr>
      <vt:lpstr>METODOLOGIA</vt:lpstr>
      <vt:lpstr>RESULTADOS </vt:lpstr>
      <vt:lpstr>RESULTADOS </vt:lpstr>
      <vt:lpstr>RESULTADOS 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CONCLUSÕES </vt:lpstr>
      <vt:lpstr>CONCLUSÕES </vt:lpstr>
      <vt:lpstr>OBRIGADO!!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trabalho</dc:title>
  <dc:creator>Paulo Scalize</dc:creator>
  <cp:lastModifiedBy>Eraldo</cp:lastModifiedBy>
  <cp:revision>40</cp:revision>
  <dcterms:created xsi:type="dcterms:W3CDTF">2017-05-30T09:26:55Z</dcterms:created>
  <dcterms:modified xsi:type="dcterms:W3CDTF">2017-06-21T17:34:38Z</dcterms:modified>
</cp:coreProperties>
</file>