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8" r:id="rId3"/>
    <p:sldId id="281" r:id="rId4"/>
    <p:sldId id="314" r:id="rId5"/>
    <p:sldId id="303" r:id="rId6"/>
    <p:sldId id="284" r:id="rId7"/>
    <p:sldId id="285" r:id="rId8"/>
    <p:sldId id="279" r:id="rId9"/>
    <p:sldId id="308" r:id="rId10"/>
    <p:sldId id="307" r:id="rId11"/>
    <p:sldId id="294" r:id="rId12"/>
    <p:sldId id="293" r:id="rId13"/>
    <p:sldId id="312" r:id="rId14"/>
    <p:sldId id="298" r:id="rId15"/>
    <p:sldId id="319" r:id="rId16"/>
    <p:sldId id="300" r:id="rId17"/>
    <p:sldId id="31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23" autoAdjust="0"/>
  </p:normalViewPr>
  <p:slideViewPr>
    <p:cSldViewPr>
      <p:cViewPr>
        <p:scale>
          <a:sx n="80" d="100"/>
          <a:sy n="80" d="100"/>
        </p:scale>
        <p:origin x="-108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0B726-0AB0-43FC-A665-38743E64D50B}"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pt-BR"/>
        </a:p>
      </dgm:t>
    </dgm:pt>
    <dgm:pt modelId="{490E7ABD-34F1-4288-8549-2B5A1A2065E3}">
      <dgm:prSet phldrT="[Texto]" custT="1"/>
      <dgm:spPr/>
      <dgm:t>
        <a:bodyPr/>
        <a:lstStyle/>
        <a:p>
          <a:r>
            <a:rPr lang="pt-PT" sz="1500" dirty="0" smtClean="0"/>
            <a:t>Identificação das áreas mais susceptíveis a contaminação ou atividades que representem maior ameaça a qualidade da água</a:t>
          </a:r>
          <a:endParaRPr lang="pt-BR" sz="1500" dirty="0"/>
        </a:p>
      </dgm:t>
    </dgm:pt>
    <dgm:pt modelId="{013F2321-FD63-4F77-B1BA-EC28FACF54C2}" type="parTrans" cxnId="{CE2478BD-E2B3-4170-AC07-6CEE106E8DD4}">
      <dgm:prSet/>
      <dgm:spPr/>
      <dgm:t>
        <a:bodyPr/>
        <a:lstStyle/>
        <a:p>
          <a:endParaRPr lang="pt-BR" sz="1500"/>
        </a:p>
      </dgm:t>
    </dgm:pt>
    <dgm:pt modelId="{4BA142F7-7130-4B11-AFFA-84A2CDAA8981}" type="sibTrans" cxnId="{CE2478BD-E2B3-4170-AC07-6CEE106E8DD4}">
      <dgm:prSet/>
      <dgm:spPr/>
      <dgm:t>
        <a:bodyPr/>
        <a:lstStyle/>
        <a:p>
          <a:endParaRPr lang="pt-BR" sz="1500"/>
        </a:p>
      </dgm:t>
    </dgm:pt>
    <dgm:pt modelId="{7C9F1257-ED1D-441B-A992-A2C1FCA3C607}">
      <dgm:prSet phldrT="[Texto]" custT="1"/>
      <dgm:spPr/>
      <dgm:t>
        <a:bodyPr/>
        <a:lstStyle/>
        <a:p>
          <a:r>
            <a:rPr lang="en-US" sz="1500" dirty="0" smtClean="0"/>
            <a:t> </a:t>
          </a:r>
          <a:endParaRPr lang="pt-BR" sz="1500" dirty="0"/>
        </a:p>
      </dgm:t>
    </dgm:pt>
    <dgm:pt modelId="{007D098F-1CC5-4469-97CF-82160EF8ECCE}" type="parTrans" cxnId="{CDEA4134-5FA9-49A1-AF94-E3B2253543CB}">
      <dgm:prSet/>
      <dgm:spPr/>
      <dgm:t>
        <a:bodyPr/>
        <a:lstStyle/>
        <a:p>
          <a:endParaRPr lang="pt-BR" sz="1500"/>
        </a:p>
      </dgm:t>
    </dgm:pt>
    <dgm:pt modelId="{1C874C1E-D0EB-4A4A-A9EC-5F4FFF5774F8}" type="sibTrans" cxnId="{CDEA4134-5FA9-49A1-AF94-E3B2253543CB}">
      <dgm:prSet/>
      <dgm:spPr/>
      <dgm:t>
        <a:bodyPr/>
        <a:lstStyle/>
        <a:p>
          <a:endParaRPr lang="pt-BR" sz="1500"/>
        </a:p>
      </dgm:t>
    </dgm:pt>
    <dgm:pt modelId="{997B4A55-15F5-4CFD-B809-56C269E838DC}">
      <dgm:prSet custT="1"/>
      <dgm:spPr/>
      <dgm:t>
        <a:bodyPr/>
        <a:lstStyle/>
        <a:p>
          <a:r>
            <a:rPr lang="pt-PT" sz="1500" dirty="0" smtClean="0"/>
            <a:t>Conhecimento da capacidade de degradação de contaminantes que a zona não-saturada</a:t>
          </a:r>
          <a:endParaRPr lang="pt-BR" sz="1500" dirty="0"/>
        </a:p>
      </dgm:t>
    </dgm:pt>
    <dgm:pt modelId="{FB197DCE-11E9-4644-9370-16F0014AEC16}" type="parTrans" cxnId="{46339FE3-09C7-466C-8140-98DD47918EEC}">
      <dgm:prSet/>
      <dgm:spPr/>
      <dgm:t>
        <a:bodyPr/>
        <a:lstStyle/>
        <a:p>
          <a:endParaRPr lang="pt-BR" sz="1500"/>
        </a:p>
      </dgm:t>
    </dgm:pt>
    <dgm:pt modelId="{226FA592-65C1-47DE-85DF-00705CA71B5B}" type="sibTrans" cxnId="{46339FE3-09C7-466C-8140-98DD47918EEC}">
      <dgm:prSet/>
      <dgm:spPr/>
      <dgm:t>
        <a:bodyPr/>
        <a:lstStyle/>
        <a:p>
          <a:endParaRPr lang="pt-BR" sz="1500"/>
        </a:p>
      </dgm:t>
    </dgm:pt>
    <dgm:pt modelId="{A641E683-6C18-4FD4-BAD2-2BA0A2ECB148}">
      <dgm:prSet custT="1"/>
      <dgm:spPr/>
      <dgm:t>
        <a:bodyPr/>
        <a:lstStyle/>
        <a:p>
          <a:r>
            <a:rPr lang="pt-PT" sz="1500" dirty="0" smtClean="0"/>
            <a:t>Controle de ocupação áreas mais sensíveis a contaminação dos aquíferos</a:t>
          </a:r>
          <a:endParaRPr lang="pt-BR" sz="1500" dirty="0"/>
        </a:p>
      </dgm:t>
    </dgm:pt>
    <dgm:pt modelId="{D88ACA6B-66EF-4096-A730-CDF3457FA207}" type="parTrans" cxnId="{946F2D12-CB77-4D06-9D3C-0C4287C59A86}">
      <dgm:prSet/>
      <dgm:spPr/>
      <dgm:t>
        <a:bodyPr/>
        <a:lstStyle/>
        <a:p>
          <a:endParaRPr lang="pt-BR" sz="1500"/>
        </a:p>
      </dgm:t>
    </dgm:pt>
    <dgm:pt modelId="{8EF2C4CE-6FC6-4A05-87D8-0B2AC5CC41B3}" type="sibTrans" cxnId="{946F2D12-CB77-4D06-9D3C-0C4287C59A86}">
      <dgm:prSet/>
      <dgm:spPr/>
      <dgm:t>
        <a:bodyPr/>
        <a:lstStyle/>
        <a:p>
          <a:endParaRPr lang="pt-BR" sz="1500"/>
        </a:p>
      </dgm:t>
    </dgm:pt>
    <dgm:pt modelId="{4BB08609-6FE8-4DD4-A18C-42197BE2E4D6}">
      <dgm:prSet phldrT="[Texto]" custT="1"/>
      <dgm:spPr/>
      <dgm:t>
        <a:bodyPr/>
        <a:lstStyle/>
        <a:p>
          <a:r>
            <a:rPr lang="en-US" sz="1500" dirty="0" smtClean="0"/>
            <a:t> </a:t>
          </a:r>
          <a:endParaRPr lang="pt-BR" sz="1500" dirty="0"/>
        </a:p>
      </dgm:t>
    </dgm:pt>
    <dgm:pt modelId="{6DCC6CCB-809B-4A54-8E31-B425C11A79E3}" type="sibTrans" cxnId="{D2DE1140-7EA6-4A5E-BB20-0D1DD73FA182}">
      <dgm:prSet/>
      <dgm:spPr/>
      <dgm:t>
        <a:bodyPr/>
        <a:lstStyle/>
        <a:p>
          <a:endParaRPr lang="pt-BR" sz="1500"/>
        </a:p>
      </dgm:t>
    </dgm:pt>
    <dgm:pt modelId="{C2EFA17C-6FBA-46CF-98E5-4B104FB5FBA1}" type="parTrans" cxnId="{D2DE1140-7EA6-4A5E-BB20-0D1DD73FA182}">
      <dgm:prSet/>
      <dgm:spPr/>
      <dgm:t>
        <a:bodyPr/>
        <a:lstStyle/>
        <a:p>
          <a:endParaRPr lang="pt-BR" sz="1500"/>
        </a:p>
      </dgm:t>
    </dgm:pt>
    <dgm:pt modelId="{CFD90CE3-96FB-432C-881B-A69928D8A56A}">
      <dgm:prSet custT="1"/>
      <dgm:spPr/>
      <dgm:t>
        <a:bodyPr/>
        <a:lstStyle/>
        <a:p>
          <a:r>
            <a:rPr lang="pt-PT" sz="1500" dirty="0" smtClean="0"/>
            <a:t>Proteção de mananciais que são ou serão utilizados para abastecimento público.</a:t>
          </a:r>
          <a:endParaRPr lang="pt-BR" sz="1500" dirty="0"/>
        </a:p>
      </dgm:t>
    </dgm:pt>
    <dgm:pt modelId="{0B903639-4108-4025-AF8C-348EEF3E144C}" type="parTrans" cxnId="{8F872C94-B8FB-4F4B-BCE6-96E8472C1221}">
      <dgm:prSet/>
      <dgm:spPr/>
      <dgm:t>
        <a:bodyPr/>
        <a:lstStyle/>
        <a:p>
          <a:endParaRPr lang="pt-BR" sz="1500"/>
        </a:p>
      </dgm:t>
    </dgm:pt>
    <dgm:pt modelId="{0BDEB306-ABBF-4117-8B8D-B31D961E047A}" type="sibTrans" cxnId="{8F872C94-B8FB-4F4B-BCE6-96E8472C1221}">
      <dgm:prSet/>
      <dgm:spPr/>
      <dgm:t>
        <a:bodyPr/>
        <a:lstStyle/>
        <a:p>
          <a:endParaRPr lang="pt-BR" sz="1500"/>
        </a:p>
      </dgm:t>
    </dgm:pt>
    <dgm:pt modelId="{D4CF890F-2F4D-4053-B626-4A614F167546}">
      <dgm:prSet custT="1"/>
      <dgm:spPr/>
      <dgm:t>
        <a:bodyPr/>
        <a:lstStyle/>
        <a:p>
          <a:endParaRPr lang="pt-BR" sz="1500" dirty="0"/>
        </a:p>
      </dgm:t>
    </dgm:pt>
    <dgm:pt modelId="{3A3770C5-EC5A-46C4-A573-AFBC28D65403}" type="parTrans" cxnId="{86BC3C78-1EFF-43CC-A612-0FB82D1291E9}">
      <dgm:prSet/>
      <dgm:spPr/>
      <dgm:t>
        <a:bodyPr/>
        <a:lstStyle/>
        <a:p>
          <a:endParaRPr lang="pt-BR" sz="1500"/>
        </a:p>
      </dgm:t>
    </dgm:pt>
    <dgm:pt modelId="{1B1D6359-5672-4CFC-9DF1-9A99675E71F3}" type="sibTrans" cxnId="{86BC3C78-1EFF-43CC-A612-0FB82D1291E9}">
      <dgm:prSet/>
      <dgm:spPr/>
      <dgm:t>
        <a:bodyPr/>
        <a:lstStyle/>
        <a:p>
          <a:endParaRPr lang="pt-BR" sz="1500"/>
        </a:p>
      </dgm:t>
    </dgm:pt>
    <dgm:pt modelId="{F35DD3B3-8505-401C-9677-B501DD2CCC15}">
      <dgm:prSet phldrT="[Texto]" custT="1"/>
      <dgm:spPr/>
      <dgm:t>
        <a:bodyPr/>
        <a:lstStyle/>
        <a:p>
          <a:r>
            <a:rPr lang="en-US" sz="1500" dirty="0" smtClean="0"/>
            <a:t> </a:t>
          </a:r>
          <a:endParaRPr lang="pt-BR" sz="1500" dirty="0"/>
        </a:p>
      </dgm:t>
    </dgm:pt>
    <dgm:pt modelId="{AEFA43A0-66BC-479C-8630-9FD49665EFE9}" type="sibTrans" cxnId="{5A071CD3-C2AE-4183-A2CE-E2184BAE394E}">
      <dgm:prSet/>
      <dgm:spPr/>
      <dgm:t>
        <a:bodyPr/>
        <a:lstStyle/>
        <a:p>
          <a:endParaRPr lang="pt-BR" sz="1500"/>
        </a:p>
      </dgm:t>
    </dgm:pt>
    <dgm:pt modelId="{C9BB741E-C691-44A8-8BD8-CC215DC8E59C}" type="parTrans" cxnId="{5A071CD3-C2AE-4183-A2CE-E2184BAE394E}">
      <dgm:prSet/>
      <dgm:spPr/>
      <dgm:t>
        <a:bodyPr/>
        <a:lstStyle/>
        <a:p>
          <a:endParaRPr lang="pt-BR" sz="1500"/>
        </a:p>
      </dgm:t>
    </dgm:pt>
    <dgm:pt modelId="{AD90390E-8128-48CC-BA2D-529D210AFF62}" type="pres">
      <dgm:prSet presAssocID="{7C60B726-0AB0-43FC-A665-38743E64D50B}" presName="Name0" presStyleCnt="0">
        <dgm:presLayoutVars>
          <dgm:chMax val="7"/>
          <dgm:chPref val="7"/>
          <dgm:dir/>
          <dgm:animOne val="branch"/>
          <dgm:animLvl val="lvl"/>
        </dgm:presLayoutVars>
      </dgm:prSet>
      <dgm:spPr/>
      <dgm:t>
        <a:bodyPr/>
        <a:lstStyle/>
        <a:p>
          <a:endParaRPr lang="pt-BR"/>
        </a:p>
      </dgm:t>
    </dgm:pt>
    <dgm:pt modelId="{FA08A590-4890-469F-8472-99A3C31BBAAE}" type="pres">
      <dgm:prSet presAssocID="{4BB08609-6FE8-4DD4-A18C-42197BE2E4D6}" presName="ParentComposite" presStyleCnt="0"/>
      <dgm:spPr/>
    </dgm:pt>
    <dgm:pt modelId="{0E2F9D02-7B9D-4290-900E-B52127830794}" type="pres">
      <dgm:prSet presAssocID="{4BB08609-6FE8-4DD4-A18C-42197BE2E4D6}" presName="Chord" presStyleLbl="bgShp" presStyleIdx="0" presStyleCnt="4"/>
      <dgm:spPr/>
    </dgm:pt>
    <dgm:pt modelId="{B724C5CB-778F-4C27-AAC4-DE0628384F80}" type="pres">
      <dgm:prSet presAssocID="{4BB08609-6FE8-4DD4-A18C-42197BE2E4D6}" presName="Pie" presStyleLbl="alignNode1" presStyleIdx="0" presStyleCnt="4"/>
      <dgm:spPr/>
    </dgm:pt>
    <dgm:pt modelId="{6347D1D9-6B56-47F1-87F9-08AEB9C9BE4B}" type="pres">
      <dgm:prSet presAssocID="{4BB08609-6FE8-4DD4-A18C-42197BE2E4D6}" presName="Parent" presStyleLbl="revTx" presStyleIdx="0" presStyleCnt="8">
        <dgm:presLayoutVars>
          <dgm:chMax val="1"/>
          <dgm:chPref val="1"/>
          <dgm:bulletEnabled val="1"/>
        </dgm:presLayoutVars>
      </dgm:prSet>
      <dgm:spPr/>
      <dgm:t>
        <a:bodyPr/>
        <a:lstStyle/>
        <a:p>
          <a:endParaRPr lang="pt-BR"/>
        </a:p>
      </dgm:t>
    </dgm:pt>
    <dgm:pt modelId="{71C027B3-5FA3-4DDD-BABE-A01C1B6F78EC}" type="pres">
      <dgm:prSet presAssocID="{4BA142F7-7130-4B11-AFFA-84A2CDAA8981}" presName="negSibTrans" presStyleCnt="0"/>
      <dgm:spPr/>
    </dgm:pt>
    <dgm:pt modelId="{383BEC02-4F6F-4735-BF16-E93818DEA75D}" type="pres">
      <dgm:prSet presAssocID="{4BB08609-6FE8-4DD4-A18C-42197BE2E4D6}" presName="composite" presStyleCnt="0"/>
      <dgm:spPr/>
    </dgm:pt>
    <dgm:pt modelId="{F292A086-3F9B-4F53-AD1C-F79E3CE73C79}" type="pres">
      <dgm:prSet presAssocID="{4BB08609-6FE8-4DD4-A18C-42197BE2E4D6}" presName="Child" presStyleLbl="revTx" presStyleIdx="1" presStyleCnt="8">
        <dgm:presLayoutVars>
          <dgm:chMax val="0"/>
          <dgm:chPref val="0"/>
          <dgm:bulletEnabled val="1"/>
        </dgm:presLayoutVars>
      </dgm:prSet>
      <dgm:spPr/>
      <dgm:t>
        <a:bodyPr/>
        <a:lstStyle/>
        <a:p>
          <a:endParaRPr lang="pt-BR"/>
        </a:p>
      </dgm:t>
    </dgm:pt>
    <dgm:pt modelId="{52D3F04C-E5BD-4AAC-A3BA-B4F9AE1A6830}" type="pres">
      <dgm:prSet presAssocID="{6DCC6CCB-809B-4A54-8E31-B425C11A79E3}" presName="sibTrans" presStyleCnt="0"/>
      <dgm:spPr/>
    </dgm:pt>
    <dgm:pt modelId="{3A66227F-0999-4AF9-AAD5-5EC73D12CFE6}" type="pres">
      <dgm:prSet presAssocID="{7C9F1257-ED1D-441B-A992-A2C1FCA3C607}" presName="ParentComposite" presStyleCnt="0"/>
      <dgm:spPr/>
    </dgm:pt>
    <dgm:pt modelId="{C20069FF-E1A6-420F-A040-38D7BB57C0FE}" type="pres">
      <dgm:prSet presAssocID="{7C9F1257-ED1D-441B-A992-A2C1FCA3C607}" presName="Chord" presStyleLbl="bgShp" presStyleIdx="1" presStyleCnt="4"/>
      <dgm:spPr/>
    </dgm:pt>
    <dgm:pt modelId="{9D1B7E1D-A4B8-4D4B-A76C-7FB02DEEBE82}" type="pres">
      <dgm:prSet presAssocID="{7C9F1257-ED1D-441B-A992-A2C1FCA3C607}" presName="Pie" presStyleLbl="alignNode1" presStyleIdx="1" presStyleCnt="4"/>
      <dgm:spPr/>
    </dgm:pt>
    <dgm:pt modelId="{668C206D-2381-47AC-A0FE-AEE579B54488}" type="pres">
      <dgm:prSet presAssocID="{7C9F1257-ED1D-441B-A992-A2C1FCA3C607}" presName="Parent" presStyleLbl="revTx" presStyleIdx="2" presStyleCnt="8">
        <dgm:presLayoutVars>
          <dgm:chMax val="1"/>
          <dgm:chPref val="1"/>
          <dgm:bulletEnabled val="1"/>
        </dgm:presLayoutVars>
      </dgm:prSet>
      <dgm:spPr/>
      <dgm:t>
        <a:bodyPr/>
        <a:lstStyle/>
        <a:p>
          <a:endParaRPr lang="pt-BR"/>
        </a:p>
      </dgm:t>
    </dgm:pt>
    <dgm:pt modelId="{3138F06A-74EB-4BBF-BC18-0ABBA19B27CA}" type="pres">
      <dgm:prSet presAssocID="{226FA592-65C1-47DE-85DF-00705CA71B5B}" presName="negSibTrans" presStyleCnt="0"/>
      <dgm:spPr/>
    </dgm:pt>
    <dgm:pt modelId="{A4FB2532-8CED-4E64-B3F0-11FD5F3CC8DF}" type="pres">
      <dgm:prSet presAssocID="{7C9F1257-ED1D-441B-A992-A2C1FCA3C607}" presName="composite" presStyleCnt="0"/>
      <dgm:spPr/>
    </dgm:pt>
    <dgm:pt modelId="{A90A1AE7-B785-4840-90FB-471ED4186066}" type="pres">
      <dgm:prSet presAssocID="{7C9F1257-ED1D-441B-A992-A2C1FCA3C607}" presName="Child" presStyleLbl="revTx" presStyleIdx="3" presStyleCnt="8">
        <dgm:presLayoutVars>
          <dgm:chMax val="0"/>
          <dgm:chPref val="0"/>
          <dgm:bulletEnabled val="1"/>
        </dgm:presLayoutVars>
      </dgm:prSet>
      <dgm:spPr/>
      <dgm:t>
        <a:bodyPr/>
        <a:lstStyle/>
        <a:p>
          <a:endParaRPr lang="pt-BR"/>
        </a:p>
      </dgm:t>
    </dgm:pt>
    <dgm:pt modelId="{944DD4DB-FFCE-4E28-98E8-CC0B44B0E0A1}" type="pres">
      <dgm:prSet presAssocID="{1C874C1E-D0EB-4A4A-A9EC-5F4FFF5774F8}" presName="sibTrans" presStyleCnt="0"/>
      <dgm:spPr/>
    </dgm:pt>
    <dgm:pt modelId="{8B75DCBB-21A2-4AAE-8395-4815CFD482AE}" type="pres">
      <dgm:prSet presAssocID="{F35DD3B3-8505-401C-9677-B501DD2CCC15}" presName="ParentComposite" presStyleCnt="0"/>
      <dgm:spPr/>
    </dgm:pt>
    <dgm:pt modelId="{BFDABF53-ECB2-494D-AF1E-8B4A4D9C7E91}" type="pres">
      <dgm:prSet presAssocID="{F35DD3B3-8505-401C-9677-B501DD2CCC15}" presName="Chord" presStyleLbl="bgShp" presStyleIdx="2" presStyleCnt="4"/>
      <dgm:spPr/>
    </dgm:pt>
    <dgm:pt modelId="{435752DA-41F0-49D1-A259-52CE880AC633}" type="pres">
      <dgm:prSet presAssocID="{F35DD3B3-8505-401C-9677-B501DD2CCC15}" presName="Pie" presStyleLbl="alignNode1" presStyleIdx="2" presStyleCnt="4"/>
      <dgm:spPr/>
    </dgm:pt>
    <dgm:pt modelId="{798EC7A1-98A0-4D7B-90BA-FA0C9E21A95E}" type="pres">
      <dgm:prSet presAssocID="{F35DD3B3-8505-401C-9677-B501DD2CCC15}" presName="Parent" presStyleLbl="revTx" presStyleIdx="4" presStyleCnt="8">
        <dgm:presLayoutVars>
          <dgm:chMax val="1"/>
          <dgm:chPref val="1"/>
          <dgm:bulletEnabled val="1"/>
        </dgm:presLayoutVars>
      </dgm:prSet>
      <dgm:spPr/>
      <dgm:t>
        <a:bodyPr/>
        <a:lstStyle/>
        <a:p>
          <a:endParaRPr lang="pt-BR"/>
        </a:p>
      </dgm:t>
    </dgm:pt>
    <dgm:pt modelId="{BBB5ABD2-BBF6-4257-A5DA-D6FBA9FA25A1}" type="pres">
      <dgm:prSet presAssocID="{8EF2C4CE-6FC6-4A05-87D8-0B2AC5CC41B3}" presName="negSibTrans" presStyleCnt="0"/>
      <dgm:spPr/>
    </dgm:pt>
    <dgm:pt modelId="{048045D4-6DA5-40AA-9585-742A58ABD9E6}" type="pres">
      <dgm:prSet presAssocID="{F35DD3B3-8505-401C-9677-B501DD2CCC15}" presName="composite" presStyleCnt="0"/>
      <dgm:spPr/>
    </dgm:pt>
    <dgm:pt modelId="{E0396032-15CC-45CA-B303-02FA5D8327DC}" type="pres">
      <dgm:prSet presAssocID="{F35DD3B3-8505-401C-9677-B501DD2CCC15}" presName="Child" presStyleLbl="revTx" presStyleIdx="5" presStyleCnt="8">
        <dgm:presLayoutVars>
          <dgm:chMax val="0"/>
          <dgm:chPref val="0"/>
          <dgm:bulletEnabled val="1"/>
        </dgm:presLayoutVars>
      </dgm:prSet>
      <dgm:spPr/>
      <dgm:t>
        <a:bodyPr/>
        <a:lstStyle/>
        <a:p>
          <a:endParaRPr lang="pt-BR"/>
        </a:p>
      </dgm:t>
    </dgm:pt>
    <dgm:pt modelId="{6041DFA1-2CA4-46C0-910A-06565C159036}" type="pres">
      <dgm:prSet presAssocID="{AEFA43A0-66BC-479C-8630-9FD49665EFE9}" presName="sibTrans" presStyleCnt="0"/>
      <dgm:spPr/>
    </dgm:pt>
    <dgm:pt modelId="{CA421308-BC7A-4B72-A7E1-46A473CA4EFC}" type="pres">
      <dgm:prSet presAssocID="{D4CF890F-2F4D-4053-B626-4A614F167546}" presName="ParentComposite" presStyleCnt="0"/>
      <dgm:spPr/>
    </dgm:pt>
    <dgm:pt modelId="{4BF87589-E121-41AF-9583-C4A1156CFB2B}" type="pres">
      <dgm:prSet presAssocID="{D4CF890F-2F4D-4053-B626-4A614F167546}" presName="Chord" presStyleLbl="bgShp" presStyleIdx="3" presStyleCnt="4"/>
      <dgm:spPr/>
    </dgm:pt>
    <dgm:pt modelId="{03CDA3E4-147D-4B15-B4B2-6DE7077EC0FE}" type="pres">
      <dgm:prSet presAssocID="{D4CF890F-2F4D-4053-B626-4A614F167546}" presName="Pie" presStyleLbl="alignNode1" presStyleIdx="3" presStyleCnt="4"/>
      <dgm:spPr/>
    </dgm:pt>
    <dgm:pt modelId="{8E632042-5F2E-4679-BFFB-083A58F7DF1E}" type="pres">
      <dgm:prSet presAssocID="{D4CF890F-2F4D-4053-B626-4A614F167546}" presName="Parent" presStyleLbl="revTx" presStyleIdx="6" presStyleCnt="8">
        <dgm:presLayoutVars>
          <dgm:chMax val="1"/>
          <dgm:chPref val="1"/>
          <dgm:bulletEnabled val="1"/>
        </dgm:presLayoutVars>
      </dgm:prSet>
      <dgm:spPr/>
      <dgm:t>
        <a:bodyPr/>
        <a:lstStyle/>
        <a:p>
          <a:endParaRPr lang="pt-BR"/>
        </a:p>
      </dgm:t>
    </dgm:pt>
    <dgm:pt modelId="{CF2B137E-B1F5-4F32-92FB-AB3606378159}" type="pres">
      <dgm:prSet presAssocID="{0BDEB306-ABBF-4117-8B8D-B31D961E047A}" presName="negSibTrans" presStyleCnt="0"/>
      <dgm:spPr/>
    </dgm:pt>
    <dgm:pt modelId="{20C99D07-E434-4F65-B6FA-9C9902B29CD3}" type="pres">
      <dgm:prSet presAssocID="{D4CF890F-2F4D-4053-B626-4A614F167546}" presName="composite" presStyleCnt="0"/>
      <dgm:spPr/>
    </dgm:pt>
    <dgm:pt modelId="{7C2FBD44-DF36-4231-9873-CF5B08A35D68}" type="pres">
      <dgm:prSet presAssocID="{D4CF890F-2F4D-4053-B626-4A614F167546}" presName="Child" presStyleLbl="revTx" presStyleIdx="7" presStyleCnt="8">
        <dgm:presLayoutVars>
          <dgm:chMax val="0"/>
          <dgm:chPref val="0"/>
          <dgm:bulletEnabled val="1"/>
        </dgm:presLayoutVars>
      </dgm:prSet>
      <dgm:spPr/>
      <dgm:t>
        <a:bodyPr/>
        <a:lstStyle/>
        <a:p>
          <a:endParaRPr lang="pt-BR"/>
        </a:p>
      </dgm:t>
    </dgm:pt>
  </dgm:ptLst>
  <dgm:cxnLst>
    <dgm:cxn modelId="{A9B33822-5493-47D8-B874-95EF7D8DE566}" type="presOf" srcId="{CFD90CE3-96FB-432C-881B-A69928D8A56A}" destId="{7C2FBD44-DF36-4231-9873-CF5B08A35D68}" srcOrd="0" destOrd="0" presId="urn:microsoft.com/office/officeart/2009/3/layout/PieProcess"/>
    <dgm:cxn modelId="{C360C5F2-DB83-4080-9327-ECAAEE5CF891}" type="presOf" srcId="{997B4A55-15F5-4CFD-B809-56C269E838DC}" destId="{A90A1AE7-B785-4840-90FB-471ED4186066}" srcOrd="0" destOrd="0" presId="urn:microsoft.com/office/officeart/2009/3/layout/PieProcess"/>
    <dgm:cxn modelId="{4DF2BC4E-1D55-42CE-A4CB-0D777DE38E9D}" type="presOf" srcId="{F35DD3B3-8505-401C-9677-B501DD2CCC15}" destId="{798EC7A1-98A0-4D7B-90BA-FA0C9E21A95E}" srcOrd="0" destOrd="0" presId="urn:microsoft.com/office/officeart/2009/3/layout/PieProcess"/>
    <dgm:cxn modelId="{946F2D12-CB77-4D06-9D3C-0C4287C59A86}" srcId="{F35DD3B3-8505-401C-9677-B501DD2CCC15}" destId="{A641E683-6C18-4FD4-BAD2-2BA0A2ECB148}" srcOrd="0" destOrd="0" parTransId="{D88ACA6B-66EF-4096-A730-CDF3457FA207}" sibTransId="{8EF2C4CE-6FC6-4A05-87D8-0B2AC5CC41B3}"/>
    <dgm:cxn modelId="{D2DE1140-7EA6-4A5E-BB20-0D1DD73FA182}" srcId="{7C60B726-0AB0-43FC-A665-38743E64D50B}" destId="{4BB08609-6FE8-4DD4-A18C-42197BE2E4D6}" srcOrd="0" destOrd="0" parTransId="{C2EFA17C-6FBA-46CF-98E5-4B104FB5FBA1}" sibTransId="{6DCC6CCB-809B-4A54-8E31-B425C11A79E3}"/>
    <dgm:cxn modelId="{CE2478BD-E2B3-4170-AC07-6CEE106E8DD4}" srcId="{4BB08609-6FE8-4DD4-A18C-42197BE2E4D6}" destId="{490E7ABD-34F1-4288-8549-2B5A1A2065E3}" srcOrd="0" destOrd="0" parTransId="{013F2321-FD63-4F77-B1BA-EC28FACF54C2}" sibTransId="{4BA142F7-7130-4B11-AFFA-84A2CDAA8981}"/>
    <dgm:cxn modelId="{8F872C94-B8FB-4F4B-BCE6-96E8472C1221}" srcId="{D4CF890F-2F4D-4053-B626-4A614F167546}" destId="{CFD90CE3-96FB-432C-881B-A69928D8A56A}" srcOrd="0" destOrd="0" parTransId="{0B903639-4108-4025-AF8C-348EEF3E144C}" sibTransId="{0BDEB306-ABBF-4117-8B8D-B31D961E047A}"/>
    <dgm:cxn modelId="{2E9ED811-EDD2-408C-8C58-EAE4DE1C8F90}" type="presOf" srcId="{D4CF890F-2F4D-4053-B626-4A614F167546}" destId="{8E632042-5F2E-4679-BFFB-083A58F7DF1E}" srcOrd="0" destOrd="0" presId="urn:microsoft.com/office/officeart/2009/3/layout/PieProcess"/>
    <dgm:cxn modelId="{28ED408C-5843-40D5-A410-19329A618ED0}" type="presOf" srcId="{A641E683-6C18-4FD4-BAD2-2BA0A2ECB148}" destId="{E0396032-15CC-45CA-B303-02FA5D8327DC}" srcOrd="0" destOrd="0" presId="urn:microsoft.com/office/officeart/2009/3/layout/PieProcess"/>
    <dgm:cxn modelId="{86BC3C78-1EFF-43CC-A612-0FB82D1291E9}" srcId="{7C60B726-0AB0-43FC-A665-38743E64D50B}" destId="{D4CF890F-2F4D-4053-B626-4A614F167546}" srcOrd="3" destOrd="0" parTransId="{3A3770C5-EC5A-46C4-A573-AFBC28D65403}" sibTransId="{1B1D6359-5672-4CFC-9DF1-9A99675E71F3}"/>
    <dgm:cxn modelId="{CDEA4134-5FA9-49A1-AF94-E3B2253543CB}" srcId="{7C60B726-0AB0-43FC-A665-38743E64D50B}" destId="{7C9F1257-ED1D-441B-A992-A2C1FCA3C607}" srcOrd="1" destOrd="0" parTransId="{007D098F-1CC5-4469-97CF-82160EF8ECCE}" sibTransId="{1C874C1E-D0EB-4A4A-A9EC-5F4FFF5774F8}"/>
    <dgm:cxn modelId="{C1AFBF82-2091-4D98-83DE-A8EC8F7E3990}" type="presOf" srcId="{490E7ABD-34F1-4288-8549-2B5A1A2065E3}" destId="{F292A086-3F9B-4F53-AD1C-F79E3CE73C79}" srcOrd="0" destOrd="0" presId="urn:microsoft.com/office/officeart/2009/3/layout/PieProcess"/>
    <dgm:cxn modelId="{8E66F894-5DD2-4C11-A9FD-FAEEA04E939B}" type="presOf" srcId="{4BB08609-6FE8-4DD4-A18C-42197BE2E4D6}" destId="{6347D1D9-6B56-47F1-87F9-08AEB9C9BE4B}" srcOrd="0" destOrd="0" presId="urn:microsoft.com/office/officeart/2009/3/layout/PieProcess"/>
    <dgm:cxn modelId="{6828A8E9-F24E-4A39-B591-4762F9101731}" type="presOf" srcId="{7C60B726-0AB0-43FC-A665-38743E64D50B}" destId="{AD90390E-8128-48CC-BA2D-529D210AFF62}" srcOrd="0" destOrd="0" presId="urn:microsoft.com/office/officeart/2009/3/layout/PieProcess"/>
    <dgm:cxn modelId="{5A071CD3-C2AE-4183-A2CE-E2184BAE394E}" srcId="{7C60B726-0AB0-43FC-A665-38743E64D50B}" destId="{F35DD3B3-8505-401C-9677-B501DD2CCC15}" srcOrd="2" destOrd="0" parTransId="{C9BB741E-C691-44A8-8BD8-CC215DC8E59C}" sibTransId="{AEFA43A0-66BC-479C-8630-9FD49665EFE9}"/>
    <dgm:cxn modelId="{46339FE3-09C7-466C-8140-98DD47918EEC}" srcId="{7C9F1257-ED1D-441B-A992-A2C1FCA3C607}" destId="{997B4A55-15F5-4CFD-B809-56C269E838DC}" srcOrd="0" destOrd="0" parTransId="{FB197DCE-11E9-4644-9370-16F0014AEC16}" sibTransId="{226FA592-65C1-47DE-85DF-00705CA71B5B}"/>
    <dgm:cxn modelId="{A183C073-B74F-467D-B8A1-C822147CF093}" type="presOf" srcId="{7C9F1257-ED1D-441B-A992-A2C1FCA3C607}" destId="{668C206D-2381-47AC-A0FE-AEE579B54488}" srcOrd="0" destOrd="0" presId="urn:microsoft.com/office/officeart/2009/3/layout/PieProcess"/>
    <dgm:cxn modelId="{06FBEC4C-5534-4EF8-8504-02133ABC43E1}" type="presParOf" srcId="{AD90390E-8128-48CC-BA2D-529D210AFF62}" destId="{FA08A590-4890-469F-8472-99A3C31BBAAE}" srcOrd="0" destOrd="0" presId="urn:microsoft.com/office/officeart/2009/3/layout/PieProcess"/>
    <dgm:cxn modelId="{0CD63900-640C-4510-8F0C-4372EFD2E19B}" type="presParOf" srcId="{FA08A590-4890-469F-8472-99A3C31BBAAE}" destId="{0E2F9D02-7B9D-4290-900E-B52127830794}" srcOrd="0" destOrd="0" presId="urn:microsoft.com/office/officeart/2009/3/layout/PieProcess"/>
    <dgm:cxn modelId="{95E0C1FC-0CC2-4365-A031-18C10572282D}" type="presParOf" srcId="{FA08A590-4890-469F-8472-99A3C31BBAAE}" destId="{B724C5CB-778F-4C27-AAC4-DE0628384F80}" srcOrd="1" destOrd="0" presId="urn:microsoft.com/office/officeart/2009/3/layout/PieProcess"/>
    <dgm:cxn modelId="{60BE8B29-FCC6-4CFC-874C-1CC9AE3DEA88}" type="presParOf" srcId="{FA08A590-4890-469F-8472-99A3C31BBAAE}" destId="{6347D1D9-6B56-47F1-87F9-08AEB9C9BE4B}" srcOrd="2" destOrd="0" presId="urn:microsoft.com/office/officeart/2009/3/layout/PieProcess"/>
    <dgm:cxn modelId="{9A952719-98C5-447A-A353-05804B35F84C}" type="presParOf" srcId="{AD90390E-8128-48CC-BA2D-529D210AFF62}" destId="{71C027B3-5FA3-4DDD-BABE-A01C1B6F78EC}" srcOrd="1" destOrd="0" presId="urn:microsoft.com/office/officeart/2009/3/layout/PieProcess"/>
    <dgm:cxn modelId="{778E29BF-13F3-4F46-BD0B-808D160FC65C}" type="presParOf" srcId="{AD90390E-8128-48CC-BA2D-529D210AFF62}" destId="{383BEC02-4F6F-4735-BF16-E93818DEA75D}" srcOrd="2" destOrd="0" presId="urn:microsoft.com/office/officeart/2009/3/layout/PieProcess"/>
    <dgm:cxn modelId="{9CD74310-F345-43D3-9467-B08C334C0631}" type="presParOf" srcId="{383BEC02-4F6F-4735-BF16-E93818DEA75D}" destId="{F292A086-3F9B-4F53-AD1C-F79E3CE73C79}" srcOrd="0" destOrd="0" presId="urn:microsoft.com/office/officeart/2009/3/layout/PieProcess"/>
    <dgm:cxn modelId="{EEB17398-FCE8-4508-A747-DBCDB7BDFF35}" type="presParOf" srcId="{AD90390E-8128-48CC-BA2D-529D210AFF62}" destId="{52D3F04C-E5BD-4AAC-A3BA-B4F9AE1A6830}" srcOrd="3" destOrd="0" presId="urn:microsoft.com/office/officeart/2009/3/layout/PieProcess"/>
    <dgm:cxn modelId="{2379FA8F-DA9B-417A-BC4D-CD96608161EA}" type="presParOf" srcId="{AD90390E-8128-48CC-BA2D-529D210AFF62}" destId="{3A66227F-0999-4AF9-AAD5-5EC73D12CFE6}" srcOrd="4" destOrd="0" presId="urn:microsoft.com/office/officeart/2009/3/layout/PieProcess"/>
    <dgm:cxn modelId="{6F483EFD-8FF5-4BB3-BCC5-8173CEB4B9E7}" type="presParOf" srcId="{3A66227F-0999-4AF9-AAD5-5EC73D12CFE6}" destId="{C20069FF-E1A6-420F-A040-38D7BB57C0FE}" srcOrd="0" destOrd="0" presId="urn:microsoft.com/office/officeart/2009/3/layout/PieProcess"/>
    <dgm:cxn modelId="{E650F59C-201C-47A3-8BAD-3AF5214520DB}" type="presParOf" srcId="{3A66227F-0999-4AF9-AAD5-5EC73D12CFE6}" destId="{9D1B7E1D-A4B8-4D4B-A76C-7FB02DEEBE82}" srcOrd="1" destOrd="0" presId="urn:microsoft.com/office/officeart/2009/3/layout/PieProcess"/>
    <dgm:cxn modelId="{19635173-EE9A-4846-989C-2477168DD57F}" type="presParOf" srcId="{3A66227F-0999-4AF9-AAD5-5EC73D12CFE6}" destId="{668C206D-2381-47AC-A0FE-AEE579B54488}" srcOrd="2" destOrd="0" presId="urn:microsoft.com/office/officeart/2009/3/layout/PieProcess"/>
    <dgm:cxn modelId="{09531B27-133A-4F26-8984-54E8760D79E3}" type="presParOf" srcId="{AD90390E-8128-48CC-BA2D-529D210AFF62}" destId="{3138F06A-74EB-4BBF-BC18-0ABBA19B27CA}" srcOrd="5" destOrd="0" presId="urn:microsoft.com/office/officeart/2009/3/layout/PieProcess"/>
    <dgm:cxn modelId="{E2D2A79B-B90C-4E70-A985-880506C836B5}" type="presParOf" srcId="{AD90390E-8128-48CC-BA2D-529D210AFF62}" destId="{A4FB2532-8CED-4E64-B3F0-11FD5F3CC8DF}" srcOrd="6" destOrd="0" presId="urn:microsoft.com/office/officeart/2009/3/layout/PieProcess"/>
    <dgm:cxn modelId="{F1199814-23C2-422F-9D1A-853B017DE7FD}" type="presParOf" srcId="{A4FB2532-8CED-4E64-B3F0-11FD5F3CC8DF}" destId="{A90A1AE7-B785-4840-90FB-471ED4186066}" srcOrd="0" destOrd="0" presId="urn:microsoft.com/office/officeart/2009/3/layout/PieProcess"/>
    <dgm:cxn modelId="{F5BFFF7A-2202-4982-97BD-3CE34A9017F0}" type="presParOf" srcId="{AD90390E-8128-48CC-BA2D-529D210AFF62}" destId="{944DD4DB-FFCE-4E28-98E8-CC0B44B0E0A1}" srcOrd="7" destOrd="0" presId="urn:microsoft.com/office/officeart/2009/3/layout/PieProcess"/>
    <dgm:cxn modelId="{2AC3D650-C593-47CE-835A-0D6331E42923}" type="presParOf" srcId="{AD90390E-8128-48CC-BA2D-529D210AFF62}" destId="{8B75DCBB-21A2-4AAE-8395-4815CFD482AE}" srcOrd="8" destOrd="0" presId="urn:microsoft.com/office/officeart/2009/3/layout/PieProcess"/>
    <dgm:cxn modelId="{A925F38E-4665-4E88-A639-469843132FC2}" type="presParOf" srcId="{8B75DCBB-21A2-4AAE-8395-4815CFD482AE}" destId="{BFDABF53-ECB2-494D-AF1E-8B4A4D9C7E91}" srcOrd="0" destOrd="0" presId="urn:microsoft.com/office/officeart/2009/3/layout/PieProcess"/>
    <dgm:cxn modelId="{921B39E4-315D-42F8-8547-04365CC0D872}" type="presParOf" srcId="{8B75DCBB-21A2-4AAE-8395-4815CFD482AE}" destId="{435752DA-41F0-49D1-A259-52CE880AC633}" srcOrd="1" destOrd="0" presId="urn:microsoft.com/office/officeart/2009/3/layout/PieProcess"/>
    <dgm:cxn modelId="{CBEE9097-C52F-43B4-A3DD-A55CA2E725FE}" type="presParOf" srcId="{8B75DCBB-21A2-4AAE-8395-4815CFD482AE}" destId="{798EC7A1-98A0-4D7B-90BA-FA0C9E21A95E}" srcOrd="2" destOrd="0" presId="urn:microsoft.com/office/officeart/2009/3/layout/PieProcess"/>
    <dgm:cxn modelId="{ABEDCE81-D145-4D23-A8D7-3DCDEBDBDA66}" type="presParOf" srcId="{AD90390E-8128-48CC-BA2D-529D210AFF62}" destId="{BBB5ABD2-BBF6-4257-A5DA-D6FBA9FA25A1}" srcOrd="9" destOrd="0" presId="urn:microsoft.com/office/officeart/2009/3/layout/PieProcess"/>
    <dgm:cxn modelId="{81D6C476-FEF2-4592-9D98-46654EE97005}" type="presParOf" srcId="{AD90390E-8128-48CC-BA2D-529D210AFF62}" destId="{048045D4-6DA5-40AA-9585-742A58ABD9E6}" srcOrd="10" destOrd="0" presId="urn:microsoft.com/office/officeart/2009/3/layout/PieProcess"/>
    <dgm:cxn modelId="{0C5FABBD-9A34-4007-8A89-C0D02EF99E98}" type="presParOf" srcId="{048045D4-6DA5-40AA-9585-742A58ABD9E6}" destId="{E0396032-15CC-45CA-B303-02FA5D8327DC}" srcOrd="0" destOrd="0" presId="urn:microsoft.com/office/officeart/2009/3/layout/PieProcess"/>
    <dgm:cxn modelId="{4B80F524-5816-4462-BFB1-40B4A4E80BD0}" type="presParOf" srcId="{AD90390E-8128-48CC-BA2D-529D210AFF62}" destId="{6041DFA1-2CA4-46C0-910A-06565C159036}" srcOrd="11" destOrd="0" presId="urn:microsoft.com/office/officeart/2009/3/layout/PieProcess"/>
    <dgm:cxn modelId="{4F216AE1-41EA-402A-94D9-7CBF2DEAE9E3}" type="presParOf" srcId="{AD90390E-8128-48CC-BA2D-529D210AFF62}" destId="{CA421308-BC7A-4B72-A7E1-46A473CA4EFC}" srcOrd="12" destOrd="0" presId="urn:microsoft.com/office/officeart/2009/3/layout/PieProcess"/>
    <dgm:cxn modelId="{FCE700AC-7191-4AD1-A417-178854A2CAB0}" type="presParOf" srcId="{CA421308-BC7A-4B72-A7E1-46A473CA4EFC}" destId="{4BF87589-E121-41AF-9583-C4A1156CFB2B}" srcOrd="0" destOrd="0" presId="urn:microsoft.com/office/officeart/2009/3/layout/PieProcess"/>
    <dgm:cxn modelId="{7B1EA699-5B41-4AA0-8535-F54AA6E63693}" type="presParOf" srcId="{CA421308-BC7A-4B72-A7E1-46A473CA4EFC}" destId="{03CDA3E4-147D-4B15-B4B2-6DE7077EC0FE}" srcOrd="1" destOrd="0" presId="urn:microsoft.com/office/officeart/2009/3/layout/PieProcess"/>
    <dgm:cxn modelId="{A42B7CED-B92E-4558-A440-F6F7F2B7A8CE}" type="presParOf" srcId="{CA421308-BC7A-4B72-A7E1-46A473CA4EFC}" destId="{8E632042-5F2E-4679-BFFB-083A58F7DF1E}" srcOrd="2" destOrd="0" presId="urn:microsoft.com/office/officeart/2009/3/layout/PieProcess"/>
    <dgm:cxn modelId="{0CA892EE-AA72-466F-885F-7BAE3D6B6777}" type="presParOf" srcId="{AD90390E-8128-48CC-BA2D-529D210AFF62}" destId="{CF2B137E-B1F5-4F32-92FB-AB3606378159}" srcOrd="13" destOrd="0" presId="urn:microsoft.com/office/officeart/2009/3/layout/PieProcess"/>
    <dgm:cxn modelId="{EBF4597E-0548-4D6B-8B25-8A014E8A7681}" type="presParOf" srcId="{AD90390E-8128-48CC-BA2D-529D210AFF62}" destId="{20C99D07-E434-4F65-B6FA-9C9902B29CD3}" srcOrd="14" destOrd="0" presId="urn:microsoft.com/office/officeart/2009/3/layout/PieProcess"/>
    <dgm:cxn modelId="{A2FAECFC-2D30-476D-90AE-F3C072DFF625}" type="presParOf" srcId="{20C99D07-E434-4F65-B6FA-9C9902B29CD3}" destId="{7C2FBD44-DF36-4231-9873-CF5B08A35D68}"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0E8EB-7FCB-4D5A-B3E2-5F4C368958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31813BEE-FA66-41B9-878C-8B0D06D299A0}">
      <dgm:prSet phldrT="[Texto]"/>
      <dgm:spPr/>
      <dgm:t>
        <a:bodyPr/>
        <a:lstStyle/>
        <a:p>
          <a:endParaRPr lang="pt-BR" dirty="0"/>
        </a:p>
      </dgm:t>
    </dgm:pt>
    <dgm:pt modelId="{F03562CE-0461-47D9-AA52-A43866A5E036}" type="parTrans" cxnId="{ED22EDD2-163A-4E25-B385-B6A79A051A98}">
      <dgm:prSet/>
      <dgm:spPr/>
      <dgm:t>
        <a:bodyPr/>
        <a:lstStyle/>
        <a:p>
          <a:endParaRPr lang="pt-BR"/>
        </a:p>
      </dgm:t>
    </dgm:pt>
    <dgm:pt modelId="{20E559BF-D467-402A-AE63-AE6C97943D3B}" type="sibTrans" cxnId="{ED22EDD2-163A-4E25-B385-B6A79A051A98}">
      <dgm:prSet/>
      <dgm:spPr/>
      <dgm:t>
        <a:bodyPr/>
        <a:lstStyle/>
        <a:p>
          <a:endParaRPr lang="pt-BR"/>
        </a:p>
      </dgm:t>
    </dgm:pt>
    <dgm:pt modelId="{7AB5D513-93FE-48CF-953B-ADAACA9D4EDA}">
      <dgm:prSet/>
      <dgm:spPr/>
      <dgm:t>
        <a:bodyPr/>
        <a:lstStyle/>
        <a:p>
          <a:pPr algn="just"/>
          <a:r>
            <a:rPr lang="pt-PT" dirty="0" smtClean="0"/>
            <a:t>Esta pesquisa tem como objetivo a construção de mapas para auxíliar a orientação de ocupação de solo na cidade de Itumbiara, considerando a existência e localização de água subterrânea e sua vulnerabilidade à contaminação;</a:t>
          </a:r>
          <a:endParaRPr lang="pt-PT" dirty="0" smtClean="0">
            <a:effectLst/>
          </a:endParaRPr>
        </a:p>
      </dgm:t>
    </dgm:pt>
    <dgm:pt modelId="{7B86A937-3EA5-4B90-BAC8-2824610133E2}" type="parTrans" cxnId="{0DC9A9AC-3095-4160-B25C-54B6B5CE9293}">
      <dgm:prSet/>
      <dgm:spPr/>
      <dgm:t>
        <a:bodyPr/>
        <a:lstStyle/>
        <a:p>
          <a:endParaRPr lang="pt-BR"/>
        </a:p>
      </dgm:t>
    </dgm:pt>
    <dgm:pt modelId="{E54AB5CA-8DF4-43B9-8DC7-007097510080}" type="sibTrans" cxnId="{0DC9A9AC-3095-4160-B25C-54B6B5CE9293}">
      <dgm:prSet/>
      <dgm:spPr/>
      <dgm:t>
        <a:bodyPr/>
        <a:lstStyle/>
        <a:p>
          <a:endParaRPr lang="pt-BR"/>
        </a:p>
      </dgm:t>
    </dgm:pt>
    <dgm:pt modelId="{062DB4D3-FFCE-40D9-8B93-C0CE524C0D16}">
      <dgm:prSet/>
      <dgm:spPr/>
      <dgm:t>
        <a:bodyPr/>
        <a:lstStyle/>
        <a:p>
          <a:pPr algn="just"/>
          <a:r>
            <a:rPr lang="pt-PT" dirty="0" smtClean="0"/>
            <a:t>Aumentar a quantidade de dados que considerem a hidrogeoquímica da região a ser explotada a água para ocupação mais consciente;</a:t>
          </a:r>
          <a:endParaRPr lang="pt-PT" dirty="0" smtClean="0">
            <a:effectLst/>
          </a:endParaRPr>
        </a:p>
      </dgm:t>
    </dgm:pt>
    <dgm:pt modelId="{F0D4E14C-75F4-406A-B588-85CFE4CF7B9E}" type="parTrans" cxnId="{73A55529-D5D9-4FEE-A6D4-8CA2A2A4FC75}">
      <dgm:prSet/>
      <dgm:spPr/>
      <dgm:t>
        <a:bodyPr/>
        <a:lstStyle/>
        <a:p>
          <a:endParaRPr lang="pt-BR"/>
        </a:p>
      </dgm:t>
    </dgm:pt>
    <dgm:pt modelId="{D2E4B31F-0CC4-4AFA-BAC0-07B313DEF42C}" type="sibTrans" cxnId="{73A55529-D5D9-4FEE-A6D4-8CA2A2A4FC75}">
      <dgm:prSet/>
      <dgm:spPr/>
      <dgm:t>
        <a:bodyPr/>
        <a:lstStyle/>
        <a:p>
          <a:endParaRPr lang="pt-BR"/>
        </a:p>
      </dgm:t>
    </dgm:pt>
    <dgm:pt modelId="{42C12154-F45A-4EF1-98F0-E684A3554B3C}">
      <dgm:prSet/>
      <dgm:spPr/>
      <dgm:t>
        <a:bodyPr/>
        <a:lstStyle/>
        <a:p>
          <a:pPr algn="just"/>
          <a:r>
            <a:rPr lang="pt-PT" dirty="0" smtClean="0"/>
            <a:t>Dar embasamento a gestores na construção do Plano Diretor dos municípios e Planos Municipais de Saneamento Básico considerando a vulnerabilidade a contaminação do lençol freático.</a:t>
          </a:r>
          <a:endParaRPr lang="pt-PT" dirty="0" smtClean="0">
            <a:effectLst/>
          </a:endParaRPr>
        </a:p>
      </dgm:t>
    </dgm:pt>
    <dgm:pt modelId="{094FEEEE-625D-49E1-922E-5639EC3AA0FF}" type="parTrans" cxnId="{2707FCCC-DCB8-4646-A542-978C6D46B13C}">
      <dgm:prSet/>
      <dgm:spPr/>
      <dgm:t>
        <a:bodyPr/>
        <a:lstStyle/>
        <a:p>
          <a:endParaRPr lang="pt-BR"/>
        </a:p>
      </dgm:t>
    </dgm:pt>
    <dgm:pt modelId="{5C42CE99-3ECC-420C-B175-7FA22840A4A4}" type="sibTrans" cxnId="{2707FCCC-DCB8-4646-A542-978C6D46B13C}">
      <dgm:prSet/>
      <dgm:spPr/>
      <dgm:t>
        <a:bodyPr/>
        <a:lstStyle/>
        <a:p>
          <a:endParaRPr lang="pt-BR"/>
        </a:p>
      </dgm:t>
    </dgm:pt>
    <dgm:pt modelId="{CB182EBE-E0F0-4F2B-826B-5A7E46036DA8}" type="pres">
      <dgm:prSet presAssocID="{0130E8EB-7FCB-4D5A-B3E2-5F4C3689582F}" presName="linear" presStyleCnt="0">
        <dgm:presLayoutVars>
          <dgm:dir/>
          <dgm:animLvl val="lvl"/>
          <dgm:resizeHandles val="exact"/>
        </dgm:presLayoutVars>
      </dgm:prSet>
      <dgm:spPr/>
      <dgm:t>
        <a:bodyPr/>
        <a:lstStyle/>
        <a:p>
          <a:endParaRPr lang="pt-BR"/>
        </a:p>
      </dgm:t>
    </dgm:pt>
    <dgm:pt modelId="{0C684AC2-0381-4129-99EE-A462D5A24E31}" type="pres">
      <dgm:prSet presAssocID="{31813BEE-FA66-41B9-878C-8B0D06D299A0}" presName="parentLin" presStyleCnt="0"/>
      <dgm:spPr/>
    </dgm:pt>
    <dgm:pt modelId="{3CDF1EB7-5698-4090-914A-567F8E5ADA33}" type="pres">
      <dgm:prSet presAssocID="{31813BEE-FA66-41B9-878C-8B0D06D299A0}" presName="parentLeftMargin" presStyleLbl="node1" presStyleIdx="0" presStyleCnt="1"/>
      <dgm:spPr/>
      <dgm:t>
        <a:bodyPr/>
        <a:lstStyle/>
        <a:p>
          <a:endParaRPr lang="pt-BR"/>
        </a:p>
      </dgm:t>
    </dgm:pt>
    <dgm:pt modelId="{66A7165D-B469-42B9-BB51-F697453169B5}" type="pres">
      <dgm:prSet presAssocID="{31813BEE-FA66-41B9-878C-8B0D06D299A0}" presName="parentText" presStyleLbl="node1" presStyleIdx="0" presStyleCnt="1">
        <dgm:presLayoutVars>
          <dgm:chMax val="0"/>
          <dgm:bulletEnabled val="1"/>
        </dgm:presLayoutVars>
      </dgm:prSet>
      <dgm:spPr/>
      <dgm:t>
        <a:bodyPr/>
        <a:lstStyle/>
        <a:p>
          <a:endParaRPr lang="pt-BR"/>
        </a:p>
      </dgm:t>
    </dgm:pt>
    <dgm:pt modelId="{E2F55122-4ED3-46C8-A4FF-0A4B416E7CD6}" type="pres">
      <dgm:prSet presAssocID="{31813BEE-FA66-41B9-878C-8B0D06D299A0}" presName="negativeSpace" presStyleCnt="0"/>
      <dgm:spPr/>
    </dgm:pt>
    <dgm:pt modelId="{6D72A89C-1A42-4991-AE3A-543106058378}" type="pres">
      <dgm:prSet presAssocID="{31813BEE-FA66-41B9-878C-8B0D06D299A0}" presName="childText" presStyleLbl="conFgAcc1" presStyleIdx="0" presStyleCnt="1">
        <dgm:presLayoutVars>
          <dgm:bulletEnabled val="1"/>
        </dgm:presLayoutVars>
      </dgm:prSet>
      <dgm:spPr/>
      <dgm:t>
        <a:bodyPr/>
        <a:lstStyle/>
        <a:p>
          <a:endParaRPr lang="pt-BR"/>
        </a:p>
      </dgm:t>
    </dgm:pt>
  </dgm:ptLst>
  <dgm:cxnLst>
    <dgm:cxn modelId="{B1DDE586-0F7B-4AE9-B4C3-F2F24A89EF40}" type="presOf" srcId="{42C12154-F45A-4EF1-98F0-E684A3554B3C}" destId="{6D72A89C-1A42-4991-AE3A-543106058378}" srcOrd="0" destOrd="2" presId="urn:microsoft.com/office/officeart/2005/8/layout/list1"/>
    <dgm:cxn modelId="{DF976B9B-7DED-4183-B458-0FA0568C6E6F}" type="presOf" srcId="{062DB4D3-FFCE-40D9-8B93-C0CE524C0D16}" destId="{6D72A89C-1A42-4991-AE3A-543106058378}" srcOrd="0" destOrd="1" presId="urn:microsoft.com/office/officeart/2005/8/layout/list1"/>
    <dgm:cxn modelId="{B5F3FCB4-BC38-4447-A397-BD90D71DD4BE}" type="presOf" srcId="{7AB5D513-93FE-48CF-953B-ADAACA9D4EDA}" destId="{6D72A89C-1A42-4991-AE3A-543106058378}" srcOrd="0" destOrd="0" presId="urn:microsoft.com/office/officeart/2005/8/layout/list1"/>
    <dgm:cxn modelId="{0DC9A9AC-3095-4160-B25C-54B6B5CE9293}" srcId="{31813BEE-FA66-41B9-878C-8B0D06D299A0}" destId="{7AB5D513-93FE-48CF-953B-ADAACA9D4EDA}" srcOrd="0" destOrd="0" parTransId="{7B86A937-3EA5-4B90-BAC8-2824610133E2}" sibTransId="{E54AB5CA-8DF4-43B9-8DC7-007097510080}"/>
    <dgm:cxn modelId="{2707FCCC-DCB8-4646-A542-978C6D46B13C}" srcId="{31813BEE-FA66-41B9-878C-8B0D06D299A0}" destId="{42C12154-F45A-4EF1-98F0-E684A3554B3C}" srcOrd="2" destOrd="0" parTransId="{094FEEEE-625D-49E1-922E-5639EC3AA0FF}" sibTransId="{5C42CE99-3ECC-420C-B175-7FA22840A4A4}"/>
    <dgm:cxn modelId="{6268F56E-8B7B-44D2-B330-B31CAB055339}" type="presOf" srcId="{31813BEE-FA66-41B9-878C-8B0D06D299A0}" destId="{66A7165D-B469-42B9-BB51-F697453169B5}" srcOrd="1" destOrd="0" presId="urn:microsoft.com/office/officeart/2005/8/layout/list1"/>
    <dgm:cxn modelId="{9F0E657B-D16C-4647-8EC0-F73410A35EF9}" type="presOf" srcId="{0130E8EB-7FCB-4D5A-B3E2-5F4C3689582F}" destId="{CB182EBE-E0F0-4F2B-826B-5A7E46036DA8}" srcOrd="0" destOrd="0" presId="urn:microsoft.com/office/officeart/2005/8/layout/list1"/>
    <dgm:cxn modelId="{ED22EDD2-163A-4E25-B385-B6A79A051A98}" srcId="{0130E8EB-7FCB-4D5A-B3E2-5F4C3689582F}" destId="{31813BEE-FA66-41B9-878C-8B0D06D299A0}" srcOrd="0" destOrd="0" parTransId="{F03562CE-0461-47D9-AA52-A43866A5E036}" sibTransId="{20E559BF-D467-402A-AE63-AE6C97943D3B}"/>
    <dgm:cxn modelId="{73A55529-D5D9-4FEE-A6D4-8CA2A2A4FC75}" srcId="{31813BEE-FA66-41B9-878C-8B0D06D299A0}" destId="{062DB4D3-FFCE-40D9-8B93-C0CE524C0D16}" srcOrd="1" destOrd="0" parTransId="{F0D4E14C-75F4-406A-B588-85CFE4CF7B9E}" sibTransId="{D2E4B31F-0CC4-4AFA-BAC0-07B313DEF42C}"/>
    <dgm:cxn modelId="{D2145608-5038-42A6-B470-98977B84E2A0}" type="presOf" srcId="{31813BEE-FA66-41B9-878C-8B0D06D299A0}" destId="{3CDF1EB7-5698-4090-914A-567F8E5ADA33}" srcOrd="0" destOrd="0" presId="urn:microsoft.com/office/officeart/2005/8/layout/list1"/>
    <dgm:cxn modelId="{71F52563-083D-4094-A08F-26A4E0E73113}" type="presParOf" srcId="{CB182EBE-E0F0-4F2B-826B-5A7E46036DA8}" destId="{0C684AC2-0381-4129-99EE-A462D5A24E31}" srcOrd="0" destOrd="0" presId="urn:microsoft.com/office/officeart/2005/8/layout/list1"/>
    <dgm:cxn modelId="{567B7AFA-D2FE-43B8-A95F-1BF05EC63B50}" type="presParOf" srcId="{0C684AC2-0381-4129-99EE-A462D5A24E31}" destId="{3CDF1EB7-5698-4090-914A-567F8E5ADA33}" srcOrd="0" destOrd="0" presId="urn:microsoft.com/office/officeart/2005/8/layout/list1"/>
    <dgm:cxn modelId="{9F4DDC9D-36D4-4160-9DC6-860616A4704B}" type="presParOf" srcId="{0C684AC2-0381-4129-99EE-A462D5A24E31}" destId="{66A7165D-B469-42B9-BB51-F697453169B5}" srcOrd="1" destOrd="0" presId="urn:microsoft.com/office/officeart/2005/8/layout/list1"/>
    <dgm:cxn modelId="{C05CCF48-CA2E-4143-A097-F9B8278FFBBC}" type="presParOf" srcId="{CB182EBE-E0F0-4F2B-826B-5A7E46036DA8}" destId="{E2F55122-4ED3-46C8-A4FF-0A4B416E7CD6}" srcOrd="1" destOrd="0" presId="urn:microsoft.com/office/officeart/2005/8/layout/list1"/>
    <dgm:cxn modelId="{FBEFE780-5B67-4CA0-97C8-66A774DB3FBD}" type="presParOf" srcId="{CB182EBE-E0F0-4F2B-826B-5A7E46036DA8}" destId="{6D72A89C-1A42-4991-AE3A-54310605837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765141-6D00-4ADD-8151-4A91294ED924}" type="doc">
      <dgm:prSet loTypeId="urn:microsoft.com/office/officeart/2005/8/layout/hList1" loCatId="list" qsTypeId="urn:microsoft.com/office/officeart/2005/8/quickstyle/3d4" qsCatId="3D" csTypeId="urn:microsoft.com/office/officeart/2005/8/colors/accent5_2" csCatId="accent5" phldr="1"/>
      <dgm:spPr/>
      <dgm:t>
        <a:bodyPr/>
        <a:lstStyle/>
        <a:p>
          <a:endParaRPr lang="pt-BR"/>
        </a:p>
      </dgm:t>
    </dgm:pt>
    <dgm:pt modelId="{3C2F0BF8-8C55-4F1A-A032-4F29CC427D84}">
      <dgm:prSet phldrT="[Texto]" custT="1"/>
      <dgm:spPr/>
      <dgm:t>
        <a:bodyPr/>
        <a:lstStyle/>
        <a:p>
          <a:r>
            <a:rPr lang="en-US" sz="3600" dirty="0" smtClean="0"/>
            <a:t>OBJETIVOS ESPECÍFICOS</a:t>
          </a:r>
          <a:endParaRPr lang="pt-BR" sz="3600" dirty="0"/>
        </a:p>
      </dgm:t>
    </dgm:pt>
    <dgm:pt modelId="{F9320A5B-24A7-49C9-9B69-05B16E174726}" type="parTrans" cxnId="{F033409B-E118-42E2-A721-9254B16B4D00}">
      <dgm:prSet/>
      <dgm:spPr/>
      <dgm:t>
        <a:bodyPr/>
        <a:lstStyle/>
        <a:p>
          <a:endParaRPr lang="pt-BR"/>
        </a:p>
      </dgm:t>
    </dgm:pt>
    <dgm:pt modelId="{FB787E7B-ACDC-4C65-B38B-6A415F6D7D07}" type="sibTrans" cxnId="{F033409B-E118-42E2-A721-9254B16B4D00}">
      <dgm:prSet/>
      <dgm:spPr/>
      <dgm:t>
        <a:bodyPr/>
        <a:lstStyle/>
        <a:p>
          <a:endParaRPr lang="pt-BR"/>
        </a:p>
      </dgm:t>
    </dgm:pt>
    <dgm:pt modelId="{DC46FF27-3D2D-41E5-8146-FC7844C869CD}">
      <dgm:prSet phldrT="[Texto]" custT="1"/>
      <dgm:spPr/>
      <dgm:t>
        <a:bodyPr/>
        <a:lstStyle/>
        <a:p>
          <a:r>
            <a:rPr lang="pt-PT" sz="2800" dirty="0" smtClean="0">
              <a:effectLst/>
            </a:rPr>
            <a:t>Aplicação do método GOD para o estudo da vulnerabilidade de aquíferos em áreas urbanas; </a:t>
          </a:r>
          <a:endParaRPr lang="pt-BR" sz="2800" dirty="0"/>
        </a:p>
      </dgm:t>
    </dgm:pt>
    <dgm:pt modelId="{604BA984-46E3-431A-9067-0A954D5DEDA0}" type="parTrans" cxnId="{491AE940-4C18-4C13-A95C-AE8DF64EBACE}">
      <dgm:prSet/>
      <dgm:spPr/>
      <dgm:t>
        <a:bodyPr/>
        <a:lstStyle/>
        <a:p>
          <a:endParaRPr lang="pt-BR"/>
        </a:p>
      </dgm:t>
    </dgm:pt>
    <dgm:pt modelId="{8C7ABB86-40FE-41D4-BC57-BFD654F3BEB4}" type="sibTrans" cxnId="{491AE940-4C18-4C13-A95C-AE8DF64EBACE}">
      <dgm:prSet/>
      <dgm:spPr/>
      <dgm:t>
        <a:bodyPr/>
        <a:lstStyle/>
        <a:p>
          <a:endParaRPr lang="pt-BR"/>
        </a:p>
      </dgm:t>
    </dgm:pt>
    <dgm:pt modelId="{645676CF-9156-45EF-BE16-0A763010517A}">
      <dgm:prSet custT="1"/>
      <dgm:spPr/>
      <dgm:t>
        <a:bodyPr/>
        <a:lstStyle/>
        <a:p>
          <a:r>
            <a:rPr lang="pt-PT" sz="2800" dirty="0" smtClean="0">
              <a:effectLst/>
            </a:rPr>
            <a:t>Construção do mapa de Vulnerabilidade de Água Subterrânea para o município de Itumbiara.</a:t>
          </a:r>
        </a:p>
      </dgm:t>
    </dgm:pt>
    <dgm:pt modelId="{72CC5D11-65EB-4326-91A8-53D34B3D4119}" type="parTrans" cxnId="{8B538940-483D-4D72-AC23-06476A406B4C}">
      <dgm:prSet/>
      <dgm:spPr/>
    </dgm:pt>
    <dgm:pt modelId="{FDCDEDBD-16A6-43BF-BD8A-903C98A3C11A}" type="sibTrans" cxnId="{8B538940-483D-4D72-AC23-06476A406B4C}">
      <dgm:prSet/>
      <dgm:spPr/>
    </dgm:pt>
    <dgm:pt modelId="{08C202D3-9931-4211-A16D-5726CC2D7CDC}">
      <dgm:prSet phldrT="[Texto]" custT="1"/>
      <dgm:spPr/>
      <dgm:t>
        <a:bodyPr/>
        <a:lstStyle/>
        <a:p>
          <a:endParaRPr lang="pt-BR" sz="2800" dirty="0"/>
        </a:p>
      </dgm:t>
    </dgm:pt>
    <dgm:pt modelId="{6D129F79-4DFC-42C3-8F1A-1FCD251AD91F}" type="parTrans" cxnId="{9F5E2724-DB69-4FF8-BA47-1FF26C4BC5D5}">
      <dgm:prSet/>
      <dgm:spPr/>
    </dgm:pt>
    <dgm:pt modelId="{421DC3B6-4AD2-486B-B1A3-FF8E6FA1A559}" type="sibTrans" cxnId="{9F5E2724-DB69-4FF8-BA47-1FF26C4BC5D5}">
      <dgm:prSet/>
      <dgm:spPr/>
    </dgm:pt>
    <dgm:pt modelId="{CD20E6E6-5DDF-45DE-B07D-3928EDC21194}" type="pres">
      <dgm:prSet presAssocID="{57765141-6D00-4ADD-8151-4A91294ED924}" presName="Name0" presStyleCnt="0">
        <dgm:presLayoutVars>
          <dgm:dir/>
          <dgm:animLvl val="lvl"/>
          <dgm:resizeHandles val="exact"/>
        </dgm:presLayoutVars>
      </dgm:prSet>
      <dgm:spPr/>
      <dgm:t>
        <a:bodyPr/>
        <a:lstStyle/>
        <a:p>
          <a:endParaRPr lang="pt-BR"/>
        </a:p>
      </dgm:t>
    </dgm:pt>
    <dgm:pt modelId="{08A6A244-7BF1-4E4F-B1A1-24C91A8BA587}" type="pres">
      <dgm:prSet presAssocID="{3C2F0BF8-8C55-4F1A-A032-4F29CC427D84}" presName="composite" presStyleCnt="0"/>
      <dgm:spPr/>
    </dgm:pt>
    <dgm:pt modelId="{8F302FC9-5F82-479F-9A74-A6B22024E979}" type="pres">
      <dgm:prSet presAssocID="{3C2F0BF8-8C55-4F1A-A032-4F29CC427D84}" presName="parTx" presStyleLbl="alignNode1" presStyleIdx="0" presStyleCnt="1" custScaleY="100000">
        <dgm:presLayoutVars>
          <dgm:chMax val="0"/>
          <dgm:chPref val="0"/>
          <dgm:bulletEnabled val="1"/>
        </dgm:presLayoutVars>
      </dgm:prSet>
      <dgm:spPr/>
      <dgm:t>
        <a:bodyPr/>
        <a:lstStyle/>
        <a:p>
          <a:endParaRPr lang="pt-BR"/>
        </a:p>
      </dgm:t>
    </dgm:pt>
    <dgm:pt modelId="{2D985B64-7419-44A5-B0FC-A591BBCE1DE8}" type="pres">
      <dgm:prSet presAssocID="{3C2F0BF8-8C55-4F1A-A032-4F29CC427D84}" presName="desTx" presStyleLbl="alignAccFollowNode1" presStyleIdx="0" presStyleCnt="1">
        <dgm:presLayoutVars>
          <dgm:bulletEnabled val="1"/>
        </dgm:presLayoutVars>
      </dgm:prSet>
      <dgm:spPr/>
      <dgm:t>
        <a:bodyPr/>
        <a:lstStyle/>
        <a:p>
          <a:endParaRPr lang="pt-BR"/>
        </a:p>
      </dgm:t>
    </dgm:pt>
  </dgm:ptLst>
  <dgm:cxnLst>
    <dgm:cxn modelId="{8B538940-483D-4D72-AC23-06476A406B4C}" srcId="{3C2F0BF8-8C55-4F1A-A032-4F29CC427D84}" destId="{645676CF-9156-45EF-BE16-0A763010517A}" srcOrd="2" destOrd="0" parTransId="{72CC5D11-65EB-4326-91A8-53D34B3D4119}" sibTransId="{FDCDEDBD-16A6-43BF-BD8A-903C98A3C11A}"/>
    <dgm:cxn modelId="{A582BE3C-C55D-40F4-A9FA-62A6F1031F86}" type="presOf" srcId="{57765141-6D00-4ADD-8151-4A91294ED924}" destId="{CD20E6E6-5DDF-45DE-B07D-3928EDC21194}" srcOrd="0" destOrd="0" presId="urn:microsoft.com/office/officeart/2005/8/layout/hList1"/>
    <dgm:cxn modelId="{9F5E2724-DB69-4FF8-BA47-1FF26C4BC5D5}" srcId="{3C2F0BF8-8C55-4F1A-A032-4F29CC427D84}" destId="{08C202D3-9931-4211-A16D-5726CC2D7CDC}" srcOrd="1" destOrd="0" parTransId="{6D129F79-4DFC-42C3-8F1A-1FCD251AD91F}" sibTransId="{421DC3B6-4AD2-486B-B1A3-FF8E6FA1A559}"/>
    <dgm:cxn modelId="{2FDAE994-B876-4099-A429-2543A7E74373}" type="presOf" srcId="{3C2F0BF8-8C55-4F1A-A032-4F29CC427D84}" destId="{8F302FC9-5F82-479F-9A74-A6B22024E979}" srcOrd="0" destOrd="0" presId="urn:microsoft.com/office/officeart/2005/8/layout/hList1"/>
    <dgm:cxn modelId="{E1E8C9E5-5207-4773-A7DE-5429886DD0F8}" type="presOf" srcId="{645676CF-9156-45EF-BE16-0A763010517A}" destId="{2D985B64-7419-44A5-B0FC-A591BBCE1DE8}" srcOrd="0" destOrd="2" presId="urn:microsoft.com/office/officeart/2005/8/layout/hList1"/>
    <dgm:cxn modelId="{A6970A10-5AAD-4122-92A2-293CAF7744BC}" type="presOf" srcId="{08C202D3-9931-4211-A16D-5726CC2D7CDC}" destId="{2D985B64-7419-44A5-B0FC-A591BBCE1DE8}" srcOrd="0" destOrd="1" presId="urn:microsoft.com/office/officeart/2005/8/layout/hList1"/>
    <dgm:cxn modelId="{EAAE6DAD-74B2-4814-BB21-AFF17F583D52}" type="presOf" srcId="{DC46FF27-3D2D-41E5-8146-FC7844C869CD}" destId="{2D985B64-7419-44A5-B0FC-A591BBCE1DE8}" srcOrd="0" destOrd="0" presId="urn:microsoft.com/office/officeart/2005/8/layout/hList1"/>
    <dgm:cxn modelId="{491AE940-4C18-4C13-A95C-AE8DF64EBACE}" srcId="{3C2F0BF8-8C55-4F1A-A032-4F29CC427D84}" destId="{DC46FF27-3D2D-41E5-8146-FC7844C869CD}" srcOrd="0" destOrd="0" parTransId="{604BA984-46E3-431A-9067-0A954D5DEDA0}" sibTransId="{8C7ABB86-40FE-41D4-BC57-BFD654F3BEB4}"/>
    <dgm:cxn modelId="{F033409B-E118-42E2-A721-9254B16B4D00}" srcId="{57765141-6D00-4ADD-8151-4A91294ED924}" destId="{3C2F0BF8-8C55-4F1A-A032-4F29CC427D84}" srcOrd="0" destOrd="0" parTransId="{F9320A5B-24A7-49C9-9B69-05B16E174726}" sibTransId="{FB787E7B-ACDC-4C65-B38B-6A415F6D7D07}"/>
    <dgm:cxn modelId="{F7E41844-5C1E-46E4-A08F-D11BD112E242}" type="presParOf" srcId="{CD20E6E6-5DDF-45DE-B07D-3928EDC21194}" destId="{08A6A244-7BF1-4E4F-B1A1-24C91A8BA587}" srcOrd="0" destOrd="0" presId="urn:microsoft.com/office/officeart/2005/8/layout/hList1"/>
    <dgm:cxn modelId="{59388689-3225-43FC-9A49-232C334ABD19}" type="presParOf" srcId="{08A6A244-7BF1-4E4F-B1A1-24C91A8BA587}" destId="{8F302FC9-5F82-479F-9A74-A6B22024E979}" srcOrd="0" destOrd="0" presId="urn:microsoft.com/office/officeart/2005/8/layout/hList1"/>
    <dgm:cxn modelId="{D9F36E93-528E-4A56-8386-49E82EE1D811}" type="presParOf" srcId="{08A6A244-7BF1-4E4F-B1A1-24C91A8BA587}" destId="{2D985B64-7419-44A5-B0FC-A591BBCE1D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BF1E6-BF73-430B-9F8E-3A0FE0833E30}"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pt-BR"/>
        </a:p>
      </dgm:t>
    </dgm:pt>
    <dgm:pt modelId="{437737FB-3DAB-4B71-B4B1-57903C48409E}">
      <dgm:prSet phldrT="[Texto]" custT="1"/>
      <dgm:spPr/>
      <dgm:t>
        <a:bodyPr/>
        <a:lstStyle/>
        <a:p>
          <a:r>
            <a:rPr lang="en-US" sz="1300" b="1" dirty="0" err="1" smtClean="0">
              <a:solidFill>
                <a:schemeClr val="tx2"/>
              </a:solidFill>
            </a:rPr>
            <a:t>Vulnerabilidade</a:t>
          </a:r>
          <a:r>
            <a:rPr lang="en-US" sz="1300" b="1" dirty="0" smtClean="0">
              <a:solidFill>
                <a:schemeClr val="tx2"/>
              </a:solidFill>
            </a:rPr>
            <a:t> de </a:t>
          </a:r>
          <a:r>
            <a:rPr lang="en-US" sz="1300" b="1" dirty="0" err="1" smtClean="0">
              <a:solidFill>
                <a:schemeClr val="tx2"/>
              </a:solidFill>
            </a:rPr>
            <a:t>águas</a:t>
          </a:r>
          <a:r>
            <a:rPr lang="en-US" sz="1300" b="1" dirty="0" smtClean="0">
              <a:solidFill>
                <a:schemeClr val="tx2"/>
              </a:solidFill>
            </a:rPr>
            <a:t> </a:t>
          </a:r>
          <a:r>
            <a:rPr lang="en-US" sz="1300" b="1" dirty="0" err="1" smtClean="0">
              <a:solidFill>
                <a:schemeClr val="tx2"/>
              </a:solidFill>
            </a:rPr>
            <a:t>subterrâneas</a:t>
          </a:r>
          <a:endParaRPr lang="pt-BR" sz="1300" b="1" dirty="0">
            <a:solidFill>
              <a:schemeClr val="tx2"/>
            </a:solidFill>
          </a:endParaRPr>
        </a:p>
      </dgm:t>
    </dgm:pt>
    <dgm:pt modelId="{2A74BD0F-BFF2-4822-9050-E73D704730D0}" type="parTrans" cxnId="{9353FCD5-F1F1-4CDA-BD56-E64F1815A7F4}">
      <dgm:prSet/>
      <dgm:spPr/>
      <dgm:t>
        <a:bodyPr/>
        <a:lstStyle/>
        <a:p>
          <a:endParaRPr lang="pt-BR" sz="1300">
            <a:solidFill>
              <a:schemeClr val="bg1"/>
            </a:solidFill>
          </a:endParaRPr>
        </a:p>
      </dgm:t>
    </dgm:pt>
    <dgm:pt modelId="{E7B02016-BD09-474E-9AAA-CC9A4727FF83}" type="sibTrans" cxnId="{9353FCD5-F1F1-4CDA-BD56-E64F1815A7F4}">
      <dgm:prSet/>
      <dgm:spPr/>
      <dgm:t>
        <a:bodyPr/>
        <a:lstStyle/>
        <a:p>
          <a:endParaRPr lang="pt-BR" sz="1300">
            <a:solidFill>
              <a:schemeClr val="bg1"/>
            </a:solidFill>
          </a:endParaRPr>
        </a:p>
      </dgm:t>
    </dgm:pt>
    <dgm:pt modelId="{4180AB84-3C41-4DE8-A89A-E210FA504A71}">
      <dgm:prSet phldrT="[Texto]" custT="1"/>
      <dgm:spPr/>
      <dgm:t>
        <a:bodyPr/>
        <a:lstStyle/>
        <a:p>
          <a:r>
            <a:rPr lang="pt-PT" sz="1300" dirty="0" smtClean="0">
              <a:solidFill>
                <a:schemeClr val="bg1"/>
              </a:solidFill>
            </a:rPr>
            <a:t>Leal (1994) classificou as áreas da cidade de Recife, definindo  quatro classes de vulnerabilidade e quatro áreas de risco, conforme abaixo relacionadas.</a:t>
          </a:r>
          <a:endParaRPr lang="pt-BR" sz="1300" dirty="0">
            <a:solidFill>
              <a:schemeClr val="bg1"/>
            </a:solidFill>
          </a:endParaRPr>
        </a:p>
      </dgm:t>
    </dgm:pt>
    <dgm:pt modelId="{7714A2A7-A153-49C9-B921-40D152B58A7D}" type="parTrans" cxnId="{AD3C004D-B566-43AA-8673-565101C6756D}">
      <dgm:prSet/>
      <dgm:spPr/>
      <dgm:t>
        <a:bodyPr/>
        <a:lstStyle/>
        <a:p>
          <a:endParaRPr lang="pt-BR" sz="1300">
            <a:solidFill>
              <a:schemeClr val="bg1"/>
            </a:solidFill>
          </a:endParaRPr>
        </a:p>
      </dgm:t>
    </dgm:pt>
    <dgm:pt modelId="{4B69A05B-5AAE-4295-98EA-381A39923556}" type="sibTrans" cxnId="{AD3C004D-B566-43AA-8673-565101C6756D}">
      <dgm:prSet/>
      <dgm:spPr/>
      <dgm:t>
        <a:bodyPr/>
        <a:lstStyle/>
        <a:p>
          <a:endParaRPr lang="pt-BR" sz="1300">
            <a:solidFill>
              <a:schemeClr val="bg1"/>
            </a:solidFill>
          </a:endParaRPr>
        </a:p>
      </dgm:t>
    </dgm:pt>
    <dgm:pt modelId="{5557FF5E-61D1-4744-837A-F099FBC73250}">
      <dgm:prSet phldrT="[Texto]" custT="1"/>
      <dgm:spPr/>
      <dgm:t>
        <a:bodyPr/>
        <a:lstStyle/>
        <a:p>
          <a:r>
            <a:rPr lang="pt-PT" sz="1300" dirty="0" smtClean="0">
              <a:solidFill>
                <a:schemeClr val="bg1"/>
              </a:solidFill>
            </a:rPr>
            <a:t>Martínez et. al (2004) uso da metodologia de vulnerabilidade para o aquífero subterrâneo do município de Santa Cruz do Sul, demarcando áreas predominantemente de baixa e média vulnerabilidade.</a:t>
          </a:r>
          <a:endParaRPr lang="pt-BR" sz="1300" dirty="0">
            <a:solidFill>
              <a:schemeClr val="bg1"/>
            </a:solidFill>
          </a:endParaRPr>
        </a:p>
      </dgm:t>
    </dgm:pt>
    <dgm:pt modelId="{0B8B0604-C6AA-40B4-ADA3-BEB3E7E3374E}" type="parTrans" cxnId="{FD4674F5-5EB8-4A6F-A041-C634967410E1}">
      <dgm:prSet/>
      <dgm:spPr/>
      <dgm:t>
        <a:bodyPr/>
        <a:lstStyle/>
        <a:p>
          <a:endParaRPr lang="pt-BR" sz="1300">
            <a:solidFill>
              <a:schemeClr val="bg1"/>
            </a:solidFill>
          </a:endParaRPr>
        </a:p>
      </dgm:t>
    </dgm:pt>
    <dgm:pt modelId="{1052FD8A-0F2B-4257-A866-FD4CF50BF41B}" type="sibTrans" cxnId="{FD4674F5-5EB8-4A6F-A041-C634967410E1}">
      <dgm:prSet/>
      <dgm:spPr/>
      <dgm:t>
        <a:bodyPr/>
        <a:lstStyle/>
        <a:p>
          <a:endParaRPr lang="pt-BR" sz="1300">
            <a:solidFill>
              <a:schemeClr val="bg1"/>
            </a:solidFill>
          </a:endParaRPr>
        </a:p>
      </dgm:t>
    </dgm:pt>
    <dgm:pt modelId="{19FBC0FF-9EDC-4543-ADE5-894CB2F586C9}">
      <dgm:prSet phldrT="[Texto]" custT="1"/>
      <dgm:spPr/>
      <dgm:t>
        <a:bodyPr/>
        <a:lstStyle/>
        <a:p>
          <a:r>
            <a:rPr lang="pt-PT" sz="1300" dirty="0" smtClean="0">
              <a:solidFill>
                <a:schemeClr val="bg1"/>
              </a:solidFill>
            </a:rPr>
            <a:t>A bacia do Kucuk Menderes no oeste da Turquia serviu de objeto de estudo para Şimşek et al (2008) que descreveu e mensurou quantidades elevadas de contaminantes de metais pesados e cloreto de sódio.</a:t>
          </a:r>
          <a:endParaRPr lang="pt-BR" sz="1300" dirty="0">
            <a:solidFill>
              <a:schemeClr val="bg1"/>
            </a:solidFill>
          </a:endParaRPr>
        </a:p>
      </dgm:t>
    </dgm:pt>
    <dgm:pt modelId="{AE0125F1-BB9D-4828-8641-993938A6E087}" type="parTrans" cxnId="{4EDCE4E3-6F74-4E88-AB6A-C2931E1B15E5}">
      <dgm:prSet/>
      <dgm:spPr/>
      <dgm:t>
        <a:bodyPr/>
        <a:lstStyle/>
        <a:p>
          <a:endParaRPr lang="pt-BR" sz="1300">
            <a:solidFill>
              <a:schemeClr val="bg1"/>
            </a:solidFill>
          </a:endParaRPr>
        </a:p>
      </dgm:t>
    </dgm:pt>
    <dgm:pt modelId="{CE4EA573-5CF3-4999-90A6-BAB9194019C3}" type="sibTrans" cxnId="{4EDCE4E3-6F74-4E88-AB6A-C2931E1B15E5}">
      <dgm:prSet/>
      <dgm:spPr/>
      <dgm:t>
        <a:bodyPr/>
        <a:lstStyle/>
        <a:p>
          <a:endParaRPr lang="pt-BR" sz="1300">
            <a:solidFill>
              <a:schemeClr val="bg1"/>
            </a:solidFill>
          </a:endParaRPr>
        </a:p>
      </dgm:t>
    </dgm:pt>
    <dgm:pt modelId="{13A3CCB5-6B03-4412-B8F5-6A9671BE1CC1}">
      <dgm:prSet phldrT="[Texto]" custT="1"/>
      <dgm:spPr/>
      <dgm:t>
        <a:bodyPr/>
        <a:lstStyle/>
        <a:p>
          <a:r>
            <a:rPr lang="pt-PT" sz="1300" dirty="0" smtClean="0">
              <a:solidFill>
                <a:schemeClr val="bg1"/>
              </a:solidFill>
            </a:rPr>
            <a:t>Aparecida de </a:t>
          </a:r>
          <a:r>
            <a:rPr lang="pt-PT" sz="1300" dirty="0" smtClean="0">
              <a:solidFill>
                <a:schemeClr val="bg1"/>
              </a:solidFill>
            </a:rPr>
            <a:t>Goiânia </a:t>
          </a:r>
          <a:r>
            <a:rPr lang="pt-PT" sz="1300" dirty="0" smtClean="0">
              <a:solidFill>
                <a:schemeClr val="bg1"/>
              </a:solidFill>
            </a:rPr>
            <a:t>tem-se dados ricos de vulnerabilidade de águas subterrâneas construídos por Nogueira (2010). Narciso e Gomes em 2005 construíram o mapa de vulnerabilidade da Serra das Areias, concluindo que a área possuía acima de 64% de área classificada como média vulnerabilidade.</a:t>
          </a:r>
          <a:endParaRPr lang="pt-BR" sz="1300" dirty="0">
            <a:solidFill>
              <a:schemeClr val="bg1"/>
            </a:solidFill>
          </a:endParaRPr>
        </a:p>
      </dgm:t>
    </dgm:pt>
    <dgm:pt modelId="{B6BE4B71-2E8F-443B-AEC9-3952743F9822}" type="parTrans" cxnId="{385B7FA4-240F-4B77-BD91-C729363322A7}">
      <dgm:prSet/>
      <dgm:spPr/>
      <dgm:t>
        <a:bodyPr/>
        <a:lstStyle/>
        <a:p>
          <a:endParaRPr lang="pt-BR" sz="1300">
            <a:solidFill>
              <a:schemeClr val="bg1"/>
            </a:solidFill>
          </a:endParaRPr>
        </a:p>
      </dgm:t>
    </dgm:pt>
    <dgm:pt modelId="{51B0500C-2FA5-4B0F-A78F-4BBCC11139FC}" type="sibTrans" cxnId="{385B7FA4-240F-4B77-BD91-C729363322A7}">
      <dgm:prSet/>
      <dgm:spPr/>
      <dgm:t>
        <a:bodyPr/>
        <a:lstStyle/>
        <a:p>
          <a:endParaRPr lang="pt-BR" sz="1300">
            <a:solidFill>
              <a:schemeClr val="bg1"/>
            </a:solidFill>
          </a:endParaRPr>
        </a:p>
      </dgm:t>
    </dgm:pt>
    <dgm:pt modelId="{5F78AD0E-F247-48E4-ADFA-E27E8B81F775}" type="pres">
      <dgm:prSet presAssocID="{A61BF1E6-BF73-430B-9F8E-3A0FE0833E30}" presName="diagram" presStyleCnt="0">
        <dgm:presLayoutVars>
          <dgm:chMax val="1"/>
          <dgm:dir/>
          <dgm:animLvl val="ctr"/>
          <dgm:resizeHandles val="exact"/>
        </dgm:presLayoutVars>
      </dgm:prSet>
      <dgm:spPr/>
      <dgm:t>
        <a:bodyPr/>
        <a:lstStyle/>
        <a:p>
          <a:endParaRPr lang="pt-BR"/>
        </a:p>
      </dgm:t>
    </dgm:pt>
    <dgm:pt modelId="{F83F920D-C6DB-4F50-ADCB-E58B3795F38F}" type="pres">
      <dgm:prSet presAssocID="{A61BF1E6-BF73-430B-9F8E-3A0FE0833E30}" presName="matrix" presStyleCnt="0"/>
      <dgm:spPr/>
    </dgm:pt>
    <dgm:pt modelId="{9A3E3EBE-6951-4590-9339-CB84C5A41ADC}" type="pres">
      <dgm:prSet presAssocID="{A61BF1E6-BF73-430B-9F8E-3A0FE0833E30}" presName="tile1" presStyleLbl="node1" presStyleIdx="0" presStyleCnt="4"/>
      <dgm:spPr/>
      <dgm:t>
        <a:bodyPr/>
        <a:lstStyle/>
        <a:p>
          <a:endParaRPr lang="pt-BR"/>
        </a:p>
      </dgm:t>
    </dgm:pt>
    <dgm:pt modelId="{AB8D272B-C17E-475A-89FA-5FF95BF3267F}" type="pres">
      <dgm:prSet presAssocID="{A61BF1E6-BF73-430B-9F8E-3A0FE0833E30}" presName="tile1text" presStyleLbl="node1" presStyleIdx="0" presStyleCnt="4">
        <dgm:presLayoutVars>
          <dgm:chMax val="0"/>
          <dgm:chPref val="0"/>
          <dgm:bulletEnabled val="1"/>
        </dgm:presLayoutVars>
      </dgm:prSet>
      <dgm:spPr/>
      <dgm:t>
        <a:bodyPr/>
        <a:lstStyle/>
        <a:p>
          <a:endParaRPr lang="pt-BR"/>
        </a:p>
      </dgm:t>
    </dgm:pt>
    <dgm:pt modelId="{5F9987CB-46D9-4B39-A388-A80C828B351F}" type="pres">
      <dgm:prSet presAssocID="{A61BF1E6-BF73-430B-9F8E-3A0FE0833E30}" presName="tile2" presStyleLbl="node1" presStyleIdx="1" presStyleCnt="4"/>
      <dgm:spPr/>
      <dgm:t>
        <a:bodyPr/>
        <a:lstStyle/>
        <a:p>
          <a:endParaRPr lang="pt-BR"/>
        </a:p>
      </dgm:t>
    </dgm:pt>
    <dgm:pt modelId="{C632C3ED-48BD-4926-AA00-E0D1177CA4AA}" type="pres">
      <dgm:prSet presAssocID="{A61BF1E6-BF73-430B-9F8E-3A0FE0833E30}" presName="tile2text" presStyleLbl="node1" presStyleIdx="1" presStyleCnt="4">
        <dgm:presLayoutVars>
          <dgm:chMax val="0"/>
          <dgm:chPref val="0"/>
          <dgm:bulletEnabled val="1"/>
        </dgm:presLayoutVars>
      </dgm:prSet>
      <dgm:spPr/>
      <dgm:t>
        <a:bodyPr/>
        <a:lstStyle/>
        <a:p>
          <a:endParaRPr lang="pt-BR"/>
        </a:p>
      </dgm:t>
    </dgm:pt>
    <dgm:pt modelId="{B6A98846-06C5-45A9-9DD2-3C7B9399A29B}" type="pres">
      <dgm:prSet presAssocID="{A61BF1E6-BF73-430B-9F8E-3A0FE0833E30}" presName="tile3" presStyleLbl="node1" presStyleIdx="2" presStyleCnt="4"/>
      <dgm:spPr/>
      <dgm:t>
        <a:bodyPr/>
        <a:lstStyle/>
        <a:p>
          <a:endParaRPr lang="pt-BR"/>
        </a:p>
      </dgm:t>
    </dgm:pt>
    <dgm:pt modelId="{EA4C334A-CEB0-46C2-8879-ABE1588DA26E}" type="pres">
      <dgm:prSet presAssocID="{A61BF1E6-BF73-430B-9F8E-3A0FE0833E30}" presName="tile3text" presStyleLbl="node1" presStyleIdx="2" presStyleCnt="4">
        <dgm:presLayoutVars>
          <dgm:chMax val="0"/>
          <dgm:chPref val="0"/>
          <dgm:bulletEnabled val="1"/>
        </dgm:presLayoutVars>
      </dgm:prSet>
      <dgm:spPr/>
      <dgm:t>
        <a:bodyPr/>
        <a:lstStyle/>
        <a:p>
          <a:endParaRPr lang="pt-BR"/>
        </a:p>
      </dgm:t>
    </dgm:pt>
    <dgm:pt modelId="{A810FB71-7B03-41D7-AD8D-3FCB700224B0}" type="pres">
      <dgm:prSet presAssocID="{A61BF1E6-BF73-430B-9F8E-3A0FE0833E30}" presName="tile4" presStyleLbl="node1" presStyleIdx="3" presStyleCnt="4"/>
      <dgm:spPr/>
      <dgm:t>
        <a:bodyPr/>
        <a:lstStyle/>
        <a:p>
          <a:endParaRPr lang="pt-BR"/>
        </a:p>
      </dgm:t>
    </dgm:pt>
    <dgm:pt modelId="{79997A74-FDAE-46DE-AAF9-5EF73EF9C979}" type="pres">
      <dgm:prSet presAssocID="{A61BF1E6-BF73-430B-9F8E-3A0FE0833E30}" presName="tile4text" presStyleLbl="node1" presStyleIdx="3" presStyleCnt="4">
        <dgm:presLayoutVars>
          <dgm:chMax val="0"/>
          <dgm:chPref val="0"/>
          <dgm:bulletEnabled val="1"/>
        </dgm:presLayoutVars>
      </dgm:prSet>
      <dgm:spPr/>
      <dgm:t>
        <a:bodyPr/>
        <a:lstStyle/>
        <a:p>
          <a:endParaRPr lang="pt-BR"/>
        </a:p>
      </dgm:t>
    </dgm:pt>
    <dgm:pt modelId="{58AD3DEF-97DF-4A5A-BDA2-0ACA4C35EC99}" type="pres">
      <dgm:prSet presAssocID="{A61BF1E6-BF73-430B-9F8E-3A0FE0833E30}" presName="centerTile" presStyleLbl="fgShp" presStyleIdx="0" presStyleCnt="1">
        <dgm:presLayoutVars>
          <dgm:chMax val="0"/>
          <dgm:chPref val="0"/>
        </dgm:presLayoutVars>
      </dgm:prSet>
      <dgm:spPr/>
      <dgm:t>
        <a:bodyPr/>
        <a:lstStyle/>
        <a:p>
          <a:endParaRPr lang="pt-BR"/>
        </a:p>
      </dgm:t>
    </dgm:pt>
  </dgm:ptLst>
  <dgm:cxnLst>
    <dgm:cxn modelId="{E7369E63-672A-4AE5-92C1-E383250CA317}" type="presOf" srcId="{5557FF5E-61D1-4744-837A-F099FBC73250}" destId="{C632C3ED-48BD-4926-AA00-E0D1177CA4AA}" srcOrd="1" destOrd="0" presId="urn:microsoft.com/office/officeart/2005/8/layout/matrix1"/>
    <dgm:cxn modelId="{78511C05-3077-49D7-A065-C329DE1C303D}" type="presOf" srcId="{19FBC0FF-9EDC-4543-ADE5-894CB2F586C9}" destId="{B6A98846-06C5-45A9-9DD2-3C7B9399A29B}" srcOrd="0" destOrd="0" presId="urn:microsoft.com/office/officeart/2005/8/layout/matrix1"/>
    <dgm:cxn modelId="{9BC77900-FD88-48B3-8355-3C5BD9A334C0}" type="presOf" srcId="{19FBC0FF-9EDC-4543-ADE5-894CB2F586C9}" destId="{EA4C334A-CEB0-46C2-8879-ABE1588DA26E}" srcOrd="1" destOrd="0" presId="urn:microsoft.com/office/officeart/2005/8/layout/matrix1"/>
    <dgm:cxn modelId="{0FCCB004-E464-4064-B14B-6413AAC26380}" type="presOf" srcId="{A61BF1E6-BF73-430B-9F8E-3A0FE0833E30}" destId="{5F78AD0E-F247-48E4-ADFA-E27E8B81F775}" srcOrd="0" destOrd="0" presId="urn:microsoft.com/office/officeart/2005/8/layout/matrix1"/>
    <dgm:cxn modelId="{EF277841-4391-4131-8896-07FD6D3E6DE2}" type="presOf" srcId="{13A3CCB5-6B03-4412-B8F5-6A9671BE1CC1}" destId="{A810FB71-7B03-41D7-AD8D-3FCB700224B0}" srcOrd="0" destOrd="0" presId="urn:microsoft.com/office/officeart/2005/8/layout/matrix1"/>
    <dgm:cxn modelId="{A125E815-EDDA-450F-93CF-E466E34A1057}" type="presOf" srcId="{4180AB84-3C41-4DE8-A89A-E210FA504A71}" destId="{9A3E3EBE-6951-4590-9339-CB84C5A41ADC}" srcOrd="0" destOrd="0" presId="urn:microsoft.com/office/officeart/2005/8/layout/matrix1"/>
    <dgm:cxn modelId="{AD3C004D-B566-43AA-8673-565101C6756D}" srcId="{437737FB-3DAB-4B71-B4B1-57903C48409E}" destId="{4180AB84-3C41-4DE8-A89A-E210FA504A71}" srcOrd="0" destOrd="0" parTransId="{7714A2A7-A153-49C9-B921-40D152B58A7D}" sibTransId="{4B69A05B-5AAE-4295-98EA-381A39923556}"/>
    <dgm:cxn modelId="{ACD7AD6C-DEDB-4CFB-BE41-B837BE621C3A}" type="presOf" srcId="{5557FF5E-61D1-4744-837A-F099FBC73250}" destId="{5F9987CB-46D9-4B39-A388-A80C828B351F}" srcOrd="0" destOrd="0" presId="urn:microsoft.com/office/officeart/2005/8/layout/matrix1"/>
    <dgm:cxn modelId="{9A720854-1DFA-44C9-8679-DB3A00A62D52}" type="presOf" srcId="{437737FB-3DAB-4B71-B4B1-57903C48409E}" destId="{58AD3DEF-97DF-4A5A-BDA2-0ACA4C35EC99}" srcOrd="0" destOrd="0" presId="urn:microsoft.com/office/officeart/2005/8/layout/matrix1"/>
    <dgm:cxn modelId="{9353FCD5-F1F1-4CDA-BD56-E64F1815A7F4}" srcId="{A61BF1E6-BF73-430B-9F8E-3A0FE0833E30}" destId="{437737FB-3DAB-4B71-B4B1-57903C48409E}" srcOrd="0" destOrd="0" parTransId="{2A74BD0F-BFF2-4822-9050-E73D704730D0}" sibTransId="{E7B02016-BD09-474E-9AAA-CC9A4727FF83}"/>
    <dgm:cxn modelId="{4EDCE4E3-6F74-4E88-AB6A-C2931E1B15E5}" srcId="{437737FB-3DAB-4B71-B4B1-57903C48409E}" destId="{19FBC0FF-9EDC-4543-ADE5-894CB2F586C9}" srcOrd="2" destOrd="0" parTransId="{AE0125F1-BB9D-4828-8641-993938A6E087}" sibTransId="{CE4EA573-5CF3-4999-90A6-BAB9194019C3}"/>
    <dgm:cxn modelId="{57D945FD-F5D3-49F9-9E4E-584A85ACF9AB}" type="presOf" srcId="{13A3CCB5-6B03-4412-B8F5-6A9671BE1CC1}" destId="{79997A74-FDAE-46DE-AAF9-5EF73EF9C979}" srcOrd="1" destOrd="0" presId="urn:microsoft.com/office/officeart/2005/8/layout/matrix1"/>
    <dgm:cxn modelId="{FD4674F5-5EB8-4A6F-A041-C634967410E1}" srcId="{437737FB-3DAB-4B71-B4B1-57903C48409E}" destId="{5557FF5E-61D1-4744-837A-F099FBC73250}" srcOrd="1" destOrd="0" parTransId="{0B8B0604-C6AA-40B4-ADA3-BEB3E7E3374E}" sibTransId="{1052FD8A-0F2B-4257-A866-FD4CF50BF41B}"/>
    <dgm:cxn modelId="{5E27C980-5808-42E6-A44A-4540ABC3E68B}" type="presOf" srcId="{4180AB84-3C41-4DE8-A89A-E210FA504A71}" destId="{AB8D272B-C17E-475A-89FA-5FF95BF3267F}" srcOrd="1" destOrd="0" presId="urn:microsoft.com/office/officeart/2005/8/layout/matrix1"/>
    <dgm:cxn modelId="{385B7FA4-240F-4B77-BD91-C729363322A7}" srcId="{437737FB-3DAB-4B71-B4B1-57903C48409E}" destId="{13A3CCB5-6B03-4412-B8F5-6A9671BE1CC1}" srcOrd="3" destOrd="0" parTransId="{B6BE4B71-2E8F-443B-AEC9-3952743F9822}" sibTransId="{51B0500C-2FA5-4B0F-A78F-4BBCC11139FC}"/>
    <dgm:cxn modelId="{AA128616-AE94-4AF4-8EAF-5CFC162F483F}" type="presParOf" srcId="{5F78AD0E-F247-48E4-ADFA-E27E8B81F775}" destId="{F83F920D-C6DB-4F50-ADCB-E58B3795F38F}" srcOrd="0" destOrd="0" presId="urn:microsoft.com/office/officeart/2005/8/layout/matrix1"/>
    <dgm:cxn modelId="{DE7B2BCA-8B28-460A-995B-B5F0AF79E382}" type="presParOf" srcId="{F83F920D-C6DB-4F50-ADCB-E58B3795F38F}" destId="{9A3E3EBE-6951-4590-9339-CB84C5A41ADC}" srcOrd="0" destOrd="0" presId="urn:microsoft.com/office/officeart/2005/8/layout/matrix1"/>
    <dgm:cxn modelId="{5A55EF71-2FED-42A2-A363-1C4C1C63E91F}" type="presParOf" srcId="{F83F920D-C6DB-4F50-ADCB-E58B3795F38F}" destId="{AB8D272B-C17E-475A-89FA-5FF95BF3267F}" srcOrd="1" destOrd="0" presId="urn:microsoft.com/office/officeart/2005/8/layout/matrix1"/>
    <dgm:cxn modelId="{0F60CED3-4D7B-47D9-9BC9-DB4EF78949BE}" type="presParOf" srcId="{F83F920D-C6DB-4F50-ADCB-E58B3795F38F}" destId="{5F9987CB-46D9-4B39-A388-A80C828B351F}" srcOrd="2" destOrd="0" presId="urn:microsoft.com/office/officeart/2005/8/layout/matrix1"/>
    <dgm:cxn modelId="{D9B19A68-EA8D-4DDA-9C46-08EC52ACBE60}" type="presParOf" srcId="{F83F920D-C6DB-4F50-ADCB-E58B3795F38F}" destId="{C632C3ED-48BD-4926-AA00-E0D1177CA4AA}" srcOrd="3" destOrd="0" presId="urn:microsoft.com/office/officeart/2005/8/layout/matrix1"/>
    <dgm:cxn modelId="{1BA6500C-4A75-4BE3-945F-AE802622C928}" type="presParOf" srcId="{F83F920D-C6DB-4F50-ADCB-E58B3795F38F}" destId="{B6A98846-06C5-45A9-9DD2-3C7B9399A29B}" srcOrd="4" destOrd="0" presId="urn:microsoft.com/office/officeart/2005/8/layout/matrix1"/>
    <dgm:cxn modelId="{54151F77-3695-450A-A48F-222FF1212587}" type="presParOf" srcId="{F83F920D-C6DB-4F50-ADCB-E58B3795F38F}" destId="{EA4C334A-CEB0-46C2-8879-ABE1588DA26E}" srcOrd="5" destOrd="0" presId="urn:microsoft.com/office/officeart/2005/8/layout/matrix1"/>
    <dgm:cxn modelId="{4C58F555-B22A-4F5C-B00F-EE8D4AFE3744}" type="presParOf" srcId="{F83F920D-C6DB-4F50-ADCB-E58B3795F38F}" destId="{A810FB71-7B03-41D7-AD8D-3FCB700224B0}" srcOrd="6" destOrd="0" presId="urn:microsoft.com/office/officeart/2005/8/layout/matrix1"/>
    <dgm:cxn modelId="{611C03DF-1EC3-4050-A751-740DED6100D0}" type="presParOf" srcId="{F83F920D-C6DB-4F50-ADCB-E58B3795F38F}" destId="{79997A74-FDAE-46DE-AAF9-5EF73EF9C979}" srcOrd="7" destOrd="0" presId="urn:microsoft.com/office/officeart/2005/8/layout/matrix1"/>
    <dgm:cxn modelId="{78A23CCE-041B-4C3A-9E83-9AB11A68B472}" type="presParOf" srcId="{5F78AD0E-F247-48E4-ADFA-E27E8B81F775}" destId="{58AD3DEF-97DF-4A5A-BDA2-0ACA4C35EC9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F9D02-7B9D-4290-900E-B52127830794}">
      <dsp:nvSpPr>
        <dsp:cNvPr id="0" name=""/>
        <dsp:cNvSpPr/>
      </dsp:nvSpPr>
      <dsp:spPr>
        <a:xfrm>
          <a:off x="3352" y="559085"/>
          <a:ext cx="714387" cy="71438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4C5CB-778F-4C27-AAC4-DE0628384F80}">
      <dsp:nvSpPr>
        <dsp:cNvPr id="0" name=""/>
        <dsp:cNvSpPr/>
      </dsp:nvSpPr>
      <dsp:spPr>
        <a:xfrm>
          <a:off x="74791" y="630524"/>
          <a:ext cx="571509" cy="571509"/>
        </a:xfrm>
        <a:prstGeom prst="pie">
          <a:avLst>
            <a:gd name="adj1" fmla="val 135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6347D1D9-6B56-47F1-87F9-08AEB9C9BE4B}">
      <dsp:nvSpPr>
        <dsp:cNvPr id="0" name=""/>
        <dsp:cNvSpPr/>
      </dsp:nvSpPr>
      <dsp:spPr>
        <a:xfrm rot="16200000">
          <a:off x="-818192" y="2166456"/>
          <a:ext cx="2071722" cy="42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n-US" sz="1500" kern="1200" dirty="0" smtClean="0"/>
            <a:t> </a:t>
          </a:r>
          <a:endParaRPr lang="pt-BR" sz="1500" kern="1200" dirty="0"/>
        </a:p>
      </dsp:txBody>
      <dsp:txXfrm>
        <a:off x="-818192" y="2166456"/>
        <a:ext cx="2071722" cy="428632"/>
      </dsp:txXfrm>
    </dsp:sp>
    <dsp:sp modelId="{F292A086-3F9B-4F53-AD1C-F79E3CE73C79}">
      <dsp:nvSpPr>
        <dsp:cNvPr id="0" name=""/>
        <dsp:cNvSpPr/>
      </dsp:nvSpPr>
      <dsp:spPr>
        <a:xfrm>
          <a:off x="503423" y="559085"/>
          <a:ext cx="1428774" cy="285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pt-PT" sz="1500" kern="1200" dirty="0" smtClean="0"/>
            <a:t>Identificação das áreas mais susceptíveis a contaminação ou atividades que representem maior ameaça a qualidade da água</a:t>
          </a:r>
          <a:endParaRPr lang="pt-BR" sz="1500" kern="1200" dirty="0"/>
        </a:p>
      </dsp:txBody>
      <dsp:txXfrm>
        <a:off x="503423" y="559085"/>
        <a:ext cx="1428774" cy="2857548"/>
      </dsp:txXfrm>
    </dsp:sp>
    <dsp:sp modelId="{C20069FF-E1A6-420F-A040-38D7BB57C0FE}">
      <dsp:nvSpPr>
        <dsp:cNvPr id="0" name=""/>
        <dsp:cNvSpPr/>
      </dsp:nvSpPr>
      <dsp:spPr>
        <a:xfrm>
          <a:off x="2191881" y="559085"/>
          <a:ext cx="714387" cy="71438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B7E1D-A4B8-4D4B-A76C-7FB02DEEBE82}">
      <dsp:nvSpPr>
        <dsp:cNvPr id="0" name=""/>
        <dsp:cNvSpPr/>
      </dsp:nvSpPr>
      <dsp:spPr>
        <a:xfrm>
          <a:off x="2263319" y="630524"/>
          <a:ext cx="571509" cy="571509"/>
        </a:xfrm>
        <a:prstGeom prst="pie">
          <a:avLst>
            <a:gd name="adj1" fmla="val 108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668C206D-2381-47AC-A0FE-AEE579B54488}">
      <dsp:nvSpPr>
        <dsp:cNvPr id="0" name=""/>
        <dsp:cNvSpPr/>
      </dsp:nvSpPr>
      <dsp:spPr>
        <a:xfrm rot="16200000">
          <a:off x="1370335" y="2166456"/>
          <a:ext cx="2071722" cy="42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n-US" sz="1500" kern="1200" dirty="0" smtClean="0"/>
            <a:t> </a:t>
          </a:r>
          <a:endParaRPr lang="pt-BR" sz="1500" kern="1200" dirty="0"/>
        </a:p>
      </dsp:txBody>
      <dsp:txXfrm>
        <a:off x="1370335" y="2166456"/>
        <a:ext cx="2071722" cy="428632"/>
      </dsp:txXfrm>
    </dsp:sp>
    <dsp:sp modelId="{A90A1AE7-B785-4840-90FB-471ED4186066}">
      <dsp:nvSpPr>
        <dsp:cNvPr id="0" name=""/>
        <dsp:cNvSpPr/>
      </dsp:nvSpPr>
      <dsp:spPr>
        <a:xfrm>
          <a:off x="2691952" y="559085"/>
          <a:ext cx="1428774" cy="285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pt-PT" sz="1500" kern="1200" dirty="0" smtClean="0"/>
            <a:t>Conhecimento da capacidade de degradação de contaminantes que a zona não-saturada</a:t>
          </a:r>
          <a:endParaRPr lang="pt-BR" sz="1500" kern="1200" dirty="0"/>
        </a:p>
      </dsp:txBody>
      <dsp:txXfrm>
        <a:off x="2691952" y="559085"/>
        <a:ext cx="1428774" cy="2857548"/>
      </dsp:txXfrm>
    </dsp:sp>
    <dsp:sp modelId="{BFDABF53-ECB2-494D-AF1E-8B4A4D9C7E91}">
      <dsp:nvSpPr>
        <dsp:cNvPr id="0" name=""/>
        <dsp:cNvSpPr/>
      </dsp:nvSpPr>
      <dsp:spPr>
        <a:xfrm>
          <a:off x="4380409" y="559085"/>
          <a:ext cx="714387" cy="71438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5752DA-41F0-49D1-A259-52CE880AC633}">
      <dsp:nvSpPr>
        <dsp:cNvPr id="0" name=""/>
        <dsp:cNvSpPr/>
      </dsp:nvSpPr>
      <dsp:spPr>
        <a:xfrm>
          <a:off x="4451848" y="630524"/>
          <a:ext cx="571509" cy="571509"/>
        </a:xfrm>
        <a:prstGeom prst="pie">
          <a:avLst>
            <a:gd name="adj1" fmla="val 81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98EC7A1-98A0-4D7B-90BA-FA0C9E21A95E}">
      <dsp:nvSpPr>
        <dsp:cNvPr id="0" name=""/>
        <dsp:cNvSpPr/>
      </dsp:nvSpPr>
      <dsp:spPr>
        <a:xfrm rot="16200000">
          <a:off x="3558864" y="2166456"/>
          <a:ext cx="2071722" cy="42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n-US" sz="1500" kern="1200" dirty="0" smtClean="0"/>
            <a:t> </a:t>
          </a:r>
          <a:endParaRPr lang="pt-BR" sz="1500" kern="1200" dirty="0"/>
        </a:p>
      </dsp:txBody>
      <dsp:txXfrm>
        <a:off x="3558864" y="2166456"/>
        <a:ext cx="2071722" cy="428632"/>
      </dsp:txXfrm>
    </dsp:sp>
    <dsp:sp modelId="{E0396032-15CC-45CA-B303-02FA5D8327DC}">
      <dsp:nvSpPr>
        <dsp:cNvPr id="0" name=""/>
        <dsp:cNvSpPr/>
      </dsp:nvSpPr>
      <dsp:spPr>
        <a:xfrm>
          <a:off x="4880480" y="559085"/>
          <a:ext cx="1428774" cy="285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pt-PT" sz="1500" kern="1200" dirty="0" smtClean="0"/>
            <a:t>Controle de ocupação áreas mais sensíveis a contaminação dos aquíferos</a:t>
          </a:r>
          <a:endParaRPr lang="pt-BR" sz="1500" kern="1200" dirty="0"/>
        </a:p>
      </dsp:txBody>
      <dsp:txXfrm>
        <a:off x="4880480" y="559085"/>
        <a:ext cx="1428774" cy="2857548"/>
      </dsp:txXfrm>
    </dsp:sp>
    <dsp:sp modelId="{4BF87589-E121-41AF-9583-C4A1156CFB2B}">
      <dsp:nvSpPr>
        <dsp:cNvPr id="0" name=""/>
        <dsp:cNvSpPr/>
      </dsp:nvSpPr>
      <dsp:spPr>
        <a:xfrm>
          <a:off x="6568938" y="559085"/>
          <a:ext cx="714387" cy="71438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DA3E4-147D-4B15-B4B2-6DE7077EC0FE}">
      <dsp:nvSpPr>
        <dsp:cNvPr id="0" name=""/>
        <dsp:cNvSpPr/>
      </dsp:nvSpPr>
      <dsp:spPr>
        <a:xfrm>
          <a:off x="6640376" y="630524"/>
          <a:ext cx="571509" cy="571509"/>
        </a:xfrm>
        <a:prstGeom prst="pie">
          <a:avLst>
            <a:gd name="adj1" fmla="val 54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E632042-5F2E-4679-BFFB-083A58F7DF1E}">
      <dsp:nvSpPr>
        <dsp:cNvPr id="0" name=""/>
        <dsp:cNvSpPr/>
      </dsp:nvSpPr>
      <dsp:spPr>
        <a:xfrm rot="16200000">
          <a:off x="5747392" y="2166456"/>
          <a:ext cx="2071722" cy="42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endParaRPr lang="pt-BR" sz="1500" kern="1200" dirty="0"/>
        </a:p>
      </dsp:txBody>
      <dsp:txXfrm>
        <a:off x="5747392" y="2166456"/>
        <a:ext cx="2071722" cy="428632"/>
      </dsp:txXfrm>
    </dsp:sp>
    <dsp:sp modelId="{7C2FBD44-DF36-4231-9873-CF5B08A35D68}">
      <dsp:nvSpPr>
        <dsp:cNvPr id="0" name=""/>
        <dsp:cNvSpPr/>
      </dsp:nvSpPr>
      <dsp:spPr>
        <a:xfrm>
          <a:off x="7069009" y="559085"/>
          <a:ext cx="1428774" cy="285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pt-PT" sz="1500" kern="1200" dirty="0" smtClean="0"/>
            <a:t>Proteção de mananciais que são ou serão utilizados para abastecimento público.</a:t>
          </a:r>
          <a:endParaRPr lang="pt-BR" sz="1500" kern="1200" dirty="0"/>
        </a:p>
      </dsp:txBody>
      <dsp:txXfrm>
        <a:off x="7069009" y="559085"/>
        <a:ext cx="1428774" cy="2857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2A89C-1A42-4991-AE3A-543106058378}">
      <dsp:nvSpPr>
        <dsp:cNvPr id="0" name=""/>
        <dsp:cNvSpPr/>
      </dsp:nvSpPr>
      <dsp:spPr>
        <a:xfrm>
          <a:off x="0" y="402728"/>
          <a:ext cx="7850832" cy="39690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312" tIns="437388" rIns="609312" bIns="149352" numCol="1" spcCol="1270" anchor="t" anchorCtr="0">
          <a:noAutofit/>
        </a:bodyPr>
        <a:lstStyle/>
        <a:p>
          <a:pPr marL="228600" lvl="1" indent="-228600" algn="just" defTabSz="933450">
            <a:lnSpc>
              <a:spcPct val="90000"/>
            </a:lnSpc>
            <a:spcBef>
              <a:spcPct val="0"/>
            </a:spcBef>
            <a:spcAft>
              <a:spcPct val="15000"/>
            </a:spcAft>
            <a:buChar char="••"/>
          </a:pPr>
          <a:r>
            <a:rPr lang="pt-PT" sz="2100" kern="1200" dirty="0" smtClean="0"/>
            <a:t>Esta pesquisa tem como objetivo a construção de mapas para auxíliar a orientação de ocupação de solo na cidade de Itumbiara, considerando a existência e localização de água subterrânea e sua vulnerabilidade à contaminação;</a:t>
          </a:r>
          <a:endParaRPr lang="pt-PT" sz="2100" kern="1200" dirty="0" smtClean="0">
            <a:effectLst/>
          </a:endParaRPr>
        </a:p>
        <a:p>
          <a:pPr marL="228600" lvl="1" indent="-228600" algn="just" defTabSz="933450">
            <a:lnSpc>
              <a:spcPct val="90000"/>
            </a:lnSpc>
            <a:spcBef>
              <a:spcPct val="0"/>
            </a:spcBef>
            <a:spcAft>
              <a:spcPct val="15000"/>
            </a:spcAft>
            <a:buChar char="••"/>
          </a:pPr>
          <a:r>
            <a:rPr lang="pt-PT" sz="2100" kern="1200" dirty="0" smtClean="0"/>
            <a:t>Aumentar a quantidade de dados que considerem a hidrogeoquímica da região a ser explotada a água para ocupação mais consciente;</a:t>
          </a:r>
          <a:endParaRPr lang="pt-PT" sz="2100" kern="1200" dirty="0" smtClean="0">
            <a:effectLst/>
          </a:endParaRPr>
        </a:p>
        <a:p>
          <a:pPr marL="228600" lvl="1" indent="-228600" algn="just" defTabSz="933450">
            <a:lnSpc>
              <a:spcPct val="90000"/>
            </a:lnSpc>
            <a:spcBef>
              <a:spcPct val="0"/>
            </a:spcBef>
            <a:spcAft>
              <a:spcPct val="15000"/>
            </a:spcAft>
            <a:buChar char="••"/>
          </a:pPr>
          <a:r>
            <a:rPr lang="pt-PT" sz="2100" kern="1200" dirty="0" smtClean="0"/>
            <a:t>Dar embasamento a gestores na construção do Plano Diretor dos municípios e Planos Municipais de Saneamento Básico considerando a vulnerabilidade a contaminação do lençol freático.</a:t>
          </a:r>
          <a:endParaRPr lang="pt-PT" sz="2100" kern="1200" dirty="0" smtClean="0">
            <a:effectLst/>
          </a:endParaRPr>
        </a:p>
      </dsp:txBody>
      <dsp:txXfrm>
        <a:off x="0" y="402728"/>
        <a:ext cx="7850832" cy="3969000"/>
      </dsp:txXfrm>
    </dsp:sp>
    <dsp:sp modelId="{66A7165D-B469-42B9-BB51-F697453169B5}">
      <dsp:nvSpPr>
        <dsp:cNvPr id="0" name=""/>
        <dsp:cNvSpPr/>
      </dsp:nvSpPr>
      <dsp:spPr>
        <a:xfrm>
          <a:off x="392541" y="92767"/>
          <a:ext cx="5495582" cy="61992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7720" tIns="0" rIns="207720" bIns="0" numCol="1" spcCol="1270" anchor="ctr" anchorCtr="0">
          <a:noAutofit/>
        </a:bodyPr>
        <a:lstStyle/>
        <a:p>
          <a:pPr lvl="0" algn="l" defTabSz="933450">
            <a:lnSpc>
              <a:spcPct val="90000"/>
            </a:lnSpc>
            <a:spcBef>
              <a:spcPct val="0"/>
            </a:spcBef>
            <a:spcAft>
              <a:spcPct val="35000"/>
            </a:spcAft>
          </a:pPr>
          <a:endParaRPr lang="pt-BR" sz="2100" kern="1200" dirty="0"/>
        </a:p>
      </dsp:txBody>
      <dsp:txXfrm>
        <a:off x="422803" y="123029"/>
        <a:ext cx="543505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02FC9-5F82-479F-9A74-A6B22024E979}">
      <dsp:nvSpPr>
        <dsp:cNvPr id="0" name=""/>
        <dsp:cNvSpPr/>
      </dsp:nvSpPr>
      <dsp:spPr>
        <a:xfrm>
          <a:off x="0" y="25475"/>
          <a:ext cx="7957151" cy="1843200"/>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OBJETIVOS ESPECÍFICOS</a:t>
          </a:r>
          <a:endParaRPr lang="pt-BR" sz="3600" kern="1200" dirty="0"/>
        </a:p>
      </dsp:txBody>
      <dsp:txXfrm>
        <a:off x="0" y="25475"/>
        <a:ext cx="7957151" cy="1843200"/>
      </dsp:txXfrm>
    </dsp:sp>
    <dsp:sp modelId="{2D985B64-7419-44A5-B0FC-A591BBCE1DE8}">
      <dsp:nvSpPr>
        <dsp:cNvPr id="0" name=""/>
        <dsp:cNvSpPr/>
      </dsp:nvSpPr>
      <dsp:spPr>
        <a:xfrm>
          <a:off x="0" y="1868675"/>
          <a:ext cx="7957151" cy="3074400"/>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pt-PT" sz="2800" kern="1200" dirty="0" smtClean="0">
              <a:effectLst/>
            </a:rPr>
            <a:t>Aplicação do método GOD para o estudo da vulnerabilidade de aquíferos em áreas urbanas; </a:t>
          </a:r>
          <a:endParaRPr lang="pt-BR" sz="2800" kern="1200" dirty="0"/>
        </a:p>
        <a:p>
          <a:pPr marL="285750" lvl="1" indent="-285750" algn="l" defTabSz="1244600">
            <a:lnSpc>
              <a:spcPct val="90000"/>
            </a:lnSpc>
            <a:spcBef>
              <a:spcPct val="0"/>
            </a:spcBef>
            <a:spcAft>
              <a:spcPct val="15000"/>
            </a:spcAft>
            <a:buChar char="••"/>
          </a:pPr>
          <a:endParaRPr lang="pt-BR" sz="2800" kern="1200" dirty="0"/>
        </a:p>
        <a:p>
          <a:pPr marL="285750" lvl="1" indent="-285750" algn="l" defTabSz="1244600">
            <a:lnSpc>
              <a:spcPct val="90000"/>
            </a:lnSpc>
            <a:spcBef>
              <a:spcPct val="0"/>
            </a:spcBef>
            <a:spcAft>
              <a:spcPct val="15000"/>
            </a:spcAft>
            <a:buChar char="••"/>
          </a:pPr>
          <a:r>
            <a:rPr lang="pt-PT" sz="2800" kern="1200" dirty="0" smtClean="0">
              <a:effectLst/>
            </a:rPr>
            <a:t>Construção do mapa de Vulnerabilidade de Água Subterrânea para o município de Itumbiara.</a:t>
          </a:r>
        </a:p>
      </dsp:txBody>
      <dsp:txXfrm>
        <a:off x="0" y="1868675"/>
        <a:ext cx="7957151" cy="307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E3EBE-6951-4590-9339-CB84C5A41ADC}">
      <dsp:nvSpPr>
        <dsp:cNvPr id="0" name=""/>
        <dsp:cNvSpPr/>
      </dsp:nvSpPr>
      <dsp:spPr>
        <a:xfrm rot="16200000">
          <a:off x="698258" y="-698258"/>
          <a:ext cx="2527920" cy="3924436"/>
        </a:xfrm>
        <a:prstGeom prst="round1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t-PT" sz="1300" kern="1200" dirty="0" smtClean="0">
              <a:solidFill>
                <a:schemeClr val="bg1"/>
              </a:solidFill>
            </a:rPr>
            <a:t>Leal (1994) classificou as áreas da cidade de Recife, definindo  quatro classes de vulnerabilidade e quatro áreas de risco, conforme abaixo relacionadas.</a:t>
          </a:r>
          <a:endParaRPr lang="pt-BR" sz="1300" kern="1200" dirty="0">
            <a:solidFill>
              <a:schemeClr val="bg1"/>
            </a:solidFill>
          </a:endParaRPr>
        </a:p>
      </dsp:txBody>
      <dsp:txXfrm rot="5400000">
        <a:off x="-1" y="1"/>
        <a:ext cx="3924436" cy="1895940"/>
      </dsp:txXfrm>
    </dsp:sp>
    <dsp:sp modelId="{5F9987CB-46D9-4B39-A388-A80C828B351F}">
      <dsp:nvSpPr>
        <dsp:cNvPr id="0" name=""/>
        <dsp:cNvSpPr/>
      </dsp:nvSpPr>
      <dsp:spPr>
        <a:xfrm>
          <a:off x="3924436" y="0"/>
          <a:ext cx="3924436" cy="2527920"/>
        </a:xfrm>
        <a:prstGeom prst="round1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t-PT" sz="1300" kern="1200" dirty="0" smtClean="0">
              <a:solidFill>
                <a:schemeClr val="bg1"/>
              </a:solidFill>
            </a:rPr>
            <a:t>Martínez et. al (2004) uso da metodologia de vulnerabilidade para o aquífero subterrâneo do município de Santa Cruz do Sul, demarcando áreas predominantemente de baixa e média vulnerabilidade.</a:t>
          </a:r>
          <a:endParaRPr lang="pt-BR" sz="1300" kern="1200" dirty="0">
            <a:solidFill>
              <a:schemeClr val="bg1"/>
            </a:solidFill>
          </a:endParaRPr>
        </a:p>
      </dsp:txBody>
      <dsp:txXfrm>
        <a:off x="3924436" y="0"/>
        <a:ext cx="3924436" cy="1895940"/>
      </dsp:txXfrm>
    </dsp:sp>
    <dsp:sp modelId="{B6A98846-06C5-45A9-9DD2-3C7B9399A29B}">
      <dsp:nvSpPr>
        <dsp:cNvPr id="0" name=""/>
        <dsp:cNvSpPr/>
      </dsp:nvSpPr>
      <dsp:spPr>
        <a:xfrm rot="10800000">
          <a:off x="0" y="2527920"/>
          <a:ext cx="3924436" cy="2527920"/>
        </a:xfrm>
        <a:prstGeom prst="round1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t-PT" sz="1300" kern="1200" dirty="0" smtClean="0">
              <a:solidFill>
                <a:schemeClr val="bg1"/>
              </a:solidFill>
            </a:rPr>
            <a:t>A bacia do Kucuk Menderes no oeste da Turquia serviu de objeto de estudo para Şimşek et al (2008) que descreveu e mensurou quantidades elevadas de contaminantes de metais pesados e cloreto de sódio.</a:t>
          </a:r>
          <a:endParaRPr lang="pt-BR" sz="1300" kern="1200" dirty="0">
            <a:solidFill>
              <a:schemeClr val="bg1"/>
            </a:solidFill>
          </a:endParaRPr>
        </a:p>
      </dsp:txBody>
      <dsp:txXfrm rot="10800000">
        <a:off x="0" y="3159899"/>
        <a:ext cx="3924436" cy="1895940"/>
      </dsp:txXfrm>
    </dsp:sp>
    <dsp:sp modelId="{A810FB71-7B03-41D7-AD8D-3FCB700224B0}">
      <dsp:nvSpPr>
        <dsp:cNvPr id="0" name=""/>
        <dsp:cNvSpPr/>
      </dsp:nvSpPr>
      <dsp:spPr>
        <a:xfrm rot="5400000">
          <a:off x="4622694" y="1829662"/>
          <a:ext cx="2527920" cy="3924436"/>
        </a:xfrm>
        <a:prstGeom prst="round1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t-PT" sz="1300" kern="1200" dirty="0" smtClean="0">
              <a:solidFill>
                <a:schemeClr val="bg1"/>
              </a:solidFill>
            </a:rPr>
            <a:t>Aparecida de </a:t>
          </a:r>
          <a:r>
            <a:rPr lang="pt-PT" sz="1300" kern="1200" dirty="0" smtClean="0">
              <a:solidFill>
                <a:schemeClr val="bg1"/>
              </a:solidFill>
            </a:rPr>
            <a:t>Goiânia </a:t>
          </a:r>
          <a:r>
            <a:rPr lang="pt-PT" sz="1300" kern="1200" dirty="0" smtClean="0">
              <a:solidFill>
                <a:schemeClr val="bg1"/>
              </a:solidFill>
            </a:rPr>
            <a:t>tem-se dados ricos de vulnerabilidade de águas subterrâneas construídos por Nogueira (2010). Narciso e Gomes em 2005 construíram o mapa de vulnerabilidade da Serra das Areias, concluindo que a área possuía acima de 64% de área classificada como média vulnerabilidade.</a:t>
          </a:r>
          <a:endParaRPr lang="pt-BR" sz="1300" kern="1200" dirty="0">
            <a:solidFill>
              <a:schemeClr val="bg1"/>
            </a:solidFill>
          </a:endParaRPr>
        </a:p>
      </dsp:txBody>
      <dsp:txXfrm rot="-5400000">
        <a:off x="3924436" y="3159900"/>
        <a:ext cx="3924436" cy="1895940"/>
      </dsp:txXfrm>
    </dsp:sp>
    <dsp:sp modelId="{58AD3DEF-97DF-4A5A-BDA2-0ACA4C35EC99}">
      <dsp:nvSpPr>
        <dsp:cNvPr id="0" name=""/>
        <dsp:cNvSpPr/>
      </dsp:nvSpPr>
      <dsp:spPr>
        <a:xfrm>
          <a:off x="2747105" y="1895940"/>
          <a:ext cx="2354661" cy="1263960"/>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err="1" smtClean="0">
              <a:solidFill>
                <a:schemeClr val="tx2"/>
              </a:solidFill>
            </a:rPr>
            <a:t>Vulnerabilidade</a:t>
          </a:r>
          <a:r>
            <a:rPr lang="en-US" sz="1300" b="1" kern="1200" dirty="0" smtClean="0">
              <a:solidFill>
                <a:schemeClr val="tx2"/>
              </a:solidFill>
            </a:rPr>
            <a:t> de </a:t>
          </a:r>
          <a:r>
            <a:rPr lang="en-US" sz="1300" b="1" kern="1200" dirty="0" err="1" smtClean="0">
              <a:solidFill>
                <a:schemeClr val="tx2"/>
              </a:solidFill>
            </a:rPr>
            <a:t>águas</a:t>
          </a:r>
          <a:r>
            <a:rPr lang="en-US" sz="1300" b="1" kern="1200" dirty="0" smtClean="0">
              <a:solidFill>
                <a:schemeClr val="tx2"/>
              </a:solidFill>
            </a:rPr>
            <a:t> </a:t>
          </a:r>
          <a:r>
            <a:rPr lang="en-US" sz="1300" b="1" kern="1200" dirty="0" err="1" smtClean="0">
              <a:solidFill>
                <a:schemeClr val="tx2"/>
              </a:solidFill>
            </a:rPr>
            <a:t>subterrâneas</a:t>
          </a:r>
          <a:endParaRPr lang="pt-BR" sz="1300" b="1" kern="1200" dirty="0">
            <a:solidFill>
              <a:schemeClr val="tx2"/>
            </a:solidFill>
          </a:endParaRPr>
        </a:p>
      </dsp:txBody>
      <dsp:txXfrm>
        <a:off x="2808806" y="1957641"/>
        <a:ext cx="2231259" cy="114055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F7687-6BAB-4675-A3C8-E7A990712AB2}" type="datetimeFigureOut">
              <a:rPr lang="en-US" smtClean="0"/>
              <a:pPr/>
              <a:t>5/13/2016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4E878-F844-4AB8-A205-AD3411D5E42A}" type="slidenum">
              <a:rPr lang="en-US" smtClean="0"/>
              <a:pPr/>
              <a:t>‹nº›</a:t>
            </a:fld>
            <a:endParaRPr lang="en-US"/>
          </a:p>
        </p:txBody>
      </p:sp>
    </p:spTree>
    <p:extLst>
      <p:ext uri="{BB962C8B-B14F-4D97-AF65-F5344CB8AC3E}">
        <p14:creationId xmlns:p14="http://schemas.microsoft.com/office/powerpoint/2010/main" val="348998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7320B2D1-ABE0-403D-BC7E-CC43CA84168A}" type="datetime1">
              <a:rPr lang="en-US" smtClean="0"/>
              <a:pPr/>
              <a:t>5/13/2016</a:t>
            </a:fld>
            <a:endParaRPr lang="en-US"/>
          </a:p>
        </p:txBody>
      </p:sp>
      <p:sp>
        <p:nvSpPr>
          <p:cNvPr id="17" name="Espaço Reservado para Rodapé 16"/>
          <p:cNvSpPr>
            <a:spLocks noGrp="1"/>
          </p:cNvSpPr>
          <p:nvPr>
            <p:ph type="ftr" sz="quarter" idx="11"/>
          </p:nvPr>
        </p:nvSpPr>
        <p:spPr/>
        <p:txBody>
          <a:bodyPr/>
          <a:lstStyle/>
          <a:p>
            <a:endParaRPr lang="en-US"/>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152CF7-090C-4B0A-B155-A2FC060B506E}" type="slidenum">
              <a:rPr lang="en-US" smtClean="0"/>
              <a:pPr/>
              <a:t>‹nº›</a:t>
            </a:fld>
            <a:endParaRPr lang="en-US"/>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320B2D1-ABE0-403D-BC7E-CC43CA84168A}" type="datetime1">
              <a:rPr lang="en-US" smtClean="0"/>
              <a:pPr/>
              <a:t>5/13/2016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63152CF7-090C-4B0A-B155-A2FC060B506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63152CF7-090C-4B0A-B155-A2FC060B506E}" type="slidenum">
              <a:rPr lang="en-US" smtClean="0"/>
              <a:pPr/>
              <a:t>‹nº›</a:t>
            </a:fld>
            <a:endParaRPr lang="en-US"/>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320B2D1-ABE0-403D-BC7E-CC43CA84168A}" type="datetime1">
              <a:rPr lang="en-US" smtClean="0"/>
              <a:pPr/>
              <a:t>5/13/2016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7320B2D1-ABE0-403D-BC7E-CC43CA84168A}" type="datetime1">
              <a:rPr lang="en-US" smtClean="0"/>
              <a:pPr/>
              <a:t>5/13/2016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a:xfrm>
            <a:off x="4361688" y="1026372"/>
            <a:ext cx="457200" cy="441325"/>
          </a:xfrm>
        </p:spPr>
        <p:txBody>
          <a:bodyPr/>
          <a:lstStyle/>
          <a:p>
            <a:fld id="{63152CF7-090C-4B0A-B155-A2FC060B506E}" type="slidenum">
              <a:rPr lang="en-US" smtClean="0"/>
              <a:pPr/>
              <a:t>‹nº›</a:t>
            </a:fld>
            <a:endParaRPr lang="en-US"/>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en-US"/>
          </a:p>
        </p:txBody>
      </p:sp>
      <p:sp>
        <p:nvSpPr>
          <p:cNvPr id="4" name="Espaço Reservado para Data 3"/>
          <p:cNvSpPr>
            <a:spLocks noGrp="1"/>
          </p:cNvSpPr>
          <p:nvPr>
            <p:ph type="dt" sz="half" idx="10"/>
          </p:nvPr>
        </p:nvSpPr>
        <p:spPr/>
        <p:txBody>
          <a:bodyPr/>
          <a:lstStyle/>
          <a:p>
            <a:fld id="{7320B2D1-ABE0-403D-BC7E-CC43CA84168A}" type="datetime1">
              <a:rPr lang="en-US" smtClean="0"/>
              <a:pPr/>
              <a:t>5/13/2016</a:t>
            </a:fld>
            <a:endParaRPr lang="en-US"/>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152CF7-090C-4B0A-B155-A2FC060B506E}" type="slidenum">
              <a:rPr lang="en-US" smtClean="0"/>
              <a:pPr/>
              <a:t>‹nº›</a:t>
            </a:fld>
            <a:endParaRPr lang="en-US"/>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7320B2D1-ABE0-403D-BC7E-CC43CA84168A}" type="datetime1">
              <a:rPr lang="en-US" smtClean="0"/>
              <a:pPr/>
              <a:t>5/13/2016</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63152CF7-090C-4B0A-B155-A2FC060B506E}" type="slidenum">
              <a:rPr lang="en-US" smtClean="0"/>
              <a:pPr/>
              <a:t>‹nº›</a:t>
            </a:fld>
            <a:endParaRPr lang="en-US"/>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7320B2D1-ABE0-403D-BC7E-CC43CA84168A}" type="datetime1">
              <a:rPr lang="en-US" smtClean="0"/>
              <a:pPr/>
              <a:t>5/13/2016</a:t>
            </a:fld>
            <a:endParaRPr lang="en-US"/>
          </a:p>
        </p:txBody>
      </p:sp>
      <p:sp>
        <p:nvSpPr>
          <p:cNvPr id="8" name="Espaço Reservado para Rodapé 7"/>
          <p:cNvSpPr>
            <a:spLocks noGrp="1"/>
          </p:cNvSpPr>
          <p:nvPr>
            <p:ph type="ftr" sz="quarter" idx="11"/>
          </p:nvPr>
        </p:nvSpPr>
        <p:spPr>
          <a:xfrm>
            <a:off x="304800" y="6409944"/>
            <a:ext cx="3581400" cy="365760"/>
          </a:xfrm>
        </p:spPr>
        <p:txBody>
          <a:bodyPr/>
          <a:lstStyle/>
          <a:p>
            <a:endParaRPr lang="en-US"/>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63152CF7-090C-4B0A-B155-A2FC060B506E}" type="slidenum">
              <a:rPr lang="en-US" smtClean="0"/>
              <a:pPr/>
              <a:t>‹nº›</a:t>
            </a:fld>
            <a:endParaRPr lang="en-US"/>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7320B2D1-ABE0-403D-BC7E-CC43CA84168A}" type="datetime1">
              <a:rPr lang="en-US" smtClean="0"/>
              <a:pPr/>
              <a:t>5/13/2016</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a:xfrm>
            <a:off x="4343400" y="1036020"/>
            <a:ext cx="457200" cy="441325"/>
          </a:xfrm>
        </p:spPr>
        <p:txBody>
          <a:bodyPr/>
          <a:lstStyle/>
          <a:p>
            <a:fld id="{63152CF7-090C-4B0A-B155-A2FC060B506E}" type="slidenum">
              <a:rPr lang="en-US" smtClean="0"/>
              <a:pPr/>
              <a:t>‹nº›</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7320B2D1-ABE0-403D-BC7E-CC43CA84168A}" type="datetime1">
              <a:rPr lang="en-US" smtClean="0"/>
              <a:pPr/>
              <a:t>5/13/2016</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3152CF7-090C-4B0A-B155-A2FC060B506E}" type="slidenum">
              <a:rPr lang="en-US" smtClean="0"/>
              <a:pPr/>
              <a:t>‹nº›</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3152CF7-090C-4B0A-B155-A2FC060B506E}" type="slidenum">
              <a:rPr lang="en-US" smtClean="0"/>
              <a:pPr/>
              <a:t>‹nº›</a:t>
            </a:fld>
            <a:endParaRPr lang="en-US"/>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7320B2D1-ABE0-403D-BC7E-CC43CA84168A}" type="datetime1">
              <a:rPr lang="en-US" smtClean="0"/>
              <a:pPr/>
              <a:t>5/13/2016</a:t>
            </a:fld>
            <a:endParaRPr lang="en-US"/>
          </a:p>
        </p:txBody>
      </p:sp>
      <p:sp>
        <p:nvSpPr>
          <p:cNvPr id="6" name="Espaço Reservado para Rodapé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63152CF7-090C-4B0A-B155-A2FC060B506E}" type="slidenum">
              <a:rPr lang="en-US" smtClean="0"/>
              <a:pPr/>
              <a:t>‹nº›</a:t>
            </a:fld>
            <a:endParaRPr lang="en-US"/>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7320B2D1-ABE0-403D-BC7E-CC43CA84168A}" type="datetime1">
              <a:rPr lang="en-US" smtClean="0"/>
              <a:pPr/>
              <a:t>5/13/2016</a:t>
            </a:fld>
            <a:endParaRPr lang="en-US"/>
          </a:p>
        </p:txBody>
      </p:sp>
      <p:sp>
        <p:nvSpPr>
          <p:cNvPr id="6" name="Espaço Reservado para Rodapé 5"/>
          <p:cNvSpPr>
            <a:spLocks noGrp="1"/>
          </p:cNvSpPr>
          <p:nvPr>
            <p:ph type="ftr" sz="quarter" idx="11"/>
          </p:nvPr>
        </p:nvSpPr>
        <p:spPr>
          <a:xfrm>
            <a:off x="301752" y="6410848"/>
            <a:ext cx="3584448" cy="365760"/>
          </a:xfrm>
        </p:spPr>
        <p:txBody>
          <a:bodyPr/>
          <a:lstStyle/>
          <a:p>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320B2D1-ABE0-403D-BC7E-CC43CA84168A}" type="datetime1">
              <a:rPr lang="en-US" smtClean="0"/>
              <a:pPr/>
              <a:t>5/13/2016</a:t>
            </a:fld>
            <a:endParaRPr lang="en-US"/>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3152CF7-090C-4B0A-B155-A2FC060B506E}" type="slidenum">
              <a:rPr lang="en-US" smtClean="0"/>
              <a:pPr/>
              <a:t>‹nº›</a:t>
            </a:fld>
            <a:endParaRPr lang="en-US"/>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mailto:diogospawn@gmail.com" TargetMode="External"/><Relationship Id="rId5" Type="http://schemas.openxmlformats.org/officeDocument/2006/relationships/hyperlink" Target="mailto:dccrispim@hotmail.com"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323850" y="3500438"/>
            <a:ext cx="8569325" cy="3071834"/>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pt-BR" sz="1100" b="1" dirty="0" smtClean="0">
                <a:solidFill>
                  <a:schemeClr val="tx1"/>
                </a:solidFill>
              </a:rPr>
              <a:t>Diogo Coelho Crispim</a:t>
            </a:r>
            <a:r>
              <a:rPr lang="pt-BR" sz="1100" b="1" baseline="30000" dirty="0" smtClean="0">
                <a:solidFill>
                  <a:schemeClr val="tx1"/>
                </a:solidFill>
              </a:rPr>
              <a:t>(1)</a:t>
            </a:r>
            <a:endParaRPr lang="pt-BR" sz="1100" dirty="0" smtClean="0">
              <a:solidFill>
                <a:schemeClr val="tx1"/>
              </a:solidFill>
            </a:endParaRPr>
          </a:p>
          <a:p>
            <a:r>
              <a:rPr lang="pt-BR" sz="1100" dirty="0" smtClean="0">
                <a:solidFill>
                  <a:schemeClr val="tx1"/>
                </a:solidFill>
              </a:rPr>
              <a:t>Engenheiro Químico pela Faculdade de Engenharia Química de Uberlândia (FEQ/UFU). </a:t>
            </a:r>
            <a:r>
              <a:rPr lang="pt-BR" sz="1100" dirty="0" err="1" smtClean="0">
                <a:solidFill>
                  <a:schemeClr val="tx1"/>
                </a:solidFill>
              </a:rPr>
              <a:t>MestrE</a:t>
            </a:r>
            <a:r>
              <a:rPr lang="pt-BR" sz="1100" dirty="0" smtClean="0">
                <a:solidFill>
                  <a:schemeClr val="tx1"/>
                </a:solidFill>
              </a:rPr>
              <a:t> em Engenharia do Meio Ambiente pela Escola de Engenharia Civil  da Universidade Federal de Goiás(EEC/UFG).</a:t>
            </a:r>
          </a:p>
          <a:p>
            <a:r>
              <a:rPr lang="pt-BR" sz="1100" b="1" dirty="0" smtClean="0">
                <a:solidFill>
                  <a:schemeClr val="tx1"/>
                </a:solidFill>
              </a:rPr>
              <a:t>Nilson Clementino Ferreira</a:t>
            </a:r>
            <a:r>
              <a:rPr lang="pt-BR" sz="1100" b="1" baseline="30000" dirty="0" smtClean="0">
                <a:solidFill>
                  <a:schemeClr val="tx1"/>
                </a:solidFill>
              </a:rPr>
              <a:t>(2)</a:t>
            </a:r>
            <a:endParaRPr lang="pt-BR" sz="1100" dirty="0" smtClean="0">
              <a:solidFill>
                <a:schemeClr val="tx1"/>
              </a:solidFill>
            </a:endParaRPr>
          </a:p>
          <a:p>
            <a:r>
              <a:rPr lang="pt-BR" sz="1100" dirty="0" smtClean="0">
                <a:solidFill>
                  <a:schemeClr val="tx1"/>
                </a:solidFill>
              </a:rPr>
              <a:t>Engenheiro Cartográfico pela Universidade Estadual Paulista Júlio de Mesquita Filho. Mestre em Engenharia de Transportes pela Universidade de São Paulo. Doutor em Ciências Ambientais pela Universidade Federal de Goiás. Professor da Escola de Engenharia Civil da Universidade Federal de Goiás.</a:t>
            </a:r>
          </a:p>
          <a:p>
            <a:r>
              <a:rPr lang="pt-BR" sz="1100" b="1" dirty="0" smtClean="0">
                <a:solidFill>
                  <a:schemeClr val="tx1"/>
                </a:solidFill>
              </a:rPr>
              <a:t>José Vicente Granato de Araújo</a:t>
            </a:r>
            <a:r>
              <a:rPr lang="pt-BR" sz="1100" b="1" baseline="30000" dirty="0" smtClean="0">
                <a:solidFill>
                  <a:schemeClr val="tx1"/>
                </a:solidFill>
              </a:rPr>
              <a:t>(3)</a:t>
            </a:r>
            <a:endParaRPr lang="pt-BR" sz="1100" dirty="0" smtClean="0">
              <a:solidFill>
                <a:schemeClr val="tx1"/>
              </a:solidFill>
            </a:endParaRPr>
          </a:p>
          <a:p>
            <a:r>
              <a:rPr lang="pt-BR" sz="1100" dirty="0" smtClean="0">
                <a:solidFill>
                  <a:schemeClr val="tx1"/>
                </a:solidFill>
              </a:rPr>
              <a:t>Engenheiro Civil pela Universidade Federal de Goiás (EEC/UFG). </a:t>
            </a:r>
            <a:r>
              <a:rPr lang="en-US" sz="1100" dirty="0" smtClean="0">
                <a:solidFill>
                  <a:schemeClr val="tx1"/>
                </a:solidFill>
              </a:rPr>
              <a:t>Master Of Science </a:t>
            </a:r>
            <a:r>
              <a:rPr lang="en-US" sz="1100" dirty="0" err="1" smtClean="0">
                <a:solidFill>
                  <a:schemeClr val="tx1"/>
                </a:solidFill>
              </a:rPr>
              <a:t>em</a:t>
            </a:r>
            <a:r>
              <a:rPr lang="en-US" sz="1100" dirty="0" smtClean="0">
                <a:solidFill>
                  <a:schemeClr val="tx1"/>
                </a:solidFill>
              </a:rPr>
              <a:t> </a:t>
            </a:r>
            <a:r>
              <a:rPr lang="en-US" sz="1100" dirty="0" err="1" smtClean="0">
                <a:solidFill>
                  <a:schemeClr val="tx1"/>
                </a:solidFill>
              </a:rPr>
              <a:t>Engenharia</a:t>
            </a:r>
            <a:r>
              <a:rPr lang="en-US" sz="1100" dirty="0" smtClean="0">
                <a:solidFill>
                  <a:schemeClr val="tx1"/>
                </a:solidFill>
              </a:rPr>
              <a:t> Civil </a:t>
            </a:r>
            <a:r>
              <a:rPr lang="en-US" sz="1100" dirty="0" err="1" smtClean="0">
                <a:solidFill>
                  <a:schemeClr val="tx1"/>
                </a:solidFill>
              </a:rPr>
              <a:t>pela</a:t>
            </a:r>
            <a:r>
              <a:rPr lang="en-US" sz="1100" dirty="0" smtClean="0">
                <a:solidFill>
                  <a:schemeClr val="tx1"/>
                </a:solidFill>
              </a:rPr>
              <a:t> Oklahoma State University (EUA). Doctor Of Philosophy  In Civil Engineering - Water Resources and Environmental Engineering </a:t>
            </a:r>
            <a:r>
              <a:rPr lang="en-US" sz="1100" dirty="0" err="1" smtClean="0">
                <a:solidFill>
                  <a:schemeClr val="tx1"/>
                </a:solidFill>
              </a:rPr>
              <a:t>pela</a:t>
            </a:r>
            <a:r>
              <a:rPr lang="en-US" sz="1100" dirty="0" smtClean="0">
                <a:solidFill>
                  <a:schemeClr val="tx1"/>
                </a:solidFill>
              </a:rPr>
              <a:t> Oklahoma State University (EUA). </a:t>
            </a:r>
            <a:r>
              <a:rPr lang="en-US" sz="1100" dirty="0" err="1" smtClean="0">
                <a:solidFill>
                  <a:schemeClr val="tx1"/>
                </a:solidFill>
              </a:rPr>
              <a:t>Coordenador</a:t>
            </a:r>
            <a:r>
              <a:rPr lang="en-US" sz="1100" dirty="0" smtClean="0">
                <a:solidFill>
                  <a:schemeClr val="tx1"/>
                </a:solidFill>
              </a:rPr>
              <a:t> de </a:t>
            </a:r>
            <a:r>
              <a:rPr lang="en-US" sz="1100" dirty="0" err="1" smtClean="0">
                <a:solidFill>
                  <a:schemeClr val="tx1"/>
                </a:solidFill>
              </a:rPr>
              <a:t>projetos</a:t>
            </a:r>
            <a:r>
              <a:rPr lang="en-US" sz="1100" dirty="0" smtClean="0">
                <a:solidFill>
                  <a:schemeClr val="tx1"/>
                </a:solidFill>
              </a:rPr>
              <a:t> </a:t>
            </a:r>
            <a:r>
              <a:rPr lang="pt-BR" sz="1100" dirty="0" smtClean="0">
                <a:solidFill>
                  <a:schemeClr val="tx1"/>
                </a:solidFill>
              </a:rPr>
              <a:t> da Saneamento de </a:t>
            </a:r>
            <a:r>
              <a:rPr lang="pt-BR" sz="1100" dirty="0" err="1" smtClean="0">
                <a:solidFill>
                  <a:schemeClr val="tx1"/>
                </a:solidFill>
              </a:rPr>
              <a:t>Goias</a:t>
            </a:r>
            <a:r>
              <a:rPr lang="pt-BR" sz="1100" dirty="0" smtClean="0">
                <a:solidFill>
                  <a:schemeClr val="tx1"/>
                </a:solidFill>
              </a:rPr>
              <a:t> S/A - SANEAGO e professor Associado da Universidade Federal de Goiás em </a:t>
            </a:r>
            <a:r>
              <a:rPr lang="pt-BR" sz="1100" dirty="0" err="1" smtClean="0">
                <a:solidFill>
                  <a:schemeClr val="tx1"/>
                </a:solidFill>
              </a:rPr>
              <a:t>goiânia</a:t>
            </a:r>
            <a:r>
              <a:rPr lang="pt-BR" sz="1100" dirty="0" smtClean="0">
                <a:solidFill>
                  <a:schemeClr val="tx1"/>
                </a:solidFill>
              </a:rPr>
              <a:t>, GO.</a:t>
            </a:r>
          </a:p>
          <a:p>
            <a:r>
              <a:rPr lang="pt-BR" sz="1100" b="1" dirty="0">
                <a:solidFill>
                  <a:schemeClr val="tx1"/>
                </a:solidFill>
              </a:rPr>
              <a:t>Saulo Bruno Silveira e Souza</a:t>
            </a:r>
            <a:r>
              <a:rPr lang="pt-BR" sz="1100" b="1" baseline="30000" dirty="0">
                <a:solidFill>
                  <a:schemeClr val="tx1"/>
                </a:solidFill>
              </a:rPr>
              <a:t>(4)</a:t>
            </a:r>
            <a:endParaRPr lang="pt-BR" sz="1100" dirty="0">
              <a:solidFill>
                <a:schemeClr val="tx1"/>
              </a:solidFill>
            </a:endParaRPr>
          </a:p>
          <a:p>
            <a:r>
              <a:rPr lang="pt-BR" sz="1100" dirty="0">
                <a:solidFill>
                  <a:schemeClr val="tx1"/>
                </a:solidFill>
              </a:rPr>
              <a:t>Engenheiro Civil pela Universidade Estadual de Campinas. Mestre em Engenharia Civil pela Universidade Estadual de Campinas. Doutor em Ciências Ambientais pela Universidade Federal de Goiás. Professor assistente I (DE) da Universidade Federal de Goiás. </a:t>
            </a:r>
          </a:p>
          <a:p>
            <a:endParaRPr lang="pt-BR" sz="1100" dirty="0">
              <a:solidFill>
                <a:schemeClr val="tx1"/>
              </a:solidFill>
            </a:endParaRPr>
          </a:p>
        </p:txBody>
      </p:sp>
      <p:sp>
        <p:nvSpPr>
          <p:cNvPr id="6" name="Título 1"/>
          <p:cNvSpPr>
            <a:spLocks noGrp="1"/>
          </p:cNvSpPr>
          <p:nvPr>
            <p:ph type="ctrTitle"/>
          </p:nvPr>
        </p:nvSpPr>
        <p:spPr>
          <a:xfrm>
            <a:off x="486773" y="1857364"/>
            <a:ext cx="8243478" cy="1446550"/>
          </a:xfrm>
        </p:spPr>
        <p:txBody>
          <a:bodyPr wrap="square">
            <a:spAutoFit/>
          </a:bodyPr>
          <a:lstStyle/>
          <a:p>
            <a:pPr algn="ctr"/>
            <a:r>
              <a:rPr lang="pt-BR" sz="2200" b="1" dirty="0"/>
              <a:t>APLICAÇÃO DA METODOLOGIA GOD PARA CONFECÇÃO DE </a:t>
            </a:r>
            <a:r>
              <a:rPr lang="pt-BR" sz="2200" b="1" dirty="0" smtClean="0"/>
              <a:t>MAPA </a:t>
            </a:r>
            <a:r>
              <a:rPr lang="pt-BR" sz="2200" b="1" dirty="0"/>
              <a:t>DE VULNERABILIDADE DE </a:t>
            </a:r>
            <a:r>
              <a:rPr lang="pt-BR" sz="2200" dirty="0"/>
              <a:t/>
            </a:r>
            <a:br>
              <a:rPr lang="pt-BR" sz="2200" dirty="0"/>
            </a:br>
            <a:r>
              <a:rPr lang="pt-BR" sz="2200" b="1" dirty="0"/>
              <a:t>ÁGUAS SUBTERRÂNEAS NO MUNICÍPIO DE </a:t>
            </a:r>
            <a:r>
              <a:rPr lang="pt-BR" sz="2200" b="1" dirty="0" smtClean="0"/>
              <a:t>ITUMBIARA </a:t>
            </a:r>
            <a:r>
              <a:rPr lang="pt-BR" sz="2200" b="1" dirty="0"/>
              <a:t>- </a:t>
            </a:r>
            <a:r>
              <a:rPr lang="pt-BR" sz="2200" b="1" dirty="0" smtClean="0"/>
              <a:t>GO</a:t>
            </a:r>
          </a:p>
        </p:txBody>
      </p:sp>
      <p:sp>
        <p:nvSpPr>
          <p:cNvPr id="9" name="Text Box 69"/>
          <p:cNvSpPr txBox="1">
            <a:spLocks noChangeArrowheads="1"/>
          </p:cNvSpPr>
          <p:nvPr/>
        </p:nvSpPr>
        <p:spPr bwMode="auto">
          <a:xfrm>
            <a:off x="989012" y="2643981"/>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pt-BR" sz="1600" dirty="0"/>
          </a:p>
        </p:txBody>
      </p:sp>
      <p:pic>
        <p:nvPicPr>
          <p:cNvPr id="1026" name="Picture 2" descr="Logo46Assemble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039" y="229418"/>
            <a:ext cx="2365320" cy="152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p:cNvSpPr/>
          <p:nvPr/>
        </p:nvSpPr>
        <p:spPr>
          <a:xfrm>
            <a:off x="3643306" y="6357958"/>
            <a:ext cx="2954655" cy="276999"/>
          </a:xfrm>
          <a:prstGeom prst="rect">
            <a:avLst/>
          </a:prstGeom>
        </p:spPr>
        <p:txBody>
          <a:bodyPr wrap="none">
            <a:spAutoFit/>
          </a:bodyPr>
          <a:lstStyle/>
          <a:p>
            <a:r>
              <a:rPr lang="pt-BR" sz="1200" b="1" dirty="0" smtClean="0"/>
              <a:t>Jaraguá do Sul, SC     -      Maio 2016</a:t>
            </a:r>
            <a:endParaRPr lang="pt-BR" sz="1200" dirty="0"/>
          </a:p>
        </p:txBody>
      </p:sp>
    </p:spTree>
    <p:extLst>
      <p:ext uri="{BB962C8B-B14F-4D97-AF65-F5344CB8AC3E}">
        <p14:creationId xmlns:p14="http://schemas.microsoft.com/office/powerpoint/2010/main" val="4261016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10</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2. Revisão Bibliográfica (cont</a:t>
            </a:r>
            <a:r>
              <a:rPr lang="pt-BR" sz="3200" dirty="0" smtClean="0">
                <a:solidFill>
                  <a:schemeClr val="bg2">
                    <a:lumMod val="50000"/>
                  </a:schemeClr>
                </a:solidFill>
              </a:rPr>
              <a:t>.)</a:t>
            </a:r>
            <a:endParaRPr lang="pt-BR" sz="3200" dirty="0">
              <a:solidFill>
                <a:schemeClr val="bg2">
                  <a:lumMod val="50000"/>
                </a:schemeClr>
              </a:solidFill>
            </a:endParaRPr>
          </a:p>
        </p:txBody>
      </p:sp>
      <p:graphicFrame>
        <p:nvGraphicFramePr>
          <p:cNvPr id="9" name="Diagrama 8"/>
          <p:cNvGraphicFramePr/>
          <p:nvPr>
            <p:extLst>
              <p:ext uri="{D42A27DB-BD31-4B8C-83A1-F6EECF244321}">
                <p14:modId xmlns:p14="http://schemas.microsoft.com/office/powerpoint/2010/main" val="3316705957"/>
              </p:ext>
            </p:extLst>
          </p:nvPr>
        </p:nvGraphicFramePr>
        <p:xfrm>
          <a:off x="611560" y="1268760"/>
          <a:ext cx="7848872" cy="505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874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11</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3. Materiais e </a:t>
            </a:r>
            <a:r>
              <a:rPr lang="pt-BR" sz="3200" dirty="0" smtClean="0">
                <a:solidFill>
                  <a:schemeClr val="bg2">
                    <a:lumMod val="50000"/>
                  </a:schemeClr>
                </a:solidFill>
              </a:rPr>
              <a:t>Métodos</a:t>
            </a:r>
            <a:endParaRPr lang="pt-BR" sz="3200" dirty="0">
              <a:solidFill>
                <a:schemeClr val="bg2">
                  <a:lumMod val="50000"/>
                </a:schemeClr>
              </a:solidFill>
            </a:endParaRPr>
          </a:p>
        </p:txBody>
      </p:sp>
      <p:sp>
        <p:nvSpPr>
          <p:cNvPr id="6" name="Título 1"/>
          <p:cNvSpPr txBox="1">
            <a:spLocks/>
          </p:cNvSpPr>
          <p:nvPr/>
        </p:nvSpPr>
        <p:spPr>
          <a:xfrm>
            <a:off x="609600" y="990600"/>
            <a:ext cx="7772400" cy="926232"/>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pt-BR" sz="2800" i="1" dirty="0" smtClean="0">
                <a:solidFill>
                  <a:schemeClr val="accent2">
                    <a:lumMod val="50000"/>
                  </a:schemeClr>
                </a:solidFill>
                <a:effectLst>
                  <a:outerShdw blurRad="38100" dist="38100" dir="2700000" algn="tl">
                    <a:srgbClr val="000000">
                      <a:alpha val="43137"/>
                    </a:srgbClr>
                  </a:outerShdw>
                </a:effectLst>
              </a:rPr>
              <a:t>3.1 </a:t>
            </a:r>
            <a:r>
              <a:rPr lang="pt-BR" sz="2800" i="1" dirty="0">
                <a:solidFill>
                  <a:schemeClr val="accent2">
                    <a:lumMod val="50000"/>
                  </a:schemeClr>
                </a:solidFill>
                <a:effectLst>
                  <a:outerShdw blurRad="38100" dist="38100" dir="2700000" algn="tl">
                    <a:srgbClr val="000000">
                      <a:alpha val="43137"/>
                    </a:srgbClr>
                  </a:outerShdw>
                </a:effectLst>
              </a:rPr>
              <a:t>Construção do mapa de </a:t>
            </a:r>
            <a:r>
              <a:rPr lang="pt-BR" sz="2800" i="1" dirty="0" smtClean="0">
                <a:solidFill>
                  <a:schemeClr val="accent2">
                    <a:lumMod val="50000"/>
                  </a:schemeClr>
                </a:solidFill>
                <a:effectLst>
                  <a:outerShdw blurRad="38100" dist="38100" dir="2700000" algn="tl">
                    <a:srgbClr val="000000">
                      <a:alpha val="43137"/>
                    </a:srgbClr>
                  </a:outerShdw>
                </a:effectLst>
              </a:rPr>
              <a:t>vulnerabilidade</a:t>
            </a:r>
            <a:endParaRPr lang="pt-BR" sz="2800" i="1" dirty="0">
              <a:solidFill>
                <a:schemeClr val="accent2">
                  <a:lumMod val="50000"/>
                </a:schemeClr>
              </a:solidFill>
              <a:effectLst>
                <a:outerShdw blurRad="38100" dist="38100" dir="2700000" algn="tl">
                  <a:srgbClr val="000000">
                    <a:alpha val="43137"/>
                  </a:srgbClr>
                </a:outerShdw>
              </a:effectLst>
            </a:endParaRPr>
          </a:p>
        </p:txBody>
      </p:sp>
      <p:pic>
        <p:nvPicPr>
          <p:cNvPr id="7" name="Picture 2" descr="Descrição: http://www.scielo.br/img/revistas/rem/v62n2/v62n2a15f2.gif"/>
          <p:cNvPicPr>
            <a:picLocks noChangeAspect="1" noChangeArrowheads="1"/>
          </p:cNvPicPr>
          <p:nvPr/>
        </p:nvPicPr>
        <p:blipFill>
          <a:blip r:embed="rId2">
            <a:extLst>
              <a:ext uri="{28A0092B-C50C-407E-A947-70E740481C1C}">
                <a14:useLocalDpi xmlns:a14="http://schemas.microsoft.com/office/drawing/2010/main" val="0"/>
              </a:ext>
            </a:extLst>
          </a:blip>
          <a:srcRect b="2875"/>
          <a:stretch>
            <a:fillRect/>
          </a:stretch>
        </p:blipFill>
        <p:spPr bwMode="auto">
          <a:xfrm>
            <a:off x="1473560" y="2766912"/>
            <a:ext cx="5836840" cy="340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com Canto Diagonal Aparado 1"/>
          <p:cNvSpPr/>
          <p:nvPr/>
        </p:nvSpPr>
        <p:spPr>
          <a:xfrm>
            <a:off x="1619672" y="1916832"/>
            <a:ext cx="5544616" cy="79208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Metodologia</a:t>
            </a:r>
            <a:r>
              <a:rPr lang="en-US" dirty="0" smtClean="0"/>
              <a:t> a </a:t>
            </a:r>
            <a:r>
              <a:rPr lang="en-US" dirty="0" err="1" smtClean="0"/>
              <a:t>ser</a:t>
            </a:r>
            <a:r>
              <a:rPr lang="en-US" dirty="0" smtClean="0"/>
              <a:t> </a:t>
            </a:r>
            <a:r>
              <a:rPr lang="en-US" dirty="0" err="1" smtClean="0"/>
              <a:t>utilizada</a:t>
            </a:r>
            <a:r>
              <a:rPr lang="en-US" dirty="0" smtClean="0"/>
              <a:t> </a:t>
            </a:r>
            <a:r>
              <a:rPr lang="en-US" dirty="0" err="1" smtClean="0"/>
              <a:t>será</a:t>
            </a:r>
            <a:r>
              <a:rPr lang="en-US" dirty="0" smtClean="0"/>
              <a:t> a GOD de </a:t>
            </a:r>
            <a:r>
              <a:rPr lang="en-US" dirty="0" err="1" smtClean="0"/>
              <a:t>acordo</a:t>
            </a:r>
            <a:r>
              <a:rPr lang="en-US" dirty="0" smtClean="0"/>
              <a:t> com a </a:t>
            </a:r>
            <a:r>
              <a:rPr lang="en-US" dirty="0" err="1" smtClean="0"/>
              <a:t>estrutura</a:t>
            </a:r>
            <a:r>
              <a:rPr lang="en-US" dirty="0" smtClean="0"/>
              <a:t>:</a:t>
            </a:r>
            <a:endParaRPr lang="pt-BR" dirty="0"/>
          </a:p>
        </p:txBody>
      </p:sp>
      <p:sp>
        <p:nvSpPr>
          <p:cNvPr id="3" name="Retângulo 2"/>
          <p:cNvSpPr/>
          <p:nvPr/>
        </p:nvSpPr>
        <p:spPr>
          <a:xfrm>
            <a:off x="467544" y="6228060"/>
            <a:ext cx="7632848" cy="523220"/>
          </a:xfrm>
          <a:prstGeom prst="rect">
            <a:avLst/>
          </a:prstGeom>
        </p:spPr>
        <p:txBody>
          <a:bodyPr wrap="square">
            <a:spAutoFit/>
          </a:bodyPr>
          <a:lstStyle/>
          <a:p>
            <a:r>
              <a:rPr lang="pt-PT" sz="1400" b="1" dirty="0">
                <a:latin typeface="+mj-lt"/>
                <a:ea typeface="Times New Roman" panose="02020603050405020304" pitchFamily="18" charset="0"/>
              </a:rPr>
              <a:t>Sistema GOD para avaliação da vulnerabilidade do aquífero à contaminação </a:t>
            </a:r>
            <a:r>
              <a:rPr lang="pt-PT" sz="1400" b="1" dirty="0" smtClean="0">
                <a:latin typeface="+mj-lt"/>
                <a:ea typeface="Times New Roman" panose="02020603050405020304" pitchFamily="18" charset="0"/>
              </a:rPr>
              <a:t>(Foster </a:t>
            </a:r>
            <a:r>
              <a:rPr lang="pt-PT" sz="1400" b="1" dirty="0">
                <a:latin typeface="+mj-lt"/>
                <a:ea typeface="Times New Roman" panose="02020603050405020304" pitchFamily="18" charset="0"/>
              </a:rPr>
              <a:t>et al., 2006). </a:t>
            </a:r>
            <a:endParaRPr lang="pt-BR" sz="1400" b="1" dirty="0">
              <a:latin typeface="+mj-lt"/>
            </a:endParaRPr>
          </a:p>
        </p:txBody>
      </p:sp>
    </p:spTree>
    <p:extLst>
      <p:ext uri="{BB962C8B-B14F-4D97-AF65-F5344CB8AC3E}">
        <p14:creationId xmlns:p14="http://schemas.microsoft.com/office/powerpoint/2010/main" val="2616568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12</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3. Materiais e Métodos (cont</a:t>
            </a:r>
            <a:r>
              <a:rPr lang="pt-BR" sz="3200" dirty="0" smtClean="0">
                <a:solidFill>
                  <a:schemeClr val="bg2">
                    <a:lumMod val="50000"/>
                  </a:schemeClr>
                </a:solidFill>
              </a:rPr>
              <a:t>.)</a:t>
            </a:r>
            <a:endParaRPr lang="pt-BR" sz="3200" dirty="0">
              <a:solidFill>
                <a:schemeClr val="bg2">
                  <a:lumMod val="50000"/>
                </a:schemeClr>
              </a:solidFill>
            </a:endParaRPr>
          </a:p>
        </p:txBody>
      </p:sp>
      <p:sp>
        <p:nvSpPr>
          <p:cNvPr id="5" name="Título 1"/>
          <p:cNvSpPr txBox="1">
            <a:spLocks/>
          </p:cNvSpPr>
          <p:nvPr/>
        </p:nvSpPr>
        <p:spPr>
          <a:xfrm>
            <a:off x="577668" y="1949152"/>
            <a:ext cx="7772400" cy="4648200"/>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just"/>
            <a:r>
              <a:rPr lang="pt-BR" sz="2000" dirty="0" smtClean="0">
                <a:effectLst/>
              </a:rPr>
              <a:t>Na construção dos mapas para as regiões urbanas, inicialmente poderão passar por três critérios para seleção dos municípios a terem os mapas construídos:</a:t>
            </a:r>
          </a:p>
          <a:p>
            <a:pPr algn="just"/>
            <a:endParaRPr lang="pt-BR" sz="2000" dirty="0">
              <a:effectLst/>
            </a:endParaRPr>
          </a:p>
          <a:p>
            <a:pPr marL="457200" indent="-457200" algn="just">
              <a:buAutoNum type="arabicParenR"/>
            </a:pPr>
            <a:r>
              <a:rPr lang="pt-BR" sz="2000" dirty="0" smtClean="0">
                <a:effectLst/>
              </a:rPr>
              <a:t>Disponibilidade de dados de mapeamento dos poços no município;</a:t>
            </a:r>
          </a:p>
          <a:p>
            <a:pPr marL="457200" indent="-457200" algn="just">
              <a:buAutoNum type="arabicParenR"/>
            </a:pPr>
            <a:endParaRPr lang="pt-BR" sz="2000" dirty="0">
              <a:effectLst/>
            </a:endParaRPr>
          </a:p>
          <a:p>
            <a:pPr marL="457200" indent="-457200" algn="just">
              <a:buAutoNum type="arabicParenR"/>
            </a:pPr>
            <a:r>
              <a:rPr lang="pt-BR" sz="2000" dirty="0" smtClean="0">
                <a:effectLst/>
              </a:rPr>
              <a:t>Existência dos dados geográficos na escala a ser definida para construção dos mapas para os municípios;</a:t>
            </a:r>
          </a:p>
          <a:p>
            <a:pPr marL="457200" indent="-457200" algn="just">
              <a:buAutoNum type="arabicParenR"/>
            </a:pPr>
            <a:endParaRPr lang="pt-BR" sz="2000" dirty="0">
              <a:effectLst/>
            </a:endParaRPr>
          </a:p>
          <a:p>
            <a:pPr marL="457200" indent="-457200" algn="just">
              <a:buAutoNum type="arabicParenR"/>
            </a:pPr>
            <a:r>
              <a:rPr lang="pt-BR" sz="2000" dirty="0" smtClean="0">
                <a:effectLst/>
              </a:rPr>
              <a:t>Importância do município no Estado, tendo em visto seu PIB.</a:t>
            </a:r>
          </a:p>
        </p:txBody>
      </p:sp>
      <p:sp>
        <p:nvSpPr>
          <p:cNvPr id="6" name="Título 1"/>
          <p:cNvSpPr txBox="1">
            <a:spLocks/>
          </p:cNvSpPr>
          <p:nvPr/>
        </p:nvSpPr>
        <p:spPr>
          <a:xfrm>
            <a:off x="609600" y="990600"/>
            <a:ext cx="7772400" cy="926232"/>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pt-BR" sz="2800" i="1" dirty="0" smtClean="0">
                <a:solidFill>
                  <a:schemeClr val="accent2">
                    <a:lumMod val="50000"/>
                  </a:schemeClr>
                </a:solidFill>
                <a:effectLst>
                  <a:outerShdw blurRad="38100" dist="38100" dir="2700000" algn="tl">
                    <a:srgbClr val="000000">
                      <a:alpha val="43137"/>
                    </a:srgbClr>
                  </a:outerShdw>
                </a:effectLst>
              </a:rPr>
              <a:t>3.2 </a:t>
            </a:r>
            <a:r>
              <a:rPr lang="pt-BR" sz="2800" i="1" dirty="0">
                <a:solidFill>
                  <a:schemeClr val="accent2">
                    <a:lumMod val="50000"/>
                  </a:schemeClr>
                </a:solidFill>
                <a:effectLst>
                  <a:outerShdw blurRad="38100" dist="38100" dir="2700000" algn="tl">
                    <a:srgbClr val="000000">
                      <a:alpha val="43137"/>
                    </a:srgbClr>
                  </a:outerShdw>
                </a:effectLst>
              </a:rPr>
              <a:t>Seleção </a:t>
            </a:r>
            <a:r>
              <a:rPr lang="pt-BR" sz="2800" i="1" dirty="0" smtClean="0">
                <a:solidFill>
                  <a:schemeClr val="accent2">
                    <a:lumMod val="50000"/>
                  </a:schemeClr>
                </a:solidFill>
                <a:effectLst>
                  <a:outerShdw blurRad="38100" dist="38100" dir="2700000" algn="tl">
                    <a:srgbClr val="000000">
                      <a:alpha val="43137"/>
                    </a:srgbClr>
                  </a:outerShdw>
                </a:effectLst>
              </a:rPr>
              <a:t>da região urbana </a:t>
            </a:r>
            <a:r>
              <a:rPr lang="pt-BR" sz="2800" i="1" dirty="0">
                <a:solidFill>
                  <a:schemeClr val="accent2">
                    <a:lumMod val="50000"/>
                  </a:schemeClr>
                </a:solidFill>
                <a:effectLst>
                  <a:outerShdw blurRad="38100" dist="38100" dir="2700000" algn="tl">
                    <a:srgbClr val="000000">
                      <a:alpha val="43137"/>
                    </a:srgbClr>
                  </a:outerShdw>
                </a:effectLst>
              </a:rPr>
              <a:t>a </a:t>
            </a:r>
            <a:r>
              <a:rPr lang="pt-BR" sz="2800" i="1" dirty="0" smtClean="0">
                <a:solidFill>
                  <a:schemeClr val="accent2">
                    <a:lumMod val="50000"/>
                  </a:schemeClr>
                </a:solidFill>
                <a:effectLst>
                  <a:outerShdw blurRad="38100" dist="38100" dir="2700000" algn="tl">
                    <a:srgbClr val="000000">
                      <a:alpha val="43137"/>
                    </a:srgbClr>
                  </a:outerShdw>
                </a:effectLst>
              </a:rPr>
              <a:t>ser avaliada</a:t>
            </a:r>
            <a:endParaRPr lang="pt-BR" sz="2800" i="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1832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615071" y="908720"/>
            <a:ext cx="7772400" cy="4700885"/>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just"/>
            <a:r>
              <a:rPr lang="pt-BR" sz="2000" dirty="0">
                <a:effectLst/>
              </a:rPr>
              <a:t>O município que fez parte do estudo foi Itumbiara que é considerado o portal de entrada do estado de Goiás. Também é o maior exportador do estado, devido à sua localização próxima a Minas Gerais e São Paulo</a:t>
            </a:r>
            <a:r>
              <a:rPr lang="pt-PT" sz="2000" dirty="0" smtClean="0">
                <a:effectLst/>
              </a:rPr>
              <a:t>.</a:t>
            </a:r>
          </a:p>
          <a:p>
            <a:pPr algn="l"/>
            <a:endParaRPr lang="pt-PT" sz="2000" dirty="0" smtClean="0">
              <a:effectLst/>
            </a:endParaRPr>
          </a:p>
          <a:p>
            <a:pPr algn="l"/>
            <a:endParaRPr lang="pt-PT" sz="2000" dirty="0">
              <a:effectLst/>
            </a:endParaRPr>
          </a:p>
          <a:p>
            <a:pPr algn="l"/>
            <a:endParaRPr lang="pt-PT" sz="2000" dirty="0" smtClean="0">
              <a:effectLst/>
            </a:endParaRPr>
          </a:p>
          <a:p>
            <a:pPr algn="l"/>
            <a:endParaRPr lang="pt-PT" sz="2000" dirty="0">
              <a:effectLst/>
            </a:endParaRPr>
          </a:p>
          <a:p>
            <a:pPr algn="l"/>
            <a:endParaRPr lang="pt-PT" sz="2000" dirty="0" smtClean="0">
              <a:effectLst/>
            </a:endParaRPr>
          </a:p>
          <a:p>
            <a:pPr algn="l"/>
            <a:endParaRPr lang="pt-PT" sz="2000" dirty="0">
              <a:effectLst/>
            </a:endParaRPr>
          </a:p>
          <a:p>
            <a:pPr algn="l"/>
            <a:endParaRPr lang="pt-PT" sz="2000" dirty="0" smtClean="0">
              <a:effectLst/>
            </a:endParaRPr>
          </a:p>
          <a:p>
            <a:pPr algn="l"/>
            <a:endParaRPr lang="pt-PT" sz="2000" dirty="0" smtClean="0">
              <a:effectLst/>
            </a:endParaRPr>
          </a:p>
          <a:p>
            <a:pPr algn="l"/>
            <a:endParaRPr lang="pt-PT" sz="2000" dirty="0" smtClean="0">
              <a:effectLst/>
            </a:endParaRPr>
          </a:p>
          <a:p>
            <a:pPr algn="l"/>
            <a:endParaRPr lang="pt-PT" sz="2000" dirty="0">
              <a:effectLst/>
            </a:endParaRPr>
          </a:p>
          <a:p>
            <a:pPr algn="l"/>
            <a:endParaRPr lang="pt-PT" sz="2000" dirty="0" smtClean="0">
              <a:effectLst/>
            </a:endParaRPr>
          </a:p>
          <a:p>
            <a:pPr algn="l"/>
            <a:endParaRPr lang="pt-PT" sz="2000" dirty="0">
              <a:effectLst/>
            </a:endParaRPr>
          </a:p>
          <a:p>
            <a:pPr algn="l"/>
            <a:endParaRPr lang="pt-PT" sz="2000" dirty="0" smtClean="0">
              <a:effectLst/>
            </a:endParaRPr>
          </a:p>
          <a:p>
            <a:pPr algn="l"/>
            <a:endParaRPr lang="pt-PT" sz="2000" dirty="0" smtClean="0">
              <a:effectLst/>
            </a:endParaRPr>
          </a:p>
          <a:p>
            <a:r>
              <a:rPr lang="pt-BR" sz="1400" b="1" dirty="0">
                <a:effectLst/>
              </a:rPr>
              <a:t>Localização do Município de </a:t>
            </a:r>
            <a:r>
              <a:rPr lang="pt-BR" sz="1400" b="1" dirty="0" smtClean="0">
                <a:effectLst/>
              </a:rPr>
              <a:t>Itumbiara, </a:t>
            </a:r>
            <a:r>
              <a:rPr lang="pt-BR" sz="1400" b="1" dirty="0">
                <a:effectLst/>
              </a:rPr>
              <a:t>GO </a:t>
            </a:r>
            <a:r>
              <a:rPr lang="pt-BR" sz="1400" b="1" dirty="0" smtClean="0">
                <a:effectLst/>
              </a:rPr>
              <a:t>(CRISPIM et al, 2016).</a:t>
            </a:r>
            <a:endParaRPr lang="pt-BR" sz="2000" dirty="0">
              <a:effectLst/>
            </a:endParaRPr>
          </a:p>
        </p:txBody>
      </p:sp>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13</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4. Resultados</a:t>
            </a:r>
          </a:p>
        </p:txBody>
      </p:sp>
      <p:pic>
        <p:nvPicPr>
          <p:cNvPr id="2050" name="Picture 2" descr="Perímetro Urbano de Itumbia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204864"/>
            <a:ext cx="4258083" cy="410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07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14</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4. </a:t>
            </a:r>
            <a:r>
              <a:rPr lang="pt-BR" sz="3200" dirty="0" smtClean="0">
                <a:solidFill>
                  <a:schemeClr val="bg2">
                    <a:lumMod val="50000"/>
                  </a:schemeClr>
                </a:solidFill>
              </a:rPr>
              <a:t>Resultados </a:t>
            </a:r>
            <a:r>
              <a:rPr lang="pt-BR" sz="3000" dirty="0" smtClean="0">
                <a:solidFill>
                  <a:schemeClr val="bg2">
                    <a:lumMod val="50000"/>
                  </a:schemeClr>
                </a:solidFill>
              </a:rPr>
              <a:t>(</a:t>
            </a:r>
            <a:r>
              <a:rPr lang="pt-BR" sz="3000" dirty="0" err="1" smtClean="0">
                <a:solidFill>
                  <a:schemeClr val="bg2">
                    <a:lumMod val="50000"/>
                  </a:schemeClr>
                </a:solidFill>
              </a:rPr>
              <a:t>Cont</a:t>
            </a:r>
            <a:r>
              <a:rPr lang="pt-BR" sz="3000" dirty="0" smtClean="0">
                <a:solidFill>
                  <a:schemeClr val="bg2">
                    <a:lumMod val="50000"/>
                  </a:schemeClr>
                </a:solidFill>
              </a:rPr>
              <a:t>)</a:t>
            </a:r>
            <a:endParaRPr lang="pt-BR" sz="3000" dirty="0">
              <a:solidFill>
                <a:schemeClr val="bg2">
                  <a:lumMod val="50000"/>
                </a:schemeClr>
              </a:solidFill>
            </a:endParaRPr>
          </a:p>
        </p:txBody>
      </p:sp>
      <p:sp>
        <p:nvSpPr>
          <p:cNvPr id="5" name="Título 1"/>
          <p:cNvSpPr txBox="1">
            <a:spLocks/>
          </p:cNvSpPr>
          <p:nvPr/>
        </p:nvSpPr>
        <p:spPr>
          <a:xfrm>
            <a:off x="609600" y="1124744"/>
            <a:ext cx="7772400" cy="4648200"/>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just"/>
            <a:r>
              <a:rPr lang="pt-BR" sz="2000" dirty="0" smtClean="0">
                <a:effectLst/>
              </a:rPr>
              <a:t>Já foram confeccionado o mapa de vulnerabilidade do município de Itumbiara em escala;</a:t>
            </a:r>
          </a:p>
          <a:p>
            <a:pPr algn="just"/>
            <a:endParaRPr lang="pt-BR" sz="2000" dirty="0" smtClean="0">
              <a:effectLst/>
            </a:endParaRPr>
          </a:p>
          <a:p>
            <a:pPr marL="457200" indent="-457200" algn="just">
              <a:buAutoNum type="alphaLcParenR"/>
            </a:pPr>
            <a:endParaRPr lang="pt-BR" sz="2000" dirty="0">
              <a:effectLst/>
            </a:endParaRPr>
          </a:p>
          <a:p>
            <a:pPr marL="457200" indent="-457200" algn="just">
              <a:buAutoNum type="alphaLcParenR"/>
            </a:pPr>
            <a:endParaRPr lang="pt-BR" sz="2000" dirty="0" smtClean="0">
              <a:effectLst/>
            </a:endParaRPr>
          </a:p>
          <a:p>
            <a:pPr marL="457200" indent="-457200" algn="just">
              <a:buAutoNum type="alphaLcParenR"/>
            </a:pPr>
            <a:endParaRPr lang="pt-BR" sz="2000" dirty="0">
              <a:effectLst/>
            </a:endParaRPr>
          </a:p>
          <a:p>
            <a:pPr marL="457200" indent="-457200" algn="just">
              <a:buAutoNum type="alphaLcParenR"/>
            </a:pPr>
            <a:endParaRPr lang="pt-BR" sz="2000" dirty="0" smtClean="0">
              <a:effectLst/>
            </a:endParaRPr>
          </a:p>
          <a:p>
            <a:pPr marL="457200" indent="-457200" algn="just">
              <a:buAutoNum type="alphaLcParenR"/>
            </a:pPr>
            <a:endParaRPr lang="pt-BR" sz="2000" dirty="0">
              <a:effectLst/>
            </a:endParaRPr>
          </a:p>
          <a:p>
            <a:pPr marL="457200" indent="-457200" algn="just">
              <a:buAutoNum type="alphaLcParenR"/>
            </a:pPr>
            <a:endParaRPr lang="pt-BR" sz="2000" dirty="0" smtClean="0">
              <a:effectLst/>
            </a:endParaRPr>
          </a:p>
          <a:p>
            <a:pPr marL="457200" indent="-457200" algn="just">
              <a:buAutoNum type="alphaLcParenR"/>
            </a:pPr>
            <a:endParaRPr lang="pt-BR" sz="2000" dirty="0">
              <a:effectLst/>
            </a:endParaRPr>
          </a:p>
          <a:p>
            <a:pPr marL="457200" indent="-457200" algn="just">
              <a:buAutoNum type="alphaLcParenR"/>
            </a:pPr>
            <a:endParaRPr lang="pt-BR" sz="2000" dirty="0" smtClean="0">
              <a:effectLst/>
            </a:endParaRPr>
          </a:p>
          <a:p>
            <a:pPr marL="457200" indent="-457200" algn="just">
              <a:buAutoNum type="alphaLcParenR"/>
            </a:pPr>
            <a:endParaRPr lang="pt-BR" sz="2000" dirty="0">
              <a:effectLst/>
            </a:endParaRPr>
          </a:p>
          <a:p>
            <a:pPr marL="457200" indent="-457200" algn="just">
              <a:buAutoNum type="alphaLcParenR"/>
            </a:pPr>
            <a:endParaRPr lang="pt-BR" sz="2000" dirty="0" smtClean="0">
              <a:effectLst/>
            </a:endParaRPr>
          </a:p>
          <a:p>
            <a:pPr marL="457200" indent="-457200" algn="r">
              <a:buAutoNum type="alphaLcParenR"/>
            </a:pPr>
            <a:endParaRPr lang="pt-BR" sz="2000" dirty="0">
              <a:effectLst/>
            </a:endParaRPr>
          </a:p>
          <a:p>
            <a:pPr marL="457200" indent="-457200" algn="just">
              <a:buAutoNum type="alphaLcParenR"/>
            </a:pPr>
            <a:endParaRPr lang="en-US" sz="2000" dirty="0" smtClean="0">
              <a:effectLst/>
            </a:endParaRPr>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en-US" sz="100" b="1" dirty="0" smtClean="0"/>
          </a:p>
          <a:p>
            <a:endParaRPr lang="en-US" sz="100" b="1" dirty="0"/>
          </a:p>
          <a:p>
            <a:endParaRPr lang="pt-BR" sz="100" b="1" dirty="0" smtClean="0"/>
          </a:p>
          <a:p>
            <a:endParaRPr lang="pt-BR" sz="1400" b="1" dirty="0"/>
          </a:p>
          <a:p>
            <a:r>
              <a:rPr lang="pt-BR" sz="1400" b="1" dirty="0" smtClean="0"/>
              <a:t>Mapa de Vulnerabilidade de água subterrânea do município de Itumbiara em escala 1:1.000.000 (CRISPIM et al, 2016) </a:t>
            </a:r>
          </a:p>
          <a:p>
            <a:pPr marL="457200" indent="-457200" algn="just">
              <a:buAutoNum type="alphaLcParenR"/>
            </a:pPr>
            <a:endParaRPr lang="pt-BR" sz="2000" dirty="0" smtClean="0">
              <a:effectLst/>
            </a:endParaRPr>
          </a:p>
          <a:p>
            <a:pPr marL="457200" indent="-457200" algn="just">
              <a:buAutoNum type="alphaLcParenR"/>
            </a:pPr>
            <a:endParaRPr lang="pt-BR" sz="2000" dirty="0" smtClean="0">
              <a:effectLst/>
            </a:endParaRPr>
          </a:p>
          <a:p>
            <a:pPr algn="just"/>
            <a:endParaRPr lang="pt-BR" sz="2000" dirty="0" smtClean="0">
              <a:effectLst/>
            </a:endParaRPr>
          </a:p>
          <a:p>
            <a:pPr algn="just"/>
            <a:endParaRPr lang="pt-BR" sz="2000" dirty="0" smtClean="0">
              <a:effectLst/>
            </a:endParaRPr>
          </a:p>
        </p:txBody>
      </p:sp>
      <p:pic>
        <p:nvPicPr>
          <p:cNvPr id="3074" name="Picture 2" descr="Vulnerabilidade de GOD Água Itumbia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423" y="1844824"/>
            <a:ext cx="448382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732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pPr/>
              <a:t>15</a:t>
            </a:fld>
            <a:endParaRPr lang="en-US" sz="1600" dirty="0"/>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5. Conclusões</a:t>
            </a:r>
          </a:p>
        </p:txBody>
      </p:sp>
      <p:sp>
        <p:nvSpPr>
          <p:cNvPr id="5" name="Título 1"/>
          <p:cNvSpPr txBox="1">
            <a:spLocks/>
          </p:cNvSpPr>
          <p:nvPr/>
        </p:nvSpPr>
        <p:spPr>
          <a:xfrm>
            <a:off x="609600" y="1143000"/>
            <a:ext cx="7772400" cy="4648200"/>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pt-BR" sz="2400" u="sng" dirty="0" smtClean="0">
                <a:effectLst/>
              </a:rPr>
              <a:t>Caracterização da região quanto a Vulnerabilidade:</a:t>
            </a:r>
          </a:p>
          <a:p>
            <a:pPr algn="l"/>
            <a:endParaRPr lang="pt-BR" sz="2400" dirty="0" smtClean="0">
              <a:effectLst/>
            </a:endParaRPr>
          </a:p>
          <a:p>
            <a:pPr marL="342900" indent="-342900" algn="l">
              <a:buFontTx/>
              <a:buChar char="-"/>
            </a:pPr>
            <a:r>
              <a:rPr lang="pt-BR" sz="2400" dirty="0">
                <a:effectLst/>
              </a:rPr>
              <a:t> 12% de vulnerabilidade insignificante, </a:t>
            </a:r>
            <a:endParaRPr lang="pt-BR" sz="2400" dirty="0" smtClean="0">
              <a:effectLst/>
            </a:endParaRPr>
          </a:p>
          <a:p>
            <a:pPr marL="342900" indent="-342900" algn="l">
              <a:buFontTx/>
              <a:buChar char="-"/>
            </a:pPr>
            <a:r>
              <a:rPr lang="pt-BR" sz="2400" dirty="0" smtClean="0">
                <a:effectLst/>
              </a:rPr>
              <a:t>73</a:t>
            </a:r>
            <a:r>
              <a:rPr lang="pt-BR" sz="2400" dirty="0">
                <a:effectLst/>
              </a:rPr>
              <a:t>% área de vulnerabilidade baixa e </a:t>
            </a:r>
            <a:endParaRPr lang="pt-BR" sz="2400" dirty="0" smtClean="0">
              <a:effectLst/>
            </a:endParaRPr>
          </a:p>
          <a:p>
            <a:pPr marL="342900" indent="-342900" algn="l">
              <a:buFontTx/>
              <a:buChar char="-"/>
            </a:pPr>
            <a:r>
              <a:rPr lang="pt-BR" sz="2400" dirty="0" smtClean="0">
                <a:effectLst/>
              </a:rPr>
              <a:t>15</a:t>
            </a:r>
            <a:r>
              <a:rPr lang="pt-BR" sz="2400" dirty="0">
                <a:effectLst/>
              </a:rPr>
              <a:t>% área de vulnerabilidade média.  </a:t>
            </a:r>
            <a:endParaRPr lang="pt-BR" sz="2400" dirty="0" smtClean="0">
              <a:effectLst/>
            </a:endParaRPr>
          </a:p>
          <a:p>
            <a:pPr marL="342900" indent="-342900" algn="l">
              <a:buFontTx/>
              <a:buChar char="-"/>
            </a:pPr>
            <a:endParaRPr lang="pt-BR" sz="2400" dirty="0">
              <a:effectLst/>
            </a:endParaRPr>
          </a:p>
          <a:p>
            <a:pPr algn="l"/>
            <a:r>
              <a:rPr lang="pt-BR" sz="2400" u="sng" dirty="0" smtClean="0">
                <a:effectLst/>
              </a:rPr>
              <a:t>Com o Mapa </a:t>
            </a:r>
            <a:r>
              <a:rPr lang="pt-BR" sz="2400" u="sng" dirty="0">
                <a:effectLst/>
              </a:rPr>
              <a:t>de </a:t>
            </a:r>
            <a:r>
              <a:rPr lang="pt-BR" sz="2400" u="sng" dirty="0" smtClean="0">
                <a:effectLst/>
              </a:rPr>
              <a:t>Vulnerabilidade definido:</a:t>
            </a:r>
          </a:p>
          <a:p>
            <a:pPr algn="l"/>
            <a:endParaRPr lang="pt-BR" sz="2400" dirty="0" smtClean="0">
              <a:effectLst/>
            </a:endParaRPr>
          </a:p>
          <a:p>
            <a:pPr algn="l"/>
            <a:r>
              <a:rPr lang="pt-BR" sz="2400" dirty="0" smtClean="0">
                <a:effectLst/>
                <a:latin typeface="Calibri"/>
                <a:cs typeface="Calibri"/>
              </a:rPr>
              <a:t>→</a:t>
            </a:r>
            <a:r>
              <a:rPr lang="pt-BR" sz="2400" dirty="0" smtClean="0">
                <a:effectLst/>
              </a:rPr>
              <a:t> </a:t>
            </a:r>
            <a:r>
              <a:rPr lang="pt-BR" sz="2400" dirty="0">
                <a:effectLst/>
              </a:rPr>
              <a:t>G</a:t>
            </a:r>
            <a:r>
              <a:rPr lang="pt-BR" sz="2400" dirty="0" smtClean="0">
                <a:effectLst/>
              </a:rPr>
              <a:t>estores conduzem ocupação </a:t>
            </a:r>
            <a:r>
              <a:rPr lang="pt-BR" sz="2400" dirty="0">
                <a:effectLst/>
              </a:rPr>
              <a:t>consciente do </a:t>
            </a:r>
            <a:r>
              <a:rPr lang="pt-BR" sz="2400" dirty="0" smtClean="0">
                <a:effectLst/>
              </a:rPr>
              <a:t>solo;</a:t>
            </a:r>
          </a:p>
          <a:p>
            <a:pPr algn="l"/>
            <a:r>
              <a:rPr lang="pt-BR" sz="2400" dirty="0" smtClean="0">
                <a:effectLst/>
                <a:latin typeface="Calibri"/>
                <a:cs typeface="Calibri"/>
              </a:rPr>
              <a:t>→</a:t>
            </a:r>
            <a:r>
              <a:rPr lang="pt-BR" sz="2400" dirty="0" smtClean="0">
                <a:effectLst/>
              </a:rPr>
              <a:t> Prevenção de contaminações do aquífero;</a:t>
            </a:r>
          </a:p>
          <a:p>
            <a:pPr algn="l"/>
            <a:r>
              <a:rPr lang="pt-BR" sz="2400" dirty="0" smtClean="0">
                <a:effectLst/>
                <a:latin typeface="Calibri"/>
                <a:cs typeface="Calibri"/>
              </a:rPr>
              <a:t>→</a:t>
            </a:r>
            <a:r>
              <a:rPr lang="pt-BR" sz="2400" dirty="0" smtClean="0">
                <a:effectLst/>
              </a:rPr>
              <a:t> Redução de custos </a:t>
            </a:r>
            <a:r>
              <a:rPr lang="pt-BR" sz="2400" dirty="0">
                <a:effectLst/>
              </a:rPr>
              <a:t>com remediação das águas subterrâneas contaminadas</a:t>
            </a:r>
            <a:r>
              <a:rPr lang="pt-BR" sz="2400" dirty="0" smtClean="0">
                <a:effectLst/>
              </a:rPr>
              <a:t>.</a:t>
            </a:r>
            <a:endParaRPr lang="pt-BR" sz="2400" dirty="0">
              <a:effectLst/>
            </a:endParaRPr>
          </a:p>
        </p:txBody>
      </p:sp>
    </p:spTree>
    <p:extLst>
      <p:ext uri="{BB962C8B-B14F-4D97-AF65-F5344CB8AC3E}">
        <p14:creationId xmlns:p14="http://schemas.microsoft.com/office/powerpoint/2010/main" val="1086515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16</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6. </a:t>
            </a:r>
            <a:r>
              <a:rPr lang="pt-BR" sz="3200" dirty="0" smtClean="0">
                <a:solidFill>
                  <a:schemeClr val="bg2">
                    <a:lumMod val="50000"/>
                  </a:schemeClr>
                </a:solidFill>
              </a:rPr>
              <a:t>Principais Referências Bibliográficas</a:t>
            </a:r>
            <a:endParaRPr lang="pt-BR" sz="3200" dirty="0">
              <a:solidFill>
                <a:schemeClr val="bg2">
                  <a:lumMod val="50000"/>
                </a:schemeClr>
              </a:solidFill>
            </a:endParaRPr>
          </a:p>
        </p:txBody>
      </p:sp>
      <p:sp>
        <p:nvSpPr>
          <p:cNvPr id="5" name="Título 1"/>
          <p:cNvSpPr txBox="1">
            <a:spLocks/>
          </p:cNvSpPr>
          <p:nvPr/>
        </p:nvSpPr>
        <p:spPr>
          <a:xfrm>
            <a:off x="609600" y="1137270"/>
            <a:ext cx="7772400" cy="4648200"/>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457200" indent="-457200" algn="just">
              <a:buFontTx/>
              <a:buAutoNum type="arabicParenR"/>
            </a:pPr>
            <a:r>
              <a:rPr lang="pt-BR" sz="1200" dirty="0">
                <a:solidFill>
                  <a:schemeClr val="tx1"/>
                </a:solidFill>
                <a:effectLst/>
              </a:rPr>
              <a:t>CPRM, Petrobrás. In: Mapa Tectônico do Brasil, 2001. CPRM/Serviço Geológico do Brasil. Disponível em &lt;http://www.cprm.gov.br/publique/media/RecHidSub.pdf &gt; Acessado em 27 de maio de 2015.</a:t>
            </a:r>
          </a:p>
          <a:p>
            <a:pPr marL="457200" indent="-457200" algn="just">
              <a:buFontTx/>
              <a:buAutoNum type="arabicParenR"/>
            </a:pPr>
            <a:r>
              <a:rPr lang="pt-BR" sz="1200" dirty="0">
                <a:solidFill>
                  <a:schemeClr val="tx1"/>
                </a:solidFill>
                <a:effectLst/>
              </a:rPr>
              <a:t>CPMW, Central de Publicação de Mapas na WEB, 2006 - Disponível em &lt;http://siagasweb.cprm.gov.br/layout/visualizar_mapa.php&gt; Acessado em 30 de maio de 2015.</a:t>
            </a:r>
          </a:p>
          <a:p>
            <a:pPr marL="457200" indent="-457200" algn="just">
              <a:buFontTx/>
              <a:buAutoNum type="arabicParenR"/>
            </a:pPr>
            <a:r>
              <a:rPr lang="pt-BR" sz="1200" dirty="0">
                <a:solidFill>
                  <a:schemeClr val="tx1"/>
                </a:solidFill>
                <a:effectLst/>
              </a:rPr>
              <a:t>CRISPIM, D.C.; ARAÚJO, J.V.G; FERREIRA, N.C; Aplicação Da Metodologia GOD Para Confecção De Mapa De Vulnerabilidade De Águas Subterrâneas No Município De Goiânia – GO, XII SIMPÓSIO ITALO BRASILEIRO DE ENGENHARIA SANITÁRIA E AMBIENTAL, NATAL, RN, 2014.</a:t>
            </a:r>
          </a:p>
          <a:p>
            <a:pPr marL="457200" indent="-457200" algn="just">
              <a:buFontTx/>
              <a:buAutoNum type="arabicParenR"/>
            </a:pPr>
            <a:r>
              <a:rPr lang="pt-BR" sz="1200" dirty="0">
                <a:solidFill>
                  <a:schemeClr val="tx1"/>
                </a:solidFill>
                <a:effectLst/>
              </a:rPr>
              <a:t>CRISPIM, D.C.; ARAÚJO, J.V.G.; FERREIRA, N.F. Proposição de Mapa de Qualidade Iônica da Água para Regiões Metropolitanas - Estudo de Caso: Goiânia, GO. 12º Simpósio de Hidráulica e Recursos Hídricos dos Países de Língua Portuguesa, Brasília/DF, Brasil, 2015.</a:t>
            </a:r>
          </a:p>
          <a:p>
            <a:pPr marL="457200" indent="-457200" algn="just">
              <a:buFontTx/>
              <a:buAutoNum type="arabicParenR"/>
            </a:pPr>
            <a:r>
              <a:rPr lang="pt-BR" sz="1200" dirty="0">
                <a:solidFill>
                  <a:schemeClr val="tx1"/>
                </a:solidFill>
                <a:effectLst/>
              </a:rPr>
              <a:t>FOSTER, S. Fundamental </a:t>
            </a:r>
            <a:r>
              <a:rPr lang="pt-BR" sz="1200" dirty="0" err="1">
                <a:solidFill>
                  <a:schemeClr val="tx1"/>
                </a:solidFill>
                <a:effectLst/>
              </a:rPr>
              <a:t>concepts</a:t>
            </a:r>
            <a:r>
              <a:rPr lang="pt-BR" sz="1200" dirty="0">
                <a:solidFill>
                  <a:schemeClr val="tx1"/>
                </a:solidFill>
                <a:effectLst/>
              </a:rPr>
              <a:t> in </a:t>
            </a:r>
            <a:r>
              <a:rPr lang="pt-BR" sz="1200" dirty="0" err="1">
                <a:solidFill>
                  <a:schemeClr val="tx1"/>
                </a:solidFill>
                <a:effectLst/>
              </a:rPr>
              <a:t>aquifer</a:t>
            </a:r>
            <a:r>
              <a:rPr lang="pt-BR" sz="1200" dirty="0">
                <a:solidFill>
                  <a:schemeClr val="tx1"/>
                </a:solidFill>
                <a:effectLst/>
              </a:rPr>
              <a:t> </a:t>
            </a:r>
            <a:r>
              <a:rPr lang="pt-BR" sz="1200" dirty="0" err="1">
                <a:solidFill>
                  <a:schemeClr val="tx1"/>
                </a:solidFill>
                <a:effectLst/>
              </a:rPr>
              <a:t>vulnerability</a:t>
            </a:r>
            <a:r>
              <a:rPr lang="pt-BR" sz="1200" dirty="0">
                <a:solidFill>
                  <a:schemeClr val="tx1"/>
                </a:solidFill>
                <a:effectLst/>
              </a:rPr>
              <a:t> </a:t>
            </a:r>
            <a:r>
              <a:rPr lang="pt-BR" sz="1200" dirty="0" err="1">
                <a:solidFill>
                  <a:schemeClr val="tx1"/>
                </a:solidFill>
                <a:effectLst/>
              </a:rPr>
              <a:t>pollution</a:t>
            </a:r>
            <a:r>
              <a:rPr lang="pt-BR" sz="1200" dirty="0">
                <a:solidFill>
                  <a:schemeClr val="tx1"/>
                </a:solidFill>
                <a:effectLst/>
              </a:rPr>
              <a:t> </a:t>
            </a:r>
            <a:r>
              <a:rPr lang="pt-BR" sz="1200" dirty="0" err="1">
                <a:solidFill>
                  <a:schemeClr val="tx1"/>
                </a:solidFill>
                <a:effectLst/>
              </a:rPr>
              <a:t>risk</a:t>
            </a:r>
            <a:r>
              <a:rPr lang="pt-BR" sz="1200" dirty="0">
                <a:solidFill>
                  <a:schemeClr val="tx1"/>
                </a:solidFill>
                <a:effectLst/>
              </a:rPr>
              <a:t> and </a:t>
            </a:r>
            <a:r>
              <a:rPr lang="pt-BR" sz="1200" dirty="0" err="1">
                <a:solidFill>
                  <a:schemeClr val="tx1"/>
                </a:solidFill>
                <a:effectLst/>
              </a:rPr>
              <a:t>protection</a:t>
            </a:r>
            <a:r>
              <a:rPr lang="pt-BR" sz="1200" dirty="0">
                <a:solidFill>
                  <a:schemeClr val="tx1"/>
                </a:solidFill>
                <a:effectLst/>
              </a:rPr>
              <a:t> </a:t>
            </a:r>
            <a:r>
              <a:rPr lang="pt-BR" sz="1200" dirty="0" err="1">
                <a:solidFill>
                  <a:schemeClr val="tx1"/>
                </a:solidFill>
                <a:effectLst/>
              </a:rPr>
              <a:t>strategy</a:t>
            </a:r>
            <a:r>
              <a:rPr lang="pt-BR" sz="1200" dirty="0">
                <a:solidFill>
                  <a:schemeClr val="tx1"/>
                </a:solidFill>
                <a:effectLst/>
              </a:rPr>
              <a:t>. In: </a:t>
            </a:r>
            <a:r>
              <a:rPr lang="pt-BR" sz="1200" dirty="0" err="1">
                <a:solidFill>
                  <a:schemeClr val="tx1"/>
                </a:solidFill>
                <a:effectLst/>
              </a:rPr>
              <a:t>International</a:t>
            </a:r>
            <a:r>
              <a:rPr lang="pt-BR" sz="1200" dirty="0">
                <a:solidFill>
                  <a:schemeClr val="tx1"/>
                </a:solidFill>
                <a:effectLst/>
              </a:rPr>
              <a:t> </a:t>
            </a:r>
            <a:r>
              <a:rPr lang="pt-BR" sz="1200" dirty="0" err="1">
                <a:solidFill>
                  <a:schemeClr val="tx1"/>
                </a:solidFill>
                <a:effectLst/>
              </a:rPr>
              <a:t>Conference</a:t>
            </a:r>
            <a:r>
              <a:rPr lang="pt-BR" sz="1200" dirty="0">
                <a:solidFill>
                  <a:schemeClr val="tx1"/>
                </a:solidFill>
                <a:effectLst/>
              </a:rPr>
              <a:t> of </a:t>
            </a:r>
            <a:r>
              <a:rPr lang="pt-BR" sz="1200" dirty="0" err="1">
                <a:solidFill>
                  <a:schemeClr val="tx1"/>
                </a:solidFill>
                <a:effectLst/>
              </a:rPr>
              <a:t>Vulnerability</a:t>
            </a:r>
            <a:r>
              <a:rPr lang="pt-BR" sz="1200" dirty="0">
                <a:solidFill>
                  <a:schemeClr val="tx1"/>
                </a:solidFill>
                <a:effectLst/>
              </a:rPr>
              <a:t> of </a:t>
            </a:r>
            <a:r>
              <a:rPr lang="pt-BR" sz="1200" dirty="0" err="1">
                <a:solidFill>
                  <a:schemeClr val="tx1"/>
                </a:solidFill>
                <a:effectLst/>
              </a:rPr>
              <a:t>Soil</a:t>
            </a:r>
            <a:r>
              <a:rPr lang="pt-BR" sz="1200" dirty="0">
                <a:solidFill>
                  <a:schemeClr val="tx1"/>
                </a:solidFill>
                <a:effectLst/>
              </a:rPr>
              <a:t> and </a:t>
            </a:r>
            <a:r>
              <a:rPr lang="pt-BR" sz="1200" dirty="0" err="1">
                <a:solidFill>
                  <a:schemeClr val="tx1"/>
                </a:solidFill>
                <a:effectLst/>
              </a:rPr>
              <a:t>Groundwater</a:t>
            </a:r>
            <a:r>
              <a:rPr lang="pt-BR" sz="1200" dirty="0">
                <a:solidFill>
                  <a:schemeClr val="tx1"/>
                </a:solidFill>
                <a:effectLst/>
              </a:rPr>
              <a:t> </a:t>
            </a:r>
            <a:r>
              <a:rPr lang="pt-BR" sz="1200" dirty="0" err="1">
                <a:solidFill>
                  <a:schemeClr val="tx1"/>
                </a:solidFill>
                <a:effectLst/>
              </a:rPr>
              <a:t>to</a:t>
            </a:r>
            <a:r>
              <a:rPr lang="pt-BR" sz="1200" dirty="0">
                <a:solidFill>
                  <a:schemeClr val="tx1"/>
                </a:solidFill>
                <a:effectLst/>
              </a:rPr>
              <a:t> </a:t>
            </a:r>
            <a:r>
              <a:rPr lang="pt-BR" sz="1200" dirty="0" err="1">
                <a:solidFill>
                  <a:schemeClr val="tx1"/>
                </a:solidFill>
                <a:effectLst/>
              </a:rPr>
              <a:t>Pollutants</a:t>
            </a:r>
            <a:r>
              <a:rPr lang="pt-BR" sz="1200" dirty="0">
                <a:solidFill>
                  <a:schemeClr val="tx1"/>
                </a:solidFill>
                <a:effectLst/>
              </a:rPr>
              <a:t>, 1987, </a:t>
            </a:r>
            <a:r>
              <a:rPr lang="pt-BR" sz="1200" dirty="0" err="1">
                <a:solidFill>
                  <a:schemeClr val="tx1"/>
                </a:solidFill>
                <a:effectLst/>
              </a:rPr>
              <a:t>Noordwijk</a:t>
            </a:r>
            <a:r>
              <a:rPr lang="pt-BR" sz="1200" dirty="0">
                <a:solidFill>
                  <a:schemeClr val="tx1"/>
                </a:solidFill>
                <a:effectLst/>
              </a:rPr>
              <a:t>. </a:t>
            </a:r>
            <a:r>
              <a:rPr lang="pt-BR" sz="1200" dirty="0" err="1">
                <a:solidFill>
                  <a:schemeClr val="tx1"/>
                </a:solidFill>
                <a:effectLst/>
              </a:rPr>
              <a:t>Proceedings</a:t>
            </a:r>
            <a:r>
              <a:rPr lang="pt-BR" sz="1200" dirty="0">
                <a:solidFill>
                  <a:schemeClr val="tx1"/>
                </a:solidFill>
                <a:effectLst/>
              </a:rPr>
              <a:t>... The </a:t>
            </a:r>
            <a:r>
              <a:rPr lang="pt-BR" sz="1200" dirty="0" err="1">
                <a:solidFill>
                  <a:schemeClr val="tx1"/>
                </a:solidFill>
                <a:effectLst/>
              </a:rPr>
              <a:t>Hague</a:t>
            </a:r>
            <a:r>
              <a:rPr lang="pt-BR" sz="1200" dirty="0">
                <a:solidFill>
                  <a:schemeClr val="tx1"/>
                </a:solidFill>
                <a:effectLst/>
              </a:rPr>
              <a:t>: TNO </a:t>
            </a:r>
            <a:r>
              <a:rPr lang="pt-BR" sz="1200" dirty="0" err="1">
                <a:solidFill>
                  <a:schemeClr val="tx1"/>
                </a:solidFill>
                <a:effectLst/>
              </a:rPr>
              <a:t>Committee</a:t>
            </a:r>
            <a:r>
              <a:rPr lang="pt-BR" sz="1200" dirty="0">
                <a:solidFill>
                  <a:schemeClr val="tx1"/>
                </a:solidFill>
                <a:effectLst/>
              </a:rPr>
              <a:t> </a:t>
            </a:r>
            <a:r>
              <a:rPr lang="pt-BR" sz="1200" dirty="0" err="1">
                <a:solidFill>
                  <a:schemeClr val="tx1"/>
                </a:solidFill>
                <a:effectLst/>
              </a:rPr>
              <a:t>on</a:t>
            </a:r>
            <a:r>
              <a:rPr lang="pt-BR" sz="1200" dirty="0">
                <a:solidFill>
                  <a:schemeClr val="tx1"/>
                </a:solidFill>
                <a:effectLst/>
              </a:rPr>
              <a:t> </a:t>
            </a:r>
            <a:r>
              <a:rPr lang="pt-BR" sz="1200" dirty="0" err="1">
                <a:solidFill>
                  <a:schemeClr val="tx1"/>
                </a:solidFill>
                <a:effectLst/>
              </a:rPr>
              <a:t>Hydrological</a:t>
            </a:r>
            <a:r>
              <a:rPr lang="pt-BR" sz="1200" dirty="0">
                <a:solidFill>
                  <a:schemeClr val="tx1"/>
                </a:solidFill>
                <a:effectLst/>
              </a:rPr>
              <a:t> </a:t>
            </a:r>
            <a:r>
              <a:rPr lang="pt-BR" sz="1200" dirty="0" err="1">
                <a:solidFill>
                  <a:schemeClr val="tx1"/>
                </a:solidFill>
                <a:effectLst/>
              </a:rPr>
              <a:t>Research</a:t>
            </a:r>
            <a:r>
              <a:rPr lang="pt-BR" sz="1200" dirty="0">
                <a:solidFill>
                  <a:schemeClr val="tx1"/>
                </a:solidFill>
                <a:effectLst/>
              </a:rPr>
              <a:t>; </a:t>
            </a:r>
            <a:r>
              <a:rPr lang="pt-BR" sz="1200" dirty="0" err="1">
                <a:solidFill>
                  <a:schemeClr val="tx1"/>
                </a:solidFill>
                <a:effectLst/>
              </a:rPr>
              <a:t>Bilthoven</a:t>
            </a:r>
            <a:r>
              <a:rPr lang="pt-BR" sz="1200" dirty="0">
                <a:solidFill>
                  <a:schemeClr val="tx1"/>
                </a:solidFill>
                <a:effectLst/>
              </a:rPr>
              <a:t>: </a:t>
            </a:r>
            <a:r>
              <a:rPr lang="pt-BR" sz="1200" dirty="0" err="1">
                <a:solidFill>
                  <a:schemeClr val="tx1"/>
                </a:solidFill>
                <a:effectLst/>
              </a:rPr>
              <a:t>National</a:t>
            </a:r>
            <a:r>
              <a:rPr lang="pt-BR" sz="1200" dirty="0">
                <a:solidFill>
                  <a:schemeClr val="tx1"/>
                </a:solidFill>
                <a:effectLst/>
              </a:rPr>
              <a:t> </a:t>
            </a:r>
            <a:r>
              <a:rPr lang="pt-BR" sz="1200" dirty="0" err="1">
                <a:solidFill>
                  <a:schemeClr val="tx1"/>
                </a:solidFill>
                <a:effectLst/>
              </a:rPr>
              <a:t>Institute</a:t>
            </a:r>
            <a:r>
              <a:rPr lang="pt-BR" sz="1200" dirty="0">
                <a:solidFill>
                  <a:schemeClr val="tx1"/>
                </a:solidFill>
                <a:effectLst/>
              </a:rPr>
              <a:t> of </a:t>
            </a:r>
            <a:r>
              <a:rPr lang="pt-BR" sz="1200" dirty="0" err="1">
                <a:solidFill>
                  <a:schemeClr val="tx1"/>
                </a:solidFill>
                <a:effectLst/>
              </a:rPr>
              <a:t>Public</a:t>
            </a:r>
            <a:r>
              <a:rPr lang="pt-BR" sz="1200" dirty="0">
                <a:solidFill>
                  <a:schemeClr val="tx1"/>
                </a:solidFill>
                <a:effectLst/>
              </a:rPr>
              <a:t> Health and Environmental </a:t>
            </a:r>
            <a:r>
              <a:rPr lang="pt-BR" sz="1200" dirty="0" err="1">
                <a:solidFill>
                  <a:schemeClr val="tx1"/>
                </a:solidFill>
                <a:effectLst/>
              </a:rPr>
              <a:t>Hygiene</a:t>
            </a:r>
            <a:r>
              <a:rPr lang="pt-BR" sz="1200" dirty="0">
                <a:solidFill>
                  <a:schemeClr val="tx1"/>
                </a:solidFill>
                <a:effectLst/>
              </a:rPr>
              <a:t>, 1987.</a:t>
            </a:r>
          </a:p>
          <a:p>
            <a:pPr marL="457200" indent="-457200" algn="just">
              <a:buFontTx/>
              <a:buAutoNum type="arabicParenR"/>
            </a:pPr>
            <a:r>
              <a:rPr lang="pt-BR" sz="1200" dirty="0">
                <a:solidFill>
                  <a:schemeClr val="tx1"/>
                </a:solidFill>
                <a:effectLst/>
              </a:rPr>
              <a:t>HIRATA, R. Fundamentos e estratégias de proteção e controle da qualidade das águas subterrâneas: estudos de casos no Estado de São Paulo. 1994. 195 f. Tese (Doutorado) – Instituto de Geociências, Universidade de São Paulo, São Paulo, 1994.</a:t>
            </a:r>
          </a:p>
          <a:p>
            <a:pPr marL="457200" indent="-457200" algn="just">
              <a:buFontTx/>
              <a:buAutoNum type="arabicParenR"/>
            </a:pPr>
            <a:r>
              <a:rPr lang="pt-BR" sz="1200" dirty="0">
                <a:solidFill>
                  <a:schemeClr val="tx1"/>
                </a:solidFill>
                <a:effectLst/>
              </a:rPr>
              <a:t>IBGE. Mapas de Solo, 2006. Disponível em &lt;ftp://geoftp.ibge.gov.br/mapas_tematicos/mapas_murais/solos.pdf&gt; Acessado em 24 de janeiro de 2016.</a:t>
            </a:r>
          </a:p>
          <a:p>
            <a:pPr marL="457200" indent="-457200" algn="just">
              <a:buFontTx/>
              <a:buAutoNum type="arabicParenR"/>
            </a:pPr>
            <a:r>
              <a:rPr lang="pt-BR" sz="1200" dirty="0">
                <a:solidFill>
                  <a:schemeClr val="tx1"/>
                </a:solidFill>
                <a:effectLst/>
              </a:rPr>
              <a:t>QUANTUM GIS, GNU GENERAL PUBLIC LICENSE </a:t>
            </a:r>
            <a:r>
              <a:rPr lang="pt-BR" sz="1200" dirty="0" err="1">
                <a:solidFill>
                  <a:schemeClr val="tx1"/>
                </a:solidFill>
                <a:effectLst/>
              </a:rPr>
              <a:t>Version</a:t>
            </a:r>
            <a:r>
              <a:rPr lang="pt-BR" sz="1200" dirty="0">
                <a:solidFill>
                  <a:schemeClr val="tx1"/>
                </a:solidFill>
                <a:effectLst/>
              </a:rPr>
              <a:t> 2, </a:t>
            </a:r>
            <a:r>
              <a:rPr lang="pt-BR" sz="1200" dirty="0" err="1">
                <a:solidFill>
                  <a:schemeClr val="tx1"/>
                </a:solidFill>
                <a:effectLst/>
              </a:rPr>
              <a:t>June</a:t>
            </a:r>
            <a:r>
              <a:rPr lang="pt-BR" sz="1200" dirty="0">
                <a:solidFill>
                  <a:schemeClr val="tx1"/>
                </a:solidFill>
                <a:effectLst/>
              </a:rPr>
              <a:t> 1991 Copyright (C) 1989, 1991 </a:t>
            </a:r>
            <a:r>
              <a:rPr lang="pt-BR" sz="1200" dirty="0" err="1">
                <a:solidFill>
                  <a:schemeClr val="tx1"/>
                </a:solidFill>
                <a:effectLst/>
              </a:rPr>
              <a:t>Free</a:t>
            </a:r>
            <a:r>
              <a:rPr lang="pt-BR" sz="1200" dirty="0">
                <a:solidFill>
                  <a:schemeClr val="tx1"/>
                </a:solidFill>
                <a:effectLst/>
              </a:rPr>
              <a:t> Software Foundation, Inc., 51 Franklin Street, </a:t>
            </a:r>
            <a:r>
              <a:rPr lang="pt-BR" sz="1200" dirty="0" err="1">
                <a:solidFill>
                  <a:schemeClr val="tx1"/>
                </a:solidFill>
                <a:effectLst/>
              </a:rPr>
              <a:t>Fifth</a:t>
            </a:r>
            <a:r>
              <a:rPr lang="pt-BR" sz="1200" dirty="0">
                <a:solidFill>
                  <a:schemeClr val="tx1"/>
                </a:solidFill>
                <a:effectLst/>
              </a:rPr>
              <a:t> </a:t>
            </a:r>
            <a:r>
              <a:rPr lang="pt-BR" sz="1200" dirty="0" err="1">
                <a:solidFill>
                  <a:schemeClr val="tx1"/>
                </a:solidFill>
                <a:effectLst/>
              </a:rPr>
              <a:t>Floor</a:t>
            </a:r>
            <a:r>
              <a:rPr lang="pt-BR" sz="1200" dirty="0">
                <a:solidFill>
                  <a:schemeClr val="tx1"/>
                </a:solidFill>
                <a:effectLst/>
              </a:rPr>
              <a:t>, Boston, MA </a:t>
            </a:r>
          </a:p>
          <a:p>
            <a:pPr marL="457200" indent="-457200" algn="just">
              <a:buFontTx/>
              <a:buAutoNum type="arabicParenR"/>
            </a:pPr>
            <a:r>
              <a:rPr lang="pt-BR" sz="1200" dirty="0">
                <a:solidFill>
                  <a:schemeClr val="tx1"/>
                </a:solidFill>
                <a:effectLst/>
              </a:rPr>
              <a:t>MIRAGAYA, J. A região de Brasília - Goiânia: formação, problemas e potencialidades. Revista de Conjuntura nº. 05 Jan/Mar-2001, Brasília, Distrito Federal, 2001.</a:t>
            </a:r>
          </a:p>
          <a:p>
            <a:pPr marL="457200" indent="-457200" algn="just">
              <a:buFontTx/>
              <a:buAutoNum type="arabicParenR"/>
            </a:pPr>
            <a:r>
              <a:rPr lang="pt-BR" sz="1200" dirty="0">
                <a:solidFill>
                  <a:schemeClr val="tx1"/>
                </a:solidFill>
                <a:effectLst/>
              </a:rPr>
              <a:t>NOGUEIRA, A. K. Uso de geoprocessamento para mapeamento de vulnerabilidade como instrumento de gestão de águas subterrâneas em Aparecida de Goiânia/GO [manuscrito e eletrônico] / </a:t>
            </a:r>
            <a:r>
              <a:rPr lang="pt-BR" sz="1200" dirty="0" err="1">
                <a:solidFill>
                  <a:schemeClr val="tx1"/>
                </a:solidFill>
                <a:effectLst/>
              </a:rPr>
              <a:t>Anyella</a:t>
            </a:r>
            <a:r>
              <a:rPr lang="pt-BR" sz="1200" dirty="0">
                <a:solidFill>
                  <a:schemeClr val="tx1"/>
                </a:solidFill>
                <a:effectLst/>
              </a:rPr>
              <a:t> </a:t>
            </a:r>
            <a:r>
              <a:rPr lang="pt-BR" sz="1200" dirty="0" err="1">
                <a:solidFill>
                  <a:schemeClr val="tx1"/>
                </a:solidFill>
                <a:effectLst/>
              </a:rPr>
              <a:t>Kássia</a:t>
            </a:r>
            <a:r>
              <a:rPr lang="pt-BR" sz="1200" dirty="0">
                <a:solidFill>
                  <a:schemeClr val="tx1"/>
                </a:solidFill>
                <a:effectLst/>
              </a:rPr>
              <a:t> Nogueira - 2010, </a:t>
            </a:r>
            <a:r>
              <a:rPr lang="pt-BR" sz="1200" dirty="0" err="1">
                <a:solidFill>
                  <a:schemeClr val="tx1"/>
                </a:solidFill>
                <a:effectLst/>
              </a:rPr>
              <a:t>xv</a:t>
            </a:r>
            <a:r>
              <a:rPr lang="pt-BR" sz="1200" dirty="0">
                <a:solidFill>
                  <a:schemeClr val="tx1"/>
                </a:solidFill>
                <a:effectLst/>
              </a:rPr>
              <a:t>, 134 f., Dissertação (Mestrado) </a:t>
            </a:r>
            <a:r>
              <a:rPr lang="pt-BR" sz="1200" dirty="0" err="1">
                <a:solidFill>
                  <a:schemeClr val="tx1"/>
                </a:solidFill>
                <a:effectLst/>
              </a:rPr>
              <a:t>tabs</a:t>
            </a:r>
            <a:r>
              <a:rPr lang="pt-BR" sz="1200" dirty="0">
                <a:solidFill>
                  <a:schemeClr val="tx1"/>
                </a:solidFill>
                <a:effectLst/>
              </a:rPr>
              <a:t>, 2010.</a:t>
            </a:r>
          </a:p>
          <a:p>
            <a:pPr marL="457200" indent="-457200" algn="just">
              <a:buFontTx/>
              <a:buAutoNum type="arabicParenR"/>
            </a:pPr>
            <a:r>
              <a:rPr lang="pt-BR" sz="1200" dirty="0">
                <a:solidFill>
                  <a:schemeClr val="tx1"/>
                </a:solidFill>
                <a:effectLst/>
              </a:rPr>
              <a:t>SEPLAN, Secretaria de Planejamento do Estado de Goiás (2008). "Itumbiara (GO) - 5º Lugar" (PDF). Consultado em 11 de fevereiro de 2016</a:t>
            </a:r>
            <a:r>
              <a:rPr lang="pt-BR" sz="1200" dirty="0" smtClean="0">
                <a:solidFill>
                  <a:schemeClr val="tx1"/>
                </a:solidFill>
                <a:effectLst/>
              </a:rPr>
              <a:t>.</a:t>
            </a:r>
            <a:endParaRPr lang="pt-BR" sz="1200" dirty="0">
              <a:solidFill>
                <a:schemeClr val="tx1"/>
              </a:solidFill>
              <a:effectLst/>
            </a:endParaRPr>
          </a:p>
        </p:txBody>
      </p:sp>
    </p:spTree>
    <p:extLst>
      <p:ext uri="{BB962C8B-B14F-4D97-AF65-F5344CB8AC3E}">
        <p14:creationId xmlns:p14="http://schemas.microsoft.com/office/powerpoint/2010/main" val="419317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pPr/>
              <a:t>17</a:t>
            </a:fld>
            <a:endParaRPr lang="en-US" sz="1600" dirty="0"/>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Agradecimentos:</a:t>
            </a:r>
          </a:p>
        </p:txBody>
      </p:sp>
      <p:pic>
        <p:nvPicPr>
          <p:cNvPr id="6" name="Imagem 5" descr="logo-conagua-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017" y="1340767"/>
            <a:ext cx="4176464" cy="151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noticia1313075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027" y="3068960"/>
            <a:ext cx="1819077" cy="19351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oncursos2014.blog.br/wp-content/uploads/2013/07/Concurso-Saneago-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64242"/>
            <a:ext cx="2933700" cy="166687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632016" y="5157192"/>
            <a:ext cx="7809787" cy="1077218"/>
          </a:xfrm>
          <a:prstGeom prst="rect">
            <a:avLst/>
          </a:prstGeom>
        </p:spPr>
        <p:txBody>
          <a:bodyPr wrap="square">
            <a:spAutoFit/>
          </a:bodyPr>
          <a:lstStyle/>
          <a:p>
            <a:r>
              <a:rPr lang="pt-BR" sz="1600" b="1" dirty="0" smtClean="0"/>
              <a:t>Contato: Eng. Quím. Diogo </a:t>
            </a:r>
            <a:r>
              <a:rPr lang="pt-BR" sz="1600" b="1" dirty="0"/>
              <a:t>Coelho </a:t>
            </a:r>
            <a:r>
              <a:rPr lang="pt-BR" sz="1600" b="1" dirty="0" smtClean="0"/>
              <a:t>Crispim, </a:t>
            </a:r>
            <a:r>
              <a:rPr lang="pt-BR" sz="1600" b="1" dirty="0" err="1" smtClean="0"/>
              <a:t>MSc</a:t>
            </a:r>
            <a:r>
              <a:rPr lang="pt-BR" sz="1600" b="1" dirty="0" smtClean="0"/>
              <a:t>.</a:t>
            </a:r>
            <a:endParaRPr lang="pt-BR" sz="1600" dirty="0"/>
          </a:p>
          <a:p>
            <a:r>
              <a:rPr lang="pt-BR" sz="1600" dirty="0" smtClean="0"/>
              <a:t>E-mail: 	</a:t>
            </a:r>
            <a:r>
              <a:rPr lang="pt-BR" sz="1600" dirty="0" smtClean="0">
                <a:hlinkClick r:id="rId5"/>
              </a:rPr>
              <a:t>dccrispim@hotmail.com</a:t>
            </a:r>
            <a:endParaRPr lang="pt-BR" sz="1600" dirty="0" smtClean="0"/>
          </a:p>
          <a:p>
            <a:r>
              <a:rPr lang="pt-BR" sz="1600" dirty="0"/>
              <a:t>	</a:t>
            </a:r>
            <a:r>
              <a:rPr lang="pt-BR" sz="1600" dirty="0" smtClean="0">
                <a:hlinkClick r:id="rId6"/>
              </a:rPr>
              <a:t>diogospawn@gmail.com</a:t>
            </a:r>
            <a:endParaRPr lang="pt-BR" sz="1600" dirty="0" smtClean="0"/>
          </a:p>
          <a:p>
            <a:r>
              <a:rPr lang="pt-BR" sz="1600" dirty="0" smtClean="0"/>
              <a:t>Telefone: (62) 9686-3054</a:t>
            </a:r>
            <a:endParaRPr lang="pt-BR" sz="1600" dirty="0"/>
          </a:p>
        </p:txBody>
      </p:sp>
    </p:spTree>
    <p:extLst>
      <p:ext uri="{BB962C8B-B14F-4D97-AF65-F5344CB8AC3E}">
        <p14:creationId xmlns:p14="http://schemas.microsoft.com/office/powerpoint/2010/main" val="91001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2</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a:noAutofit/>
          </a:bodyPr>
          <a:lstStyle/>
          <a:p>
            <a:pPr algn="l"/>
            <a:r>
              <a:rPr lang="pt-BR" sz="3200" dirty="0" smtClean="0">
                <a:solidFill>
                  <a:schemeClr val="bg2">
                    <a:lumMod val="50000"/>
                  </a:schemeClr>
                </a:solidFill>
              </a:rPr>
              <a:t>Tópicos:</a:t>
            </a:r>
          </a:p>
        </p:txBody>
      </p:sp>
      <p:sp>
        <p:nvSpPr>
          <p:cNvPr id="5" name="Título 1"/>
          <p:cNvSpPr txBox="1">
            <a:spLocks/>
          </p:cNvSpPr>
          <p:nvPr/>
        </p:nvSpPr>
        <p:spPr>
          <a:xfrm>
            <a:off x="609600" y="1124744"/>
            <a:ext cx="7772400" cy="5454352"/>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514350" lvl="0" indent="-514350" algn="l" eaLnBrk="0" fontAlgn="base" hangingPunct="0">
              <a:lnSpc>
                <a:spcPct val="150000"/>
              </a:lnSpc>
              <a:spcAft>
                <a:spcPct val="0"/>
              </a:spcAft>
              <a:buAutoNum type="arabicPeriod"/>
              <a:tabLst>
                <a:tab pos="304800" algn="l"/>
                <a:tab pos="5394325" algn="r"/>
              </a:tabLst>
            </a:pPr>
            <a:r>
              <a:rPr lang="pt-BR" sz="2500" dirty="0" smtClean="0">
                <a:solidFill>
                  <a:schemeClr val="tx1"/>
                </a:solidFill>
                <a:effectLst/>
                <a:latin typeface="+mj-lt"/>
              </a:rPr>
              <a:t>Introdução</a:t>
            </a:r>
          </a:p>
          <a:p>
            <a:pPr lvl="0" algn="l" eaLnBrk="0" fontAlgn="base" hangingPunct="0">
              <a:lnSpc>
                <a:spcPct val="150000"/>
              </a:lnSpc>
              <a:spcAft>
                <a:spcPct val="0"/>
              </a:spcAft>
              <a:tabLst>
                <a:tab pos="304800" algn="l"/>
                <a:tab pos="5394325" algn="r"/>
              </a:tabLst>
            </a:pPr>
            <a:r>
              <a:rPr lang="pt-BR" sz="2500" dirty="0" smtClean="0">
                <a:solidFill>
                  <a:schemeClr val="tx1"/>
                </a:solidFill>
                <a:effectLst/>
                <a:latin typeface="+mj-lt"/>
              </a:rPr>
              <a:t>	</a:t>
            </a:r>
            <a:r>
              <a:rPr lang="pt-BR" sz="2500" dirty="0">
                <a:solidFill>
                  <a:schemeClr val="tx1"/>
                </a:solidFill>
                <a:effectLst/>
                <a:latin typeface="+mj-lt"/>
              </a:rPr>
              <a:t> </a:t>
            </a:r>
            <a:r>
              <a:rPr lang="pt-BR" sz="2500" dirty="0" smtClean="0">
                <a:solidFill>
                  <a:schemeClr val="tx1"/>
                </a:solidFill>
                <a:effectLst/>
                <a:latin typeface="+mj-lt"/>
              </a:rPr>
              <a:t> 1.1 Justificativa</a:t>
            </a:r>
          </a:p>
          <a:p>
            <a:pPr lvl="0" algn="l" eaLnBrk="0" fontAlgn="base" hangingPunct="0">
              <a:lnSpc>
                <a:spcPct val="150000"/>
              </a:lnSpc>
              <a:spcAft>
                <a:spcPct val="0"/>
              </a:spcAft>
              <a:tabLst>
                <a:tab pos="304800" algn="l"/>
                <a:tab pos="5394325" algn="r"/>
              </a:tabLst>
            </a:pPr>
            <a:r>
              <a:rPr lang="pt-BR" sz="2500" dirty="0" smtClean="0">
                <a:solidFill>
                  <a:schemeClr val="tx1"/>
                </a:solidFill>
                <a:effectLst/>
                <a:latin typeface="+mj-lt"/>
              </a:rPr>
              <a:t>	  1.2 Objetivos</a:t>
            </a:r>
          </a:p>
          <a:p>
            <a:pPr marL="514350" lvl="0" indent="-514350" algn="l" eaLnBrk="0" fontAlgn="base" hangingPunct="0">
              <a:lnSpc>
                <a:spcPct val="150000"/>
              </a:lnSpc>
              <a:spcAft>
                <a:spcPct val="0"/>
              </a:spcAft>
              <a:buFont typeface="+mj-lt"/>
              <a:buAutoNum type="arabicPeriod" startAt="2"/>
              <a:tabLst>
                <a:tab pos="304800" algn="l"/>
                <a:tab pos="5394325" algn="r"/>
              </a:tabLst>
            </a:pPr>
            <a:r>
              <a:rPr lang="pt-BR" sz="2500" dirty="0" smtClean="0">
                <a:solidFill>
                  <a:schemeClr val="tx1"/>
                </a:solidFill>
                <a:effectLst/>
                <a:latin typeface="+mj-lt"/>
              </a:rPr>
              <a:t>Revisão Bibliográfica</a:t>
            </a:r>
          </a:p>
          <a:p>
            <a:pPr marL="514350" lvl="0" indent="-514350" algn="l" eaLnBrk="0" fontAlgn="base" hangingPunct="0">
              <a:lnSpc>
                <a:spcPct val="150000"/>
              </a:lnSpc>
              <a:spcAft>
                <a:spcPct val="0"/>
              </a:spcAft>
              <a:buFont typeface="+mj-lt"/>
              <a:buAutoNum type="arabicPeriod" startAt="2"/>
              <a:tabLst>
                <a:tab pos="304800" algn="l"/>
                <a:tab pos="5394325" algn="r"/>
              </a:tabLst>
            </a:pPr>
            <a:r>
              <a:rPr lang="pt-BR" sz="2500" dirty="0" smtClean="0">
                <a:solidFill>
                  <a:schemeClr val="tx1"/>
                </a:solidFill>
                <a:effectLst/>
                <a:latin typeface="+mj-lt"/>
              </a:rPr>
              <a:t>Material e Métodos</a:t>
            </a:r>
          </a:p>
          <a:p>
            <a:pPr algn="l" eaLnBrk="0" fontAlgn="base" hangingPunct="0">
              <a:lnSpc>
                <a:spcPct val="150000"/>
              </a:lnSpc>
              <a:spcAft>
                <a:spcPct val="0"/>
              </a:spcAft>
              <a:tabLst>
                <a:tab pos="304800" algn="l"/>
                <a:tab pos="5394325" algn="r"/>
              </a:tabLst>
            </a:pPr>
            <a:r>
              <a:rPr lang="pt-BR" sz="2500" dirty="0">
                <a:solidFill>
                  <a:schemeClr val="tx1"/>
                </a:solidFill>
                <a:effectLst/>
                <a:latin typeface="+mj-lt"/>
              </a:rPr>
              <a:t>	</a:t>
            </a:r>
            <a:r>
              <a:rPr lang="pt-BR" sz="2500" dirty="0" smtClean="0">
                <a:solidFill>
                  <a:schemeClr val="tx1"/>
                </a:solidFill>
                <a:effectLst/>
                <a:latin typeface="+mj-lt"/>
              </a:rPr>
              <a:t>  </a:t>
            </a:r>
            <a:r>
              <a:rPr lang="pt-BR" sz="2500" dirty="0">
                <a:solidFill>
                  <a:schemeClr val="tx1"/>
                </a:solidFill>
                <a:effectLst/>
                <a:latin typeface="+mj-lt"/>
              </a:rPr>
              <a:t>3.1 Construção do mapa de vulnerabilidade;</a:t>
            </a:r>
          </a:p>
          <a:p>
            <a:pPr algn="l" eaLnBrk="0" fontAlgn="base" hangingPunct="0">
              <a:lnSpc>
                <a:spcPct val="150000"/>
              </a:lnSpc>
              <a:spcAft>
                <a:spcPct val="0"/>
              </a:spcAft>
              <a:tabLst>
                <a:tab pos="304800" algn="l"/>
                <a:tab pos="5394325" algn="r"/>
              </a:tabLst>
            </a:pPr>
            <a:r>
              <a:rPr lang="pt-BR" sz="2500" dirty="0">
                <a:solidFill>
                  <a:schemeClr val="tx1"/>
                </a:solidFill>
                <a:effectLst/>
                <a:latin typeface="+mj-lt"/>
              </a:rPr>
              <a:t>	</a:t>
            </a:r>
            <a:r>
              <a:rPr lang="pt-BR" sz="2500" dirty="0" smtClean="0">
                <a:solidFill>
                  <a:schemeClr val="tx1"/>
                </a:solidFill>
                <a:effectLst/>
                <a:latin typeface="+mj-lt"/>
              </a:rPr>
              <a:t>  3.4 </a:t>
            </a:r>
            <a:r>
              <a:rPr lang="pt-BR" sz="2500" dirty="0">
                <a:solidFill>
                  <a:schemeClr val="tx1"/>
                </a:solidFill>
                <a:effectLst/>
                <a:latin typeface="+mj-lt"/>
              </a:rPr>
              <a:t>Seleção dos municípios a serem avaliados;</a:t>
            </a:r>
          </a:p>
          <a:p>
            <a:pPr marL="514350" indent="-514350" algn="l" eaLnBrk="0" fontAlgn="base" hangingPunct="0">
              <a:lnSpc>
                <a:spcPct val="150000"/>
              </a:lnSpc>
              <a:spcAft>
                <a:spcPct val="0"/>
              </a:spcAft>
              <a:buFont typeface="+mj-lt"/>
              <a:buAutoNum type="arabicPeriod" startAt="4"/>
              <a:tabLst>
                <a:tab pos="304800" algn="l"/>
                <a:tab pos="5394325" algn="r"/>
              </a:tabLst>
            </a:pPr>
            <a:r>
              <a:rPr lang="pt-BR" sz="2500" dirty="0" smtClean="0">
                <a:solidFill>
                  <a:schemeClr val="tx1"/>
                </a:solidFill>
                <a:effectLst/>
                <a:latin typeface="+mj-lt"/>
              </a:rPr>
              <a:t>Resultados </a:t>
            </a:r>
          </a:p>
          <a:p>
            <a:pPr marL="457200" indent="-457200" algn="l">
              <a:lnSpc>
                <a:spcPct val="150000"/>
              </a:lnSpc>
              <a:buFont typeface="+mj-lt"/>
              <a:buAutoNum type="arabicPeriod" startAt="5"/>
            </a:pPr>
            <a:r>
              <a:rPr lang="pt-BR" sz="2500" dirty="0" smtClean="0">
                <a:solidFill>
                  <a:schemeClr val="tx1"/>
                </a:solidFill>
                <a:effectLst/>
                <a:latin typeface="+mj-lt"/>
              </a:rPr>
              <a:t>Referências Bibliográficas</a:t>
            </a:r>
            <a:endParaRPr lang="en-US" sz="2500" dirty="0">
              <a:solidFill>
                <a:schemeClr val="tx1"/>
              </a:solidFill>
              <a:effectLst/>
              <a:latin typeface="+mj-lt"/>
            </a:endParaRPr>
          </a:p>
        </p:txBody>
      </p:sp>
    </p:spTree>
    <p:extLst>
      <p:ext uri="{BB962C8B-B14F-4D97-AF65-F5344CB8AC3E}">
        <p14:creationId xmlns:p14="http://schemas.microsoft.com/office/powerpoint/2010/main" val="100285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3</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a:noAutofit/>
          </a:bodyPr>
          <a:lstStyle/>
          <a:p>
            <a:pPr algn="l"/>
            <a:r>
              <a:rPr lang="pt-BR" sz="3200" dirty="0" smtClean="0">
                <a:solidFill>
                  <a:schemeClr val="bg2">
                    <a:lumMod val="50000"/>
                  </a:schemeClr>
                </a:solidFill>
              </a:rPr>
              <a:t>1. Introdução</a:t>
            </a:r>
          </a:p>
        </p:txBody>
      </p:sp>
      <p:pic>
        <p:nvPicPr>
          <p:cNvPr id="1026" name="Picture 2" descr="http://www.energiaeficiente.com.br/wp-content/uploads/2009/07/ad_wwf_espaa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7843"/>
            <a:ext cx="5904656" cy="293862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2168340" y="3908888"/>
            <a:ext cx="3952875" cy="983303"/>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pt-BR" sz="1200" dirty="0" smtClean="0">
                <a:effectLst/>
              </a:rPr>
              <a:t>(WWF BRASIL, 2009)</a:t>
            </a:r>
            <a:endParaRPr lang="pt-PT" sz="1200" dirty="0" smtClean="0">
              <a:effectLst/>
            </a:endParaRPr>
          </a:p>
        </p:txBody>
      </p:sp>
      <p:pic>
        <p:nvPicPr>
          <p:cNvPr id="1028" name="Picture 4" descr="cham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8" y="4370983"/>
            <a:ext cx="4496076" cy="2214030"/>
          </a:xfrm>
          <a:prstGeom prst="rect">
            <a:avLst/>
          </a:prstGeom>
          <a:noFill/>
          <a:extLst>
            <a:ext uri="{909E8E84-426E-40DD-AFC4-6F175D3DCCD1}">
              <a14:hiddenFill xmlns:a14="http://schemas.microsoft.com/office/drawing/2010/main">
                <a:solidFill>
                  <a:srgbClr val="FFFFFF"/>
                </a:solidFill>
              </a14:hiddenFill>
            </a:ext>
          </a:extLst>
        </p:spPr>
      </p:pic>
      <p:sp>
        <p:nvSpPr>
          <p:cNvPr id="3" name="Seta para baixo 2"/>
          <p:cNvSpPr/>
          <p:nvPr/>
        </p:nvSpPr>
        <p:spPr>
          <a:xfrm>
            <a:off x="2146814" y="3874751"/>
            <a:ext cx="1673636" cy="867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p:cNvSpPr txBox="1">
            <a:spLocks/>
          </p:cNvSpPr>
          <p:nvPr/>
        </p:nvSpPr>
        <p:spPr>
          <a:xfrm>
            <a:off x="1403648" y="6547437"/>
            <a:ext cx="3952875" cy="983303"/>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pt-BR" sz="1200" dirty="0" smtClean="0">
                <a:effectLst/>
              </a:rPr>
              <a:t>(AGSOLVE, 2013)</a:t>
            </a:r>
            <a:endParaRPr lang="pt-PT" sz="1200" dirty="0" smtClean="0">
              <a:effectLst/>
            </a:endParaRPr>
          </a:p>
        </p:txBody>
      </p:sp>
      <p:sp>
        <p:nvSpPr>
          <p:cNvPr id="13" name="Explosão 1 12"/>
          <p:cNvSpPr/>
          <p:nvPr/>
        </p:nvSpPr>
        <p:spPr>
          <a:xfrm>
            <a:off x="3849960" y="731837"/>
            <a:ext cx="5328592" cy="305720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r>
              <a:rPr lang="en-US" sz="1600" dirty="0" err="1" smtClean="0"/>
              <a:t>Crescimento</a:t>
            </a:r>
            <a:r>
              <a:rPr lang="en-US" sz="1600" dirty="0" smtClean="0"/>
              <a:t> </a:t>
            </a:r>
            <a:r>
              <a:rPr lang="en-US" sz="1600" dirty="0" err="1" smtClean="0"/>
              <a:t>desordenado</a:t>
            </a:r>
            <a:r>
              <a:rPr lang="en-US" sz="1600" dirty="0" smtClean="0"/>
              <a:t>;</a:t>
            </a:r>
          </a:p>
          <a:p>
            <a:pPr algn="ctr"/>
            <a:r>
              <a:rPr lang="en-US" sz="1600" dirty="0" smtClean="0"/>
              <a:t>- </a:t>
            </a:r>
            <a:r>
              <a:rPr lang="en-US" sz="1600" dirty="0" err="1" smtClean="0"/>
              <a:t>Contaminação</a:t>
            </a:r>
            <a:r>
              <a:rPr lang="en-US" sz="1600" dirty="0" smtClean="0"/>
              <a:t> e </a:t>
            </a:r>
            <a:r>
              <a:rPr lang="en-US" sz="1600" dirty="0" err="1" smtClean="0"/>
              <a:t>escassez</a:t>
            </a:r>
            <a:r>
              <a:rPr lang="en-US" sz="1600" dirty="0" smtClean="0"/>
              <a:t> </a:t>
            </a:r>
            <a:r>
              <a:rPr lang="en-US" sz="1600" dirty="0"/>
              <a:t>do </a:t>
            </a:r>
            <a:r>
              <a:rPr lang="en-US" sz="1600" dirty="0" err="1"/>
              <a:t>Manancial</a:t>
            </a:r>
            <a:r>
              <a:rPr lang="en-US" sz="1600" dirty="0"/>
              <a:t> </a:t>
            </a:r>
            <a:r>
              <a:rPr lang="en-US" sz="1600" dirty="0" smtClean="0"/>
              <a:t>Superficia</a:t>
            </a:r>
            <a:r>
              <a:rPr lang="en-US" dirty="0" smtClean="0"/>
              <a:t>l (HIRATA, 1994) </a:t>
            </a:r>
            <a:endParaRPr lang="pt-BR" dirty="0"/>
          </a:p>
        </p:txBody>
      </p:sp>
      <p:sp>
        <p:nvSpPr>
          <p:cNvPr id="14" name="Pergaminho vertical 13"/>
          <p:cNvSpPr/>
          <p:nvPr/>
        </p:nvSpPr>
        <p:spPr>
          <a:xfrm>
            <a:off x="4751795" y="4437112"/>
            <a:ext cx="3883077" cy="1972903"/>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accent3">
                    <a:lumMod val="50000"/>
                  </a:schemeClr>
                </a:solidFill>
              </a:rPr>
              <a:t>- </a:t>
            </a:r>
            <a:r>
              <a:rPr lang="en-US" sz="1600" dirty="0" err="1" smtClean="0">
                <a:solidFill>
                  <a:schemeClr val="accent3">
                    <a:lumMod val="50000"/>
                  </a:schemeClr>
                </a:solidFill>
              </a:rPr>
              <a:t>Recurso</a:t>
            </a:r>
            <a:r>
              <a:rPr lang="en-US" sz="1600" dirty="0" smtClean="0">
                <a:solidFill>
                  <a:schemeClr val="accent3">
                    <a:lumMod val="50000"/>
                  </a:schemeClr>
                </a:solidFill>
              </a:rPr>
              <a:t> </a:t>
            </a:r>
            <a:r>
              <a:rPr lang="en-US" sz="1600" dirty="0" err="1" smtClean="0">
                <a:solidFill>
                  <a:schemeClr val="accent3">
                    <a:lumMod val="50000"/>
                  </a:schemeClr>
                </a:solidFill>
              </a:rPr>
              <a:t>Protegido</a:t>
            </a:r>
            <a:r>
              <a:rPr lang="en-US" sz="1600" dirty="0" smtClean="0">
                <a:solidFill>
                  <a:schemeClr val="accent3">
                    <a:lumMod val="50000"/>
                  </a:schemeClr>
                </a:solidFill>
              </a:rPr>
              <a:t>;</a:t>
            </a:r>
          </a:p>
          <a:p>
            <a:r>
              <a:rPr lang="en-US" sz="1600" dirty="0" smtClean="0">
                <a:solidFill>
                  <a:schemeClr val="accent3">
                    <a:lumMod val="50000"/>
                  </a:schemeClr>
                </a:solidFill>
              </a:rPr>
              <a:t>- </a:t>
            </a:r>
            <a:r>
              <a:rPr lang="en-US" sz="1600" dirty="0" err="1" smtClean="0">
                <a:solidFill>
                  <a:schemeClr val="accent3">
                    <a:lumMod val="50000"/>
                  </a:schemeClr>
                </a:solidFill>
              </a:rPr>
              <a:t>Maior</a:t>
            </a:r>
            <a:r>
              <a:rPr lang="en-US" sz="1600" dirty="0" smtClean="0">
                <a:solidFill>
                  <a:schemeClr val="accent3">
                    <a:lumMod val="50000"/>
                  </a:schemeClr>
                </a:solidFill>
              </a:rPr>
              <a:t> </a:t>
            </a:r>
            <a:r>
              <a:rPr lang="en-US" sz="1600" dirty="0" err="1" smtClean="0">
                <a:solidFill>
                  <a:schemeClr val="accent3">
                    <a:lumMod val="50000"/>
                  </a:schemeClr>
                </a:solidFill>
              </a:rPr>
              <a:t>Qualidade</a:t>
            </a:r>
            <a:r>
              <a:rPr lang="en-US" sz="1600" dirty="0" smtClean="0">
                <a:solidFill>
                  <a:schemeClr val="accent3">
                    <a:lumMod val="50000"/>
                  </a:schemeClr>
                </a:solidFill>
              </a:rPr>
              <a:t>;</a:t>
            </a:r>
          </a:p>
          <a:p>
            <a:r>
              <a:rPr lang="en-US" sz="1600" dirty="0" smtClean="0">
                <a:solidFill>
                  <a:schemeClr val="accent3">
                    <a:lumMod val="50000"/>
                  </a:schemeClr>
                </a:solidFill>
              </a:rPr>
              <a:t>- </a:t>
            </a:r>
            <a:r>
              <a:rPr lang="en-US" sz="1600" dirty="0" err="1" smtClean="0">
                <a:solidFill>
                  <a:schemeClr val="accent3">
                    <a:lumMod val="50000"/>
                  </a:schemeClr>
                </a:solidFill>
              </a:rPr>
              <a:t>Mapear</a:t>
            </a:r>
            <a:r>
              <a:rPr lang="en-US" sz="1600" dirty="0" smtClean="0">
                <a:solidFill>
                  <a:schemeClr val="accent3">
                    <a:lumMod val="50000"/>
                  </a:schemeClr>
                </a:solidFill>
              </a:rPr>
              <a:t> a </a:t>
            </a:r>
            <a:r>
              <a:rPr lang="en-US" sz="1600" dirty="0" err="1" smtClean="0">
                <a:solidFill>
                  <a:schemeClr val="accent3">
                    <a:lumMod val="50000"/>
                  </a:schemeClr>
                </a:solidFill>
              </a:rPr>
              <a:t>Vulnerabilidade</a:t>
            </a:r>
            <a:r>
              <a:rPr lang="en-US" sz="1600" dirty="0" smtClean="0">
                <a:solidFill>
                  <a:schemeClr val="accent3">
                    <a:lumMod val="50000"/>
                  </a:schemeClr>
                </a:solidFill>
              </a:rPr>
              <a:t>;</a:t>
            </a:r>
          </a:p>
          <a:p>
            <a:r>
              <a:rPr lang="en-US" sz="1600" dirty="0" smtClean="0">
                <a:solidFill>
                  <a:schemeClr val="accent3">
                    <a:lumMod val="50000"/>
                  </a:schemeClr>
                </a:solidFill>
              </a:rPr>
              <a:t>- </a:t>
            </a:r>
            <a:r>
              <a:rPr lang="en-US" sz="1600" dirty="0" err="1" smtClean="0">
                <a:solidFill>
                  <a:schemeClr val="accent3">
                    <a:lumMod val="50000"/>
                  </a:schemeClr>
                </a:solidFill>
              </a:rPr>
              <a:t>Proteger</a:t>
            </a:r>
            <a:r>
              <a:rPr lang="en-US" sz="1600" dirty="0" smtClean="0">
                <a:solidFill>
                  <a:schemeClr val="accent3">
                    <a:lumMod val="50000"/>
                  </a:schemeClr>
                </a:solidFill>
              </a:rPr>
              <a:t> </a:t>
            </a:r>
            <a:r>
              <a:rPr lang="en-US" sz="1600" dirty="0" err="1" smtClean="0">
                <a:solidFill>
                  <a:schemeClr val="accent3">
                    <a:lumMod val="50000"/>
                  </a:schemeClr>
                </a:solidFill>
              </a:rPr>
              <a:t>ao</a:t>
            </a:r>
            <a:r>
              <a:rPr lang="en-US" sz="1600" dirty="0" smtClean="0">
                <a:solidFill>
                  <a:schemeClr val="accent3">
                    <a:lumMod val="50000"/>
                  </a:schemeClr>
                </a:solidFill>
              </a:rPr>
              <a:t> </a:t>
            </a:r>
            <a:r>
              <a:rPr lang="en-US" sz="1600" dirty="0" err="1" smtClean="0">
                <a:solidFill>
                  <a:schemeClr val="accent3">
                    <a:lumMod val="50000"/>
                  </a:schemeClr>
                </a:solidFill>
              </a:rPr>
              <a:t>invés</a:t>
            </a:r>
            <a:r>
              <a:rPr lang="en-US" sz="1600" dirty="0" smtClean="0">
                <a:solidFill>
                  <a:schemeClr val="accent3">
                    <a:lumMod val="50000"/>
                  </a:schemeClr>
                </a:solidFill>
              </a:rPr>
              <a:t> de </a:t>
            </a:r>
            <a:r>
              <a:rPr lang="en-US" sz="1600" dirty="0" err="1" smtClean="0">
                <a:solidFill>
                  <a:schemeClr val="accent3">
                    <a:lumMod val="50000"/>
                  </a:schemeClr>
                </a:solidFill>
              </a:rPr>
              <a:t>Remediar</a:t>
            </a:r>
            <a:r>
              <a:rPr lang="en-US" sz="1600" dirty="0" smtClean="0">
                <a:solidFill>
                  <a:schemeClr val="accent3">
                    <a:lumMod val="50000"/>
                  </a:schemeClr>
                </a:solidFill>
              </a:rPr>
              <a:t> (NOGUEIRA, 2010)</a:t>
            </a:r>
            <a:endParaRPr lang="pt-BR" sz="1600" dirty="0">
              <a:solidFill>
                <a:schemeClr val="accent3">
                  <a:lumMod val="50000"/>
                </a:schemeClr>
              </a:solidFill>
            </a:endParaRPr>
          </a:p>
        </p:txBody>
      </p:sp>
    </p:spTree>
    <p:extLst>
      <p:ext uri="{BB962C8B-B14F-4D97-AF65-F5344CB8AC3E}">
        <p14:creationId xmlns:p14="http://schemas.microsoft.com/office/powerpoint/2010/main" val="369117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4</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1. Introdução (cont</a:t>
            </a:r>
            <a:r>
              <a:rPr lang="pt-BR" sz="3200" dirty="0" smtClean="0">
                <a:solidFill>
                  <a:schemeClr val="bg2">
                    <a:lumMod val="50000"/>
                  </a:schemeClr>
                </a:solidFill>
              </a:rPr>
              <a:t>.)</a:t>
            </a:r>
            <a:endParaRPr lang="pt-BR" sz="3200" dirty="0">
              <a:solidFill>
                <a:schemeClr val="bg2">
                  <a:lumMod val="50000"/>
                </a:schemeClr>
              </a:solidFill>
            </a:endParaRPr>
          </a:p>
        </p:txBody>
      </p:sp>
      <p:sp>
        <p:nvSpPr>
          <p:cNvPr id="2" name="Arredondar Retângulo em um Canto Diagonal 1"/>
          <p:cNvSpPr/>
          <p:nvPr/>
        </p:nvSpPr>
        <p:spPr>
          <a:xfrm>
            <a:off x="2771800" y="1412776"/>
            <a:ext cx="3456384" cy="115212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FOSTER (1987)</a:t>
            </a:r>
          </a:p>
          <a:p>
            <a:pPr algn="ctr"/>
            <a:r>
              <a:rPr lang="en-US" dirty="0" err="1" smtClean="0"/>
              <a:t>Proteção</a:t>
            </a:r>
            <a:r>
              <a:rPr lang="en-US" dirty="0" smtClean="0"/>
              <a:t> das </a:t>
            </a:r>
            <a:r>
              <a:rPr lang="en-US" dirty="0" err="1" smtClean="0"/>
              <a:t>águas</a:t>
            </a:r>
            <a:r>
              <a:rPr lang="en-US" dirty="0" smtClean="0"/>
              <a:t> </a:t>
            </a:r>
            <a:r>
              <a:rPr lang="en-US" dirty="0" err="1" smtClean="0"/>
              <a:t>subterrâneas</a:t>
            </a:r>
            <a:endParaRPr lang="pt-BR" dirty="0"/>
          </a:p>
        </p:txBody>
      </p:sp>
      <p:graphicFrame>
        <p:nvGraphicFramePr>
          <p:cNvPr id="5" name="Diagrama 4"/>
          <p:cNvGraphicFramePr/>
          <p:nvPr>
            <p:extLst>
              <p:ext uri="{D42A27DB-BD31-4B8C-83A1-F6EECF244321}">
                <p14:modId xmlns:p14="http://schemas.microsoft.com/office/powerpoint/2010/main" val="2908642270"/>
              </p:ext>
            </p:extLst>
          </p:nvPr>
        </p:nvGraphicFramePr>
        <p:xfrm>
          <a:off x="319336" y="2348880"/>
          <a:ext cx="8501136" cy="3975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52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5</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1.1. Justificativa</a:t>
            </a:r>
          </a:p>
        </p:txBody>
      </p:sp>
      <p:graphicFrame>
        <p:nvGraphicFramePr>
          <p:cNvPr id="3" name="Diagrama 2"/>
          <p:cNvGraphicFramePr/>
          <p:nvPr>
            <p:extLst>
              <p:ext uri="{D42A27DB-BD31-4B8C-83A1-F6EECF244321}">
                <p14:modId xmlns:p14="http://schemas.microsoft.com/office/powerpoint/2010/main" val="3276899248"/>
              </p:ext>
            </p:extLst>
          </p:nvPr>
        </p:nvGraphicFramePr>
        <p:xfrm>
          <a:off x="681608" y="1412776"/>
          <a:ext cx="785083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489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6</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1.2. </a:t>
            </a:r>
            <a:r>
              <a:rPr lang="pt-BR" sz="3200" dirty="0" smtClean="0">
                <a:solidFill>
                  <a:schemeClr val="bg2">
                    <a:lumMod val="50000"/>
                  </a:schemeClr>
                </a:solidFill>
              </a:rPr>
              <a:t>Objetivos</a:t>
            </a:r>
            <a:endParaRPr lang="pt-BR" sz="3200" dirty="0">
              <a:solidFill>
                <a:schemeClr val="bg2">
                  <a:lumMod val="50000"/>
                </a:schemeClr>
              </a:solidFill>
            </a:endParaRPr>
          </a:p>
        </p:txBody>
      </p:sp>
      <p:sp>
        <p:nvSpPr>
          <p:cNvPr id="5" name="Título 1"/>
          <p:cNvSpPr txBox="1">
            <a:spLocks/>
          </p:cNvSpPr>
          <p:nvPr/>
        </p:nvSpPr>
        <p:spPr>
          <a:xfrm>
            <a:off x="609600" y="1600200"/>
            <a:ext cx="7772400" cy="4648200"/>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200000"/>
              </a:lnSpc>
            </a:pPr>
            <a:endParaRPr lang="pt-BR" sz="2000" dirty="0">
              <a:effectLst/>
            </a:endParaRPr>
          </a:p>
        </p:txBody>
      </p:sp>
      <p:sp>
        <p:nvSpPr>
          <p:cNvPr id="3" name="Bisel 2"/>
          <p:cNvSpPr/>
          <p:nvPr/>
        </p:nvSpPr>
        <p:spPr>
          <a:xfrm>
            <a:off x="1831504" y="1071547"/>
            <a:ext cx="5328592" cy="134963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200000"/>
              </a:lnSpc>
            </a:pPr>
            <a:r>
              <a:rPr lang="pt-BR" sz="3000" b="1" dirty="0" smtClean="0"/>
              <a:t>OBJETIVO GERAL</a:t>
            </a:r>
            <a:endParaRPr lang="pt-BR" sz="3000" dirty="0"/>
          </a:p>
        </p:txBody>
      </p:sp>
      <p:sp>
        <p:nvSpPr>
          <p:cNvPr id="9" name="Bisel 8"/>
          <p:cNvSpPr/>
          <p:nvPr/>
        </p:nvSpPr>
        <p:spPr>
          <a:xfrm>
            <a:off x="609600" y="2708920"/>
            <a:ext cx="7772400" cy="3384376"/>
          </a:xfrm>
          <a:prstGeom prst="bevel">
            <a:avLst>
              <a:gd name="adj" fmla="val 840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pt-PT" dirty="0"/>
              <a:t>P</a:t>
            </a:r>
            <a:r>
              <a:rPr lang="pt-PT" dirty="0" smtClean="0"/>
              <a:t>roposição de </a:t>
            </a:r>
            <a:r>
              <a:rPr lang="pt-PT" dirty="0"/>
              <a:t>elaboração de mapa de vulnerabilidade </a:t>
            </a:r>
            <a:r>
              <a:rPr lang="pt-PT" dirty="0" smtClean="0"/>
              <a:t>de </a:t>
            </a:r>
            <a:r>
              <a:rPr lang="pt-PT" dirty="0"/>
              <a:t>águas subterrâneas em ambientes urbanos, com aplicação no município de </a:t>
            </a:r>
            <a:r>
              <a:rPr lang="pt-PT" dirty="0" smtClean="0"/>
              <a:t>Itumbiara, </a:t>
            </a:r>
            <a:r>
              <a:rPr lang="pt-PT" dirty="0"/>
              <a:t>através da compilação de </a:t>
            </a:r>
            <a:r>
              <a:rPr lang="pt-PT" dirty="0" smtClean="0"/>
              <a:t>dados geográficos mais </a:t>
            </a:r>
            <a:r>
              <a:rPr lang="pt-PT" dirty="0" smtClean="0"/>
              <a:t>atualizados</a:t>
            </a:r>
            <a:r>
              <a:rPr lang="pt-PT" dirty="0" smtClean="0"/>
              <a:t>.</a:t>
            </a:r>
            <a:endParaRPr lang="pt-BR" dirty="0"/>
          </a:p>
        </p:txBody>
      </p:sp>
    </p:spTree>
    <p:extLst>
      <p:ext uri="{BB962C8B-B14F-4D97-AF65-F5344CB8AC3E}">
        <p14:creationId xmlns:p14="http://schemas.microsoft.com/office/powerpoint/2010/main" val="1773436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7</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1.2. Objetivos (cont</a:t>
            </a:r>
            <a:r>
              <a:rPr lang="pt-BR" sz="3200" dirty="0" smtClean="0">
                <a:solidFill>
                  <a:schemeClr val="bg2">
                    <a:lumMod val="50000"/>
                  </a:schemeClr>
                </a:solidFill>
              </a:rPr>
              <a:t>.)</a:t>
            </a:r>
            <a:endParaRPr lang="pt-BR" sz="3200" dirty="0">
              <a:solidFill>
                <a:schemeClr val="bg2">
                  <a:lumMod val="50000"/>
                </a:schemeClr>
              </a:solidFill>
            </a:endParaRPr>
          </a:p>
        </p:txBody>
      </p:sp>
      <p:graphicFrame>
        <p:nvGraphicFramePr>
          <p:cNvPr id="3" name="Diagrama 2"/>
          <p:cNvGraphicFramePr/>
          <p:nvPr>
            <p:extLst>
              <p:ext uri="{D42A27DB-BD31-4B8C-83A1-F6EECF244321}">
                <p14:modId xmlns:p14="http://schemas.microsoft.com/office/powerpoint/2010/main" val="1830497798"/>
              </p:ext>
            </p:extLst>
          </p:nvPr>
        </p:nvGraphicFramePr>
        <p:xfrm>
          <a:off x="575288" y="1268760"/>
          <a:ext cx="795715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493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8</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2. Revisão </a:t>
            </a:r>
            <a:r>
              <a:rPr lang="pt-BR" sz="3200" dirty="0" smtClean="0">
                <a:solidFill>
                  <a:schemeClr val="bg2">
                    <a:lumMod val="50000"/>
                  </a:schemeClr>
                </a:solidFill>
              </a:rPr>
              <a:t>Bibliográfica</a:t>
            </a:r>
            <a:endParaRPr lang="pt-BR" sz="3200" dirty="0">
              <a:solidFill>
                <a:schemeClr val="bg2">
                  <a:lumMod val="50000"/>
                </a:schemeClr>
              </a:solidFill>
            </a:endParaRPr>
          </a:p>
        </p:txBody>
      </p:sp>
      <p:sp>
        <p:nvSpPr>
          <p:cNvPr id="7" name="Paralelogramo 6"/>
          <p:cNvSpPr/>
          <p:nvPr/>
        </p:nvSpPr>
        <p:spPr>
          <a:xfrm>
            <a:off x="323528" y="2564904"/>
            <a:ext cx="4896544" cy="1324408"/>
          </a:xfrm>
          <a:prstGeom prst="parallelogram">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VULNERABILIDADE </a:t>
            </a:r>
            <a:r>
              <a:rPr lang="en-US" sz="2500" b="1" dirty="0"/>
              <a:t>DE ÁGUAS SUBTERRÂNEAS</a:t>
            </a:r>
            <a:endParaRPr lang="pt-BR" sz="2500" b="1" dirty="0"/>
          </a:p>
        </p:txBody>
      </p:sp>
      <p:sp>
        <p:nvSpPr>
          <p:cNvPr id="9" name="Canto dobrado 8"/>
          <p:cNvSpPr/>
          <p:nvPr/>
        </p:nvSpPr>
        <p:spPr>
          <a:xfrm>
            <a:off x="5374490" y="1888567"/>
            <a:ext cx="3168352" cy="4088745"/>
          </a:xfrm>
          <a:prstGeom prst="foldedCorner">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500" dirty="0" smtClean="0">
                <a:solidFill>
                  <a:schemeClr val="tx2"/>
                </a:solidFill>
              </a:rPr>
              <a:t>Condições </a:t>
            </a:r>
            <a:r>
              <a:rPr lang="pt-PT" sz="2500" dirty="0">
                <a:solidFill>
                  <a:schemeClr val="tx2"/>
                </a:solidFill>
              </a:rPr>
              <a:t>hidrogeológicas do solo as quais possibilitem a entrada e percolação dos contaminantes no aquífero. (MARGAT, 1968</a:t>
            </a:r>
            <a:r>
              <a:rPr lang="pt-PT" sz="2500" dirty="0" smtClean="0">
                <a:solidFill>
                  <a:schemeClr val="tx2"/>
                </a:solidFill>
              </a:rPr>
              <a:t>)</a:t>
            </a:r>
            <a:endParaRPr lang="pt-BR" sz="2500" dirty="0">
              <a:solidFill>
                <a:schemeClr val="tx2"/>
              </a:solidFill>
            </a:endParaRPr>
          </a:p>
        </p:txBody>
      </p:sp>
    </p:spTree>
    <p:extLst>
      <p:ext uri="{BB962C8B-B14F-4D97-AF65-F5344CB8AC3E}">
        <p14:creationId xmlns:p14="http://schemas.microsoft.com/office/powerpoint/2010/main" val="240311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760501" y="6324600"/>
            <a:ext cx="1161826" cy="365125"/>
          </a:xfrm>
        </p:spPr>
        <p:txBody>
          <a:bodyPr/>
          <a:lstStyle/>
          <a:p>
            <a:fld id="{63152CF7-090C-4B0A-B155-A2FC060B506E}" type="slidenum">
              <a:rPr lang="en-US" sz="1600" smtClean="0">
                <a:solidFill>
                  <a:schemeClr val="tx1"/>
                </a:solidFill>
              </a:rPr>
              <a:pPr/>
              <a:t>9</a:t>
            </a:fld>
            <a:endParaRPr lang="en-US" sz="1600" dirty="0">
              <a:solidFill>
                <a:schemeClr val="tx1"/>
              </a:solidFill>
            </a:endParaRPr>
          </a:p>
        </p:txBody>
      </p:sp>
      <p:sp>
        <p:nvSpPr>
          <p:cNvPr id="4" name="Título 1"/>
          <p:cNvSpPr>
            <a:spLocks noGrp="1"/>
          </p:cNvSpPr>
          <p:nvPr>
            <p:ph type="ctrTitle"/>
          </p:nvPr>
        </p:nvSpPr>
        <p:spPr>
          <a:xfrm>
            <a:off x="609600" y="457200"/>
            <a:ext cx="7772400" cy="549275"/>
          </a:xfrm>
        </p:spPr>
        <p:txBody>
          <a:bodyPr vert="horz" anchor="b">
            <a:noAutofit/>
          </a:bodyPr>
          <a:lstStyle/>
          <a:p>
            <a:pPr algn="l"/>
            <a:r>
              <a:rPr lang="pt-BR" sz="3200" dirty="0">
                <a:solidFill>
                  <a:schemeClr val="bg2">
                    <a:lumMod val="50000"/>
                  </a:schemeClr>
                </a:solidFill>
              </a:rPr>
              <a:t>2. Revisão Bibliográfica (cont</a:t>
            </a:r>
            <a:r>
              <a:rPr lang="pt-BR" sz="3200" dirty="0" smtClean="0">
                <a:solidFill>
                  <a:schemeClr val="bg2">
                    <a:lumMod val="50000"/>
                  </a:schemeClr>
                </a:solidFill>
              </a:rPr>
              <a:t>.)</a:t>
            </a:r>
            <a:endParaRPr lang="pt-BR" sz="3200" dirty="0">
              <a:solidFill>
                <a:schemeClr val="bg2">
                  <a:lumMod val="50000"/>
                </a:schemeClr>
              </a:solidFill>
            </a:endParaRPr>
          </a:p>
        </p:txBody>
      </p:sp>
      <p:sp>
        <p:nvSpPr>
          <p:cNvPr id="7" name="Paralelogramo 6"/>
          <p:cNvSpPr/>
          <p:nvPr/>
        </p:nvSpPr>
        <p:spPr>
          <a:xfrm>
            <a:off x="609600" y="1572372"/>
            <a:ext cx="4248472" cy="648072"/>
          </a:xfrm>
          <a:prstGeom prst="parallelogram">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VULNERABILIDADE DE ÁGUAS SUBTERRÂNEAS</a:t>
            </a:r>
            <a:endParaRPr lang="pt-BR" b="1" dirty="0"/>
          </a:p>
        </p:txBody>
      </p:sp>
      <p:sp>
        <p:nvSpPr>
          <p:cNvPr id="9" name="Canto dobrado 8"/>
          <p:cNvSpPr/>
          <p:nvPr/>
        </p:nvSpPr>
        <p:spPr>
          <a:xfrm>
            <a:off x="5391436" y="1572372"/>
            <a:ext cx="3168352" cy="1784620"/>
          </a:xfrm>
          <a:prstGeom prst="foldedCorner">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dirty="0">
                <a:solidFill>
                  <a:schemeClr val="tx2"/>
                </a:solidFill>
              </a:rPr>
              <a:t>Metodologias mais comuns para construção de </a:t>
            </a:r>
            <a:r>
              <a:rPr lang="pt-PT" dirty="0" smtClean="0">
                <a:solidFill>
                  <a:schemeClr val="tx2"/>
                </a:solidFill>
              </a:rPr>
              <a:t>mapas:  </a:t>
            </a:r>
            <a:r>
              <a:rPr lang="pt-PT" dirty="0">
                <a:solidFill>
                  <a:schemeClr val="tx2"/>
                </a:solidFill>
              </a:rPr>
              <a:t>DRASTIC (ALLER et al, 1987) e GOD (FOSTER E HIRATA, 1988);</a:t>
            </a:r>
          </a:p>
        </p:txBody>
      </p:sp>
      <p:sp>
        <p:nvSpPr>
          <p:cNvPr id="12" name="Paralelogramo 11"/>
          <p:cNvSpPr/>
          <p:nvPr/>
        </p:nvSpPr>
        <p:spPr>
          <a:xfrm>
            <a:off x="609600" y="4149080"/>
            <a:ext cx="4248472" cy="504056"/>
          </a:xfrm>
          <a:prstGeom prst="parallelogram">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Metodologia</a:t>
            </a:r>
            <a:r>
              <a:rPr lang="en-US" b="1" dirty="0" smtClean="0"/>
              <a:t> DRASTIC</a:t>
            </a:r>
            <a:endParaRPr lang="pt-BR" b="1" dirty="0"/>
          </a:p>
        </p:txBody>
      </p:sp>
      <p:sp>
        <p:nvSpPr>
          <p:cNvPr id="14" name="Paralelogramo 13"/>
          <p:cNvSpPr/>
          <p:nvPr/>
        </p:nvSpPr>
        <p:spPr>
          <a:xfrm>
            <a:off x="609600" y="5733256"/>
            <a:ext cx="4248472" cy="504056"/>
          </a:xfrm>
          <a:prstGeom prst="parallelogram">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Metodologia</a:t>
            </a:r>
            <a:r>
              <a:rPr lang="en-US" b="1" dirty="0" smtClean="0"/>
              <a:t> GOD</a:t>
            </a:r>
            <a:endParaRPr lang="pt-BR" b="1" dirty="0"/>
          </a:p>
        </p:txBody>
      </p:sp>
      <p:sp>
        <p:nvSpPr>
          <p:cNvPr id="3" name="Retângulo de cantos arredondados 2"/>
          <p:cNvSpPr/>
          <p:nvPr/>
        </p:nvSpPr>
        <p:spPr>
          <a:xfrm>
            <a:off x="5076056" y="3745752"/>
            <a:ext cx="3846271" cy="691360"/>
          </a:xfrm>
          <a:prstGeom prst="roundRect">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P</a:t>
            </a:r>
            <a:r>
              <a:rPr lang="pt-PT" dirty="0" smtClean="0"/>
              <a:t>opularmente </a:t>
            </a:r>
            <a:r>
              <a:rPr lang="pt-PT" dirty="0"/>
              <a:t>utilizado na Europa e Estados Unidos</a:t>
            </a:r>
            <a:endParaRPr lang="pt-BR" dirty="0"/>
          </a:p>
        </p:txBody>
      </p:sp>
      <p:sp>
        <p:nvSpPr>
          <p:cNvPr id="18" name="Retângulo de cantos arredondados 17"/>
          <p:cNvSpPr/>
          <p:nvPr/>
        </p:nvSpPr>
        <p:spPr>
          <a:xfrm>
            <a:off x="5076056" y="4480192"/>
            <a:ext cx="3846271" cy="691360"/>
          </a:xfrm>
          <a:prstGeom prst="roundRect">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100" dirty="0" smtClean="0"/>
              <a:t>Considera: </a:t>
            </a:r>
            <a:r>
              <a:rPr lang="pt-PT" sz="1000" dirty="0" smtClean="0"/>
              <a:t>profundidade</a:t>
            </a:r>
            <a:r>
              <a:rPr lang="pt-PT" sz="1100" dirty="0" smtClean="0"/>
              <a:t> </a:t>
            </a:r>
            <a:r>
              <a:rPr lang="pt-PT" sz="1100" dirty="0"/>
              <a:t>da água subterrânea, recarga natural, tipo de aquífero,  tipo de solo, topografia, impacto no aquífero e condutividade hidráulica. </a:t>
            </a:r>
            <a:endParaRPr lang="pt-BR" sz="1100" dirty="0"/>
          </a:p>
        </p:txBody>
      </p:sp>
      <p:sp>
        <p:nvSpPr>
          <p:cNvPr id="19" name="Retângulo de cantos arredondados 18"/>
          <p:cNvSpPr/>
          <p:nvPr/>
        </p:nvSpPr>
        <p:spPr>
          <a:xfrm>
            <a:off x="5076056" y="5387576"/>
            <a:ext cx="3846271" cy="691360"/>
          </a:xfrm>
          <a:prstGeom prst="roundRect">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a:t>
            </a:r>
            <a:r>
              <a:rPr lang="pt-PT" dirty="0" smtClean="0"/>
              <a:t>mplamente </a:t>
            </a:r>
            <a:r>
              <a:rPr lang="pt-PT" dirty="0"/>
              <a:t>realizada na América Latina e Caribe</a:t>
            </a:r>
            <a:endParaRPr lang="pt-BR" dirty="0"/>
          </a:p>
        </p:txBody>
      </p:sp>
      <p:sp>
        <p:nvSpPr>
          <p:cNvPr id="20" name="Retângulo de cantos arredondados 19"/>
          <p:cNvSpPr/>
          <p:nvPr/>
        </p:nvSpPr>
        <p:spPr>
          <a:xfrm>
            <a:off x="5076056" y="6122016"/>
            <a:ext cx="3846271" cy="691360"/>
          </a:xfrm>
          <a:prstGeom prst="roundRect">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 </a:t>
            </a:r>
            <a:r>
              <a:rPr lang="pt-PT" sz="1200" dirty="0" smtClean="0"/>
              <a:t>Considera </a:t>
            </a:r>
            <a:r>
              <a:rPr lang="pt-PT" sz="1200" dirty="0"/>
              <a:t>o confinamento do aquífero, a litologia da zona não saturada e a profundidade da água subterrânea</a:t>
            </a:r>
            <a:endParaRPr lang="pt-BR" sz="1200" dirty="0"/>
          </a:p>
        </p:txBody>
      </p:sp>
    </p:spTree>
    <p:extLst>
      <p:ext uri="{BB962C8B-B14F-4D97-AF65-F5344CB8AC3E}">
        <p14:creationId xmlns:p14="http://schemas.microsoft.com/office/powerpoint/2010/main" val="1284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8037</TotalTime>
  <Words>1422</Words>
  <Application>Microsoft Office PowerPoint</Application>
  <PresentationFormat>Apresentação na tela (4:3)</PresentationFormat>
  <Paragraphs>181</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Cívico</vt:lpstr>
      <vt:lpstr>APLICAÇÃO DA METODOLOGIA GOD PARA CONFECÇÃO DE MAPA DE VULNERABILIDADE DE  ÁGUAS SUBTERRÂNEAS NO MUNICÍPIO DE ITUMBIARA - GO</vt:lpstr>
      <vt:lpstr>Tópicos:</vt:lpstr>
      <vt:lpstr>1. Introdução</vt:lpstr>
      <vt:lpstr>1. Introdução (cont.)</vt:lpstr>
      <vt:lpstr>1.1. Justificativa</vt:lpstr>
      <vt:lpstr>1.2. Objetivos</vt:lpstr>
      <vt:lpstr>1.2. Objetivos (cont.)</vt:lpstr>
      <vt:lpstr>2. Revisão Bibliográfica</vt:lpstr>
      <vt:lpstr>2. Revisão Bibliográfica (cont.)</vt:lpstr>
      <vt:lpstr>2. Revisão Bibliográfica (cont.)</vt:lpstr>
      <vt:lpstr>3. Materiais e Métodos</vt:lpstr>
      <vt:lpstr>3. Materiais e Métodos (cont.)</vt:lpstr>
      <vt:lpstr>4. Resultados</vt:lpstr>
      <vt:lpstr>4. Resultados (Cont)</vt:lpstr>
      <vt:lpstr>5. Conclusões</vt:lpstr>
      <vt:lpstr>6. Principais Referências Bibliográficas</vt:lpstr>
      <vt:lpstr>Agradecimentos: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Goiás Escola de Engenharia Civil Programa de Pós-Graduação em Engenharia do Meio Ambiente - PPGEMA</dc:title>
  <dc:creator>Diogo</dc:creator>
  <cp:lastModifiedBy>SAULO</cp:lastModifiedBy>
  <cp:revision>212</cp:revision>
  <dcterms:created xsi:type="dcterms:W3CDTF">2012-05-31T15:12:13Z</dcterms:created>
  <dcterms:modified xsi:type="dcterms:W3CDTF">2016-05-13T21:06:43Z</dcterms:modified>
</cp:coreProperties>
</file>