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677" r:id="rId5"/>
    <p:sldMasterId id="2147483684" r:id="rId6"/>
  </p:sldMasterIdLst>
  <p:notesMasterIdLst>
    <p:notesMasterId r:id="rId18"/>
  </p:notesMasterIdLst>
  <p:handoutMasterIdLst>
    <p:handoutMasterId r:id="rId19"/>
  </p:handoutMasterIdLst>
  <p:sldIdLst>
    <p:sldId id="262" r:id="rId7"/>
    <p:sldId id="263" r:id="rId8"/>
    <p:sldId id="265" r:id="rId9"/>
    <p:sldId id="264" r:id="rId10"/>
    <p:sldId id="266" r:id="rId11"/>
    <p:sldId id="267" r:id="rId12"/>
    <p:sldId id="268" r:id="rId13"/>
    <p:sldId id="273" r:id="rId14"/>
    <p:sldId id="271" r:id="rId15"/>
    <p:sldId id="260" r:id="rId16"/>
    <p:sldId id="272" r:id="rId17"/>
  </p:sldIdLst>
  <p:sldSz cx="9144000" cy="514826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AF112367-0F66-4716-9B9B-39C3D7AF64A2}">
          <p14:sldIdLst>
            <p14:sldId id="262"/>
            <p14:sldId id="263"/>
            <p14:sldId id="265"/>
            <p14:sldId id="264"/>
            <p14:sldId id="266"/>
            <p14:sldId id="267"/>
            <p14:sldId id="268"/>
            <p14:sldId id="273"/>
            <p14:sldId id="271"/>
            <p14:sldId id="260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69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5824" autoAdjust="0"/>
  </p:normalViewPr>
  <p:slideViewPr>
    <p:cSldViewPr snapToGrid="0" snapToObjects="1">
      <p:cViewPr varScale="1">
        <p:scale>
          <a:sx n="127" d="100"/>
          <a:sy n="127" d="100"/>
        </p:scale>
        <p:origin x="1086" y="114"/>
      </p:cViewPr>
      <p:guideLst>
        <p:guide orient="horz" pos="1622"/>
        <p:guide pos="2880"/>
        <p:guide orient="horz" pos="16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5C873D-8F99-C84B-B5F8-7B2E84E94146}" type="datetimeFigureOut">
              <a:rPr lang="en-US" smtClean="0"/>
              <a:pPr/>
              <a:t>5/16/2016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21EED6-2E18-4340-935A-341EB346AAED}" type="slidenum">
              <a:rPr lang="en-US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2529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BB01AB-89FB-9948-A5F2-0F47FDA05BA8}" type="datetimeFigureOut">
              <a:rPr lang="en-US" smtClean="0"/>
              <a:pPr/>
              <a:t>5/16/2016</a:t>
            </a:fld>
            <a:endParaRPr lang="pt-B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6913"/>
            <a:ext cx="61912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8AB6B7-A441-D64E-842B-E4E8DE4CDA00}" type="slidenum">
              <a:rPr lang="en-US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81505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3336" y="2747704"/>
            <a:ext cx="8037193" cy="389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goes here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5452" y="4733138"/>
            <a:ext cx="1828800" cy="312737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1000" b="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 00, 0000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06402" y="2216674"/>
            <a:ext cx="8054127" cy="7276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Headline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4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738629"/>
            <a:ext cx="8229600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 sz="2800" b="1" cap="all" spc="-60">
                <a:solidFill>
                  <a:srgbClr val="FFFFF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3217399"/>
            <a:ext cx="4724400" cy="311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rgbClr val="FFFFFE"/>
                </a:solidFill>
              </a:defRPr>
            </a:lvl2pPr>
            <a:lvl3pPr marL="914400" indent="0">
              <a:buNone/>
              <a:defRPr sz="1800">
                <a:solidFill>
                  <a:srgbClr val="FFFFFE"/>
                </a:solidFill>
              </a:defRPr>
            </a:lvl3pPr>
            <a:lvl4pPr marL="1371600" indent="0">
              <a:buNone/>
              <a:defRPr sz="1800">
                <a:solidFill>
                  <a:srgbClr val="FFFFFE"/>
                </a:solidFill>
              </a:defRPr>
            </a:lvl4pPr>
            <a:lvl5pPr marL="1828800" indent="0">
              <a:buNone/>
              <a:defRPr sz="18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6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61950" y="291430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8300" y="635620"/>
            <a:ext cx="7721600" cy="336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171450" indent="0">
              <a:buNone/>
              <a:defRPr sz="1500">
                <a:solidFill>
                  <a:schemeClr val="bg1"/>
                </a:solidFill>
              </a:defRPr>
            </a:lvl2pPr>
            <a:lvl3pPr marL="28575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0218" y="482901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E6E6EB"/>
                </a:solidFill>
              </a:defRPr>
            </a:lvl1pPr>
          </a:lstStyle>
          <a:p>
            <a:r>
              <a:rPr lang="en-US" dirty="0" smtClean="0"/>
              <a:t>PRESENTATION TITLE  |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975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0218" y="482901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E6E6EB"/>
                </a:solidFill>
              </a:defRPr>
            </a:lvl1pPr>
          </a:lstStyle>
          <a:p>
            <a:r>
              <a:rPr lang="en-US" dirty="0" smtClean="0"/>
              <a:t>PRESENTATION TITLE  |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537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91427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1253542"/>
            <a:ext cx="7899400" cy="1668149"/>
          </a:xfrm>
          <a:prstGeom prst="rect">
            <a:avLst/>
          </a:prstGeom>
        </p:spPr>
        <p:txBody>
          <a:bodyPr>
            <a:spAutoFit/>
          </a:bodyPr>
          <a:lstStyle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670167"/>
            <a:ext cx="7899400" cy="3388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5A5A5F"/>
                </a:solidFill>
              </a:defRPr>
            </a:lvl1pPr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 dirty="0" smtClean="0"/>
              <a:t>Click to edit slide subtitle.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5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46100" y="3634188"/>
            <a:ext cx="3454400" cy="230961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901" b="1" i="0" cap="all">
                <a:solidFill>
                  <a:srgbClr val="D0212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FACILITY NAME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46100" y="3842130"/>
            <a:ext cx="3454400" cy="230961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Address Line 1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46100" y="4029201"/>
            <a:ext cx="3454400" cy="230961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Address Line 2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46100" y="4218075"/>
            <a:ext cx="3454400" cy="230961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Address Line 3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546100" y="4416483"/>
            <a:ext cx="3454400" cy="230961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Telephone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46100" y="4614891"/>
            <a:ext cx="3454400" cy="230961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22517"/>
      </p:ext>
    </p:extLst>
  </p:cSld>
  <p:clrMapOvr>
    <a:masterClrMapping/>
  </p:clrMapOvr>
  <p:transition spd="med" advClick="0" advTm="7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92"/>
            <a:ext cx="9144000" cy="5155455"/>
          </a:xfrm>
          <a:prstGeom prst="rect">
            <a:avLst/>
          </a:prstGeom>
        </p:spPr>
      </p:pic>
      <p:pic>
        <p:nvPicPr>
          <p:cNvPr id="7" name="Picture 6" descr="Itron_Ribbon_PPT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17" y="2"/>
            <a:ext cx="715433" cy="804862"/>
          </a:xfrm>
          <a:prstGeom prst="rect">
            <a:avLst/>
          </a:prstGeom>
        </p:spPr>
      </p:pic>
      <p:pic>
        <p:nvPicPr>
          <p:cNvPr id="2" name="Picture 1" descr="Washington_DC.pn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6413"/>
            <a:ext cx="9144000" cy="21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9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950" y="291430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816308"/>
            <a:ext cx="9144000" cy="331956"/>
          </a:xfrm>
          <a:prstGeom prst="rect">
            <a:avLst/>
          </a:prstGeom>
          <a:solidFill>
            <a:srgbClr val="141619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Itron_Solo_Pos_RGB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11" y="4906743"/>
            <a:ext cx="338328" cy="137287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 userDrawn="1"/>
        </p:nvSpPr>
        <p:spPr>
          <a:xfrm>
            <a:off x="8504314" y="4866035"/>
            <a:ext cx="464965" cy="249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None/>
              <a:defRPr sz="800" b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6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8D3D68-B561-5B46-8E88-CFD681D8BD45}" type="slidenum">
              <a:rPr lang="en-US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369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114300" algn="l" defTabSz="457200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457200" indent="-171450" algn="l" defTabSz="457200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16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457200" y="2227339"/>
            <a:ext cx="8229600" cy="716222"/>
          </a:xfrm>
          <a:prstGeom prst="rect">
            <a:avLst/>
          </a:prstGeom>
        </p:spPr>
        <p:txBody>
          <a:bodyPr vert="horz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spc="-6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54" cap="all" dirty="0" smtClean="0"/>
              <a:t>obrigado</a:t>
            </a:r>
            <a:endParaRPr lang="en-US" sz="4054" cap="all" dirty="0"/>
          </a:p>
        </p:txBody>
      </p:sp>
      <p:pic>
        <p:nvPicPr>
          <p:cNvPr id="8" name="Picture 7" descr="Itron_Solo_Pos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1" y="3235101"/>
            <a:ext cx="914400" cy="274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1100" y="4607964"/>
            <a:ext cx="2425700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1" b="1" baseline="0" dirty="0" err="1" smtClean="0">
                <a:solidFill>
                  <a:srgbClr val="F3B329"/>
                </a:solidFill>
                <a:latin typeface="Arial"/>
                <a:cs typeface="Arial"/>
              </a:rPr>
              <a:t>www.itron.com</a:t>
            </a:r>
            <a:endParaRPr lang="en-US" sz="1051" b="1" dirty="0">
              <a:solidFill>
                <a:srgbClr val="F3B3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5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 advClick="0" advTm="7000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ctr" defTabSz="343220" rtl="0" eaLnBrk="1" latinLnBrk="0" hangingPunct="1"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415" indent="-257415" algn="l" defTabSz="343220" rtl="0" eaLnBrk="1" latinLnBrk="0" hangingPunct="1">
        <a:spcBef>
          <a:spcPct val="20000"/>
        </a:spcBef>
        <a:buFont typeface="Arial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1pPr>
      <a:lvl2pPr marL="557733" indent="-214513" algn="l" defTabSz="343220" rtl="0" eaLnBrk="1" latinLnBrk="0" hangingPunct="1">
        <a:spcBef>
          <a:spcPct val="20000"/>
        </a:spcBef>
        <a:buFont typeface="Arial"/>
        <a:buChar char="–"/>
        <a:defRPr sz="21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343220" rtl="0" eaLnBrk="1" latinLnBrk="0" hangingPunct="1">
        <a:spcBef>
          <a:spcPct val="20000"/>
        </a:spcBef>
        <a:buFont typeface="Arial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343220" rtl="0" eaLnBrk="1" latinLnBrk="0" hangingPunct="1">
        <a:spcBef>
          <a:spcPct val="20000"/>
        </a:spcBef>
        <a:buFont typeface="Arial"/>
        <a:buChar char="–"/>
        <a:defRPr sz="150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343220" rtl="0" eaLnBrk="1" latinLnBrk="0" hangingPunct="1">
        <a:spcBef>
          <a:spcPct val="20000"/>
        </a:spcBef>
        <a:buFont typeface="Arial"/>
        <a:buChar char="»"/>
        <a:defRPr sz="150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NRW_BRAZIL/NRW%20Water%20Smart%20City%20Animation/home_br.html" TargetMode="External"/><Relationship Id="rId2" Type="http://schemas.openxmlformats.org/officeDocument/2006/relationships/hyperlink" Target="NRW%20Water%20Smart%20City%20Animation/home_br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17/05/2016</a:t>
            </a:r>
            <a:endParaRPr lang="pt-BR" dirty="0"/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0" y="2582827"/>
            <a:ext cx="9144000" cy="46196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/>
              <a:t>Eficiência</a:t>
            </a:r>
            <a:r>
              <a:rPr lang="en-US" sz="2400" dirty="0" smtClean="0"/>
              <a:t> </a:t>
            </a:r>
            <a:r>
              <a:rPr lang="en-US" sz="2400" dirty="0" smtClean="0"/>
              <a:t>do </a:t>
            </a:r>
            <a:r>
              <a:rPr lang="en-US" sz="2400" dirty="0" err="1" smtClean="0"/>
              <a:t>uso</a:t>
            </a:r>
            <a:r>
              <a:rPr lang="en-US" sz="2400" dirty="0" smtClean="0"/>
              <a:t> da </a:t>
            </a:r>
            <a:r>
              <a:rPr lang="en-US" sz="2400" dirty="0" err="1" smtClean="0"/>
              <a:t>água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cidades</a:t>
            </a:r>
            <a:r>
              <a:rPr lang="en-US" sz="2400" dirty="0" smtClean="0"/>
              <a:t> </a:t>
            </a:r>
            <a:r>
              <a:rPr lang="en-US" sz="2400" dirty="0" err="1" smtClean="0"/>
              <a:t>inteligentes</a:t>
            </a:r>
            <a:endParaRPr lang="pt-BR" sz="2400" dirty="0"/>
          </a:p>
        </p:txBody>
      </p:sp>
      <p:sp>
        <p:nvSpPr>
          <p:cNvPr id="6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425452" y="3206069"/>
            <a:ext cx="2512613" cy="3127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46ª </a:t>
            </a:r>
            <a:r>
              <a:rPr lang="en-US" dirty="0" smtClean="0">
                <a:solidFill>
                  <a:schemeClr val="tx1"/>
                </a:solidFill>
              </a:rPr>
              <a:t>ASSEMAE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Jaragua</a:t>
            </a:r>
            <a:r>
              <a:rPr lang="en-US" dirty="0" smtClean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SAMUEL LEE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VP Vendas e Marketing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1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03" y="804220"/>
            <a:ext cx="6829994" cy="4084452"/>
          </a:xfrm>
        </p:spPr>
      </p:pic>
      <p:grpSp>
        <p:nvGrpSpPr>
          <p:cNvPr id="6" name="Group 7"/>
          <p:cNvGrpSpPr/>
          <p:nvPr/>
        </p:nvGrpSpPr>
        <p:grpSpPr>
          <a:xfrm>
            <a:off x="355180" y="452282"/>
            <a:ext cx="7579696" cy="475049"/>
            <a:chOff x="457200" y="516731"/>
            <a:chExt cx="2279650" cy="475049"/>
          </a:xfrm>
        </p:grpSpPr>
        <p:sp>
          <p:nvSpPr>
            <p:cNvPr id="7" name="Title 5"/>
            <p:cNvSpPr txBox="1">
              <a:spLocks/>
            </p:cNvSpPr>
            <p:nvPr/>
          </p:nvSpPr>
          <p:spPr>
            <a:xfrm>
              <a:off x="463550" y="516731"/>
              <a:ext cx="2273300" cy="247650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600" b="1" kern="1200" cap="all">
                  <a:solidFill>
                    <a:srgbClr val="CF2124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pt-BR" sz="1600" dirty="0"/>
                <a:t>Solucionando os problemas da cia de saneamento</a:t>
              </a:r>
              <a:endParaRPr lang="pt-BR" sz="1600" dirty="0">
                <a:solidFill>
                  <a:schemeClr val="accent1"/>
                </a:solidFill>
                <a:latin typeface="+mn-lt"/>
                <a:cs typeface="Arial Narrow"/>
              </a:endParaRPr>
            </a:p>
          </p:txBody>
        </p:sp>
        <p:sp>
          <p:nvSpPr>
            <p:cNvPr id="8" name="Rectangle 6"/>
            <p:cNvSpPr/>
            <p:nvPr/>
          </p:nvSpPr>
          <p:spPr>
            <a:xfrm>
              <a:off x="457200" y="745559"/>
              <a:ext cx="18288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</a:pPr>
              <a:endParaRPr lang="pt-BR" sz="1000" dirty="0">
                <a:solidFill>
                  <a:srgbClr val="D021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34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Itron </a:t>
            </a:r>
            <a:r>
              <a:rPr lang="en-US" dirty="0" err="1" smtClean="0"/>
              <a:t>brasil</a:t>
            </a:r>
            <a:r>
              <a:rPr lang="en-US" dirty="0" smtClean="0"/>
              <a:t>	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1"/>
          </p:nvPr>
        </p:nvSpPr>
        <p:spPr>
          <a:xfrm>
            <a:off x="546100" y="3904186"/>
            <a:ext cx="3454400" cy="230961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9324034"/>
      </p:ext>
    </p:extLst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965" y="411429"/>
            <a:ext cx="8229600" cy="461665"/>
          </a:xfrm>
        </p:spPr>
        <p:txBody>
          <a:bodyPr/>
          <a:lstStyle/>
          <a:p>
            <a:r>
              <a:rPr lang="en-US" dirty="0" err="1" smtClean="0"/>
              <a:t>Água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precioso</a:t>
            </a:r>
            <a:r>
              <a:rPr lang="en-US" dirty="0" smtClean="0"/>
              <a:t> </a:t>
            </a:r>
            <a:r>
              <a:rPr lang="en-US" dirty="0" err="1" smtClean="0"/>
              <a:t>recurso</a:t>
            </a:r>
            <a:r>
              <a:rPr lang="en-US" dirty="0" smtClean="0"/>
              <a:t>!!</a:t>
            </a: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5369559" y="2605398"/>
            <a:ext cx="3785014" cy="2205080"/>
            <a:chOff x="1130548" y="0"/>
            <a:chExt cx="6887977" cy="5148262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48" y="0"/>
              <a:ext cx="3576020" cy="2678563"/>
            </a:xfrm>
            <a:prstGeom prst="rect">
              <a:avLst/>
            </a:prstGeom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016" y="2345241"/>
              <a:ext cx="3493509" cy="2803021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49" y="2678563"/>
              <a:ext cx="3746467" cy="2469699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569" y="25771"/>
              <a:ext cx="3296079" cy="2319470"/>
            </a:xfrm>
            <a:prstGeom prst="rect">
              <a:avLst/>
            </a:prstGeom>
          </p:spPr>
        </p:pic>
        <p:pic>
          <p:nvPicPr>
            <p:cNvPr id="10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969" y="1631737"/>
              <a:ext cx="2931197" cy="1867204"/>
            </a:xfrm>
            <a:prstGeom prst="rect">
              <a:avLst/>
            </a:prstGeom>
          </p:spPr>
        </p:pic>
      </p:grpSp>
      <p:pic>
        <p:nvPicPr>
          <p:cNvPr id="11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280"/>
            <a:ext cx="3514477" cy="233872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741056" y="1529636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lugares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faltando</a:t>
            </a:r>
            <a:r>
              <a:rPr lang="en-US" dirty="0" smtClean="0"/>
              <a:t>….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840874" y="404405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outros…..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1708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/>
          <p:nvPr/>
        </p:nvGrpSpPr>
        <p:grpSpPr>
          <a:xfrm>
            <a:off x="1182935" y="1174067"/>
            <a:ext cx="5822164" cy="3561590"/>
            <a:chOff x="971168" y="772658"/>
            <a:chExt cx="5890349" cy="3744723"/>
          </a:xfrm>
        </p:grpSpPr>
        <p:sp>
          <p:nvSpPr>
            <p:cNvPr id="5" name="TextBox 69"/>
            <p:cNvSpPr txBox="1"/>
            <p:nvPr/>
          </p:nvSpPr>
          <p:spPr>
            <a:xfrm>
              <a:off x="4727917" y="1656096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schemeClr val="tx2"/>
                  </a:solidFill>
                </a:rPr>
                <a:t>Uma Referência para a Gestão Global de Recursos de Água &amp; Energia</a:t>
              </a:r>
              <a:endParaRPr lang="pt-BR" sz="1000" dirty="0">
                <a:solidFill>
                  <a:schemeClr val="tx2"/>
                </a:solidFill>
              </a:endParaRPr>
            </a:p>
          </p:txBody>
        </p:sp>
        <p:grpSp>
          <p:nvGrpSpPr>
            <p:cNvPr id="6" name="Group 70"/>
            <p:cNvGrpSpPr/>
            <p:nvPr/>
          </p:nvGrpSpPr>
          <p:grpSpPr>
            <a:xfrm>
              <a:off x="971168" y="772658"/>
              <a:ext cx="5890349" cy="3744723"/>
              <a:chOff x="-442049" y="773912"/>
              <a:chExt cx="5890349" cy="3744723"/>
            </a:xfrm>
          </p:grpSpPr>
          <p:pic>
            <p:nvPicPr>
              <p:cNvPr id="7" name="Picture 73" descr="Resourcefulness Cover Image.png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442049" y="773912"/>
                <a:ext cx="4997793" cy="3744723"/>
              </a:xfrm>
              <a:prstGeom prst="rect">
                <a:avLst/>
              </a:prstGeom>
            </p:spPr>
          </p:pic>
          <p:sp>
            <p:nvSpPr>
              <p:cNvPr id="8" name="TextBox 74"/>
              <p:cNvSpPr txBox="1"/>
              <p:nvPr/>
            </p:nvSpPr>
            <p:spPr>
              <a:xfrm>
                <a:off x="2671762" y="805233"/>
                <a:ext cx="1130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 smtClean="0">
                    <a:solidFill>
                      <a:schemeClr val="accent1"/>
                    </a:solidFill>
                    <a:latin typeface="Arial Narrow"/>
                  </a:rPr>
                  <a:t>EDIÇÃO DE 2016</a:t>
                </a:r>
                <a:endParaRPr lang="pt-BR" sz="1000" b="1" dirty="0">
                  <a:solidFill>
                    <a:schemeClr val="accent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9" name="TextBox 76"/>
              <p:cNvSpPr txBox="1"/>
              <p:nvPr/>
            </p:nvSpPr>
            <p:spPr>
              <a:xfrm>
                <a:off x="3314700" y="1657350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>
                    <a:solidFill>
                      <a:schemeClr val="tx2"/>
                    </a:solidFill>
                  </a:rPr>
                  <a:t>Uma Referência para a Gestão Global de Recursos de Água &amp; Energia</a:t>
                </a:r>
                <a:endParaRPr lang="pt-BR" sz="10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0" name="Group 7"/>
          <p:cNvGrpSpPr/>
          <p:nvPr/>
        </p:nvGrpSpPr>
        <p:grpSpPr>
          <a:xfrm>
            <a:off x="362738" y="470190"/>
            <a:ext cx="4921250" cy="475049"/>
            <a:chOff x="457200" y="516731"/>
            <a:chExt cx="2279650" cy="475049"/>
          </a:xfrm>
        </p:grpSpPr>
        <p:sp>
          <p:nvSpPr>
            <p:cNvPr id="11" name="Title 5"/>
            <p:cNvSpPr txBox="1">
              <a:spLocks/>
            </p:cNvSpPr>
            <p:nvPr/>
          </p:nvSpPr>
          <p:spPr>
            <a:xfrm>
              <a:off x="463550" y="516731"/>
              <a:ext cx="2273300" cy="247650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600" b="1" kern="1200" cap="all">
                  <a:solidFill>
                    <a:srgbClr val="CF2124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pt-BR" sz="1600" dirty="0" smtClean="0">
                  <a:solidFill>
                    <a:schemeClr val="accent1"/>
                  </a:solidFill>
                  <a:latin typeface="+mn-lt"/>
                </a:rPr>
                <a:t>ÍNDICE SUSTENTABILIDADE ITRON</a:t>
              </a:r>
            </a:p>
            <a:p>
              <a:pPr>
                <a:lnSpc>
                  <a:spcPct val="90000"/>
                </a:lnSpc>
              </a:pPr>
              <a:endParaRPr lang="pt-BR" sz="1600" dirty="0">
                <a:solidFill>
                  <a:schemeClr val="accent1"/>
                </a:solidFill>
                <a:latin typeface="+mn-lt"/>
                <a:cs typeface="Arial Narrow"/>
              </a:endParaRPr>
            </a:p>
          </p:txBody>
        </p:sp>
        <p:sp>
          <p:nvSpPr>
            <p:cNvPr id="12" name="Rectangle 6"/>
            <p:cNvSpPr/>
            <p:nvPr/>
          </p:nvSpPr>
          <p:spPr>
            <a:xfrm>
              <a:off x="457200" y="745559"/>
              <a:ext cx="18288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pt-BR" sz="1000" dirty="0" smtClean="0">
                  <a:solidFill>
                    <a:srgbClr val="D02124"/>
                  </a:solidFill>
                </a:rPr>
                <a:t>Top 10 Tendências do Setor</a:t>
              </a:r>
              <a:endParaRPr lang="pt-BR" sz="1000" dirty="0">
                <a:solidFill>
                  <a:srgbClr val="D021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84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 | </a:t>
            </a:r>
            <a:endParaRPr lang="en-US" dirty="0"/>
          </a:p>
        </p:txBody>
      </p:sp>
      <p:grpSp>
        <p:nvGrpSpPr>
          <p:cNvPr id="4" name="Group 7"/>
          <p:cNvGrpSpPr/>
          <p:nvPr/>
        </p:nvGrpSpPr>
        <p:grpSpPr>
          <a:xfrm>
            <a:off x="363537" y="465058"/>
            <a:ext cx="4921250" cy="475049"/>
            <a:chOff x="457200" y="516731"/>
            <a:chExt cx="2279650" cy="475049"/>
          </a:xfrm>
        </p:grpSpPr>
        <p:sp>
          <p:nvSpPr>
            <p:cNvPr id="5" name="Title 5"/>
            <p:cNvSpPr txBox="1">
              <a:spLocks/>
            </p:cNvSpPr>
            <p:nvPr/>
          </p:nvSpPr>
          <p:spPr>
            <a:xfrm>
              <a:off x="463550" y="516731"/>
              <a:ext cx="2273300" cy="247650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600" b="1" kern="1200" cap="all">
                  <a:solidFill>
                    <a:srgbClr val="CF2124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pt-BR" sz="1600" dirty="0" smtClean="0">
                  <a:solidFill>
                    <a:schemeClr val="accent1"/>
                  </a:solidFill>
                  <a:latin typeface="+mn-lt"/>
                </a:rPr>
                <a:t>ÍNDICE SUSTENTABILIDADE ITRON</a:t>
              </a:r>
            </a:p>
            <a:p>
              <a:pPr>
                <a:lnSpc>
                  <a:spcPct val="90000"/>
                </a:lnSpc>
              </a:pPr>
              <a:endParaRPr lang="pt-BR" sz="1600" dirty="0">
                <a:solidFill>
                  <a:schemeClr val="accent1"/>
                </a:solidFill>
                <a:latin typeface="+mn-lt"/>
                <a:cs typeface="Arial Narrow"/>
              </a:endParaRPr>
            </a:p>
          </p:txBody>
        </p:sp>
        <p:sp>
          <p:nvSpPr>
            <p:cNvPr id="6" name="Rectangle 6"/>
            <p:cNvSpPr/>
            <p:nvPr/>
          </p:nvSpPr>
          <p:spPr>
            <a:xfrm>
              <a:off x="457200" y="745559"/>
              <a:ext cx="18288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pt-BR" sz="1000" dirty="0" smtClean="0">
                  <a:solidFill>
                    <a:srgbClr val="D02124"/>
                  </a:solidFill>
                </a:rPr>
                <a:t>Top 10 Tendências do Setor</a:t>
              </a:r>
              <a:endParaRPr lang="pt-BR" sz="1000" dirty="0">
                <a:solidFill>
                  <a:srgbClr val="D02124"/>
                </a:solidFill>
              </a:endParaRPr>
            </a:p>
          </p:txBody>
        </p:sp>
      </p:grpSp>
      <p:grpSp>
        <p:nvGrpSpPr>
          <p:cNvPr id="7" name="Group 199"/>
          <p:cNvGrpSpPr/>
          <p:nvPr/>
        </p:nvGrpSpPr>
        <p:grpSpPr>
          <a:xfrm>
            <a:off x="363537" y="1063305"/>
            <a:ext cx="8359044" cy="3580322"/>
            <a:chOff x="479424" y="1231900"/>
            <a:chExt cx="8089900" cy="3045669"/>
          </a:xfrm>
        </p:grpSpPr>
        <p:grpSp>
          <p:nvGrpSpPr>
            <p:cNvPr id="8" name="Group 200"/>
            <p:cNvGrpSpPr/>
            <p:nvPr/>
          </p:nvGrpSpPr>
          <p:grpSpPr>
            <a:xfrm>
              <a:off x="981075" y="1287463"/>
              <a:ext cx="1962150" cy="911275"/>
              <a:chOff x="228600" y="1331913"/>
              <a:chExt cx="1962150" cy="911275"/>
            </a:xfrm>
          </p:grpSpPr>
          <p:sp>
            <p:nvSpPr>
              <p:cNvPr id="43" name="Title 5"/>
              <p:cNvSpPr txBox="1">
                <a:spLocks/>
              </p:cNvSpPr>
              <p:nvPr/>
            </p:nvSpPr>
            <p:spPr>
              <a:xfrm>
                <a:off x="234950" y="1331913"/>
                <a:ext cx="1955800" cy="247650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2600" b="1" kern="1200" cap="all">
                    <a:solidFill>
                      <a:srgbClr val="CF2124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ctr">
                  <a:lnSpc>
                    <a:spcPct val="90000"/>
                  </a:lnSpc>
                </a:pPr>
                <a:r>
                  <a:rPr lang="pt-BR" sz="1200" dirty="0" smtClean="0">
                    <a:solidFill>
                      <a:srgbClr val="004B69"/>
                    </a:solidFill>
                  </a:rPr>
                  <a:t>Tendência #1</a:t>
                </a:r>
                <a:endParaRPr lang="pt-BR" sz="1200" dirty="0">
                  <a:solidFill>
                    <a:srgbClr val="004B69"/>
                  </a:solidFill>
                </a:endParaRPr>
              </a:p>
            </p:txBody>
          </p:sp>
          <p:sp>
            <p:nvSpPr>
              <p:cNvPr id="44" name="Rectangle 245"/>
              <p:cNvSpPr/>
              <p:nvPr/>
            </p:nvSpPr>
            <p:spPr>
              <a:xfrm>
                <a:off x="228600" y="1535302"/>
                <a:ext cx="196215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>
                    <a:solidFill>
                      <a:schemeClr val="bg1"/>
                    </a:solidFill>
                  </a:rPr>
                  <a:t>As empresas de serviços públicos estão implementando tecnologias que podem liderar a era da internet das coisas e das cidades inteligentes</a:t>
                </a:r>
              </a:p>
            </p:txBody>
          </p:sp>
        </p:grpSp>
        <p:cxnSp>
          <p:nvCxnSpPr>
            <p:cNvPr id="9" name="Straight Connector 201"/>
            <p:cNvCxnSpPr/>
            <p:nvPr/>
          </p:nvCxnSpPr>
          <p:spPr>
            <a:xfrm>
              <a:off x="5457824" y="1231900"/>
              <a:ext cx="0" cy="966838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202"/>
            <p:cNvGrpSpPr/>
            <p:nvPr/>
          </p:nvGrpSpPr>
          <p:grpSpPr>
            <a:xfrm>
              <a:off x="3505200" y="1287463"/>
              <a:ext cx="1739900" cy="911275"/>
              <a:chOff x="2419350" y="1331913"/>
              <a:chExt cx="1739900" cy="911275"/>
            </a:xfrm>
          </p:grpSpPr>
          <p:sp>
            <p:nvSpPr>
              <p:cNvPr id="41" name="Title 5"/>
              <p:cNvSpPr txBox="1">
                <a:spLocks/>
              </p:cNvSpPr>
              <p:nvPr/>
            </p:nvSpPr>
            <p:spPr>
              <a:xfrm>
                <a:off x="2517774" y="1331913"/>
                <a:ext cx="1590675" cy="247650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2600" b="1" kern="1200" cap="all">
                    <a:solidFill>
                      <a:srgbClr val="CF2124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ctr">
                  <a:lnSpc>
                    <a:spcPct val="90000"/>
                  </a:lnSpc>
                </a:pPr>
                <a:r>
                  <a:rPr lang="pt-BR" sz="1200" dirty="0" smtClean="0">
                    <a:solidFill>
                      <a:srgbClr val="004B69"/>
                    </a:solidFill>
                  </a:rPr>
                  <a:t>Tendência #2</a:t>
                </a:r>
                <a:endParaRPr lang="pt-BR" sz="1200" dirty="0">
                  <a:solidFill>
                    <a:srgbClr val="004B69"/>
                  </a:solidFill>
                </a:endParaRPr>
              </a:p>
            </p:txBody>
          </p:sp>
          <p:sp>
            <p:nvSpPr>
              <p:cNvPr id="42" name="Rectangle 243"/>
              <p:cNvSpPr/>
              <p:nvPr/>
            </p:nvSpPr>
            <p:spPr>
              <a:xfrm>
                <a:off x="2419350" y="1535302"/>
                <a:ext cx="17399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>
                    <a:solidFill>
                      <a:schemeClr val="bg1"/>
                    </a:solidFill>
                  </a:rPr>
                  <a:t>As empresas de serviços públicos estão usando a tecnologia para enfrentar o cenário de negócios em constante mudança</a:t>
                </a:r>
              </a:p>
            </p:txBody>
          </p:sp>
        </p:grpSp>
        <p:grpSp>
          <p:nvGrpSpPr>
            <p:cNvPr id="11" name="Group 203"/>
            <p:cNvGrpSpPr/>
            <p:nvPr/>
          </p:nvGrpSpPr>
          <p:grpSpPr>
            <a:xfrm>
              <a:off x="5747818" y="1287274"/>
              <a:ext cx="1733550" cy="757387"/>
              <a:chOff x="4530724" y="1331724"/>
              <a:chExt cx="1733550" cy="757387"/>
            </a:xfrm>
          </p:grpSpPr>
          <p:sp>
            <p:nvSpPr>
              <p:cNvPr id="39" name="Title 5"/>
              <p:cNvSpPr txBox="1">
                <a:spLocks/>
              </p:cNvSpPr>
              <p:nvPr/>
            </p:nvSpPr>
            <p:spPr>
              <a:xfrm>
                <a:off x="4537074" y="1331724"/>
                <a:ext cx="1727200" cy="247650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2600" b="1" kern="1200" cap="all">
                    <a:solidFill>
                      <a:srgbClr val="CF2124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ctr">
                  <a:lnSpc>
                    <a:spcPct val="90000"/>
                  </a:lnSpc>
                </a:pPr>
                <a:r>
                  <a:rPr lang="pt-BR" sz="1200" dirty="0" smtClean="0">
                    <a:solidFill>
                      <a:srgbClr val="004B69"/>
                    </a:solidFill>
                  </a:rPr>
                  <a:t>Tendência #3</a:t>
                </a:r>
                <a:endParaRPr lang="pt-BR" sz="1200" dirty="0">
                  <a:solidFill>
                    <a:srgbClr val="004B69"/>
                  </a:solidFill>
                </a:endParaRPr>
              </a:p>
            </p:txBody>
          </p:sp>
          <p:sp>
            <p:nvSpPr>
              <p:cNvPr id="40" name="Rectangle 241"/>
              <p:cNvSpPr/>
              <p:nvPr/>
            </p:nvSpPr>
            <p:spPr>
              <a:xfrm>
                <a:off x="4530724" y="1535113"/>
                <a:ext cx="173355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>
                    <a:solidFill>
                      <a:schemeClr val="bg1"/>
                    </a:solidFill>
                  </a:rPr>
                  <a:t>Os consumidores querem que as empresas de serviços públicos façam mais para ligar os pontos até eles</a:t>
                </a:r>
              </a:p>
            </p:txBody>
          </p:sp>
        </p:grpSp>
        <p:grpSp>
          <p:nvGrpSpPr>
            <p:cNvPr id="12" name="Group 204"/>
            <p:cNvGrpSpPr/>
            <p:nvPr/>
          </p:nvGrpSpPr>
          <p:grpSpPr>
            <a:xfrm>
              <a:off x="479424" y="2487236"/>
              <a:ext cx="1962150" cy="603499"/>
              <a:chOff x="6407149" y="1330575"/>
              <a:chExt cx="1962150" cy="603499"/>
            </a:xfrm>
          </p:grpSpPr>
          <p:sp>
            <p:nvSpPr>
              <p:cNvPr id="37" name="Title 5"/>
              <p:cNvSpPr txBox="1">
                <a:spLocks/>
              </p:cNvSpPr>
              <p:nvPr/>
            </p:nvSpPr>
            <p:spPr>
              <a:xfrm>
                <a:off x="6661149" y="1330575"/>
                <a:ext cx="1454150" cy="247650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2600" b="1" kern="1200" cap="all">
                    <a:solidFill>
                      <a:srgbClr val="CF2124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ctr">
                  <a:lnSpc>
                    <a:spcPct val="90000"/>
                  </a:lnSpc>
                </a:pPr>
                <a:r>
                  <a:rPr lang="pt-BR" sz="1200" dirty="0" smtClean="0">
                    <a:solidFill>
                      <a:srgbClr val="004B69"/>
                    </a:solidFill>
                  </a:rPr>
                  <a:t>Tendência #4</a:t>
                </a:r>
                <a:endParaRPr lang="pt-BR" sz="1200" dirty="0">
                  <a:solidFill>
                    <a:srgbClr val="004B69"/>
                  </a:solidFill>
                </a:endParaRPr>
              </a:p>
            </p:txBody>
          </p:sp>
          <p:sp>
            <p:nvSpPr>
              <p:cNvPr id="38" name="Rectangle 239"/>
              <p:cNvSpPr/>
              <p:nvPr/>
            </p:nvSpPr>
            <p:spPr>
              <a:xfrm>
                <a:off x="6407149" y="1533964"/>
                <a:ext cx="19621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>
                    <a:solidFill>
                      <a:schemeClr val="bg1"/>
                    </a:solidFill>
                  </a:rPr>
                  <a:t>Não se trata apenas de </a:t>
                </a:r>
                <a:r>
                  <a:rPr lang="pt-BR" sz="1000" i="1" dirty="0">
                    <a:solidFill>
                      <a:schemeClr val="bg1"/>
                    </a:solidFill>
                  </a:rPr>
                  <a:t>Big Data</a:t>
                </a:r>
                <a:r>
                  <a:rPr lang="pt-BR" sz="1000" dirty="0">
                    <a:solidFill>
                      <a:schemeClr val="bg1"/>
                    </a:solidFill>
                  </a:rPr>
                  <a:t>; </a:t>
                </a:r>
                <a:r>
                  <a:rPr dirty="0"/>
                  <a:t/>
                </a:r>
                <a:br>
                  <a:rPr dirty="0"/>
                </a:br>
                <a:r>
                  <a:rPr lang="pt-BR" sz="1000" dirty="0">
                    <a:solidFill>
                      <a:schemeClr val="bg1"/>
                    </a:solidFill>
                  </a:rPr>
                  <a:t>É importante ter os dados certos</a:t>
                </a:r>
              </a:p>
            </p:txBody>
          </p:sp>
        </p:grpSp>
        <p:grpSp>
          <p:nvGrpSpPr>
            <p:cNvPr id="13" name="Group 205"/>
            <p:cNvGrpSpPr/>
            <p:nvPr/>
          </p:nvGrpSpPr>
          <p:grpSpPr>
            <a:xfrm>
              <a:off x="2603500" y="2487613"/>
              <a:ext cx="2019300" cy="603499"/>
              <a:chOff x="1358900" y="2532063"/>
              <a:chExt cx="2019300" cy="603499"/>
            </a:xfrm>
          </p:grpSpPr>
          <p:sp>
            <p:nvSpPr>
              <p:cNvPr id="35" name="Title 5"/>
              <p:cNvSpPr txBox="1">
                <a:spLocks/>
              </p:cNvSpPr>
              <p:nvPr/>
            </p:nvSpPr>
            <p:spPr>
              <a:xfrm>
                <a:off x="1428750" y="2532063"/>
                <a:ext cx="1892300" cy="247650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2600" b="1" kern="1200" cap="all">
                    <a:solidFill>
                      <a:srgbClr val="CF2124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ctr">
                  <a:lnSpc>
                    <a:spcPct val="90000"/>
                  </a:lnSpc>
                </a:pPr>
                <a:r>
                  <a:rPr lang="pt-BR" sz="1200" dirty="0" smtClean="0">
                    <a:solidFill>
                      <a:srgbClr val="004B69"/>
                    </a:solidFill>
                  </a:rPr>
                  <a:t>Tendência #5</a:t>
                </a:r>
                <a:endParaRPr lang="pt-BR" sz="1200" dirty="0">
                  <a:solidFill>
                    <a:srgbClr val="004B69"/>
                  </a:solidFill>
                </a:endParaRPr>
              </a:p>
            </p:txBody>
          </p:sp>
          <p:sp>
            <p:nvSpPr>
              <p:cNvPr id="36" name="Rectangle 237"/>
              <p:cNvSpPr/>
              <p:nvPr/>
            </p:nvSpPr>
            <p:spPr>
              <a:xfrm>
                <a:off x="1358900" y="2735452"/>
                <a:ext cx="20193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>
                    <a:solidFill>
                      <a:schemeClr val="bg1"/>
                    </a:solidFill>
                  </a:rPr>
                  <a:t>A segurança cibernética segue</a:t>
                </a:r>
                <a:r>
                  <a:rPr dirty="0"/>
                  <a:t/>
                </a:r>
                <a:br>
                  <a:rPr dirty="0"/>
                </a:br>
                <a:r>
                  <a:rPr lang="pt-BR" sz="1000" dirty="0">
                    <a:solidFill>
                      <a:schemeClr val="bg1"/>
                    </a:solidFill>
                  </a:rPr>
                  <a:t>sendo uma preocupação para os consumidores</a:t>
                </a:r>
              </a:p>
            </p:txBody>
          </p:sp>
        </p:grpSp>
        <p:grpSp>
          <p:nvGrpSpPr>
            <p:cNvPr id="14" name="Group 206"/>
            <p:cNvGrpSpPr/>
            <p:nvPr/>
          </p:nvGrpSpPr>
          <p:grpSpPr>
            <a:xfrm>
              <a:off x="4903268" y="2487613"/>
              <a:ext cx="1962150" cy="603499"/>
              <a:chOff x="3938068" y="2532063"/>
              <a:chExt cx="1962150" cy="603499"/>
            </a:xfrm>
          </p:grpSpPr>
          <p:sp>
            <p:nvSpPr>
              <p:cNvPr id="33" name="Title 5"/>
              <p:cNvSpPr txBox="1">
                <a:spLocks/>
              </p:cNvSpPr>
              <p:nvPr/>
            </p:nvSpPr>
            <p:spPr>
              <a:xfrm>
                <a:off x="4214292" y="2532063"/>
                <a:ext cx="1403351" cy="247650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2600" b="1" kern="1200" cap="all">
                    <a:solidFill>
                      <a:srgbClr val="CF2124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ctr">
                  <a:lnSpc>
                    <a:spcPct val="90000"/>
                  </a:lnSpc>
                </a:pPr>
                <a:r>
                  <a:rPr lang="pt-BR" sz="1200" dirty="0" smtClean="0">
                    <a:solidFill>
                      <a:srgbClr val="004B69"/>
                    </a:solidFill>
                  </a:rPr>
                  <a:t>Tendência #6</a:t>
                </a:r>
                <a:endParaRPr lang="pt-BR" sz="1200" dirty="0">
                  <a:solidFill>
                    <a:srgbClr val="004B69"/>
                  </a:solidFill>
                </a:endParaRPr>
              </a:p>
            </p:txBody>
          </p:sp>
          <p:sp>
            <p:nvSpPr>
              <p:cNvPr id="34" name="Rectangle 232"/>
              <p:cNvSpPr/>
              <p:nvPr/>
            </p:nvSpPr>
            <p:spPr>
              <a:xfrm>
                <a:off x="3938068" y="2735452"/>
                <a:ext cx="19621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>
                    <a:solidFill>
                      <a:schemeClr val="bg1"/>
                    </a:solidFill>
                  </a:rPr>
                  <a:t>As redes de gás e de energia</a:t>
                </a:r>
                <a:r>
                  <a:rPr dirty="0"/>
                  <a:t/>
                </a:r>
                <a:br>
                  <a:rPr dirty="0"/>
                </a:br>
                <a:r>
                  <a:rPr lang="pt-BR" sz="1000" dirty="0">
                    <a:solidFill>
                      <a:schemeClr val="bg1"/>
                    </a:solidFill>
                  </a:rPr>
                  <a:t>Vão crescer juntas</a:t>
                </a:r>
              </a:p>
            </p:txBody>
          </p:sp>
        </p:grpSp>
        <p:grpSp>
          <p:nvGrpSpPr>
            <p:cNvPr id="15" name="Group 207"/>
            <p:cNvGrpSpPr/>
            <p:nvPr/>
          </p:nvGrpSpPr>
          <p:grpSpPr>
            <a:xfrm>
              <a:off x="7089774" y="2336926"/>
              <a:ext cx="1479550" cy="753809"/>
              <a:chOff x="6264274" y="2381376"/>
              <a:chExt cx="1479550" cy="753809"/>
            </a:xfrm>
          </p:grpSpPr>
          <p:sp>
            <p:nvSpPr>
              <p:cNvPr id="31" name="Title 5"/>
              <p:cNvSpPr txBox="1">
                <a:spLocks/>
              </p:cNvSpPr>
              <p:nvPr/>
            </p:nvSpPr>
            <p:spPr>
              <a:xfrm>
                <a:off x="6380161" y="2381376"/>
                <a:ext cx="1247776" cy="247650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2600" b="1" kern="1200" cap="all">
                    <a:solidFill>
                      <a:srgbClr val="CF2124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ctr">
                  <a:lnSpc>
                    <a:spcPct val="90000"/>
                  </a:lnSpc>
                </a:pPr>
                <a:r>
                  <a:rPr lang="pt-BR" sz="1200" dirty="0" smtClean="0">
                    <a:solidFill>
                      <a:srgbClr val="004B69"/>
                    </a:solidFill>
                  </a:rPr>
                  <a:t>Tendência #7</a:t>
                </a:r>
                <a:endParaRPr lang="pt-BR" sz="1200" dirty="0">
                  <a:solidFill>
                    <a:srgbClr val="004B69"/>
                  </a:solidFill>
                </a:endParaRPr>
              </a:p>
            </p:txBody>
          </p:sp>
          <p:sp>
            <p:nvSpPr>
              <p:cNvPr id="32" name="Rectangle 224"/>
              <p:cNvSpPr/>
              <p:nvPr/>
            </p:nvSpPr>
            <p:spPr>
              <a:xfrm>
                <a:off x="6264274" y="2735075"/>
                <a:ext cx="14795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>
                    <a:solidFill>
                      <a:schemeClr val="bg1"/>
                    </a:solidFill>
                  </a:rPr>
                  <a:t>Enfrentar o desperdício de água é uma prioridade</a:t>
                </a:r>
              </a:p>
            </p:txBody>
          </p:sp>
        </p:grpSp>
        <p:grpSp>
          <p:nvGrpSpPr>
            <p:cNvPr id="16" name="Group 208"/>
            <p:cNvGrpSpPr/>
            <p:nvPr/>
          </p:nvGrpSpPr>
          <p:grpSpPr>
            <a:xfrm>
              <a:off x="1076325" y="3447306"/>
              <a:ext cx="1749425" cy="757387"/>
              <a:chOff x="949325" y="3491756"/>
              <a:chExt cx="1749425" cy="757387"/>
            </a:xfrm>
          </p:grpSpPr>
          <p:sp>
            <p:nvSpPr>
              <p:cNvPr id="29" name="Title 5"/>
              <p:cNvSpPr txBox="1">
                <a:spLocks/>
              </p:cNvSpPr>
              <p:nvPr/>
            </p:nvSpPr>
            <p:spPr>
              <a:xfrm>
                <a:off x="1019175" y="3491756"/>
                <a:ext cx="1679575" cy="247650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2600" b="1" kern="1200" cap="all">
                    <a:solidFill>
                      <a:srgbClr val="CF2124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ctr">
                  <a:lnSpc>
                    <a:spcPct val="90000"/>
                  </a:lnSpc>
                </a:pPr>
                <a:r>
                  <a:rPr lang="pt-BR" sz="1200" dirty="0" smtClean="0">
                    <a:solidFill>
                      <a:srgbClr val="004B69"/>
                    </a:solidFill>
                  </a:rPr>
                  <a:t>Tendência #8</a:t>
                </a:r>
                <a:endParaRPr lang="pt-BR" sz="1200" dirty="0">
                  <a:solidFill>
                    <a:srgbClr val="004B69"/>
                  </a:solidFill>
                </a:endParaRPr>
              </a:p>
            </p:txBody>
          </p:sp>
          <p:sp>
            <p:nvSpPr>
              <p:cNvPr id="30" name="Rectangle 222"/>
              <p:cNvSpPr/>
              <p:nvPr/>
            </p:nvSpPr>
            <p:spPr>
              <a:xfrm>
                <a:off x="949325" y="3695145"/>
                <a:ext cx="17494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 smtClean="0">
                    <a:solidFill>
                      <a:schemeClr val="bg1"/>
                    </a:solidFill>
                  </a:rPr>
                  <a:t>O governo tem um papel crescente para moldar a capacidade de recursos</a:t>
                </a:r>
                <a:endParaRPr lang="pt-BR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209"/>
            <p:cNvGrpSpPr/>
            <p:nvPr/>
          </p:nvGrpSpPr>
          <p:grpSpPr>
            <a:xfrm>
              <a:off x="3282950" y="3446145"/>
              <a:ext cx="1962150" cy="618887"/>
              <a:chOff x="3321050" y="3490595"/>
              <a:chExt cx="1962150" cy="618887"/>
            </a:xfrm>
          </p:grpSpPr>
          <p:sp>
            <p:nvSpPr>
              <p:cNvPr id="27" name="Title 5"/>
              <p:cNvSpPr txBox="1">
                <a:spLocks/>
              </p:cNvSpPr>
              <p:nvPr/>
            </p:nvSpPr>
            <p:spPr>
              <a:xfrm>
                <a:off x="3524250" y="3490595"/>
                <a:ext cx="1568450" cy="247650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2600" b="1" kern="1200" cap="all">
                    <a:solidFill>
                      <a:srgbClr val="CF2124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ctr">
                  <a:lnSpc>
                    <a:spcPct val="90000"/>
                  </a:lnSpc>
                </a:pPr>
                <a:r>
                  <a:rPr lang="pt-BR" sz="1200" dirty="0" smtClean="0">
                    <a:solidFill>
                      <a:srgbClr val="004B69"/>
                    </a:solidFill>
                  </a:rPr>
                  <a:t>Tendência #9</a:t>
                </a:r>
                <a:endParaRPr lang="pt-BR" sz="1200" dirty="0">
                  <a:solidFill>
                    <a:srgbClr val="004B69"/>
                  </a:solidFill>
                </a:endParaRPr>
              </a:p>
            </p:txBody>
          </p:sp>
          <p:sp>
            <p:nvSpPr>
              <p:cNvPr id="28" name="Rectangle 220"/>
              <p:cNvSpPr/>
              <p:nvPr/>
            </p:nvSpPr>
            <p:spPr>
              <a:xfrm>
                <a:off x="3321050" y="3693984"/>
                <a:ext cx="1962150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50" dirty="0">
                    <a:solidFill>
                      <a:schemeClr val="bg1"/>
                    </a:solidFill>
                  </a:rPr>
                  <a:t>Trabalhadores da próxima geração</a:t>
                </a:r>
                <a:r>
                  <a:rPr dirty="0"/>
                  <a:t/>
                </a:r>
                <a:br>
                  <a:rPr dirty="0"/>
                </a:br>
                <a:r>
                  <a:rPr lang="pt-BR" sz="1050" dirty="0">
                    <a:solidFill>
                      <a:schemeClr val="bg1"/>
                    </a:solidFill>
                  </a:rPr>
                  <a:t>são necessários desde já</a:t>
                </a:r>
              </a:p>
            </p:txBody>
          </p:sp>
        </p:grpSp>
        <p:grpSp>
          <p:nvGrpSpPr>
            <p:cNvPr id="18" name="Group 210"/>
            <p:cNvGrpSpPr/>
            <p:nvPr/>
          </p:nvGrpSpPr>
          <p:grpSpPr>
            <a:xfrm>
              <a:off x="5646218" y="3448350"/>
              <a:ext cx="1955800" cy="757387"/>
              <a:chOff x="5623993" y="3448350"/>
              <a:chExt cx="1955800" cy="757387"/>
            </a:xfrm>
          </p:grpSpPr>
          <p:sp>
            <p:nvSpPr>
              <p:cNvPr id="25" name="Title 5"/>
              <p:cNvSpPr txBox="1">
                <a:spLocks/>
              </p:cNvSpPr>
              <p:nvPr/>
            </p:nvSpPr>
            <p:spPr>
              <a:xfrm>
                <a:off x="5623993" y="3448350"/>
                <a:ext cx="1955800" cy="247650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2600" b="1" kern="1200" cap="all">
                    <a:solidFill>
                      <a:srgbClr val="CF2124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ctr">
                  <a:lnSpc>
                    <a:spcPct val="90000"/>
                  </a:lnSpc>
                </a:pPr>
                <a:r>
                  <a:rPr lang="pt-BR" sz="1200" dirty="0" smtClean="0">
                    <a:solidFill>
                      <a:srgbClr val="004B69"/>
                    </a:solidFill>
                  </a:rPr>
                  <a:t>Tendência #10</a:t>
                </a:r>
                <a:endParaRPr lang="pt-BR" sz="1200" dirty="0">
                  <a:solidFill>
                    <a:srgbClr val="004B69"/>
                  </a:solidFill>
                </a:endParaRPr>
              </a:p>
            </p:txBody>
          </p:sp>
          <p:sp>
            <p:nvSpPr>
              <p:cNvPr id="26" name="Rectangle 218"/>
              <p:cNvSpPr/>
              <p:nvPr/>
            </p:nvSpPr>
            <p:spPr>
              <a:xfrm>
                <a:off x="5725593" y="3651739"/>
                <a:ext cx="173248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dirty="0">
                    <a:solidFill>
                      <a:schemeClr val="bg1"/>
                    </a:solidFill>
                  </a:rPr>
                  <a:t>Todo mundo precisa tomar medidas para criar um mundo com mais recursos</a:t>
                </a:r>
              </a:p>
            </p:txBody>
          </p:sp>
        </p:grpSp>
        <p:cxnSp>
          <p:nvCxnSpPr>
            <p:cNvPr id="19" name="Straight Connector 211"/>
            <p:cNvCxnSpPr/>
            <p:nvPr/>
          </p:nvCxnSpPr>
          <p:spPr>
            <a:xfrm>
              <a:off x="3238500" y="1231900"/>
              <a:ext cx="0" cy="966838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12"/>
            <p:cNvCxnSpPr/>
            <p:nvPr/>
          </p:nvCxnSpPr>
          <p:spPr>
            <a:xfrm>
              <a:off x="2460624" y="2449136"/>
              <a:ext cx="0" cy="687185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13"/>
            <p:cNvCxnSpPr/>
            <p:nvPr/>
          </p:nvCxnSpPr>
          <p:spPr>
            <a:xfrm>
              <a:off x="4838700" y="2449136"/>
              <a:ext cx="0" cy="687185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4"/>
            <p:cNvCxnSpPr/>
            <p:nvPr/>
          </p:nvCxnSpPr>
          <p:spPr>
            <a:xfrm>
              <a:off x="6896100" y="2449136"/>
              <a:ext cx="0" cy="687185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15"/>
            <p:cNvCxnSpPr/>
            <p:nvPr/>
          </p:nvCxnSpPr>
          <p:spPr>
            <a:xfrm>
              <a:off x="5457824" y="3310731"/>
              <a:ext cx="0" cy="966838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16"/>
            <p:cNvCxnSpPr/>
            <p:nvPr/>
          </p:nvCxnSpPr>
          <p:spPr>
            <a:xfrm>
              <a:off x="3238500" y="3310731"/>
              <a:ext cx="0" cy="966838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5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 | </a:t>
            </a:r>
            <a:endParaRPr lang="en-US" dirty="0"/>
          </a:p>
        </p:txBody>
      </p:sp>
      <p:grpSp>
        <p:nvGrpSpPr>
          <p:cNvPr id="4" name="Group 246"/>
          <p:cNvGrpSpPr/>
          <p:nvPr/>
        </p:nvGrpSpPr>
        <p:grpSpPr>
          <a:xfrm>
            <a:off x="1139604" y="1662285"/>
            <a:ext cx="6740139" cy="2146390"/>
            <a:chOff x="2022860" y="2101414"/>
            <a:chExt cx="4174189" cy="1050919"/>
          </a:xfrm>
        </p:grpSpPr>
        <p:sp>
          <p:nvSpPr>
            <p:cNvPr id="5" name="Rectangle 247"/>
            <p:cNvSpPr/>
            <p:nvPr/>
          </p:nvSpPr>
          <p:spPr>
            <a:xfrm>
              <a:off x="3229358" y="2220609"/>
              <a:ext cx="2967691" cy="69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pt-BR" b="1" cap="all" dirty="0" smtClean="0">
                  <a:solidFill>
                    <a:srgbClr val="004B69"/>
                  </a:solidFill>
                  <a:latin typeface="Arial"/>
                </a:rPr>
                <a:t>71% dos executivos de empresas de serviços públicos de água</a:t>
              </a:r>
              <a:endParaRPr lang="pt-BR" b="1" cap="all" dirty="0">
                <a:solidFill>
                  <a:srgbClr val="004B69"/>
                </a:solidFill>
                <a:latin typeface="Arial"/>
                <a:ea typeface="+mj-ea"/>
                <a:cs typeface="Arial"/>
              </a:endParaRPr>
            </a:p>
            <a:p>
              <a:pPr algn="ctr"/>
              <a:r>
                <a:rPr lang="pt-BR" dirty="0">
                  <a:solidFill>
                    <a:schemeClr val="bg1"/>
                  </a:solidFill>
                </a:rPr>
                <a:t>concordaram que a capacidade deles em entregar serviços adequados diminuirá se a ineficiência do setor persistir</a:t>
              </a:r>
            </a:p>
          </p:txBody>
        </p:sp>
        <p:pic>
          <p:nvPicPr>
            <p:cNvPr id="6" name="Picture 248" descr="water trends icon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4" t="36690" r="7179" b="36287"/>
            <a:stretch/>
          </p:blipFill>
          <p:spPr>
            <a:xfrm>
              <a:off x="2022860" y="2101414"/>
              <a:ext cx="1171556" cy="1050919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355181" y="459839"/>
            <a:ext cx="4921250" cy="475049"/>
            <a:chOff x="457200" y="516731"/>
            <a:chExt cx="2279650" cy="475049"/>
          </a:xfrm>
        </p:grpSpPr>
        <p:sp>
          <p:nvSpPr>
            <p:cNvPr id="8" name="Title 5"/>
            <p:cNvSpPr txBox="1">
              <a:spLocks/>
            </p:cNvSpPr>
            <p:nvPr/>
          </p:nvSpPr>
          <p:spPr>
            <a:xfrm>
              <a:off x="463550" y="516731"/>
              <a:ext cx="2273300" cy="247650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600" b="1" kern="1200" cap="all">
                  <a:solidFill>
                    <a:srgbClr val="CF2124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pt-BR" sz="1600" dirty="0" smtClean="0">
                  <a:solidFill>
                    <a:schemeClr val="accent1"/>
                  </a:solidFill>
                  <a:latin typeface="+mn-lt"/>
                </a:rPr>
                <a:t>ÍNDICE SUSTENTABILIDADE ITRON</a:t>
              </a:r>
            </a:p>
            <a:p>
              <a:pPr>
                <a:lnSpc>
                  <a:spcPct val="90000"/>
                </a:lnSpc>
              </a:pPr>
              <a:endParaRPr lang="pt-BR" sz="1600" dirty="0">
                <a:solidFill>
                  <a:schemeClr val="accent1"/>
                </a:solidFill>
                <a:latin typeface="+mn-lt"/>
                <a:cs typeface="Arial Narrow"/>
              </a:endParaRPr>
            </a:p>
          </p:txBody>
        </p:sp>
        <p:sp>
          <p:nvSpPr>
            <p:cNvPr id="9" name="Rectangle 6"/>
            <p:cNvSpPr/>
            <p:nvPr/>
          </p:nvSpPr>
          <p:spPr>
            <a:xfrm>
              <a:off x="457200" y="745559"/>
              <a:ext cx="18288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</a:pPr>
              <a:endParaRPr lang="pt-BR" sz="1000" dirty="0">
                <a:solidFill>
                  <a:srgbClr val="D021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5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2"/>
          <p:cNvGrpSpPr/>
          <p:nvPr/>
        </p:nvGrpSpPr>
        <p:grpSpPr>
          <a:xfrm>
            <a:off x="898497" y="1578114"/>
            <a:ext cx="7474226" cy="2620175"/>
            <a:chOff x="2332608" y="2055837"/>
            <a:chExt cx="3481516" cy="928189"/>
          </a:xfrm>
        </p:grpSpPr>
        <p:sp>
          <p:nvSpPr>
            <p:cNvPr id="5" name="Rectangle 253"/>
            <p:cNvSpPr/>
            <p:nvPr/>
          </p:nvSpPr>
          <p:spPr>
            <a:xfrm>
              <a:off x="3350620" y="2222263"/>
              <a:ext cx="2463504" cy="359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cap="all" dirty="0">
                  <a:solidFill>
                    <a:srgbClr val="004B69"/>
                  </a:solidFill>
                </a:rPr>
                <a:t>50% DOS CONSUMIDORES</a:t>
              </a:r>
            </a:p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afirmaram que eles querem e precisam de mais dicas sobre conservação de água</a:t>
              </a:r>
            </a:p>
          </p:txBody>
        </p:sp>
        <p:pic>
          <p:nvPicPr>
            <p:cNvPr id="6" name="Picture 254" descr="water trends icon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8" t="36690" r="66403" b="36287"/>
            <a:stretch/>
          </p:blipFill>
          <p:spPr>
            <a:xfrm>
              <a:off x="2332608" y="2055837"/>
              <a:ext cx="1158418" cy="928189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355181" y="443405"/>
            <a:ext cx="4921250" cy="475049"/>
            <a:chOff x="457200" y="516731"/>
            <a:chExt cx="2279650" cy="475049"/>
          </a:xfrm>
        </p:grpSpPr>
        <p:sp>
          <p:nvSpPr>
            <p:cNvPr id="8" name="Title 5"/>
            <p:cNvSpPr txBox="1">
              <a:spLocks/>
            </p:cNvSpPr>
            <p:nvPr/>
          </p:nvSpPr>
          <p:spPr>
            <a:xfrm>
              <a:off x="463550" y="516731"/>
              <a:ext cx="2273300" cy="247650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600" b="1" kern="1200" cap="all">
                  <a:solidFill>
                    <a:srgbClr val="CF2124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pt-BR" sz="1600" dirty="0" smtClean="0">
                  <a:solidFill>
                    <a:schemeClr val="accent1"/>
                  </a:solidFill>
                  <a:latin typeface="+mn-lt"/>
                </a:rPr>
                <a:t>ÍNDICE SUSTENTABILIDADE ITRON</a:t>
              </a:r>
            </a:p>
            <a:p>
              <a:pPr>
                <a:lnSpc>
                  <a:spcPct val="90000"/>
                </a:lnSpc>
              </a:pPr>
              <a:endParaRPr lang="pt-BR" sz="1600" dirty="0">
                <a:solidFill>
                  <a:schemeClr val="accent1"/>
                </a:solidFill>
                <a:latin typeface="+mn-lt"/>
                <a:cs typeface="Arial Narrow"/>
              </a:endParaRPr>
            </a:p>
          </p:txBody>
        </p:sp>
        <p:sp>
          <p:nvSpPr>
            <p:cNvPr id="9" name="Rectangle 6"/>
            <p:cNvSpPr/>
            <p:nvPr/>
          </p:nvSpPr>
          <p:spPr>
            <a:xfrm>
              <a:off x="457200" y="745559"/>
              <a:ext cx="18288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</a:pPr>
              <a:endParaRPr lang="pt-BR" sz="1000" dirty="0">
                <a:solidFill>
                  <a:srgbClr val="D021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8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9"/>
          <p:cNvGrpSpPr/>
          <p:nvPr/>
        </p:nvGrpSpPr>
        <p:grpSpPr>
          <a:xfrm>
            <a:off x="1122512" y="1688871"/>
            <a:ext cx="6852645" cy="2485564"/>
            <a:chOff x="1500758" y="2144121"/>
            <a:chExt cx="4473266" cy="931696"/>
          </a:xfrm>
        </p:grpSpPr>
        <p:sp>
          <p:nvSpPr>
            <p:cNvPr id="5" name="Rectangle 250"/>
            <p:cNvSpPr/>
            <p:nvPr/>
          </p:nvSpPr>
          <p:spPr>
            <a:xfrm>
              <a:off x="3006333" y="2307343"/>
              <a:ext cx="2967691" cy="576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pt-BR" sz="2000" b="1" cap="all" dirty="0" smtClean="0">
                  <a:solidFill>
                    <a:srgbClr val="004B69"/>
                  </a:solidFill>
                  <a:latin typeface="Arial"/>
                </a:rPr>
                <a:t>41% dos executivos de empresas de serviços públicos</a:t>
              </a:r>
              <a:endParaRPr lang="pt-BR" sz="2000" b="1" cap="all" dirty="0">
                <a:solidFill>
                  <a:srgbClr val="004B69"/>
                </a:solidFill>
                <a:latin typeface="Arial"/>
                <a:ea typeface="+mj-ea"/>
                <a:cs typeface="Arial"/>
              </a:endParaRPr>
            </a:p>
            <a:p>
              <a:pPr algn="ctr"/>
              <a:r>
                <a:rPr lang="pt-BR" sz="2000" dirty="0" smtClean="0">
                  <a:solidFill>
                    <a:schemeClr val="bg1"/>
                  </a:solidFill>
                </a:rPr>
                <a:t>afirmaram que o maior desejo é conseguir detectar vazamentos</a:t>
              </a:r>
              <a:endParaRPr lang="pt-BR" sz="20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51" descr="Water trend computer monitor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7" t="39913" r="43041" b="40130"/>
            <a:stretch/>
          </p:blipFill>
          <p:spPr>
            <a:xfrm>
              <a:off x="1500758" y="2144121"/>
              <a:ext cx="1190926" cy="931696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355180" y="452282"/>
            <a:ext cx="4921250" cy="475049"/>
            <a:chOff x="457200" y="516731"/>
            <a:chExt cx="2279650" cy="475049"/>
          </a:xfrm>
        </p:grpSpPr>
        <p:sp>
          <p:nvSpPr>
            <p:cNvPr id="8" name="Title 5"/>
            <p:cNvSpPr txBox="1">
              <a:spLocks/>
            </p:cNvSpPr>
            <p:nvPr/>
          </p:nvSpPr>
          <p:spPr>
            <a:xfrm>
              <a:off x="463550" y="516731"/>
              <a:ext cx="2273300" cy="247650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600" b="1" kern="1200" cap="all">
                  <a:solidFill>
                    <a:srgbClr val="CF2124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pt-BR" sz="1600" dirty="0" smtClean="0">
                  <a:solidFill>
                    <a:schemeClr val="accent1"/>
                  </a:solidFill>
                  <a:latin typeface="+mn-lt"/>
                </a:rPr>
                <a:t>ÍNDICE SUSTENTABILIDADE ITRON</a:t>
              </a:r>
            </a:p>
            <a:p>
              <a:pPr>
                <a:lnSpc>
                  <a:spcPct val="90000"/>
                </a:lnSpc>
              </a:pPr>
              <a:endParaRPr lang="pt-BR" sz="1600" dirty="0">
                <a:solidFill>
                  <a:schemeClr val="accent1"/>
                </a:solidFill>
                <a:latin typeface="+mn-lt"/>
                <a:cs typeface="Arial Narrow"/>
              </a:endParaRPr>
            </a:p>
          </p:txBody>
        </p:sp>
        <p:sp>
          <p:nvSpPr>
            <p:cNvPr id="9" name="Rectangle 6"/>
            <p:cNvSpPr/>
            <p:nvPr/>
          </p:nvSpPr>
          <p:spPr>
            <a:xfrm>
              <a:off x="457200" y="745559"/>
              <a:ext cx="18288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</a:pPr>
              <a:endParaRPr lang="pt-BR" sz="1000" dirty="0">
                <a:solidFill>
                  <a:srgbClr val="D021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6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/>
          <p:nvPr/>
        </p:nvGrpSpPr>
        <p:grpSpPr>
          <a:xfrm>
            <a:off x="1182935" y="1174067"/>
            <a:ext cx="5822164" cy="3561590"/>
            <a:chOff x="971168" y="772658"/>
            <a:chExt cx="5890349" cy="3744723"/>
          </a:xfrm>
        </p:grpSpPr>
        <p:sp>
          <p:nvSpPr>
            <p:cNvPr id="5" name="TextBox 69"/>
            <p:cNvSpPr txBox="1"/>
            <p:nvPr/>
          </p:nvSpPr>
          <p:spPr>
            <a:xfrm>
              <a:off x="4727917" y="1656096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schemeClr val="tx2"/>
                  </a:solidFill>
                </a:rPr>
                <a:t>Uma Referência para a Gestão Global de Recursos de Água &amp; Energia</a:t>
              </a:r>
              <a:endParaRPr lang="pt-BR" sz="1000" dirty="0">
                <a:solidFill>
                  <a:schemeClr val="tx2"/>
                </a:solidFill>
              </a:endParaRPr>
            </a:p>
          </p:txBody>
        </p:sp>
        <p:grpSp>
          <p:nvGrpSpPr>
            <p:cNvPr id="6" name="Group 70"/>
            <p:cNvGrpSpPr/>
            <p:nvPr/>
          </p:nvGrpSpPr>
          <p:grpSpPr>
            <a:xfrm>
              <a:off x="971168" y="772658"/>
              <a:ext cx="5890349" cy="3744723"/>
              <a:chOff x="-442049" y="773912"/>
              <a:chExt cx="5890349" cy="3744723"/>
            </a:xfrm>
          </p:grpSpPr>
          <p:pic>
            <p:nvPicPr>
              <p:cNvPr id="7" name="Picture 73" descr="Resourcefulness Cover Image.png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442049" y="773912"/>
                <a:ext cx="4997793" cy="3744723"/>
              </a:xfrm>
              <a:prstGeom prst="rect">
                <a:avLst/>
              </a:prstGeom>
            </p:spPr>
          </p:pic>
          <p:sp>
            <p:nvSpPr>
              <p:cNvPr id="8" name="TextBox 74"/>
              <p:cNvSpPr txBox="1"/>
              <p:nvPr/>
            </p:nvSpPr>
            <p:spPr>
              <a:xfrm>
                <a:off x="2671762" y="805233"/>
                <a:ext cx="1130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 smtClean="0">
                    <a:solidFill>
                      <a:schemeClr val="accent1"/>
                    </a:solidFill>
                    <a:latin typeface="Arial Narrow"/>
                  </a:rPr>
                  <a:t>EDIÇÃO DE 2016</a:t>
                </a:r>
                <a:endParaRPr lang="pt-BR" sz="1000" b="1" dirty="0">
                  <a:solidFill>
                    <a:schemeClr val="accent1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9" name="TextBox 76"/>
              <p:cNvSpPr txBox="1"/>
              <p:nvPr/>
            </p:nvSpPr>
            <p:spPr>
              <a:xfrm>
                <a:off x="3314700" y="1657350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>
                    <a:solidFill>
                      <a:schemeClr val="tx2"/>
                    </a:solidFill>
                  </a:rPr>
                  <a:t>Uma Referência para a Gestão Global de Recursos de Água &amp; Energia</a:t>
                </a:r>
                <a:endParaRPr lang="pt-BR" sz="10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0" name="Group 7"/>
          <p:cNvGrpSpPr/>
          <p:nvPr/>
        </p:nvGrpSpPr>
        <p:grpSpPr>
          <a:xfrm>
            <a:off x="362738" y="470190"/>
            <a:ext cx="4921250" cy="475049"/>
            <a:chOff x="457200" y="516731"/>
            <a:chExt cx="2279650" cy="475049"/>
          </a:xfrm>
        </p:grpSpPr>
        <p:sp>
          <p:nvSpPr>
            <p:cNvPr id="11" name="Title 5"/>
            <p:cNvSpPr txBox="1">
              <a:spLocks/>
            </p:cNvSpPr>
            <p:nvPr/>
          </p:nvSpPr>
          <p:spPr>
            <a:xfrm>
              <a:off x="463550" y="516731"/>
              <a:ext cx="2273300" cy="247650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600" b="1" kern="1200" cap="all">
                  <a:solidFill>
                    <a:srgbClr val="CF2124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pt-BR" sz="1600" dirty="0" smtClean="0">
                  <a:solidFill>
                    <a:schemeClr val="accent1"/>
                  </a:solidFill>
                  <a:latin typeface="+mn-lt"/>
                </a:rPr>
                <a:t>ÍNDICE SUSTENTABILIDADE ITRON</a:t>
              </a:r>
            </a:p>
            <a:p>
              <a:pPr>
                <a:lnSpc>
                  <a:spcPct val="90000"/>
                </a:lnSpc>
              </a:pPr>
              <a:endParaRPr lang="pt-BR" sz="1600" dirty="0">
                <a:solidFill>
                  <a:schemeClr val="accent1"/>
                </a:solidFill>
                <a:latin typeface="+mn-lt"/>
                <a:cs typeface="Arial Narrow"/>
              </a:endParaRPr>
            </a:p>
          </p:txBody>
        </p:sp>
        <p:sp>
          <p:nvSpPr>
            <p:cNvPr id="12" name="Rectangle 6"/>
            <p:cNvSpPr/>
            <p:nvPr/>
          </p:nvSpPr>
          <p:spPr>
            <a:xfrm>
              <a:off x="457200" y="745559"/>
              <a:ext cx="18288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pt-BR" sz="1000" dirty="0" smtClean="0">
                  <a:solidFill>
                    <a:srgbClr val="D02124"/>
                  </a:solidFill>
                </a:rPr>
                <a:t>Top 10 Tendências do Setor</a:t>
              </a:r>
              <a:endParaRPr lang="pt-BR" sz="1000" dirty="0">
                <a:solidFill>
                  <a:srgbClr val="D021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4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0" y="2359798"/>
            <a:ext cx="9144000" cy="727604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smtClean="0">
                <a:hlinkClick r:id="rId2" action="ppaction://hlinkfile"/>
              </a:rPr>
              <a:t>Um </a:t>
            </a:r>
            <a:r>
              <a:rPr lang="en-US" dirty="0" err="1" smtClean="0">
                <a:hlinkClick r:id="rId2" action="ppaction://hlinkfile"/>
              </a:rPr>
              <a:t>exemplo</a:t>
            </a:r>
            <a:r>
              <a:rPr lang="en-US" dirty="0" smtClean="0">
                <a:hlinkClick r:id="rId2" action="ppaction://hlinkfile"/>
              </a:rPr>
              <a:t> de </a:t>
            </a:r>
            <a:r>
              <a:rPr lang="en-US" dirty="0" err="1" smtClean="0">
                <a:hlinkClick r:id="rId2" action="ppaction://hlinkfile"/>
              </a:rPr>
              <a:t>uma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cidade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inteligente</a:t>
            </a:r>
            <a:endParaRPr lang="pt-BR" dirty="0">
              <a:hlinkClick r:id="rId3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6522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0378761BEA9147832A3273CAFCCEB2" ma:contentTypeVersion="1" ma:contentTypeDescription="Create a new document." ma:contentTypeScope="" ma:versionID="4a314353928cb1a194f79cd3d732011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D3662C-48DF-4D75-BEE2-7B3263EF402F}">
  <ds:schemaRefs>
    <ds:schemaRef ds:uri="http://purl.org/dc/elements/1.1/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CA53FDA-C5DA-45BF-A7F1-90F03B7DB1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356C51-47C0-41B4-82BF-622236763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2260</TotalTime>
  <Words>345</Words>
  <Application>Microsoft Office PowerPoint</Application>
  <PresentationFormat>Custom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Courier New</vt:lpstr>
      <vt:lpstr>Lucida Grande</vt:lpstr>
      <vt:lpstr>Custom Design</vt:lpstr>
      <vt:lpstr>1_Default Theme</vt:lpstr>
      <vt:lpstr>Thank You</vt:lpstr>
      <vt:lpstr>PowerPoint Presentation</vt:lpstr>
      <vt:lpstr>Água – precioso recurso!!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Itron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Rounds</dc:creator>
  <cp:lastModifiedBy>Rosa, Andre Henrique</cp:lastModifiedBy>
  <cp:revision>157</cp:revision>
  <cp:lastPrinted>2016-03-14T16:28:32Z</cp:lastPrinted>
  <dcterms:created xsi:type="dcterms:W3CDTF">2015-09-15T16:25:20Z</dcterms:created>
  <dcterms:modified xsi:type="dcterms:W3CDTF">2016-05-16T11:42:12Z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0x010100ED0378761BEA9147832A3273CAFCCEB2</vt:lpwstr>
  </property>
</Properties>
</file>