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5" r:id="rId3"/>
    <p:sldId id="261" r:id="rId4"/>
    <p:sldId id="273" r:id="rId5"/>
    <p:sldId id="269" r:id="rId6"/>
    <p:sldId id="276" r:id="rId7"/>
    <p:sldId id="272" r:id="rId8"/>
    <p:sldId id="262" r:id="rId9"/>
    <p:sldId id="264" r:id="rId10"/>
    <p:sldId id="268" r:id="rId11"/>
    <p:sldId id="265" r:id="rId12"/>
    <p:sldId id="271" r:id="rId13"/>
    <p:sldId id="270" r:id="rId14"/>
    <p:sldId id="277" r:id="rId15"/>
    <p:sldId id="274" r:id="rId16"/>
    <p:sldId id="260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06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05A2-E665-4B2B-A7A7-EB8EF9500835}" type="datetimeFigureOut">
              <a:rPr lang="pt-BR" smtClean="0"/>
              <a:t>14/06/2017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9889-2FD3-4B0E-8370-424DBC3B2C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164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05A2-E665-4B2B-A7A7-EB8EF9500835}" type="datetimeFigureOut">
              <a:rPr lang="pt-BR" smtClean="0"/>
              <a:t>14/06/2017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9889-2FD3-4B0E-8370-424DBC3B2C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191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05A2-E665-4B2B-A7A7-EB8EF9500835}" type="datetimeFigureOut">
              <a:rPr lang="pt-BR" smtClean="0"/>
              <a:t>14/06/2017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9889-2FD3-4B0E-8370-424DBC3B2C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817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589649" y="1395413"/>
            <a:ext cx="4741245" cy="4742657"/>
          </a:xfrm>
        </p:spPr>
        <p:txBody>
          <a:bodyPr rtlCol="0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7062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6"/>
          <p:cNvSpPr>
            <a:spLocks noChangeAspect="1"/>
          </p:cNvSpPr>
          <p:nvPr userDrawn="1"/>
        </p:nvSpPr>
        <p:spPr>
          <a:xfrm>
            <a:off x="11380893" y="387350"/>
            <a:ext cx="345237" cy="34528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0" tIns="60955" rIns="121910" bIns="60955" anchor="ctr"/>
          <a:lstStyle/>
          <a:p>
            <a:pPr algn="ctr" defTabSz="6095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67431" cy="6858000"/>
          </a:xfrm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0"/>
            <a:endParaRPr lang="en-US" noProof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283275" y="356394"/>
            <a:ext cx="532537" cy="365125"/>
          </a:xfr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Source Sans Pro ExtraLight" pitchFamily="-65" charset="0"/>
              </a:defRPr>
            </a:lvl1pPr>
          </a:lstStyle>
          <a:p>
            <a:fld id="{D505240D-BAE9-4F11-A0DC-4D374561EA5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21345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05A2-E665-4B2B-A7A7-EB8EF9500835}" type="datetimeFigureOut">
              <a:rPr lang="pt-BR" smtClean="0"/>
              <a:t>14/06/2017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9889-2FD3-4B0E-8370-424DBC3B2C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131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05A2-E665-4B2B-A7A7-EB8EF9500835}" type="datetimeFigureOut">
              <a:rPr lang="pt-BR" smtClean="0"/>
              <a:t>14/06/2017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9889-2FD3-4B0E-8370-424DBC3B2C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968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05A2-E665-4B2B-A7A7-EB8EF9500835}" type="datetimeFigureOut">
              <a:rPr lang="pt-BR" smtClean="0"/>
              <a:t>14/06/2017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9889-2FD3-4B0E-8370-424DBC3B2C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605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05A2-E665-4B2B-A7A7-EB8EF9500835}" type="datetimeFigureOut">
              <a:rPr lang="pt-BR" smtClean="0"/>
              <a:t>14/06/2017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9889-2FD3-4B0E-8370-424DBC3B2C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45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05A2-E665-4B2B-A7A7-EB8EF9500835}" type="datetimeFigureOut">
              <a:rPr lang="pt-BR" smtClean="0"/>
              <a:t>14/06/2017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9889-2FD3-4B0E-8370-424DBC3B2C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845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05A2-E665-4B2B-A7A7-EB8EF9500835}" type="datetimeFigureOut">
              <a:rPr lang="pt-BR" smtClean="0"/>
              <a:t>14/06/2017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9889-2FD3-4B0E-8370-424DBC3B2C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067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05A2-E665-4B2B-A7A7-EB8EF9500835}" type="datetimeFigureOut">
              <a:rPr lang="pt-BR" smtClean="0"/>
              <a:t>14/06/2017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9889-2FD3-4B0E-8370-424DBC3B2C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165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05A2-E665-4B2B-A7A7-EB8EF9500835}" type="datetimeFigureOut">
              <a:rPr lang="pt-BR" smtClean="0"/>
              <a:t>14/06/2017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9889-2FD3-4B0E-8370-424DBC3B2C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473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805A2-E665-4B2B-A7A7-EB8EF9500835}" type="datetimeFigureOut">
              <a:rPr lang="pt-BR" smtClean="0"/>
              <a:t>14/06/2017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99889-2FD3-4B0E-8370-424DBC3B2C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088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tiff"/><Relationship Id="rId4" Type="http://schemas.openxmlformats.org/officeDocument/2006/relationships/image" Target="../media/image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g"/><Relationship Id="rId4" Type="http://schemas.openxmlformats.org/officeDocument/2006/relationships/image" Target="../media/image3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3.tiff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HuXb4Yr-LHk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3.tiff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4F26483-08DF-4309-98A6-C975D61124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" y="0"/>
            <a:ext cx="12187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7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596879" y="1486395"/>
            <a:ext cx="4610057" cy="125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pt-BR" sz="2000" b="1" dirty="0">
                <a:solidFill>
                  <a:schemeClr val="tx2"/>
                </a:solidFill>
                <a:latin typeface="Sansation" panose="02000000000000000000" pitchFamily="2" charset="0"/>
              </a:rPr>
              <a:t>7</a:t>
            </a:r>
            <a:r>
              <a:rPr lang="en-US" altLang="pt-BR" sz="2000" b="1" dirty="0" smtClean="0">
                <a:solidFill>
                  <a:schemeClr val="tx2"/>
                </a:solidFill>
                <a:latin typeface="Sansation" panose="02000000000000000000" pitchFamily="2" charset="0"/>
              </a:rPr>
              <a:t>. </a:t>
            </a:r>
            <a:r>
              <a:rPr lang="en-US" altLang="pt-BR" sz="2000" b="1" dirty="0">
                <a:solidFill>
                  <a:schemeClr val="tx2"/>
                </a:solidFill>
                <a:latin typeface="Sansation" panose="02000000000000000000" pitchFamily="2" charset="0"/>
              </a:rPr>
              <a:t>PROMOVE LIMPEZA ORGÂNICA DO MEIO FILTRANTE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12192000" cy="78439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12" y="80187"/>
            <a:ext cx="2814006" cy="61330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921" y="16549"/>
            <a:ext cx="891492" cy="137969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63" y="112271"/>
            <a:ext cx="1019294" cy="58978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6389298" y="1186286"/>
            <a:ext cx="495156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dirty="0">
                <a:solidFill>
                  <a:schemeClr val="accent1">
                    <a:lumMod val="50000"/>
                  </a:schemeClr>
                </a:solidFill>
              </a:rPr>
              <a:t>POR QUE?</a:t>
            </a:r>
          </a:p>
          <a:p>
            <a:endParaRPr lang="pt-BR" sz="17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pt-BR" sz="1700" dirty="0">
                <a:solidFill>
                  <a:schemeClr val="accent1">
                    <a:lumMod val="50000"/>
                  </a:schemeClr>
                </a:solidFill>
              </a:rPr>
              <a:t>O leito de filtração é normalmente composto por seixos, areia e carvão, que são materiais de fácil retenção de material coloidal, aumentando a </a:t>
            </a:r>
            <a:r>
              <a:rPr lang="pt-BR" sz="1700" dirty="0" err="1">
                <a:solidFill>
                  <a:schemeClr val="accent1">
                    <a:lumMod val="50000"/>
                  </a:schemeClr>
                </a:solidFill>
              </a:rPr>
              <a:t>colmatação</a:t>
            </a:r>
            <a:r>
              <a:rPr lang="pt-BR" sz="1700" dirty="0">
                <a:solidFill>
                  <a:schemeClr val="accent1">
                    <a:lumMod val="50000"/>
                  </a:schemeClr>
                </a:solidFill>
              </a:rPr>
              <a:t> e piorando a filtração.</a:t>
            </a:r>
          </a:p>
          <a:p>
            <a:pPr algn="just"/>
            <a:endParaRPr lang="pt-BR" sz="1700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pt-BR" sz="1700" dirty="0">
                <a:solidFill>
                  <a:schemeClr val="accent1">
                    <a:lumMod val="50000"/>
                  </a:schemeClr>
                </a:solidFill>
              </a:rPr>
              <a:t>Com a oxidação dessa matéria que envolve o meio filtrante, a areia fica apenas com a função de retenção pela sua superfície, onde a </a:t>
            </a:r>
            <a:r>
              <a:rPr lang="pt-BR" sz="1700" dirty="0" err="1">
                <a:solidFill>
                  <a:schemeClr val="accent1">
                    <a:lumMod val="50000"/>
                  </a:schemeClr>
                </a:solidFill>
              </a:rPr>
              <a:t>retrolavagem</a:t>
            </a:r>
            <a:r>
              <a:rPr lang="pt-BR" sz="1700" dirty="0">
                <a:solidFill>
                  <a:schemeClr val="accent1">
                    <a:lumMod val="50000"/>
                  </a:schemeClr>
                </a:solidFill>
              </a:rPr>
              <a:t> fica simples e rápida eliminação dos flocos.</a:t>
            </a:r>
          </a:p>
          <a:p>
            <a:endParaRPr lang="pt-BR" sz="17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pt-BR" sz="17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BR" sz="1700" b="1" dirty="0">
                <a:solidFill>
                  <a:schemeClr val="accent1">
                    <a:lumMod val="50000"/>
                  </a:schemeClr>
                </a:solidFill>
              </a:rPr>
              <a:t>COMPROVAÇÃO:</a:t>
            </a:r>
          </a:p>
          <a:p>
            <a:endParaRPr lang="pt-BR" sz="17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pt-BR" sz="17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Resultado de imagem para AREIA FILTRAÇÃO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3" r="33853"/>
          <a:stretch>
            <a:fillRect/>
          </a:stretch>
        </p:blipFill>
        <p:spPr bwMode="auto">
          <a:xfrm>
            <a:off x="531813" y="2838450"/>
            <a:ext cx="4740275" cy="339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5D8A8B2E-71B6-4B6E-B0F8-5112AC8D08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440" y="5365489"/>
            <a:ext cx="2922213" cy="100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232993" y="1538889"/>
            <a:ext cx="4874244" cy="101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pt-BR" sz="2000" b="1" dirty="0">
                <a:solidFill>
                  <a:schemeClr val="tx2"/>
                </a:solidFill>
                <a:latin typeface="Sansation" panose="02000000000000000000" pitchFamily="2" charset="0"/>
              </a:rPr>
              <a:t>8</a:t>
            </a:r>
            <a:r>
              <a:rPr lang="en-US" altLang="pt-BR" sz="2000" b="1" dirty="0" smtClean="0">
                <a:solidFill>
                  <a:schemeClr val="tx2"/>
                </a:solidFill>
                <a:latin typeface="Sansation" panose="02000000000000000000" pitchFamily="2" charset="0"/>
              </a:rPr>
              <a:t>. </a:t>
            </a:r>
            <a:r>
              <a:rPr lang="en-US" altLang="pt-BR" sz="2000" b="1" dirty="0">
                <a:solidFill>
                  <a:schemeClr val="tx2"/>
                </a:solidFill>
                <a:latin typeface="Sansation" panose="02000000000000000000" pitchFamily="2" charset="0"/>
              </a:rPr>
              <a:t>AUMENTA A CARREIRA</a:t>
            </a:r>
          </a:p>
          <a:p>
            <a:pPr algn="ctr"/>
            <a:r>
              <a:rPr lang="en-US" altLang="pt-BR" sz="2000" b="1" dirty="0">
                <a:solidFill>
                  <a:schemeClr val="tx2"/>
                </a:solidFill>
                <a:latin typeface="Sansation" panose="02000000000000000000" pitchFamily="2" charset="0"/>
              </a:rPr>
              <a:t>DE FILTRAÇÃO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12192000" cy="78439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12" y="80187"/>
            <a:ext cx="2814006" cy="61330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921" y="16549"/>
            <a:ext cx="891492" cy="137969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63" y="112271"/>
            <a:ext cx="1019294" cy="58978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6096000" y="1010117"/>
            <a:ext cx="5738225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dirty="0">
                <a:solidFill>
                  <a:schemeClr val="accent1">
                    <a:lumMod val="50000"/>
                  </a:schemeClr>
                </a:solidFill>
              </a:rPr>
              <a:t>POR QUE?</a:t>
            </a:r>
          </a:p>
          <a:p>
            <a:endParaRPr lang="pt-BR" sz="17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pt-BR" sz="1700" dirty="0">
                <a:solidFill>
                  <a:schemeClr val="accent1">
                    <a:lumMod val="50000"/>
                  </a:schemeClr>
                </a:solidFill>
              </a:rPr>
              <a:t>Com uma maior retenção do particulado no decantador sobra para o filtro apenas o polimento. Além da oxidação da matéria orgânica residente no leito filtrante, o que melhora a filtração e eleva o tempo entre as lavagens.</a:t>
            </a:r>
          </a:p>
          <a:p>
            <a:pPr algn="just"/>
            <a:r>
              <a:rPr lang="pt-BR" sz="1700" dirty="0">
                <a:solidFill>
                  <a:schemeClr val="accent1">
                    <a:lumMod val="50000"/>
                  </a:schemeClr>
                </a:solidFill>
              </a:rPr>
              <a:t>Também diminui o uso de água tratada para esse fim.</a:t>
            </a:r>
          </a:p>
          <a:p>
            <a:endParaRPr lang="pt-BR" sz="17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BR" sz="1700" b="1" dirty="0">
                <a:solidFill>
                  <a:schemeClr val="accent1">
                    <a:lumMod val="50000"/>
                  </a:schemeClr>
                </a:solidFill>
              </a:rPr>
              <a:t>COMPROVAÇÃO:</a:t>
            </a:r>
          </a:p>
          <a:p>
            <a:pPr algn="just"/>
            <a:r>
              <a:rPr lang="pt-BR" sz="1700" i="1" dirty="0">
                <a:solidFill>
                  <a:schemeClr val="accent1">
                    <a:lumMod val="50000"/>
                  </a:schemeClr>
                </a:solidFill>
              </a:rPr>
              <a:t>"Após um período de experiência com o sistema da Hidrogeron iniciamos a </a:t>
            </a:r>
            <a:r>
              <a:rPr lang="pt-BR" sz="1700" i="1" dirty="0" err="1">
                <a:solidFill>
                  <a:schemeClr val="accent1">
                    <a:lumMod val="50000"/>
                  </a:schemeClr>
                </a:solidFill>
              </a:rPr>
              <a:t>pré</a:t>
            </a:r>
            <a:r>
              <a:rPr lang="pt-BR" sz="1700" i="1" dirty="0">
                <a:solidFill>
                  <a:schemeClr val="accent1">
                    <a:lumMod val="50000"/>
                  </a:schemeClr>
                </a:solidFill>
              </a:rPr>
              <a:t> oxidação da ETA devido a presença de algas. </a:t>
            </a:r>
            <a:r>
              <a:rPr lang="pt-BR" sz="1700" b="1" i="1" dirty="0">
                <a:solidFill>
                  <a:schemeClr val="accent1">
                    <a:lumMod val="50000"/>
                  </a:schemeClr>
                </a:solidFill>
              </a:rPr>
              <a:t>Aumentou, assim, a carreira de filtração, melhoria visual da ETA e facilitou a limpeza dos </a:t>
            </a:r>
            <a:r>
              <a:rPr lang="pt-BR" sz="1700" b="1" i="1" dirty="0" err="1">
                <a:solidFill>
                  <a:schemeClr val="accent1">
                    <a:lumMod val="50000"/>
                  </a:schemeClr>
                </a:solidFill>
              </a:rPr>
              <a:t>decantadores</a:t>
            </a:r>
            <a:r>
              <a:rPr lang="pt-BR" sz="1700" b="1" i="1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pt-BR" sz="1700" i="1" dirty="0">
                <a:solidFill>
                  <a:schemeClr val="accent1">
                    <a:lumMod val="50000"/>
                  </a:schemeClr>
                </a:solidFill>
              </a:rPr>
              <a:t> tudo isso aumenta a eficiência da ETA e diminui o custo com cloração em mais de 80%.Ganhamos ainda com a melhoria na qualidade de vida dos operadores, devido a substituição do cloro granulado pelo sal."    </a:t>
            </a:r>
          </a:p>
          <a:p>
            <a:pPr algn="ctr"/>
            <a:endParaRPr lang="pt-BR" sz="1700" i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pt-BR" sz="1700" b="1" i="1" dirty="0">
                <a:solidFill>
                  <a:schemeClr val="accent1">
                    <a:lumMod val="50000"/>
                  </a:schemeClr>
                </a:solidFill>
              </a:rPr>
              <a:t>JULIO CESAR-ENG. QUÍMICO COPASA MG</a:t>
            </a:r>
          </a:p>
          <a:p>
            <a:endParaRPr lang="pt-BR" sz="17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http://www.copasa.com.br/media2/Noticia2013/VisitaPatosMinas1.jpg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2"/>
          <a:stretch/>
        </p:blipFill>
        <p:spPr bwMode="auto">
          <a:xfrm>
            <a:off x="365374" y="3129095"/>
            <a:ext cx="5020677" cy="331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8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2263" y="2916238"/>
            <a:ext cx="4741862" cy="3783012"/>
          </a:xfrm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248315" y="1396239"/>
            <a:ext cx="4815810" cy="97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pt-BR" sz="2000" b="1" dirty="0">
                <a:solidFill>
                  <a:schemeClr val="tx2"/>
                </a:solidFill>
                <a:latin typeface="Sansation" panose="02000000000000000000" pitchFamily="2" charset="0"/>
              </a:rPr>
              <a:t>9</a:t>
            </a:r>
            <a:r>
              <a:rPr lang="en-US" altLang="pt-BR" sz="2000" b="1" dirty="0" smtClean="0">
                <a:solidFill>
                  <a:schemeClr val="tx2"/>
                </a:solidFill>
                <a:latin typeface="Sansation" panose="02000000000000000000" pitchFamily="2" charset="0"/>
              </a:rPr>
              <a:t>. </a:t>
            </a:r>
            <a:r>
              <a:rPr lang="en-US" altLang="pt-BR" sz="2000" b="1" dirty="0">
                <a:solidFill>
                  <a:schemeClr val="tx2"/>
                </a:solidFill>
                <a:latin typeface="Sansation" panose="02000000000000000000" pitchFamily="2" charset="0"/>
              </a:rPr>
              <a:t>DIMINUI AS DOSAGENS</a:t>
            </a:r>
          </a:p>
          <a:p>
            <a:pPr algn="ctr"/>
            <a:r>
              <a:rPr lang="en-US" altLang="pt-BR" sz="2000" b="1" dirty="0">
                <a:solidFill>
                  <a:schemeClr val="tx2"/>
                </a:solidFill>
                <a:latin typeface="Sansation" panose="02000000000000000000" pitchFamily="2" charset="0"/>
              </a:rPr>
              <a:t>NA PÓS CLORAÇÃO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12192000" cy="78439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12" y="80187"/>
            <a:ext cx="2814006" cy="61330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921" y="16549"/>
            <a:ext cx="891492" cy="137969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63" y="112271"/>
            <a:ext cx="1019294" cy="58978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5545124" y="987922"/>
            <a:ext cx="639241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700" b="1" dirty="0">
                <a:solidFill>
                  <a:schemeClr val="accent1">
                    <a:lumMod val="50000"/>
                  </a:schemeClr>
                </a:solidFill>
              </a:rPr>
              <a:t>POR QUE?</a:t>
            </a:r>
          </a:p>
          <a:p>
            <a:pPr algn="just"/>
            <a:endParaRPr lang="pt-BR" sz="17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pt-BR" sz="1700" dirty="0">
                <a:solidFill>
                  <a:schemeClr val="accent1">
                    <a:lumMod val="50000"/>
                  </a:schemeClr>
                </a:solidFill>
              </a:rPr>
              <a:t>Quando há </a:t>
            </a:r>
            <a:r>
              <a:rPr lang="pt-BR" sz="1700" dirty="0" err="1">
                <a:solidFill>
                  <a:schemeClr val="accent1">
                    <a:lumMod val="50000"/>
                  </a:schemeClr>
                </a:solidFill>
              </a:rPr>
              <a:t>pré</a:t>
            </a:r>
            <a:r>
              <a:rPr lang="pt-BR" sz="1700" dirty="0">
                <a:solidFill>
                  <a:schemeClr val="accent1">
                    <a:lumMod val="50000"/>
                  </a:schemeClr>
                </a:solidFill>
              </a:rPr>
              <a:t> ou </a:t>
            </a:r>
            <a:r>
              <a:rPr lang="pt-BR" sz="1700" dirty="0" err="1">
                <a:solidFill>
                  <a:schemeClr val="accent1">
                    <a:lumMod val="50000"/>
                  </a:schemeClr>
                </a:solidFill>
              </a:rPr>
              <a:t>inter-oxidação</a:t>
            </a:r>
            <a:r>
              <a:rPr lang="pt-BR" sz="1700" dirty="0">
                <a:solidFill>
                  <a:schemeClr val="accent1">
                    <a:lumMod val="50000"/>
                  </a:schemeClr>
                </a:solidFill>
              </a:rPr>
              <a:t> com hipoclorito gerado in loco, a </a:t>
            </a:r>
            <a:r>
              <a:rPr lang="pt-BR" sz="1700" b="1" dirty="0">
                <a:solidFill>
                  <a:schemeClr val="accent1">
                    <a:lumMod val="50000"/>
                  </a:schemeClr>
                </a:solidFill>
              </a:rPr>
              <a:t>água tem carga orgânica consideravelmente reduzida na ETA, possibilitando assim, que o teor de cloro aplicado na pós cloração seja menor. </a:t>
            </a:r>
          </a:p>
          <a:p>
            <a:pPr algn="just"/>
            <a:endParaRPr lang="pt-BR" sz="17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pt-BR" sz="1700" b="1" dirty="0">
                <a:solidFill>
                  <a:schemeClr val="accent1">
                    <a:lumMod val="50000"/>
                  </a:schemeClr>
                </a:solidFill>
              </a:rPr>
              <a:t>COMPROVAÇÃO: </a:t>
            </a:r>
          </a:p>
          <a:p>
            <a:pPr algn="just"/>
            <a:endParaRPr lang="pt-BR" sz="17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pt-BR" sz="1700" i="1" dirty="0">
                <a:solidFill>
                  <a:schemeClr val="accent1">
                    <a:lumMod val="50000"/>
                  </a:schemeClr>
                </a:solidFill>
              </a:rPr>
              <a:t>"O funcionamento do Gerador de Cloro Hidrogeron é Excelente, ultrapassou nossas expectativas, além, é claro, da Hidrogeron possuir uma equipe técnica de altíssima qualidade. </a:t>
            </a:r>
            <a:r>
              <a:rPr lang="pt-BR" sz="1700" b="1" i="1" dirty="0">
                <a:solidFill>
                  <a:schemeClr val="accent1">
                    <a:lumMod val="50000"/>
                  </a:schemeClr>
                </a:solidFill>
              </a:rPr>
              <a:t>Quatro meses após a implantação da Tecnologia, a CESAMA conseguiu economizar mais de 60% com custo de cloração e reduzir 40% no teor de cloro aplicado. </a:t>
            </a:r>
            <a:r>
              <a:rPr lang="pt-BR" sz="1700" i="1" dirty="0">
                <a:solidFill>
                  <a:schemeClr val="accent1">
                    <a:lumMod val="50000"/>
                  </a:schemeClr>
                </a:solidFill>
              </a:rPr>
              <a:t>Ao todo, a economia com cloração e desinfecção por E.T.A. ultrapassou 75%. Gostaria de destacar também a eliminação de riscos ambientais e patrimoniais que o Gerador de Cloro Hidrogeron garantiu." </a:t>
            </a:r>
          </a:p>
          <a:p>
            <a:pPr algn="just"/>
            <a:endParaRPr lang="pt-BR" sz="1700" i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pt-BR" sz="1700" b="1" dirty="0">
                <a:solidFill>
                  <a:schemeClr val="accent1">
                    <a:lumMod val="50000"/>
                  </a:schemeClr>
                </a:solidFill>
              </a:rPr>
              <a:t>Marcio Azevedo - Diretor</a:t>
            </a:r>
            <a:r>
              <a:rPr lang="pt-BR" sz="17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pt-BR" sz="17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56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473521" y="1028717"/>
            <a:ext cx="4610057" cy="56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pt-BR" sz="2000" b="1" dirty="0">
                <a:solidFill>
                  <a:schemeClr val="tx2"/>
                </a:solidFill>
                <a:latin typeface="Sansation" panose="02000000000000000000" pitchFamily="2" charset="0"/>
              </a:rPr>
              <a:t>10. ELEVA A SEGURANÇA DO RESIDUAL NA PONTA DA REDE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12192000" cy="78439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12" y="80187"/>
            <a:ext cx="2814006" cy="61330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921" y="16549"/>
            <a:ext cx="891492" cy="137969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63" y="112271"/>
            <a:ext cx="1019294" cy="58978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5657488" y="1028717"/>
            <a:ext cx="6263268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dirty="0">
                <a:solidFill>
                  <a:schemeClr val="accent1">
                    <a:lumMod val="50000"/>
                  </a:schemeClr>
                </a:solidFill>
              </a:rPr>
              <a:t>POR QUE?</a:t>
            </a:r>
          </a:p>
          <a:p>
            <a:endParaRPr lang="pt-BR" sz="17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pt-BR" sz="1700" dirty="0">
                <a:solidFill>
                  <a:schemeClr val="accent1">
                    <a:lumMod val="50000"/>
                  </a:schemeClr>
                </a:solidFill>
              </a:rPr>
              <a:t>A carga orgânica já foi predominantemente consumida na PRÉ-OXIDAÇÃO + decantador + filtração. Com isso, a pós-cloração terá maior eficácia e estabilidade por toda rede de distribuição (além de diminuir a demanda na rede e reservatórios intermediários).</a:t>
            </a:r>
          </a:p>
          <a:p>
            <a:endParaRPr lang="pt-BR" sz="17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BR" sz="1700" b="1" dirty="0">
                <a:solidFill>
                  <a:schemeClr val="accent1">
                    <a:lumMod val="50000"/>
                  </a:schemeClr>
                </a:solidFill>
              </a:rPr>
              <a:t>COMPROVAÇÃO: </a:t>
            </a:r>
          </a:p>
          <a:p>
            <a:endParaRPr lang="pt-BR" sz="17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pt-BR" sz="1700" i="1" dirty="0">
                <a:solidFill>
                  <a:schemeClr val="accent1">
                    <a:lumMod val="50000"/>
                  </a:schemeClr>
                </a:solidFill>
              </a:rPr>
              <a:t>"</a:t>
            </a:r>
            <a:r>
              <a:rPr lang="pt-BR" sz="1700" b="1" i="1" dirty="0">
                <a:solidFill>
                  <a:schemeClr val="accent1">
                    <a:lumMod val="50000"/>
                  </a:schemeClr>
                </a:solidFill>
              </a:rPr>
              <a:t>Houve melhora significativa nos resultados de residual livre de cloro nas pontas de rede após o uso de hipoclorito Hidrogeron</a:t>
            </a:r>
            <a:r>
              <a:rPr lang="pt-BR" sz="1700" i="1" dirty="0">
                <a:solidFill>
                  <a:schemeClr val="accent1">
                    <a:lumMod val="50000"/>
                  </a:schemeClr>
                </a:solidFill>
              </a:rPr>
              <a:t>, observamos que diminuiu o cheiro forte de cloro na água tanto na saída da ETA quanto nas torneiras dos clientes. Tivemos redução drástica com relação ao Custo x Benefício com a aquisição do Sistema Hidrogeron. </a:t>
            </a:r>
            <a:r>
              <a:rPr lang="pt-BR" sz="1700" b="1" i="1" dirty="0">
                <a:solidFill>
                  <a:schemeClr val="accent1">
                    <a:lumMod val="50000"/>
                  </a:schemeClr>
                </a:solidFill>
              </a:rPr>
              <a:t>Quanto ao processo de oxidação do Ferro e Manganês na Estação de Tratamento de Água, os resultados foram e estão sendo surpreendentes. </a:t>
            </a:r>
            <a:r>
              <a:rPr lang="pt-BR" sz="1700" i="1" dirty="0">
                <a:solidFill>
                  <a:schemeClr val="accent1">
                    <a:lumMod val="50000"/>
                  </a:schemeClr>
                </a:solidFill>
              </a:rPr>
              <a:t>Em relação a operação do sistema é simples e seguro. Estamos contentes com a eficiência do equipamento por estar atendendo nossas expectativas.“</a:t>
            </a:r>
          </a:p>
          <a:p>
            <a:pPr algn="ctr"/>
            <a:r>
              <a:rPr lang="pt-BR" sz="1700" i="1" dirty="0">
                <a:solidFill>
                  <a:schemeClr val="accent1">
                    <a:lumMod val="50000"/>
                  </a:schemeClr>
                </a:solidFill>
              </a:rPr>
              <a:t>                                                                                                                       </a:t>
            </a:r>
            <a:r>
              <a:rPr lang="pt-BR" sz="1700" b="1" i="1" dirty="0">
                <a:solidFill>
                  <a:schemeClr val="accent1">
                    <a:lumMod val="50000"/>
                  </a:schemeClr>
                </a:solidFill>
              </a:rPr>
              <a:t>Flaviano M Costa</a:t>
            </a:r>
            <a:r>
              <a:rPr lang="pt-BR" sz="1700" i="1" dirty="0">
                <a:solidFill>
                  <a:schemeClr val="accent1">
                    <a:lumMod val="50000"/>
                  </a:schemeClr>
                </a:solidFill>
              </a:rPr>
              <a:t>  - </a:t>
            </a:r>
            <a:r>
              <a:rPr lang="pt-BR" sz="1700" i="1" dirty="0" err="1">
                <a:solidFill>
                  <a:schemeClr val="accent1">
                    <a:lumMod val="50000"/>
                  </a:schemeClr>
                </a:solidFill>
              </a:rPr>
              <a:t>Saneaqua</a:t>
            </a:r>
            <a:r>
              <a:rPr lang="pt-BR" sz="1700" i="1" dirty="0">
                <a:solidFill>
                  <a:schemeClr val="accent1">
                    <a:lumMod val="50000"/>
                  </a:schemeClr>
                </a:solidFill>
              </a:rPr>
              <a:t> Mairinque, SP</a:t>
            </a:r>
            <a:endParaRPr lang="pt-BR" sz="17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78303781-204A-4211-AD66-010FD276E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48" y="2125910"/>
            <a:ext cx="4438476" cy="443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E7A5AF2E-DC39-4C38-B192-5D6D11990C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" y="0"/>
            <a:ext cx="12187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9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5316BB3-7DF0-4E6C-8AFA-FD098B5F23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" y="0"/>
            <a:ext cx="12189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5717C3BA-01D2-4B4F-BADD-5B8C415129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" y="0"/>
            <a:ext cx="12187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4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7"/>
          <p:cNvSpPr txBox="1">
            <a:spLocks noChangeArrowheads="1"/>
          </p:cNvSpPr>
          <p:nvPr/>
        </p:nvSpPr>
        <p:spPr bwMode="auto">
          <a:xfrm>
            <a:off x="362767" y="1849493"/>
            <a:ext cx="5392862" cy="464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pt-BR" sz="3000" b="1" dirty="0" err="1">
                <a:solidFill>
                  <a:schemeClr val="tx2"/>
                </a:solidFill>
                <a:latin typeface="Sansation" panose="02000000000000000000" pitchFamily="2" charset="0"/>
              </a:rPr>
              <a:t>Sustentabilidade</a:t>
            </a:r>
            <a:r>
              <a:rPr lang="en-US" altLang="pt-BR" sz="3000" b="1" dirty="0">
                <a:solidFill>
                  <a:schemeClr val="tx2"/>
                </a:solidFill>
                <a:latin typeface="Sansation" panose="02000000000000000000" pitchFamily="2" charset="0"/>
              </a:rPr>
              <a:t>!</a:t>
            </a:r>
          </a:p>
          <a:p>
            <a:pPr algn="ctr"/>
            <a:endParaRPr lang="en-US" altLang="pt-BR" sz="3000" b="1" dirty="0">
              <a:solidFill>
                <a:schemeClr val="tx2"/>
              </a:solidFill>
              <a:latin typeface="Sansation" panose="02000000000000000000" pitchFamily="2" charset="0"/>
            </a:endParaRPr>
          </a:p>
          <a:p>
            <a:pPr algn="ctr"/>
            <a:r>
              <a:rPr lang="en-US" altLang="pt-BR" sz="3000" b="1" dirty="0">
                <a:solidFill>
                  <a:schemeClr val="tx2"/>
                </a:solidFill>
                <a:latin typeface="Sansation" panose="02000000000000000000" pitchFamily="2" charset="0"/>
              </a:rPr>
              <a:t>Fazer o </a:t>
            </a:r>
            <a:r>
              <a:rPr lang="en-US" altLang="pt-BR" sz="3000" b="1" dirty="0" err="1">
                <a:solidFill>
                  <a:schemeClr val="tx2"/>
                </a:solidFill>
                <a:latin typeface="Sansation" panose="02000000000000000000" pitchFamily="2" charset="0"/>
              </a:rPr>
              <a:t>mesmo</a:t>
            </a:r>
            <a:r>
              <a:rPr lang="en-US" altLang="pt-BR" sz="3000" b="1" dirty="0">
                <a:solidFill>
                  <a:schemeClr val="tx2"/>
                </a:solidFill>
                <a:latin typeface="Sansation" panose="02000000000000000000" pitchFamily="2" charset="0"/>
              </a:rPr>
              <a:t> </a:t>
            </a:r>
            <a:r>
              <a:rPr lang="en-US" altLang="pt-BR" sz="3000" b="1" dirty="0" err="1">
                <a:solidFill>
                  <a:schemeClr val="tx2"/>
                </a:solidFill>
                <a:latin typeface="Sansation" panose="02000000000000000000" pitchFamily="2" charset="0"/>
              </a:rPr>
              <a:t>ou</a:t>
            </a:r>
            <a:r>
              <a:rPr lang="en-US" altLang="pt-BR" sz="3000" b="1" dirty="0">
                <a:solidFill>
                  <a:schemeClr val="tx2"/>
                </a:solidFill>
                <a:latin typeface="Sansation" panose="02000000000000000000" pitchFamily="2" charset="0"/>
              </a:rPr>
              <a:t> </a:t>
            </a:r>
            <a:r>
              <a:rPr lang="en-US" altLang="pt-BR" sz="3000" b="1" dirty="0" err="1">
                <a:solidFill>
                  <a:schemeClr val="tx2"/>
                </a:solidFill>
                <a:latin typeface="Sansation" panose="02000000000000000000" pitchFamily="2" charset="0"/>
              </a:rPr>
              <a:t>melhor</a:t>
            </a:r>
            <a:endParaRPr lang="en-US" altLang="pt-BR" sz="3000" b="1" dirty="0">
              <a:solidFill>
                <a:schemeClr val="tx2"/>
              </a:solidFill>
              <a:latin typeface="Sansation" panose="02000000000000000000" pitchFamily="2" charset="0"/>
            </a:endParaRPr>
          </a:p>
          <a:p>
            <a:pPr algn="ctr"/>
            <a:r>
              <a:rPr lang="en-US" altLang="pt-BR" sz="3000" b="1" dirty="0">
                <a:solidFill>
                  <a:schemeClr val="tx2"/>
                </a:solidFill>
                <a:latin typeface="Sansation" panose="02000000000000000000" pitchFamily="2" charset="0"/>
              </a:rPr>
              <a:t>com </a:t>
            </a:r>
            <a:r>
              <a:rPr lang="en-US" altLang="pt-BR" sz="3000" b="1" dirty="0" err="1">
                <a:solidFill>
                  <a:schemeClr val="tx2"/>
                </a:solidFill>
                <a:latin typeface="Sansation" panose="02000000000000000000" pitchFamily="2" charset="0"/>
              </a:rPr>
              <a:t>menos</a:t>
            </a:r>
            <a:r>
              <a:rPr lang="en-US" altLang="pt-BR" sz="3000" b="1" dirty="0">
                <a:solidFill>
                  <a:schemeClr val="tx2"/>
                </a:solidFill>
                <a:latin typeface="Sansation" panose="02000000000000000000" pitchFamily="2" charset="0"/>
              </a:rPr>
              <a:t>!</a:t>
            </a:r>
          </a:p>
          <a:p>
            <a:pPr algn="ctr"/>
            <a:endParaRPr lang="en-US" altLang="pt-BR" sz="3000" b="1" dirty="0">
              <a:solidFill>
                <a:schemeClr val="tx2"/>
              </a:solidFill>
              <a:latin typeface="Sansation" panose="02000000000000000000" pitchFamily="2" charset="0"/>
            </a:endParaRPr>
          </a:p>
          <a:p>
            <a:pPr algn="ctr"/>
            <a:r>
              <a:rPr lang="en-US" altLang="pt-BR" sz="3000" b="1" dirty="0" err="1">
                <a:solidFill>
                  <a:schemeClr val="tx2"/>
                </a:solidFill>
                <a:latin typeface="Sansation" panose="02000000000000000000" pitchFamily="2" charset="0"/>
              </a:rPr>
              <a:t>Superando</a:t>
            </a:r>
            <a:r>
              <a:rPr lang="en-US" altLang="pt-BR" sz="3000" b="1" dirty="0">
                <a:solidFill>
                  <a:schemeClr val="tx2"/>
                </a:solidFill>
                <a:latin typeface="Sansation" panose="02000000000000000000" pitchFamily="2" charset="0"/>
              </a:rPr>
              <a:t> </a:t>
            </a:r>
            <a:r>
              <a:rPr lang="en-US" altLang="pt-BR" sz="3000" b="1" dirty="0" err="1">
                <a:solidFill>
                  <a:schemeClr val="tx2"/>
                </a:solidFill>
                <a:latin typeface="Sansation" panose="02000000000000000000" pitchFamily="2" charset="0"/>
              </a:rPr>
              <a:t>desafios</a:t>
            </a:r>
            <a:r>
              <a:rPr lang="en-US" altLang="pt-BR" sz="3000" b="1" dirty="0">
                <a:solidFill>
                  <a:schemeClr val="tx2"/>
                </a:solidFill>
                <a:latin typeface="Sansation" panose="02000000000000000000" pitchFamily="2" charset="0"/>
              </a:rPr>
              <a:t>!</a:t>
            </a:r>
          </a:p>
          <a:p>
            <a:pPr algn="ctr"/>
            <a:endParaRPr lang="en-US" altLang="pt-BR" sz="3000" b="1" dirty="0">
              <a:solidFill>
                <a:schemeClr val="tx2"/>
              </a:solidFill>
              <a:latin typeface="Sansation" panose="02000000000000000000" pitchFamily="2" charset="0"/>
            </a:endParaRPr>
          </a:p>
          <a:p>
            <a:pPr algn="ctr"/>
            <a:r>
              <a:rPr lang="en-US" altLang="pt-BR" sz="3000" b="1" dirty="0" err="1">
                <a:solidFill>
                  <a:schemeClr val="tx2"/>
                </a:solidFill>
                <a:latin typeface="Sansation" panose="02000000000000000000" pitchFamily="2" charset="0"/>
              </a:rPr>
              <a:t>Quebrando</a:t>
            </a:r>
            <a:r>
              <a:rPr lang="en-US" altLang="pt-BR" sz="3000" b="1" dirty="0">
                <a:solidFill>
                  <a:schemeClr val="tx2"/>
                </a:solidFill>
                <a:latin typeface="Sansation" panose="02000000000000000000" pitchFamily="2" charset="0"/>
              </a:rPr>
              <a:t> </a:t>
            </a:r>
            <a:r>
              <a:rPr lang="en-US" altLang="pt-BR" sz="3000" b="1" dirty="0" err="1">
                <a:solidFill>
                  <a:schemeClr val="tx2"/>
                </a:solidFill>
                <a:latin typeface="Sansation" panose="02000000000000000000" pitchFamily="2" charset="0"/>
              </a:rPr>
              <a:t>paradigmas</a:t>
            </a:r>
            <a:r>
              <a:rPr lang="en-US" altLang="pt-BR" sz="3000" b="1" dirty="0">
                <a:solidFill>
                  <a:schemeClr val="tx2"/>
                </a:solidFill>
                <a:latin typeface="Sansation" panose="02000000000000000000" pitchFamily="2" charset="0"/>
              </a:rPr>
              <a:t>!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78439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12" y="80187"/>
            <a:ext cx="2814006" cy="61330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63" y="112271"/>
            <a:ext cx="1019294" cy="58978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395" y="784395"/>
            <a:ext cx="6073606" cy="607360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921" y="16549"/>
            <a:ext cx="891492" cy="137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0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534957" y="1159517"/>
            <a:ext cx="10182282" cy="132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pt-BR" sz="2500" b="1" dirty="0">
                <a:solidFill>
                  <a:schemeClr val="tx2"/>
                </a:solidFill>
                <a:latin typeface="Sansation" panose="02000000000000000000" pitchFamily="2" charset="0"/>
              </a:rPr>
              <a:t>SOLUÇÃO OXIDANTE</a:t>
            </a:r>
          </a:p>
          <a:p>
            <a:pPr algn="ctr"/>
            <a:r>
              <a:rPr lang="en-US" altLang="pt-BR" sz="2500" dirty="0">
                <a:solidFill>
                  <a:schemeClr val="tx2"/>
                </a:solidFill>
                <a:latin typeface="Sansation" panose="02000000000000000000" pitchFamily="2" charset="0"/>
              </a:rPr>
              <a:t>a base de</a:t>
            </a:r>
          </a:p>
          <a:p>
            <a:pPr algn="ctr"/>
            <a:r>
              <a:rPr lang="en-US" altLang="pt-BR" sz="2500" b="1" dirty="0">
                <a:solidFill>
                  <a:schemeClr val="tx2"/>
                </a:solidFill>
                <a:latin typeface="Sansation" panose="02000000000000000000" pitchFamily="2" charset="0"/>
              </a:rPr>
              <a:t>HIPOCLORITO DE SÓDIO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12192000" cy="78439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12" y="80187"/>
            <a:ext cx="2814006" cy="61330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921" y="16549"/>
            <a:ext cx="891492" cy="137969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63" y="112271"/>
            <a:ext cx="1019294" cy="58978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8584421" y="3157269"/>
            <a:ext cx="2816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HIPOCLORITO DE SÓDIO</a:t>
            </a:r>
          </a:p>
          <a:p>
            <a:pPr marL="285750" indent="-285750">
              <a:buFontTx/>
              <a:buChar char="-"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0,65% teor</a:t>
            </a:r>
          </a:p>
          <a:p>
            <a:pPr marL="285750" indent="-285750">
              <a:buFontTx/>
              <a:buChar char="-"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Ação oxidante</a:t>
            </a:r>
          </a:p>
          <a:p>
            <a:pPr marL="285750" indent="-285750">
              <a:buFontTx/>
              <a:buChar char="-"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Estabilidade e segurança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584421" y="5034951"/>
            <a:ext cx="31009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PERÓXIDO DE HIDROGÊNIO</a:t>
            </a:r>
          </a:p>
          <a:p>
            <a:pPr marL="285750" indent="-285750">
              <a:buFontTx/>
              <a:buChar char="-"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0,49% teor</a:t>
            </a:r>
          </a:p>
          <a:p>
            <a:pPr marL="285750" indent="-285750">
              <a:buFontTx/>
              <a:buChar char="-"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Ação oxidante</a:t>
            </a:r>
          </a:p>
          <a:p>
            <a:pPr marL="285750" indent="-285750">
              <a:buFontTx/>
              <a:buChar char="-"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Mais rápido que o cloro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23A318F7-55A8-488F-AA65-E6E8E4DE03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81" y="2668224"/>
            <a:ext cx="6837028" cy="384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5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004859" y="1013878"/>
            <a:ext cx="10182282" cy="56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pt-BR" sz="3299" b="1" dirty="0">
                <a:solidFill>
                  <a:schemeClr val="tx2"/>
                </a:solidFill>
                <a:latin typeface="Sansation" panose="02000000000000000000" pitchFamily="2" charset="0"/>
              </a:rPr>
              <a:t>MITO </a:t>
            </a:r>
            <a:r>
              <a:rPr lang="en-US" altLang="pt-BR" sz="3299" b="1" dirty="0" err="1">
                <a:solidFill>
                  <a:schemeClr val="tx2"/>
                </a:solidFill>
                <a:latin typeface="Sansation" panose="02000000000000000000" pitchFamily="2" charset="0"/>
              </a:rPr>
              <a:t>ou</a:t>
            </a:r>
            <a:r>
              <a:rPr lang="en-US" altLang="pt-BR" sz="3299" b="1" dirty="0">
                <a:solidFill>
                  <a:schemeClr val="tx2"/>
                </a:solidFill>
                <a:latin typeface="Sansation" panose="02000000000000000000" pitchFamily="2" charset="0"/>
              </a:rPr>
              <a:t> VERDADE?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12192000" cy="78439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12" y="80187"/>
            <a:ext cx="2814006" cy="61330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921" y="16549"/>
            <a:ext cx="891492" cy="137969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63" y="112271"/>
            <a:ext cx="1019294" cy="58978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4690C16F-3813-4EB7-BC68-BC5D81C2E5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60" y="1984556"/>
            <a:ext cx="10552278" cy="465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0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075"/>
          <a:stretch/>
        </p:blipFill>
        <p:spPr>
          <a:xfrm>
            <a:off x="182412" y="3095537"/>
            <a:ext cx="4906825" cy="3668798"/>
          </a:xfrm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82412" y="1249595"/>
            <a:ext cx="5227610" cy="220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pt-BR" sz="2000" b="1" dirty="0">
                <a:solidFill>
                  <a:schemeClr val="tx2"/>
                </a:solidFill>
                <a:latin typeface="Sansation" panose="02000000000000000000" pitchFamily="2" charset="0"/>
              </a:rPr>
              <a:t>1</a:t>
            </a:r>
            <a:r>
              <a:rPr lang="en-US" altLang="pt-BR" sz="2000" b="1" dirty="0" smtClean="0">
                <a:solidFill>
                  <a:schemeClr val="tx2"/>
                </a:solidFill>
                <a:latin typeface="Sansation" panose="02000000000000000000" pitchFamily="2" charset="0"/>
              </a:rPr>
              <a:t>. </a:t>
            </a:r>
            <a:r>
              <a:rPr lang="en-US" altLang="pt-BR" sz="2000" b="1" dirty="0">
                <a:solidFill>
                  <a:schemeClr val="tx2"/>
                </a:solidFill>
                <a:latin typeface="Sansation" panose="02000000000000000000" pitchFamily="2" charset="0"/>
              </a:rPr>
              <a:t>OXIDA IONS METÁLICOS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altLang="pt-BR" sz="2000" b="1" dirty="0">
              <a:solidFill>
                <a:schemeClr val="tx2"/>
              </a:solidFill>
              <a:latin typeface="Sansation" panose="02000000000000000000" pitchFamily="2" charset="0"/>
            </a:endParaRPr>
          </a:p>
          <a:p>
            <a:pPr algn="ctr"/>
            <a:r>
              <a:rPr lang="en-US" altLang="pt-BR" sz="2000" b="1" dirty="0">
                <a:solidFill>
                  <a:schemeClr val="tx2"/>
                </a:solidFill>
                <a:latin typeface="Sansation" panose="02000000000000000000" pitchFamily="2" charset="0"/>
              </a:rPr>
              <a:t>2</a:t>
            </a:r>
            <a:r>
              <a:rPr lang="en-US" altLang="pt-BR" sz="2000" b="1" dirty="0" smtClean="0">
                <a:solidFill>
                  <a:schemeClr val="tx2"/>
                </a:solidFill>
                <a:latin typeface="Sansation" panose="02000000000000000000" pitchFamily="2" charset="0"/>
              </a:rPr>
              <a:t>. </a:t>
            </a:r>
            <a:r>
              <a:rPr lang="en-US" altLang="pt-BR" sz="2000" b="1" dirty="0">
                <a:solidFill>
                  <a:schemeClr val="tx2"/>
                </a:solidFill>
                <a:latin typeface="Sansation" panose="02000000000000000000" pitchFamily="2" charset="0"/>
              </a:rPr>
              <a:t>REDUZ INCRUSTAÇÃO DE FERRO E MANGANÊS NA REDE DE DISTRIBUIÇÃO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12192000" cy="78439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12" y="80187"/>
            <a:ext cx="2814006" cy="61330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921" y="16549"/>
            <a:ext cx="891492" cy="137969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63" y="112271"/>
            <a:ext cx="1019294" cy="58978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5837977" y="1003187"/>
            <a:ext cx="6057467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700" b="1" dirty="0">
                <a:solidFill>
                  <a:schemeClr val="accent1">
                    <a:lumMod val="50000"/>
                  </a:schemeClr>
                </a:solidFill>
              </a:rPr>
              <a:t>POR QUE?</a:t>
            </a:r>
          </a:p>
          <a:p>
            <a:pPr algn="just"/>
            <a:endParaRPr lang="pt-BR" sz="17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pt-BR" sz="1700" dirty="0">
                <a:solidFill>
                  <a:schemeClr val="accent1">
                    <a:lumMod val="50000"/>
                  </a:schemeClr>
                </a:solidFill>
              </a:rPr>
              <a:t>Quando não há </a:t>
            </a:r>
            <a:r>
              <a:rPr lang="pt-BR" sz="1700" dirty="0" err="1">
                <a:solidFill>
                  <a:schemeClr val="accent1">
                    <a:lumMod val="50000"/>
                  </a:schemeClr>
                </a:solidFill>
              </a:rPr>
              <a:t>pré</a:t>
            </a:r>
            <a:r>
              <a:rPr lang="pt-BR" sz="1700" dirty="0">
                <a:solidFill>
                  <a:schemeClr val="accent1">
                    <a:lumMod val="50000"/>
                  </a:schemeClr>
                </a:solidFill>
              </a:rPr>
              <a:t>-oxidação ou a mesma é feita de forma inadequada, a oxidação do ferro e manganês presentes na água  da saída da ETA (ainda que dentro dos limites estabelecidos pela </a:t>
            </a:r>
            <a:r>
              <a:rPr lang="pt-BR" sz="1700" dirty="0" smtClean="0">
                <a:solidFill>
                  <a:schemeClr val="accent1">
                    <a:lumMod val="50000"/>
                  </a:schemeClr>
                </a:solidFill>
              </a:rPr>
              <a:t>portaria MS) </a:t>
            </a:r>
            <a:r>
              <a:rPr lang="pt-BR" sz="1700" dirty="0">
                <a:solidFill>
                  <a:schemeClr val="accent1">
                    <a:lumMod val="50000"/>
                  </a:schemeClr>
                </a:solidFill>
              </a:rPr>
              <a:t>podem ser retardados e ocorrer somente na ponta da rede. Isto faz com que o ferro e o manganês (decante) e incrustem na tubulação ou apresente coloração na água.</a:t>
            </a:r>
          </a:p>
          <a:p>
            <a:pPr algn="just"/>
            <a:endParaRPr lang="pt-BR" sz="17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pt-BR" sz="1700" dirty="0">
                <a:solidFill>
                  <a:schemeClr val="accent1">
                    <a:lumMod val="50000"/>
                  </a:schemeClr>
                </a:solidFill>
              </a:rPr>
              <a:t>Realizando a </a:t>
            </a:r>
            <a:r>
              <a:rPr lang="pt-BR" sz="1700" dirty="0" err="1">
                <a:solidFill>
                  <a:schemeClr val="accent1">
                    <a:lumMod val="50000"/>
                  </a:schemeClr>
                </a:solidFill>
              </a:rPr>
              <a:t>pré</a:t>
            </a:r>
            <a:r>
              <a:rPr lang="pt-BR" sz="1700" dirty="0">
                <a:solidFill>
                  <a:schemeClr val="accent1">
                    <a:lumMod val="50000"/>
                  </a:schemeClr>
                </a:solidFill>
              </a:rPr>
              <a:t>-oxidação adequadamente, com hipoclorito gerado in loco, o ferro e o manganês serão </a:t>
            </a:r>
            <a:r>
              <a:rPr lang="pt-BR" sz="1700" dirty="0" err="1">
                <a:solidFill>
                  <a:schemeClr val="accent1">
                    <a:lumMod val="50000"/>
                  </a:schemeClr>
                </a:solidFill>
              </a:rPr>
              <a:t>pré-oxidados</a:t>
            </a:r>
            <a:r>
              <a:rPr lang="pt-BR" sz="1700" dirty="0">
                <a:solidFill>
                  <a:schemeClr val="accent1">
                    <a:lumMod val="50000"/>
                  </a:schemeClr>
                </a:solidFill>
              </a:rPr>
              <a:t> e retidos na floculação e no filtro. Com isso, não irá para rede de distribuição.</a:t>
            </a:r>
          </a:p>
          <a:p>
            <a:pPr algn="just"/>
            <a:endParaRPr lang="pt-BR" sz="17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BR" sz="1700" b="1" dirty="0">
                <a:solidFill>
                  <a:schemeClr val="accent1">
                    <a:lumMod val="50000"/>
                  </a:schemeClr>
                </a:solidFill>
              </a:rPr>
              <a:t>COMPROVAÇÃO:</a:t>
            </a:r>
          </a:p>
          <a:p>
            <a:r>
              <a:rPr lang="pt-BR" sz="17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pt-BR" sz="17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pt-BR" sz="17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C2266E8B-4F77-4187-BFB7-560CE28B12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685" y="5542891"/>
            <a:ext cx="3324050" cy="105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0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12192000" cy="78439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12" y="80187"/>
            <a:ext cx="2814006" cy="61330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921" y="16549"/>
            <a:ext cx="891492" cy="137969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63" y="112271"/>
            <a:ext cx="1019294" cy="589780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xmlns="" id="{F7C7B223-DA06-4B47-9055-6BD4B2B58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40" y="1022608"/>
            <a:ext cx="11172160" cy="43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pt-BR" sz="2000" b="1" dirty="0">
                <a:solidFill>
                  <a:schemeClr val="tx2"/>
                </a:solidFill>
                <a:latin typeface="Sansation" panose="02000000000000000000" pitchFamily="2" charset="0"/>
              </a:rPr>
              <a:t>FLUXOGRAMA DA ESTAÇÃO DE TRATAMENTO DE ÁGUA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3F4B2E90-0FE7-4692-8B87-F171B48E2C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68" y="1773744"/>
            <a:ext cx="10647063" cy="475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2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614673" y="1134331"/>
            <a:ext cx="4610057" cy="74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pt-BR" sz="2000" b="1" dirty="0">
                <a:solidFill>
                  <a:schemeClr val="tx2"/>
                </a:solidFill>
                <a:latin typeface="Sansation" panose="02000000000000000000" pitchFamily="2" charset="0"/>
              </a:rPr>
              <a:t>3</a:t>
            </a:r>
            <a:r>
              <a:rPr lang="en-US" altLang="pt-BR" sz="2000" b="1" dirty="0" smtClean="0">
                <a:solidFill>
                  <a:schemeClr val="tx2"/>
                </a:solidFill>
                <a:latin typeface="Sansation" panose="02000000000000000000" pitchFamily="2" charset="0"/>
              </a:rPr>
              <a:t>. </a:t>
            </a:r>
            <a:r>
              <a:rPr lang="en-US" altLang="pt-BR" sz="2000" b="1" dirty="0">
                <a:solidFill>
                  <a:schemeClr val="tx2"/>
                </a:solidFill>
                <a:latin typeface="Sansation" panose="02000000000000000000" pitchFamily="2" charset="0"/>
              </a:rPr>
              <a:t>REDUZ A PLACA ORGÂNICA NAS PAREDES DOS DECANTADORES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12192000" cy="78439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12" y="80187"/>
            <a:ext cx="2814006" cy="61330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921" y="16549"/>
            <a:ext cx="891492" cy="137969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63" y="112271"/>
            <a:ext cx="1019294" cy="58978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284105" y="955297"/>
            <a:ext cx="495156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700" b="1" dirty="0">
                <a:solidFill>
                  <a:schemeClr val="accent1">
                    <a:lumMod val="50000"/>
                  </a:schemeClr>
                </a:solidFill>
              </a:rPr>
              <a:t>POR QUE?</a:t>
            </a:r>
          </a:p>
          <a:p>
            <a:pPr algn="just"/>
            <a:endParaRPr lang="pt-BR" sz="17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pt-BR" sz="1700" dirty="0">
                <a:solidFill>
                  <a:schemeClr val="accent1">
                    <a:lumMod val="50000"/>
                  </a:schemeClr>
                </a:solidFill>
              </a:rPr>
              <a:t>Comumente as ETA´S são construídas em alvenaria, material que apresenta grande rugosidade. Com isso ocorre maior incidência de incrustação dessa matéria orgânica em paredes, calhas e tubos.</a:t>
            </a:r>
          </a:p>
          <a:p>
            <a:pPr algn="just"/>
            <a:endParaRPr lang="pt-BR" sz="17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700" dirty="0">
                <a:solidFill>
                  <a:schemeClr val="accent1">
                    <a:lumMod val="50000"/>
                  </a:schemeClr>
                </a:solidFill>
              </a:rPr>
              <a:t>Melhora o aspecto visual da ETA.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700" dirty="0">
                <a:solidFill>
                  <a:schemeClr val="accent1">
                    <a:lumMod val="50000"/>
                  </a:schemeClr>
                </a:solidFill>
              </a:rPr>
              <a:t>Ocorre menos desprendimento de placa.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700" dirty="0">
                <a:solidFill>
                  <a:schemeClr val="accent1">
                    <a:lumMod val="50000"/>
                  </a:schemeClr>
                </a:solidFill>
              </a:rPr>
              <a:t>Menos materiais flutuantes na superfície.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700" dirty="0">
                <a:solidFill>
                  <a:schemeClr val="accent1">
                    <a:lumMod val="50000"/>
                  </a:schemeClr>
                </a:solidFill>
              </a:rPr>
              <a:t>Facilidade em lavar os </a:t>
            </a:r>
            <a:r>
              <a:rPr lang="pt-BR" sz="1700" dirty="0" err="1">
                <a:solidFill>
                  <a:schemeClr val="accent1">
                    <a:lumMod val="50000"/>
                  </a:schemeClr>
                </a:solidFill>
              </a:rPr>
              <a:t>decantadores</a:t>
            </a:r>
            <a:r>
              <a:rPr lang="pt-BR" sz="17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700" dirty="0">
                <a:solidFill>
                  <a:schemeClr val="accent1">
                    <a:lumMod val="50000"/>
                  </a:schemeClr>
                </a:solidFill>
              </a:rPr>
              <a:t>Menos tempo de limpeza.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700" dirty="0">
                <a:solidFill>
                  <a:schemeClr val="accent1">
                    <a:lumMod val="50000"/>
                  </a:schemeClr>
                </a:solidFill>
              </a:rPr>
              <a:t>Menos água e mão de obra pra limpeza.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700" dirty="0">
                <a:solidFill>
                  <a:schemeClr val="accent1">
                    <a:lumMod val="50000"/>
                  </a:schemeClr>
                </a:solidFill>
              </a:rPr>
              <a:t>Inibe a formação de colônias de bactérias.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7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pt-BR" sz="1700" b="1" dirty="0">
                <a:solidFill>
                  <a:schemeClr val="accent1">
                    <a:lumMod val="50000"/>
                  </a:schemeClr>
                </a:solidFill>
              </a:rPr>
              <a:t>COMPROVAÇÃO: </a:t>
            </a:r>
          </a:p>
          <a:p>
            <a:pPr algn="just"/>
            <a:endParaRPr lang="pt-BR" sz="17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endParaRPr lang="pt-BR" sz="17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Espaço Reservado para Imagem 3"/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r="21860"/>
          <a:stretch>
            <a:fillRect/>
          </a:stretch>
        </p:blipFill>
        <p:spPr>
          <a:xfrm>
            <a:off x="483485" y="1982772"/>
            <a:ext cx="4741245" cy="4742657"/>
          </a:xfr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200CE102-5CA5-487D-A40F-981C48748B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301" y="5482270"/>
            <a:ext cx="3903345" cy="101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4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079671" y="1333599"/>
            <a:ext cx="8773200" cy="95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pt-BR" sz="2000" b="1" dirty="0">
                <a:solidFill>
                  <a:schemeClr val="tx2"/>
                </a:solidFill>
                <a:latin typeface="Sansation" panose="02000000000000000000" pitchFamily="2" charset="0"/>
              </a:rPr>
              <a:t>4</a:t>
            </a:r>
            <a:r>
              <a:rPr lang="en-US" altLang="pt-BR" sz="2000" b="1" dirty="0" smtClean="0">
                <a:solidFill>
                  <a:schemeClr val="tx2"/>
                </a:solidFill>
                <a:latin typeface="Sansation" panose="02000000000000000000" pitchFamily="2" charset="0"/>
              </a:rPr>
              <a:t>. </a:t>
            </a:r>
            <a:r>
              <a:rPr lang="en-US" altLang="pt-BR" sz="2000" b="1" dirty="0">
                <a:solidFill>
                  <a:schemeClr val="tx2"/>
                </a:solidFill>
                <a:latin typeface="Sansation" panose="02000000000000000000" pitchFamily="2" charset="0"/>
              </a:rPr>
              <a:t>REDUZ ODOR DO LODO</a:t>
            </a:r>
          </a:p>
          <a:p>
            <a:pPr algn="ctr"/>
            <a:r>
              <a:rPr lang="en-US" altLang="pt-BR" sz="2000" b="1" dirty="0">
                <a:solidFill>
                  <a:schemeClr val="tx2"/>
                </a:solidFill>
                <a:latin typeface="Sansation" panose="02000000000000000000" pitchFamily="2" charset="0"/>
              </a:rPr>
              <a:t>5</a:t>
            </a:r>
            <a:r>
              <a:rPr lang="en-US" altLang="pt-BR" sz="2000" b="1" dirty="0" smtClean="0">
                <a:solidFill>
                  <a:schemeClr val="tx2"/>
                </a:solidFill>
                <a:latin typeface="Sansation" panose="02000000000000000000" pitchFamily="2" charset="0"/>
              </a:rPr>
              <a:t>. </a:t>
            </a:r>
            <a:r>
              <a:rPr lang="en-US" altLang="pt-BR" sz="2000" b="1" dirty="0">
                <a:solidFill>
                  <a:schemeClr val="tx2"/>
                </a:solidFill>
                <a:latin typeface="Sansation" panose="02000000000000000000" pitchFamily="2" charset="0"/>
              </a:rPr>
              <a:t>REDUZ CONSUMO DE ALCALINIZANTES</a:t>
            </a:r>
          </a:p>
          <a:p>
            <a:pPr algn="ctr"/>
            <a:endParaRPr lang="en-US" altLang="pt-BR" sz="2000" b="1" dirty="0">
              <a:solidFill>
                <a:schemeClr val="tx2"/>
              </a:solidFill>
              <a:latin typeface="Sansation" panose="02000000000000000000" pitchFamily="2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12192000" cy="78439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12" y="80187"/>
            <a:ext cx="2814006" cy="61330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921" y="16549"/>
            <a:ext cx="891492" cy="137969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63" y="112271"/>
            <a:ext cx="1019294" cy="589780"/>
          </a:xfrm>
          <a:prstGeom prst="rect">
            <a:avLst/>
          </a:prstGeom>
        </p:spPr>
      </p:pic>
      <p:pic>
        <p:nvPicPr>
          <p:cNvPr id="12" name="HuXb4Yr-LHk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516037" y="2383047"/>
            <a:ext cx="5900468" cy="403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5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76233" y="988567"/>
            <a:ext cx="4610057" cy="84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pt-BR" sz="2000" b="1" dirty="0">
                <a:solidFill>
                  <a:schemeClr val="tx2"/>
                </a:solidFill>
                <a:latin typeface="Sansation" panose="02000000000000000000" pitchFamily="2" charset="0"/>
              </a:rPr>
              <a:t>6</a:t>
            </a:r>
            <a:r>
              <a:rPr lang="en-US" altLang="pt-BR" sz="2000" b="1" dirty="0" smtClean="0">
                <a:solidFill>
                  <a:schemeClr val="tx2"/>
                </a:solidFill>
                <a:latin typeface="Sansation" panose="02000000000000000000" pitchFamily="2" charset="0"/>
              </a:rPr>
              <a:t>. </a:t>
            </a:r>
            <a:r>
              <a:rPr lang="en-US" altLang="pt-BR" sz="2000" b="1" dirty="0">
                <a:solidFill>
                  <a:schemeClr val="tx2"/>
                </a:solidFill>
                <a:latin typeface="Sansation" panose="02000000000000000000" pitchFamily="2" charset="0"/>
              </a:rPr>
              <a:t>MELHORA QUALIDADE</a:t>
            </a:r>
          </a:p>
          <a:p>
            <a:pPr algn="ctr"/>
            <a:r>
              <a:rPr lang="en-US" altLang="pt-BR" sz="2000" b="1" dirty="0">
                <a:solidFill>
                  <a:schemeClr val="tx2"/>
                </a:solidFill>
                <a:latin typeface="Sansation" panose="02000000000000000000" pitchFamily="2" charset="0"/>
              </a:rPr>
              <a:t>DA ÁGUA DECANTADA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12192000" cy="78439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12" y="80187"/>
            <a:ext cx="2814006" cy="61330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921" y="16549"/>
            <a:ext cx="891492" cy="137969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63" y="112271"/>
            <a:ext cx="1019294" cy="58978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6211731" y="1412788"/>
            <a:ext cx="5616746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dirty="0">
                <a:solidFill>
                  <a:schemeClr val="accent1">
                    <a:lumMod val="50000"/>
                  </a:schemeClr>
                </a:solidFill>
              </a:rPr>
              <a:t>POR QUE?</a:t>
            </a:r>
          </a:p>
          <a:p>
            <a:endParaRPr lang="pt-BR" sz="17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pt-BR" sz="1700" dirty="0">
                <a:solidFill>
                  <a:schemeClr val="accent1">
                    <a:lumMod val="50000"/>
                  </a:schemeClr>
                </a:solidFill>
              </a:rPr>
              <a:t>Com a realização da oxidação há influência na formação de flocos com maior peso e diminuição da cor aparente. Além  disso, acelera a retenção de metais.</a:t>
            </a:r>
          </a:p>
          <a:p>
            <a:pPr algn="just"/>
            <a:r>
              <a:rPr lang="pt-BR" sz="1700" dirty="0">
                <a:solidFill>
                  <a:schemeClr val="accent1">
                    <a:lumMod val="50000"/>
                  </a:schemeClr>
                </a:solidFill>
              </a:rPr>
              <a:t>Visualmente mais límpida, aumento do lodo no </a:t>
            </a:r>
            <a:r>
              <a:rPr lang="pt-BR" sz="1700" dirty="0" err="1">
                <a:solidFill>
                  <a:schemeClr val="accent1">
                    <a:lumMod val="50000"/>
                  </a:schemeClr>
                </a:solidFill>
              </a:rPr>
              <a:t>decantador</a:t>
            </a:r>
            <a:r>
              <a:rPr lang="pt-BR" sz="1700" dirty="0">
                <a:solidFill>
                  <a:schemeClr val="accent1">
                    <a:lumMod val="50000"/>
                  </a:schemeClr>
                </a:solidFill>
              </a:rPr>
              <a:t> e diminuição no tempo de lavagem dos filtros.</a:t>
            </a:r>
          </a:p>
          <a:p>
            <a:endParaRPr lang="pt-BR" sz="17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pt-BR" sz="17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BR" sz="1700" b="1" dirty="0">
                <a:solidFill>
                  <a:schemeClr val="accent1">
                    <a:lumMod val="50000"/>
                  </a:schemeClr>
                </a:solidFill>
              </a:rPr>
              <a:t>COMPROVAÇÃO:</a:t>
            </a:r>
          </a:p>
          <a:p>
            <a:endParaRPr lang="pt-BR" sz="17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pt-BR" sz="17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pt-BR" sz="17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pt-BR" sz="17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pt-BR" sz="17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pt-BR" sz="17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pt-BR" sz="17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Espaço Reservado para Imagem 2"/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5" r="16635"/>
          <a:stretch>
            <a:fillRect/>
          </a:stretch>
        </p:blipFill>
        <p:spPr>
          <a:xfrm>
            <a:off x="0" y="1893997"/>
            <a:ext cx="4962525" cy="4964003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DDD3475A-3021-4A25-B8E8-17991DEE8F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867" y="5423953"/>
            <a:ext cx="1823689" cy="109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0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1688</TotalTime>
  <Words>902</Words>
  <Application>Microsoft Office PowerPoint</Application>
  <PresentationFormat>Widescreen</PresentationFormat>
  <Paragraphs>102</Paragraphs>
  <Slides>16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4" baseType="lpstr">
      <vt:lpstr>MS PGothic</vt:lpstr>
      <vt:lpstr>Arial</vt:lpstr>
      <vt:lpstr>Calibri</vt:lpstr>
      <vt:lpstr>Calibri Light</vt:lpstr>
      <vt:lpstr>Sansation</vt:lpstr>
      <vt:lpstr>Source Sans Pro ExtraLight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CAROLINA DUARTE</dc:creator>
  <cp:lastModifiedBy>RICARDO GATTI</cp:lastModifiedBy>
  <cp:revision>163</cp:revision>
  <dcterms:created xsi:type="dcterms:W3CDTF">2016-12-05T11:22:50Z</dcterms:created>
  <dcterms:modified xsi:type="dcterms:W3CDTF">2017-06-14T11:49:34Z</dcterms:modified>
</cp:coreProperties>
</file>