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79" r:id="rId6"/>
    <p:sldId id="280" r:id="rId7"/>
    <p:sldId id="291" r:id="rId8"/>
    <p:sldId id="290" r:id="rId9"/>
    <p:sldId id="281" r:id="rId10"/>
    <p:sldId id="28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82" r:id="rId21"/>
    <p:sldId id="283" r:id="rId22"/>
    <p:sldId id="284" r:id="rId23"/>
    <p:sldId id="285" r:id="rId24"/>
    <p:sldId id="286" r:id="rId25"/>
    <p:sldId id="287" r:id="rId26"/>
    <p:sldId id="28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EEE6"/>
    <a:srgbClr val="FBFA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086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rvalhoufg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17516" y="1907601"/>
            <a:ext cx="11055927" cy="2387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pt-BR" b="1" dirty="0">
                <a:latin typeface="+mn-lt"/>
              </a:rPr>
              <a:t>PROPOSIÇÃO DE DESTINAÇÃO DE RESÍDUOS SÓLIDOS URBANOS PARA A REGIÃO </a:t>
            </a:r>
            <a:r>
              <a:rPr lang="pt-BR" b="1" dirty="0" smtClean="0">
                <a:latin typeface="+mn-lt"/>
              </a:rPr>
              <a:t>CENTRO OESTE </a:t>
            </a:r>
            <a:r>
              <a:rPr lang="pt-BR" b="1" dirty="0">
                <a:latin typeface="+mn-lt"/>
              </a:rPr>
              <a:t>DO BRASIL</a:t>
            </a: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4383" y="4688558"/>
            <a:ext cx="11542816" cy="107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b="1" dirty="0" smtClean="0">
                <a:solidFill>
                  <a:srgbClr val="0070C0"/>
                </a:solidFill>
              </a:rPr>
              <a:t>Autores: Eraldo Henriques de Carvalho, Simone Costa Pfeiffer, Diogo </a:t>
            </a:r>
            <a:r>
              <a:rPr lang="pt-BR" sz="2000" b="1" dirty="0" err="1" smtClean="0">
                <a:solidFill>
                  <a:srgbClr val="0070C0"/>
                </a:solidFill>
              </a:rPr>
              <a:t>Appel</a:t>
            </a:r>
            <a:r>
              <a:rPr lang="pt-BR" sz="2000" b="1" dirty="0" smtClean="0">
                <a:solidFill>
                  <a:srgbClr val="0070C0"/>
                </a:solidFill>
              </a:rPr>
              <a:t> </a:t>
            </a:r>
            <a:r>
              <a:rPr lang="pt-BR" sz="2000" b="1" dirty="0" err="1" smtClean="0">
                <a:solidFill>
                  <a:srgbClr val="0070C0"/>
                </a:solidFill>
              </a:rPr>
              <a:t>Colvero</a:t>
            </a:r>
            <a:r>
              <a:rPr lang="pt-BR" sz="2000" b="1" dirty="0" smtClean="0">
                <a:solidFill>
                  <a:srgbClr val="0070C0"/>
                </a:solidFill>
              </a:rPr>
              <a:t> e Lívia Maria Dias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000" b="1" dirty="0" smtClean="0">
              <a:solidFill>
                <a:srgbClr val="0070C0"/>
              </a:solidFill>
            </a:endParaRPr>
          </a:p>
          <a:p>
            <a:pPr algn="ctr"/>
            <a:endParaRPr 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29015" y="1598840"/>
            <a:ext cx="503863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464593" y="3176903"/>
            <a:ext cx="7137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C00000"/>
                </a:solidFill>
              </a:rPr>
              <a:t>UNIDADES:</a:t>
            </a:r>
            <a:r>
              <a:rPr lang="pt-BR" sz="1600" dirty="0" smtClean="0">
                <a:solidFill>
                  <a:srgbClr val="C00000"/>
                </a:solidFill>
              </a:rPr>
              <a:t> </a:t>
            </a:r>
            <a:r>
              <a:rPr lang="pt-BR" sz="1600" dirty="0" smtClean="0"/>
              <a:t>GOIÁS, MATO GROSSO, MATO GROSSO DO SUL E DISTRITO </a:t>
            </a:r>
            <a:r>
              <a:rPr lang="pt-BR" sz="1600" dirty="0" smtClean="0"/>
              <a:t>FEDERAL</a:t>
            </a:r>
            <a:endParaRPr lang="pt-BR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C00000"/>
                </a:solidFill>
              </a:rPr>
              <a:t>IDH: </a:t>
            </a:r>
            <a:r>
              <a:rPr lang="pt-BR" sz="1600" dirty="0" smtClean="0"/>
              <a:t>0,753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C00000"/>
                </a:solidFill>
              </a:rPr>
              <a:t>POPULAÇÃO: </a:t>
            </a:r>
            <a:r>
              <a:rPr lang="pt-BR" sz="1600" dirty="0" smtClean="0"/>
              <a:t>15,6 milhões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rgbClr val="C00000"/>
                </a:solidFill>
              </a:rPr>
              <a:t>PIB </a:t>
            </a:r>
            <a:r>
              <a:rPr lang="pt-BR" sz="1600" b="1" i="1" dirty="0" smtClean="0">
                <a:solidFill>
                  <a:srgbClr val="C00000"/>
                </a:solidFill>
              </a:rPr>
              <a:t>per capita</a:t>
            </a:r>
            <a:r>
              <a:rPr lang="pt-BR" sz="1600" b="1" dirty="0" smtClean="0">
                <a:solidFill>
                  <a:srgbClr val="C00000"/>
                </a:solidFill>
              </a:rPr>
              <a:t>: </a:t>
            </a:r>
            <a:r>
              <a:rPr lang="pt-BR" sz="1600" dirty="0" smtClean="0"/>
              <a:t>R$ 35.653,00</a:t>
            </a:r>
            <a:endParaRPr lang="pt-BR" sz="1600" dirty="0"/>
          </a:p>
        </p:txBody>
      </p:sp>
      <p:pic>
        <p:nvPicPr>
          <p:cNvPr id="1028" name="Picture 4" descr="Localiz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55" y="2945069"/>
            <a:ext cx="3437469" cy="33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68928" y="2351007"/>
            <a:ext cx="10240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Calibri" pitchFamily="34" charset="0"/>
              </a:rPr>
              <a:t>1. ASPECTOS FÍSICOS, CLIMÁTICOS E SÓCIO-ECONÔMICOS DA REGIÃO</a:t>
            </a:r>
          </a:p>
        </p:txBody>
      </p:sp>
    </p:spTree>
    <p:extLst>
      <p:ext uri="{BB962C8B-B14F-4D97-AF65-F5344CB8AC3E}">
        <p14:creationId xmlns:p14="http://schemas.microsoft.com/office/powerpoint/2010/main" xmlns="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09543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285997" y="2229073"/>
            <a:ext cx="11620500" cy="4088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</a:pP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1. ASPECTOS FÍSICOS, CLIMÁTICOS E SÓCIO-ECONÔMICOS DA REGIÃO</a:t>
            </a:r>
          </a:p>
          <a:p>
            <a:pPr>
              <a:buFont typeface="Wingdings 3" pitchFamily="18" charset="2"/>
              <a:buNone/>
            </a:pPr>
            <a:endParaRPr lang="pt-BR" altLang="pt-BR" sz="1800" dirty="0" smtClean="0">
              <a:latin typeface="Calibri" pitchFamily="34" charset="0"/>
            </a:endParaRPr>
          </a:p>
          <a:p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GRANDE EXTENSÃO 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TERRITORIAL, RELEVO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POUCO ACIDENTADO 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BAIXA DENSIDADE 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DEMOGRÁFICA 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NÃO DIFICULTAM </a:t>
            </a:r>
            <a:r>
              <a:rPr lang="pt-BR" altLang="pt-BR" sz="1600" dirty="0" smtClean="0">
                <a:latin typeface="Calibri" pitchFamily="34" charset="0"/>
              </a:rPr>
              <a:t>A IMPLANTAÇÃO DE TECNOLOGIAS QUE EXIGEM GRANDES ÁREAS  (ATERROS SANITÁRIOS)</a:t>
            </a:r>
          </a:p>
          <a:p>
            <a:pPr>
              <a:buFont typeface="Wingdings 3" pitchFamily="18" charset="2"/>
              <a:buNone/>
            </a:pPr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 3" pitchFamily="18" charset="2"/>
              <a:buNone/>
            </a:pPr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CLIMA TROPICAL 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ABUNDÂNCIA DE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RECURSOS HÍDRICOS  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TORNAM AS TECNOLOGIAS QUE ENVOLVEM TRATAMENTO TÉRMICO COM FINS ENERGÉTICOS MENOS COMPETITIVAS</a:t>
            </a:r>
          </a:p>
          <a:p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GRANDE MAIORIA DOS MUNICÍPIOS POSSUI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MENOS DE 20.000 hab., LIMITAÇÕES FINANCEIRAS 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</a:rPr>
              <a:t>ESTRUTURA PRECÁRIA </a:t>
            </a:r>
            <a:r>
              <a:rPr lang="pt-BR" altLang="pt-BR" sz="1600" dirty="0" smtClean="0">
                <a:latin typeface="Calibri" pitchFamily="34" charset="0"/>
              </a:rPr>
              <a:t>PARA ADMINISTRAR, OPERAR E FISCALIZAR TECNOLOGIAS SOFISTICADAS E COMPLEXAS</a:t>
            </a:r>
            <a:endParaRPr lang="pt-BR" altLang="pt-BR" sz="1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381001" y="2110329"/>
            <a:ext cx="8002978" cy="45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</a:pP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1. ASPECTOS FÍSICOS, CLIMÁTICOS E SÓCIO-ECONÔMICOS DA REGIÃO</a:t>
            </a:r>
          </a:p>
          <a:p>
            <a:pPr marL="0" indent="0">
              <a:buNone/>
            </a:pPr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8" name="Espaço Reservado para Conteúdo 8"/>
          <p:cNvSpPr txBox="1">
            <a:spLocks/>
          </p:cNvSpPr>
          <p:nvPr/>
        </p:nvSpPr>
        <p:spPr>
          <a:xfrm>
            <a:off x="343741" y="2577268"/>
            <a:ext cx="9048751" cy="4083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</a:pPr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ATIVIDADES ECONÔMICAS: 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SETOR DE SERVIÇOS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AGRICULTURA</a:t>
            </a:r>
            <a:r>
              <a:rPr lang="pt-BR" altLang="pt-BR" sz="1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lang="pt-BR" altLang="pt-BR" sz="16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PECUÁRIA</a:t>
            </a:r>
          </a:p>
          <a:p>
            <a:pPr marL="0" indent="0">
              <a:buNone/>
            </a:pPr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altLang="pt-BR" sz="1600" dirty="0" smtClean="0">
                <a:latin typeface="Calibri" pitchFamily="34" charset="0"/>
              </a:rPr>
              <a:t>A REGIÃO É RELATIVAMENTE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</a:rPr>
              <a:t>POUCO INDUSTRIALIZADA </a:t>
            </a:r>
            <a:r>
              <a:rPr lang="pt-BR" altLang="pt-BR" sz="1600" dirty="0" smtClean="0">
                <a:latin typeface="Calibri" pitchFamily="34" charset="0"/>
              </a:rPr>
              <a:t>E CARENTE DE PROFISSIONAIS E ASSISTÊNCIA TÉCNICA ESPECIALIZADOS PARA OPERAÇÃO E MANUTENÇÃO DE TECNOLOGIAS MAIS COMPLEXAS E SOFISTICADAS</a:t>
            </a:r>
          </a:p>
          <a:p>
            <a:pPr marL="0" indent="0">
              <a:buNone/>
            </a:pPr>
            <a:endParaRPr lang="pt-BR" altLang="pt-BR" sz="1600" dirty="0" smtClean="0">
              <a:latin typeface="Calibri" pitchFamily="34" charset="0"/>
            </a:endParaRPr>
          </a:p>
          <a:p>
            <a:endParaRPr lang="pt-BR" altLang="pt-BR" sz="1400" dirty="0" smtClean="0">
              <a:latin typeface="Calibri" pitchFamily="34" charset="0"/>
            </a:endParaRPr>
          </a:p>
          <a:p>
            <a:r>
              <a:rPr lang="pt-BR" altLang="pt-BR" sz="1600" dirty="0" smtClean="0">
                <a:latin typeface="Calibri" pitchFamily="34" charset="0"/>
              </a:rPr>
              <a:t>EXISTEM FAMÍLIAS DEPENDENTES DA CATAÇÃO DE RESÍDUOS PARA SUA SOBREVIVÊNCIA, DE FORMA QUE NA DEFINIÇÃO DAS TECNOLOGIAS ATENTOU-SE POR AQUELAS QUE GEREM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</a:rPr>
              <a:t>EMPREGO E RENDA </a:t>
            </a:r>
            <a:r>
              <a:rPr lang="pt-BR" altLang="pt-BR" sz="1600" dirty="0" smtClean="0">
                <a:latin typeface="Calibri" pitchFamily="34" charset="0"/>
              </a:rPr>
              <a:t>PARA ESSAS FAMÍLIAS</a:t>
            </a:r>
            <a:endParaRPr lang="pt-BR" altLang="pt-BR" sz="1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http://t3.gstatic.com/images?q=tbn:ANd9GcThCGgSGk2n1i3SliSIA5LDfab30afjFGstY5j30hZu-6w0MX5v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0" y="2328775"/>
            <a:ext cx="2286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infoescola.com/wp-content/uploads/2009/12/gado-de-cor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0" y="3890874"/>
            <a:ext cx="22479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Dados\user01\Configurações locais\Temporary Internet Files\Content.IE5\C7ZMJBLQ\20110214085422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0" y="5470437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3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404752" y="2033308"/>
            <a:ext cx="8002978" cy="45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</a:pP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2. COMPOSIÇÃO DOS RESÍDUOS SÓLIDOS URBANOS DA REGIÃO</a:t>
            </a:r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pic>
        <p:nvPicPr>
          <p:cNvPr id="16" name="Gráfico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1" y="2701626"/>
            <a:ext cx="5619751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Dados\user01\Configurações locais\Temporary Internet Files\Content.IE5\C7ZMJBLQ\LIXOOR~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701625"/>
            <a:ext cx="5238751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4"/>
          <p:cNvSpPr txBox="1">
            <a:spLocks noChangeArrowheads="1"/>
          </p:cNvSpPr>
          <p:nvPr/>
        </p:nvSpPr>
        <p:spPr bwMode="auto">
          <a:xfrm>
            <a:off x="666751" y="6078239"/>
            <a:ext cx="1143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1600">
                <a:latin typeface="Calibri" pitchFamily="34" charset="0"/>
              </a:rPr>
              <a:t>FAVORECE AS TECNOLOGIAS DE </a:t>
            </a:r>
            <a:r>
              <a:rPr lang="pt-BR" altLang="pt-BR" sz="1600">
                <a:solidFill>
                  <a:srgbClr val="FF0000"/>
                </a:solidFill>
                <a:latin typeface="Calibri" pitchFamily="34" charset="0"/>
              </a:rPr>
              <a:t>COMPOSTAGEM</a:t>
            </a:r>
            <a:r>
              <a:rPr lang="pt-BR" altLang="pt-BR" sz="1600">
                <a:latin typeface="Calibri" pitchFamily="34" charset="0"/>
              </a:rPr>
              <a:t> OU </a:t>
            </a:r>
            <a:r>
              <a:rPr lang="pt-BR" altLang="pt-BR" sz="1600">
                <a:solidFill>
                  <a:srgbClr val="FF0000"/>
                </a:solidFill>
                <a:latin typeface="Calibri" pitchFamily="34" charset="0"/>
              </a:rPr>
              <a:t>ATERROS COM APROVEITAMENTO ENERGÉTICO</a:t>
            </a:r>
          </a:p>
        </p:txBody>
      </p:sp>
    </p:spTree>
    <p:extLst>
      <p:ext uri="{BB962C8B-B14F-4D97-AF65-F5344CB8AC3E}">
        <p14:creationId xmlns:p14="http://schemas.microsoft.com/office/powerpoint/2010/main" xmlns="" val="426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10" name="Espaço Reservado para Conteúdo 8"/>
          <p:cNvSpPr txBox="1">
            <a:spLocks/>
          </p:cNvSpPr>
          <p:nvPr/>
        </p:nvSpPr>
        <p:spPr bwMode="auto">
          <a:xfrm>
            <a:off x="850511" y="2110330"/>
            <a:ext cx="8096249" cy="41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marL="285750" indent="-285750" algn="ctr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pt-BR" b="1" dirty="0">
              <a:solidFill>
                <a:srgbClr val="3144FB"/>
              </a:solidFill>
              <a:latin typeface="Calibri" pitchFamily="34" charset="0"/>
              <a:cs typeface="+mn-cs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latin typeface="Calibri" pitchFamily="34" charset="0"/>
                <a:cs typeface="+mn-cs"/>
              </a:rPr>
              <a:t>TRIAGEM DE RECICLÁVEIS SECOS </a:t>
            </a:r>
            <a:r>
              <a:rPr lang="pt-BR" sz="1600" dirty="0">
                <a:latin typeface="Calibri" pitchFamily="34" charset="0"/>
                <a:cs typeface="+mn-cs"/>
              </a:rPr>
              <a:t>(locais improvisados)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Calibri" pitchFamily="34" charset="0"/>
              <a:cs typeface="+mn-cs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Calibri" pitchFamily="34" charset="0"/>
              <a:cs typeface="+mn-cs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Calibri" pitchFamily="34" charset="0"/>
                <a:cs typeface="+mn-cs"/>
              </a:rPr>
              <a:t>COMPOSTAGEM </a:t>
            </a:r>
            <a:r>
              <a:rPr lang="pt-BR" sz="1600" dirty="0" smtClean="0">
                <a:latin typeface="Calibri" pitchFamily="34" charset="0"/>
                <a:cs typeface="+mn-cs"/>
              </a:rPr>
              <a:t>(ausência </a:t>
            </a:r>
            <a:r>
              <a:rPr lang="pt-BR" sz="1600" dirty="0">
                <a:latin typeface="Calibri" pitchFamily="34" charset="0"/>
                <a:cs typeface="+mn-cs"/>
              </a:rPr>
              <a:t>de mercado)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Calibri" pitchFamily="34" charset="0"/>
              <a:cs typeface="+mn-cs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pt-BR" sz="1600" dirty="0">
              <a:latin typeface="Calibri" pitchFamily="34" charset="0"/>
              <a:cs typeface="+mn-cs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Calibri" pitchFamily="34" charset="0"/>
                <a:cs typeface="+mn-cs"/>
              </a:rPr>
              <a:t>ATERRO SANITÁRIO (problemas operacionais</a:t>
            </a:r>
            <a:r>
              <a:rPr lang="pt-BR" sz="1600" dirty="0" smtClean="0">
                <a:latin typeface="Calibri" pitchFamily="34" charset="0"/>
                <a:cs typeface="+mn-cs"/>
              </a:rPr>
              <a:t>)</a:t>
            </a:r>
            <a:endParaRPr lang="pt-BR" sz="1600" dirty="0">
              <a:latin typeface="Calibri" pitchFamily="34" charset="0"/>
              <a:cs typeface="+mn-cs"/>
            </a:endParaRPr>
          </a:p>
        </p:txBody>
      </p:sp>
      <p:pic>
        <p:nvPicPr>
          <p:cNvPr id="13" name="Picture 2" descr="http://upload.wikimedia.org/wikipedia/commons/7/76/TriagemDeLix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8627" y="2887695"/>
            <a:ext cx="2000250" cy="112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amparo.sp.gov.br/noticias/agencia/2005/maio/imagens/200505_compostag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8085" y="4273815"/>
            <a:ext cx="1961334" cy="11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http://www.stitaipu.pr.gov.br/conteudos/1067/pagina/aterro_sanitar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8085" y="5631263"/>
            <a:ext cx="1961334" cy="10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ço Reservado para Conteúdo 8"/>
          <p:cNvSpPr txBox="1">
            <a:spLocks/>
          </p:cNvSpPr>
          <p:nvPr/>
        </p:nvSpPr>
        <p:spPr>
          <a:xfrm>
            <a:off x="452262" y="2084838"/>
            <a:ext cx="8002978" cy="45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</a:pPr>
            <a:r>
              <a:rPr lang="pt-BR" altLang="pt-BR" sz="2000" b="1" dirty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. TECNOLOGIAS CONSOLIDADAS NA REGIÃO</a:t>
            </a:r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20" name="Espaço Reservado para Conteúdo 8"/>
          <p:cNvSpPr txBox="1">
            <a:spLocks/>
          </p:cNvSpPr>
          <p:nvPr/>
        </p:nvSpPr>
        <p:spPr>
          <a:xfrm>
            <a:off x="391884" y="2035048"/>
            <a:ext cx="10568513" cy="45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None/>
            </a:pP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4. PANORAMA DA DESTINAÇÃO DOS RESÍDUOS SÓLIDOS URBANOS NA REGIÃO</a:t>
            </a:r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</p:txBody>
      </p:sp>
      <p:pic>
        <p:nvPicPr>
          <p:cNvPr id="16" name="Image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508" y="2600695"/>
            <a:ext cx="3450314" cy="418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745" y="2600695"/>
            <a:ext cx="3492525" cy="418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43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20" name="Espaço Reservado para Conteúdo 8"/>
          <p:cNvSpPr txBox="1">
            <a:spLocks/>
          </p:cNvSpPr>
          <p:nvPr/>
        </p:nvSpPr>
        <p:spPr>
          <a:xfrm>
            <a:off x="440626" y="2058799"/>
            <a:ext cx="10568513" cy="45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altLang="pt-BR" sz="2000" b="1" dirty="0">
                <a:solidFill>
                  <a:srgbClr val="0070C0"/>
                </a:solidFill>
                <a:latin typeface="Calibri" pitchFamily="34" charset="0"/>
              </a:rPr>
              <a:t>5</a:t>
            </a: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pt-BR" altLang="pt-BR" sz="2000" b="1" dirty="0">
                <a:solidFill>
                  <a:srgbClr val="0070C0"/>
                </a:solidFill>
                <a:latin typeface="Calibri" pitchFamily="34" charset="0"/>
              </a:rPr>
              <a:t>AVALIAÇÃO DO ARCABOUÇO LEGAL, PERFIL INSTITUCIONAL E POLÍTICAS PÚBLICAS</a:t>
            </a:r>
          </a:p>
          <a:p>
            <a:pPr>
              <a:buFont typeface="Wingdings 3" pitchFamily="18" charset="2"/>
              <a:buNone/>
            </a:pP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pt-BR" altLang="pt-BR" sz="14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Retângulo 7"/>
          <p:cNvSpPr>
            <a:spLocks noChangeArrowheads="1"/>
          </p:cNvSpPr>
          <p:nvPr/>
        </p:nvSpPr>
        <p:spPr bwMode="auto">
          <a:xfrm>
            <a:off x="476251" y="2815300"/>
            <a:ext cx="11334749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Calibri" pitchFamily="34" charset="0"/>
              </a:rPr>
              <a:t>EMBORA NÃO EXISTAM LEGISLAÇÕES QUE IMPEÇAM O USO DAS TECNOLOGIAS DIFUNDIDAS NO MUNDO, AS EXISTENTES NA REGIÃO FAVORECEM </a:t>
            </a:r>
            <a:r>
              <a:rPr lang="pt-BR" altLang="pt-BR" sz="1600" b="1" dirty="0">
                <a:solidFill>
                  <a:srgbClr val="C00000"/>
                </a:solidFill>
                <a:latin typeface="Calibri" pitchFamily="34" charset="0"/>
              </a:rPr>
              <a:t>ATERRO SANITÁRIO, TRIAGEM E </a:t>
            </a:r>
            <a:r>
              <a:rPr lang="pt-BR" altLang="pt-BR" sz="1600" b="1" dirty="0" smtClean="0">
                <a:solidFill>
                  <a:srgbClr val="C00000"/>
                </a:solidFill>
                <a:latin typeface="Calibri" pitchFamily="34" charset="0"/>
              </a:rPr>
              <a:t>COMPOSTAGEM</a:t>
            </a:r>
            <a:endParaRPr lang="pt-BR" altLang="pt-BR" sz="1600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rgbClr val="C00000"/>
                </a:solidFill>
                <a:latin typeface="Calibri" pitchFamily="34" charset="0"/>
              </a:rPr>
              <a:t>AUSÊNCIA</a:t>
            </a:r>
            <a:r>
              <a:rPr lang="pt-BR" altLang="pt-BR" sz="1600" dirty="0">
                <a:latin typeface="Calibri" pitchFamily="34" charset="0"/>
              </a:rPr>
              <a:t> DE REGULAMENTO DE LIMPEZA PÚBLICA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rgbClr val="C00000"/>
                </a:solidFill>
                <a:latin typeface="Calibri" pitchFamily="34" charset="0"/>
              </a:rPr>
              <a:t>INEXISTÊNCIA</a:t>
            </a:r>
            <a:r>
              <a:rPr lang="pt-BR" altLang="pt-BR" sz="1600" dirty="0">
                <a:latin typeface="Calibri" pitchFamily="34" charset="0"/>
              </a:rPr>
              <a:t> DE POLÍTICAS PÚBLICAS (PLANEJAMENTO, RECURSOS E EXECUÇÃO)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rgbClr val="C00000"/>
                </a:solidFill>
                <a:latin typeface="Calibri" pitchFamily="34" charset="0"/>
              </a:rPr>
              <a:t>FRAGILIDADE</a:t>
            </a:r>
            <a:r>
              <a:rPr lang="pt-BR" altLang="pt-BR" sz="1600" dirty="0">
                <a:latin typeface="Calibri" pitchFamily="34" charset="0"/>
              </a:rPr>
              <a:t> DOS ÓRGÃOS FISCALIZADORES E DAS AGÊNCIAS REGULADORAS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pt-BR" altLang="pt-BR" sz="1600" dirty="0">
              <a:latin typeface="Calibri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rgbClr val="C00000"/>
                </a:solidFill>
                <a:latin typeface="Calibri" pitchFamily="34" charset="0"/>
              </a:rPr>
              <a:t>DESARTICULAÇÃO</a:t>
            </a:r>
            <a:r>
              <a:rPr lang="pt-BR" altLang="pt-BR" sz="1600" dirty="0">
                <a:latin typeface="Calibri" pitchFamily="34" charset="0"/>
              </a:rPr>
              <a:t> ENTRE AS INSTITUIÇÕES ENVOLVIDAS</a:t>
            </a:r>
          </a:p>
        </p:txBody>
      </p:sp>
    </p:spTree>
    <p:extLst>
      <p:ext uri="{BB962C8B-B14F-4D97-AF65-F5344CB8AC3E}">
        <p14:creationId xmlns:p14="http://schemas.microsoft.com/office/powerpoint/2010/main" xmlns="" val="33849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6539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6381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20" name="Espaço Reservado para Conteúdo 8"/>
          <p:cNvSpPr txBox="1">
            <a:spLocks/>
          </p:cNvSpPr>
          <p:nvPr/>
        </p:nvSpPr>
        <p:spPr>
          <a:xfrm>
            <a:off x="440626" y="2346774"/>
            <a:ext cx="10568513" cy="45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6. VISÃO DA INICIATIVA PRIVADA</a:t>
            </a:r>
            <a:endParaRPr lang="pt-BR" altLang="pt-BR" sz="2000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pt-BR" altLang="pt-BR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pt-BR" altLang="pt-BR" sz="14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Retângulo 7"/>
          <p:cNvSpPr>
            <a:spLocks noChangeArrowheads="1"/>
          </p:cNvSpPr>
          <p:nvPr/>
        </p:nvSpPr>
        <p:spPr bwMode="auto">
          <a:xfrm>
            <a:off x="428872" y="2776873"/>
            <a:ext cx="11334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latin typeface="Calibri" pitchFamily="34" charset="0"/>
              </a:rPr>
              <a:t>INVESTIMENTO EM ATERRO </a:t>
            </a:r>
            <a:r>
              <a:rPr lang="pt-BR" altLang="pt-BR" sz="1600" dirty="0">
                <a:latin typeface="Calibri" pitchFamily="34" charset="0"/>
              </a:rPr>
              <a:t>SANITÁRIO, TRIAGEM E </a:t>
            </a:r>
            <a:r>
              <a:rPr lang="pt-BR" altLang="pt-BR" sz="1600" dirty="0" smtClean="0">
                <a:latin typeface="Calibri" pitchFamily="34" charset="0"/>
              </a:rPr>
              <a:t>COMPOSTAGEM</a:t>
            </a:r>
            <a:endParaRPr lang="pt-BR" altLang="pt-BR" sz="1600" dirty="0"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872" y="3351210"/>
            <a:ext cx="647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smtClean="0">
                <a:solidFill>
                  <a:srgbClr val="0070C0"/>
                </a:solidFill>
                <a:latin typeface="Calibri" pitchFamily="34" charset="0"/>
              </a:rPr>
              <a:t>7. DEBATES </a:t>
            </a:r>
            <a:r>
              <a:rPr lang="pt-BR" altLang="pt-BR" b="1" dirty="0">
                <a:solidFill>
                  <a:srgbClr val="0070C0"/>
                </a:solidFill>
                <a:latin typeface="Calibri" pitchFamily="34" charset="0"/>
              </a:rPr>
              <a:t>TRAVADOS NOS SEMINÁRIOS PREVISTOS NO PROJETO</a:t>
            </a:r>
          </a:p>
        </p:txBody>
      </p:sp>
      <p:sp>
        <p:nvSpPr>
          <p:cNvPr id="13" name="Retângulo 7"/>
          <p:cNvSpPr>
            <a:spLocks noChangeArrowheads="1"/>
          </p:cNvSpPr>
          <p:nvPr/>
        </p:nvSpPr>
        <p:spPr bwMode="auto">
          <a:xfrm>
            <a:off x="450647" y="3819922"/>
            <a:ext cx="11334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latin typeface="Calibri" pitchFamily="34" charset="0"/>
              </a:rPr>
              <a:t>ATERRO SANITÁRIO COM OU SEM APROVEITAMENTO ENERGÉTICO, </a:t>
            </a:r>
            <a:r>
              <a:rPr lang="pt-BR" altLang="pt-BR" sz="1600" dirty="0">
                <a:latin typeface="Calibri" pitchFamily="34" charset="0"/>
              </a:rPr>
              <a:t>TRIAGEM E </a:t>
            </a:r>
            <a:r>
              <a:rPr lang="pt-BR" altLang="pt-BR" sz="1600" dirty="0" smtClean="0">
                <a:latin typeface="Calibri" pitchFamily="34" charset="0"/>
              </a:rPr>
              <a:t>COMPOSTAGEM</a:t>
            </a:r>
            <a:endParaRPr lang="pt-BR" altLang="pt-BR" sz="1600" dirty="0"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871" y="4371589"/>
            <a:ext cx="1046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Calibri" pitchFamily="34" charset="0"/>
              </a:rPr>
              <a:t>8. VISITAS </a:t>
            </a:r>
            <a:r>
              <a:rPr lang="pt-BR" altLang="pt-BR" b="1" dirty="0">
                <a:solidFill>
                  <a:srgbClr val="0070C0"/>
                </a:solidFill>
                <a:latin typeface="Calibri" pitchFamily="34" charset="0"/>
              </a:rPr>
              <a:t>TÉCNICAS </a:t>
            </a:r>
            <a:r>
              <a:rPr lang="pt-BR" altLang="pt-BR" b="1" dirty="0" smtClean="0">
                <a:solidFill>
                  <a:srgbClr val="0070C0"/>
                </a:solidFill>
                <a:latin typeface="Calibri" pitchFamily="34" charset="0"/>
              </a:rPr>
              <a:t>INTERNACIONAIS</a:t>
            </a:r>
          </a:p>
          <a:p>
            <a:pPr>
              <a:buFont typeface="Wingdings 3" pitchFamily="18" charset="2"/>
              <a:buNone/>
            </a:pPr>
            <a:endParaRPr lang="pt-BR" altLang="pt-BR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Wingdings 3" pitchFamily="18" charset="2"/>
              <a:buNone/>
            </a:pPr>
            <a:endParaRPr lang="pt-BR" altLang="pt-BR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Retângulo 7"/>
          <p:cNvSpPr>
            <a:spLocks noChangeArrowheads="1"/>
          </p:cNvSpPr>
          <p:nvPr/>
        </p:nvSpPr>
        <p:spPr bwMode="auto">
          <a:xfrm>
            <a:off x="436797" y="4859866"/>
            <a:ext cx="113347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latin typeface="Calibri" pitchFamily="34" charset="0"/>
              </a:rPr>
              <a:t>ATERRO SANITÁRIO COM OU SEM APROVEITAMENTO ENERGÉTICO, </a:t>
            </a:r>
            <a:r>
              <a:rPr lang="pt-BR" altLang="pt-BR" sz="1600" dirty="0">
                <a:latin typeface="Calibri" pitchFamily="34" charset="0"/>
              </a:rPr>
              <a:t>TRIAGEM E </a:t>
            </a:r>
            <a:r>
              <a:rPr lang="pt-BR" altLang="pt-BR" sz="1600" dirty="0" smtClean="0">
                <a:latin typeface="Calibri" pitchFamily="34" charset="0"/>
              </a:rPr>
              <a:t>COMPOSTAGEM</a:t>
            </a:r>
            <a:endParaRPr lang="pt-BR" altLang="pt-BR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7983" y="1556415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20" name="Espaço Reservado para Conteúdo 8"/>
          <p:cNvSpPr txBox="1">
            <a:spLocks/>
          </p:cNvSpPr>
          <p:nvPr/>
        </p:nvSpPr>
        <p:spPr>
          <a:xfrm>
            <a:off x="2407803" y="3687455"/>
            <a:ext cx="7099681" cy="453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altLang="pt-BR" sz="3600" b="1" dirty="0" smtClean="0">
                <a:solidFill>
                  <a:srgbClr val="0070C0"/>
                </a:solidFill>
                <a:latin typeface="Calibri" pitchFamily="34" charset="0"/>
              </a:rPr>
              <a:t>PROPOSIÇÕES DE DESTINAÇÃO</a:t>
            </a:r>
            <a:endParaRPr lang="pt-BR" altLang="pt-BR" sz="3600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 typeface="Wingdings 3" pitchFamily="18" charset="2"/>
              <a:buNone/>
            </a:pPr>
            <a:r>
              <a:rPr lang="pt-BR" altLang="pt-BR" sz="3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pt-BR" altLang="pt-BR" sz="36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36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5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pic>
        <p:nvPicPr>
          <p:cNvPr id="17" name="Picture 2" descr="http://www.diariodamanha.com/docs/COLETA%20DE%20LIX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4028" y="4133305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0278" y="4204743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2774028" y="5919243"/>
            <a:ext cx="2357437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Calibri" pitchFamily="34" charset="0"/>
              </a:rPr>
              <a:t>COLETA INDIFERENCIADA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060278" y="5990680"/>
            <a:ext cx="2357437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Calibri" pitchFamily="34" charset="0"/>
              </a:rPr>
              <a:t>ATERRO SANITÁRIO DE PEQUENO PORTE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5702965" y="5133430"/>
            <a:ext cx="1000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CaixaDeTexto 15"/>
          <p:cNvSpPr txBox="1">
            <a:spLocks noChangeArrowheads="1"/>
          </p:cNvSpPr>
          <p:nvPr/>
        </p:nvSpPr>
        <p:spPr bwMode="auto">
          <a:xfrm>
            <a:off x="3416965" y="3776118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Calibri" pitchFamily="34" charset="0"/>
              </a:rPr>
              <a:t>R$ </a:t>
            </a:r>
            <a:r>
              <a:rPr lang="pt-BR" sz="1400" dirty="0" smtClean="0">
                <a:solidFill>
                  <a:srgbClr val="C00000"/>
                </a:solidFill>
                <a:latin typeface="Calibri" pitchFamily="34" charset="0"/>
              </a:rPr>
              <a:t>100/t</a:t>
            </a:r>
            <a:endParaRPr lang="pt-BR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CaixaDeTexto 16"/>
          <p:cNvSpPr txBox="1">
            <a:spLocks noChangeArrowheads="1"/>
          </p:cNvSpPr>
          <p:nvPr/>
        </p:nvSpPr>
        <p:spPr bwMode="auto">
          <a:xfrm>
            <a:off x="7631778" y="3753893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>
                <a:solidFill>
                  <a:srgbClr val="C00000"/>
                </a:solidFill>
                <a:latin typeface="Calibri" pitchFamily="34" charset="0"/>
              </a:rPr>
              <a:t>R$ </a:t>
            </a:r>
            <a:r>
              <a:rPr lang="pt-BR" sz="1400" dirty="0" smtClean="0">
                <a:solidFill>
                  <a:srgbClr val="C00000"/>
                </a:solidFill>
                <a:latin typeface="Calibri" pitchFamily="34" charset="0"/>
              </a:rPr>
              <a:t>140/t</a:t>
            </a:r>
            <a:endParaRPr lang="pt-BR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817" y="2028651"/>
            <a:ext cx="10830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1. ROTA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TECNOLÓGICA</a:t>
            </a:r>
            <a:endParaRPr lang="pt-B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itchFamily="34" charset="0"/>
              </a:rPr>
              <a:t>POPULAÇÃO </a:t>
            </a:r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≤ 3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</a:rPr>
              <a:t>.000 </a:t>
            </a:r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hab.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itchFamily="34" charset="0"/>
              </a:rPr>
              <a:t>GERAÇÃO DE RECICLÁVEIS INSUFICIENTE PARA FORMAR ASSOCIAÇÃO DE CATADORES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itchFamily="34" charset="0"/>
              </a:rPr>
              <a:t>SEM ACESSO PAVIMENTADO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itchFamily="34" charset="0"/>
              </a:rPr>
              <a:t>ISOLADOS E DISTANTE DO MERCADO DE RECICLÁVEIS</a:t>
            </a:r>
          </a:p>
        </p:txBody>
      </p:sp>
    </p:spTree>
    <p:extLst>
      <p:ext uri="{BB962C8B-B14F-4D97-AF65-F5344CB8AC3E}">
        <p14:creationId xmlns:p14="http://schemas.microsoft.com/office/powerpoint/2010/main" xmlns="" val="40540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329015" y="1598840"/>
            <a:ext cx="2877323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INTRODUÇÃO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83862" y="2529444"/>
            <a:ext cx="7273842" cy="1000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PROJETO DE PESQUISA: </a:t>
            </a: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ANÁLISE DAS DIVERSAS TECNOLÓGICAS DE TRATAMENTO E DISPOSIÇÃO FINAL DE RESÍDUOS SÓLIDOS NO BRASIL, EUROPA, ESTADOS UNIDOS E JAPÃO</a:t>
            </a:r>
          </a:p>
          <a:p>
            <a:pPr>
              <a:lnSpc>
                <a:spcPct val="100000"/>
              </a:lnSpc>
            </a:pPr>
            <a:endParaRPr lang="pt-BR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pt-BR" sz="1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FEB/BNDES: Nº 02/2010</a:t>
            </a:r>
            <a:endParaRPr lang="en-US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231" y="1662545"/>
            <a:ext cx="3457247" cy="4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3862" y="5571922"/>
            <a:ext cx="4228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</a:t>
            </a:r>
            <a:r>
              <a:rPr lang="pt-BR" dirty="0" smtClean="0"/>
              <a:t>www.tecnologiaresiduos.com.br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792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817" y="2028651"/>
            <a:ext cx="1083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1. ROTA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TECNOLÓGICA</a:t>
            </a:r>
            <a:endParaRPr lang="pt-B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CaixaDeTexto 17"/>
          <p:cNvSpPr txBox="1">
            <a:spLocks noChangeArrowheads="1"/>
          </p:cNvSpPr>
          <p:nvPr/>
        </p:nvSpPr>
        <p:spPr bwMode="auto">
          <a:xfrm>
            <a:off x="3524497" y="3160411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Calibri" pitchFamily="34" charset="0"/>
              </a:rPr>
              <a:t>→ INCENTIVO À COMPOSTAGEM DOMICILIAR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665" y="4370820"/>
            <a:ext cx="24526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5618" y="4183495"/>
            <a:ext cx="22828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74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817" y="1921776"/>
            <a:ext cx="1083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2.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ROTA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TECNOLÓGICA</a:t>
            </a:r>
            <a:endParaRPr lang="pt-B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itchFamily="34" charset="0"/>
              </a:rPr>
              <a:t>POPULAÇÃO: </a:t>
            </a:r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</a:rPr>
              <a:t>.000 a 50.000 hab</a:t>
            </a:r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itchFamily="34" charset="0"/>
              </a:rPr>
              <a:t>GERAÇÃO DE RECICLÁVEIS </a:t>
            </a:r>
            <a:r>
              <a:rPr lang="pt-BR" sz="1600" dirty="0" smtClean="0">
                <a:latin typeface="Calibri" pitchFamily="34" charset="0"/>
              </a:rPr>
              <a:t>SUFICIENTE </a:t>
            </a:r>
            <a:r>
              <a:rPr lang="pt-BR" sz="1600" dirty="0">
                <a:latin typeface="Calibri" pitchFamily="34" charset="0"/>
              </a:rPr>
              <a:t>PARA FORMAR ASSOCIAÇÃO DE </a:t>
            </a:r>
            <a:r>
              <a:rPr lang="pt-BR" sz="1600" dirty="0" smtClean="0">
                <a:latin typeface="Calibri" pitchFamily="34" charset="0"/>
              </a:rPr>
              <a:t>CATADORES</a:t>
            </a:r>
            <a:endParaRPr lang="pt-BR" sz="16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58" t="38109" r="19461" b="16383"/>
          <a:stretch/>
        </p:blipFill>
        <p:spPr bwMode="auto">
          <a:xfrm>
            <a:off x="2987158" y="3063834"/>
            <a:ext cx="5926796" cy="345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6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817" y="2028651"/>
            <a:ext cx="1083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2.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ROTA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TECNOLÓGICA</a:t>
            </a:r>
            <a:endParaRPr lang="pt-B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CaixaDeTexto 17"/>
          <p:cNvSpPr txBox="1">
            <a:spLocks noChangeArrowheads="1"/>
          </p:cNvSpPr>
          <p:nvPr/>
        </p:nvSpPr>
        <p:spPr bwMode="auto">
          <a:xfrm>
            <a:off x="3131215" y="3053535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Calibri" pitchFamily="34" charset="0"/>
              </a:rPr>
              <a:t>→ INCENTIVO À COMPOSTAGEM DOMICILIAR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410" y="4454907"/>
            <a:ext cx="24526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5618" y="4183495"/>
            <a:ext cx="22828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522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817" y="2028651"/>
            <a:ext cx="1083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3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ROTA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TECNOLÓGICA</a:t>
            </a:r>
            <a:endParaRPr lang="pt-B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7766" y="2490316"/>
            <a:ext cx="3515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Calibri" pitchFamily="34" charset="0"/>
              </a:rPr>
              <a:t>POPULAÇÃO: 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</a:rPr>
              <a:t>50.000 a 400.000 hab</a:t>
            </a:r>
            <a:r>
              <a:rPr lang="pt-BR" sz="1600" dirty="0">
                <a:solidFill>
                  <a:srgbClr val="C00000"/>
                </a:solidFill>
                <a:latin typeface="Calibri" pitchFamily="34" charset="0"/>
              </a:rPr>
              <a:t>.</a:t>
            </a:r>
            <a:r>
              <a:rPr lang="pt-BR" sz="1600" dirty="0">
                <a:latin typeface="Calibri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5" t="35029" r="18965" b="16450"/>
          <a:stretch/>
        </p:blipFill>
        <p:spPr bwMode="auto">
          <a:xfrm>
            <a:off x="2759452" y="2890789"/>
            <a:ext cx="5887026" cy="358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7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RESULTADOS E DISCUSSÃO</a:t>
            </a:r>
            <a:endParaRPr lang="pt-BR" sz="3200" b="1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7817" y="2028651"/>
            <a:ext cx="1083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4. </a:t>
            </a:r>
            <a:r>
              <a:rPr lang="pt-BR" sz="2400" b="1" dirty="0">
                <a:solidFill>
                  <a:srgbClr val="0070C0"/>
                </a:solidFill>
                <a:latin typeface="Calibri" pitchFamily="34" charset="0"/>
              </a:rPr>
              <a:t>ROTA </a:t>
            </a: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TECNOLÓGICA</a:t>
            </a:r>
            <a:endParaRPr lang="pt-BR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7766" y="2490316"/>
            <a:ext cx="2944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itchFamily="34" charset="0"/>
              </a:rPr>
              <a:t>POPULAÇÃO 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</a:rPr>
              <a:t>≥</a:t>
            </a:r>
            <a:r>
              <a:rPr lang="pt-BR" sz="1600" dirty="0" smtClean="0">
                <a:latin typeface="Calibri" pitchFamily="34" charset="0"/>
              </a:rPr>
              <a:t> 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</a:rPr>
              <a:t>400.000 hab</a:t>
            </a:r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91" t="35460" r="19041" b="16041"/>
          <a:stretch/>
        </p:blipFill>
        <p:spPr bwMode="auto">
          <a:xfrm>
            <a:off x="2874328" y="2921328"/>
            <a:ext cx="6080167" cy="37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14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4751" y="1409543"/>
            <a:ext cx="11779322" cy="5268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latin typeface="+mn-lt"/>
              </a:rPr>
              <a:t>CONCLUSÕES</a:t>
            </a:r>
            <a:endParaRPr lang="pt-BR" sz="3200" b="1" dirty="0"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3132" y="2350371"/>
            <a:ext cx="112221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FORAM PROPOSTAS </a:t>
            </a:r>
            <a:r>
              <a:rPr lang="pt-BR" b="1" dirty="0" smtClean="0">
                <a:solidFill>
                  <a:srgbClr val="C00000"/>
                </a:solidFill>
              </a:rPr>
              <a:t>QUATRO ROTAS TECNOLÓGICAS </a:t>
            </a:r>
            <a:r>
              <a:rPr lang="pt-BR" dirty="0" smtClean="0"/>
              <a:t>PARA OS RESÍDUOS SÓLIDOS URBANOS GERADOS NOS MUNICÍPIOS DA REGIÃO CENTRO OESTE DO BRASIL, AS QUAIS ENVOLVERAM AS TECNOLOGIAS DE TRIAGEM, COMPOSTAGEM E ATERRAMENTO.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PARA UM HORIZONTE DE CURTO A MÉDIO PRAZO, A </a:t>
            </a:r>
            <a:r>
              <a:rPr lang="pt-BR" b="1" dirty="0" smtClean="0">
                <a:solidFill>
                  <a:srgbClr val="C00000"/>
                </a:solidFill>
              </a:rPr>
              <a:t>INCINERAÇÃO</a:t>
            </a:r>
            <a:r>
              <a:rPr lang="pt-BR" dirty="0" smtClean="0"/>
              <a:t> E A </a:t>
            </a:r>
            <a:r>
              <a:rPr lang="pt-BR" b="1" dirty="0" smtClean="0">
                <a:solidFill>
                  <a:srgbClr val="C00000"/>
                </a:solidFill>
              </a:rPr>
              <a:t>DIGESTÃO ANAERÓBIA </a:t>
            </a:r>
            <a:r>
              <a:rPr lang="pt-BR" dirty="0" smtClean="0"/>
              <a:t>NÃO FORAM CONSIDERADAS TECNOLOGIAS VIÁVEIS, DEVIDO A COMPLEXIDADE OPERACIONAL E DE MANUTENÇÃO EXIGIDA E AOS CUSTOS DE IMPLANTAÇÃO E OPERAÇÃO.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DESTACA-SE, POR FIM, QUE O PRESENTE ESTUDO TRATA APENAS DE UMA </a:t>
            </a:r>
            <a:r>
              <a:rPr lang="pt-BR" b="1" dirty="0" smtClean="0">
                <a:solidFill>
                  <a:srgbClr val="C00000"/>
                </a:solidFill>
              </a:rPr>
              <a:t>FERRAMENTA DE AUXÍLIO À DECISÃO </a:t>
            </a:r>
            <a:r>
              <a:rPr lang="pt-BR" dirty="0" smtClean="0"/>
              <a:t>POR PARTE DO PODER PÚBLICO, CABENDO AOS MUNICÍPIOS A REALIZAÇÃO DE ESTUDOS MAIS ESPECÍFICOS PARA UMA DEFINIÇÃO PRECISA DAS TECNOLOGIAS A SEREM IMPLANTADAS LOCALMENTE.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841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401174" y="2186519"/>
            <a:ext cx="3215857" cy="574344"/>
          </a:xfrm>
        </p:spPr>
        <p:txBody>
          <a:bodyPr anchor="t" anchorCtr="0">
            <a:noAutofit/>
          </a:bodyPr>
          <a:lstStyle/>
          <a:p>
            <a:r>
              <a:rPr lang="pt-BR" b="1" dirty="0" smtClean="0">
                <a:latin typeface="+mn-lt"/>
              </a:rPr>
              <a:t>OBRIGADO!!</a:t>
            </a:r>
            <a:br>
              <a:rPr lang="pt-BR" b="1" dirty="0" smtClean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344762" y="2473691"/>
            <a:ext cx="11328682" cy="36183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  <a:p>
            <a:pPr algn="just"/>
            <a:endParaRPr lang="pt-BR" sz="2000" dirty="0" smtClean="0">
              <a:latin typeface="+mn-lt"/>
            </a:endParaRPr>
          </a:p>
          <a:p>
            <a:pPr algn="just"/>
            <a:endParaRPr lang="pt-BR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3827" y="3322606"/>
            <a:ext cx="11150552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10000"/>
              </a:lnSpc>
              <a:defRPr/>
            </a:pPr>
            <a:r>
              <a:rPr lang="pt-BR" b="1" dirty="0">
                <a:solidFill>
                  <a:schemeClr val="accent5"/>
                </a:solidFill>
                <a:latin typeface="Calibri" pitchFamily="34" charset="0"/>
              </a:rPr>
              <a:t>PROF. </a:t>
            </a:r>
            <a:r>
              <a:rPr lang="pt-BR" b="1" dirty="0" smtClean="0">
                <a:solidFill>
                  <a:schemeClr val="accent5"/>
                </a:solidFill>
                <a:latin typeface="Calibri" pitchFamily="34" charset="0"/>
              </a:rPr>
              <a:t>DR. </a:t>
            </a:r>
            <a:r>
              <a:rPr lang="pt-BR" b="1" dirty="0">
                <a:solidFill>
                  <a:schemeClr val="accent5"/>
                </a:solidFill>
                <a:latin typeface="Calibri" pitchFamily="34" charset="0"/>
              </a:rPr>
              <a:t>ERALDO HENRIQUES DE </a:t>
            </a:r>
            <a:r>
              <a:rPr lang="pt-BR" b="1" dirty="0" smtClean="0">
                <a:solidFill>
                  <a:schemeClr val="accent5"/>
                </a:solidFill>
                <a:latin typeface="Calibri" pitchFamily="34" charset="0"/>
              </a:rPr>
              <a:t>CARVALHO</a:t>
            </a:r>
          </a:p>
          <a:p>
            <a:pPr marL="228600" indent="-228600" algn="ctr">
              <a:lnSpc>
                <a:spcPct val="110000"/>
              </a:lnSpc>
              <a:defRPr/>
            </a:pPr>
            <a:endParaRPr lang="pt-BR" b="1" dirty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ESCOLA DE ENGENAHARIA CIVIL E AMBIENTAL</a:t>
            </a: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UNIVERSIDADE FEDERAL DE GOIÁS</a:t>
            </a: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NÚCLEO DE RESÍDUOS SÓLIDOS E </a:t>
            </a:r>
            <a:r>
              <a:rPr lang="pt-BR" dirty="0" smtClean="0">
                <a:latin typeface="Calibri" pitchFamily="34" charset="0"/>
              </a:rPr>
              <a:t>LÍQUIDOS</a:t>
            </a:r>
          </a:p>
          <a:p>
            <a:pPr marL="228600" indent="-228600" algn="ctr">
              <a:lnSpc>
                <a:spcPct val="110000"/>
              </a:lnSpc>
              <a:defRPr/>
            </a:pPr>
            <a:endParaRPr lang="pt-BR" b="1" dirty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b="1" dirty="0">
                <a:latin typeface="Calibri" pitchFamily="34" charset="0"/>
              </a:rPr>
              <a:t>E-mail: </a:t>
            </a:r>
            <a:r>
              <a:rPr lang="pt-BR" b="1" u="sng" dirty="0" smtClean="0">
                <a:latin typeface="Calibri" pitchFamily="34" charset="0"/>
                <a:hlinkClick r:id="rId4"/>
              </a:rPr>
              <a:t>carvalhoufg@gmail.com</a:t>
            </a:r>
            <a:endParaRPr lang="pt-BR" b="1" u="sng" dirty="0" smtClean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endParaRPr lang="pt-BR" b="1" dirty="0">
              <a:latin typeface="Calibri" pitchFamily="34" charset="0"/>
            </a:endParaRPr>
          </a:p>
          <a:p>
            <a:pPr marL="228600" indent="-228600" algn="ctr">
              <a:lnSpc>
                <a:spcPct val="110000"/>
              </a:lnSpc>
              <a:defRPr/>
            </a:pPr>
            <a:r>
              <a:rPr lang="pt-BR" dirty="0">
                <a:latin typeface="Calibri" pitchFamily="34" charset="0"/>
              </a:rPr>
              <a:t>FONE: +55 (62) </a:t>
            </a:r>
            <a:r>
              <a:rPr lang="pt-BR" dirty="0" smtClean="0">
                <a:latin typeface="Calibri" pitchFamily="34" charset="0"/>
              </a:rPr>
              <a:t>3209-6093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2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45168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381001" y="2288455"/>
            <a:ext cx="11620500" cy="2390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altLang="pt-BR" sz="1800" dirty="0" smtClean="0">
                <a:latin typeface="Calibri" pitchFamily="34" charset="0"/>
              </a:rPr>
              <a:t>HORIZONTE DE PROJETO: </a:t>
            </a: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10 ANOS</a:t>
            </a:r>
          </a:p>
          <a:p>
            <a:pPr>
              <a:lnSpc>
                <a:spcPct val="100000"/>
              </a:lnSpc>
            </a:pPr>
            <a:endParaRPr lang="pt-BR" altLang="pt-B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altLang="pt-BR" sz="1800" dirty="0" smtClean="0">
                <a:latin typeface="Calibri" pitchFamily="34" charset="0"/>
              </a:rPr>
              <a:t>LEVANTAMENTO DOS ASPECTOS FÍSICOS, CLIMÁTICOS E SÓCIO-ECONÔMICOS DA REGIÃO</a:t>
            </a:r>
          </a:p>
          <a:p>
            <a:pPr>
              <a:lnSpc>
                <a:spcPct val="100000"/>
              </a:lnSpc>
            </a:pPr>
            <a:endParaRPr lang="pt-BR" altLang="pt-B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COMPOSIÇÃO</a:t>
            </a:r>
            <a:r>
              <a:rPr lang="pt-BR" altLang="pt-BR" sz="1800" dirty="0" smtClean="0">
                <a:latin typeface="Calibri" pitchFamily="34" charset="0"/>
              </a:rPr>
              <a:t> DOS RESÍDUOS SÓLIDOS URBANOS GERADOS NA REGIÃO</a:t>
            </a:r>
          </a:p>
          <a:p>
            <a:pPr>
              <a:lnSpc>
                <a:spcPct val="100000"/>
              </a:lnSpc>
            </a:pPr>
            <a:endParaRPr lang="pt-BR" altLang="pt-B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altLang="pt-BR" sz="1800" dirty="0" smtClean="0">
                <a:latin typeface="Calibri" pitchFamily="34" charset="0"/>
              </a:rPr>
              <a:t>LEVANTAMENTO DAS TECNOLOGIAS </a:t>
            </a: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CONSOLIDADAS</a:t>
            </a:r>
            <a:r>
              <a:rPr lang="pt-BR" altLang="pt-BR" sz="1800" dirty="0" smtClean="0">
                <a:latin typeface="Calibri" pitchFamily="34" charset="0"/>
              </a:rPr>
              <a:t> NA REGIÃO</a:t>
            </a:r>
          </a:p>
          <a:p>
            <a:pPr>
              <a:lnSpc>
                <a:spcPct val="100000"/>
              </a:lnSpc>
            </a:pPr>
            <a:endParaRPr lang="pt-BR" altLang="pt-B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800" b="1" dirty="0" smtClean="0">
                <a:solidFill>
                  <a:srgbClr val="C00000"/>
                </a:solidFill>
                <a:latin typeface="Calibri" pitchFamily="34" charset="0"/>
              </a:rPr>
              <a:t>PANORAMA</a:t>
            </a:r>
            <a:r>
              <a:rPr lang="pt-BR" sz="1800" dirty="0" smtClean="0">
                <a:latin typeface="Calibri" pitchFamily="34" charset="0"/>
              </a:rPr>
              <a:t> </a:t>
            </a:r>
            <a:r>
              <a:rPr lang="pt-BR" sz="1800" dirty="0">
                <a:latin typeface="Calibri" pitchFamily="34" charset="0"/>
              </a:rPr>
              <a:t>DA DESTINAÇÃO DE RESÍDUOS SÓLIDOS URBANOS NA </a:t>
            </a:r>
            <a:r>
              <a:rPr lang="pt-BR" sz="1800" dirty="0" smtClean="0">
                <a:latin typeface="Calibri" pitchFamily="34" charset="0"/>
              </a:rPr>
              <a:t>REGIÃO</a:t>
            </a:r>
          </a:p>
          <a:p>
            <a:pPr>
              <a:lnSpc>
                <a:spcPct val="100000"/>
              </a:lnSpc>
            </a:pPr>
            <a:endParaRPr lang="pt-BR" sz="1800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pt-BR" altLang="pt-BR" sz="1800" dirty="0">
                <a:latin typeface="Calibri" pitchFamily="34" charset="0"/>
              </a:rPr>
              <a:t>AVALIAÇÃO DO </a:t>
            </a:r>
            <a:r>
              <a:rPr lang="pt-BR" altLang="pt-BR" sz="1800" b="1" dirty="0">
                <a:solidFill>
                  <a:srgbClr val="C00000"/>
                </a:solidFill>
                <a:latin typeface="Calibri" pitchFamily="34" charset="0"/>
              </a:rPr>
              <a:t>ARCABOUÇO LEGAL</a:t>
            </a:r>
            <a:r>
              <a:rPr lang="pt-BR" altLang="pt-BR" sz="1800" dirty="0">
                <a:latin typeface="Calibri" pitchFamily="34" charset="0"/>
              </a:rPr>
              <a:t>, PERFIL INSTITUCIONAL E POLÍTICAS </a:t>
            </a:r>
            <a:r>
              <a:rPr lang="pt-BR" altLang="pt-BR" sz="1800" dirty="0" smtClean="0">
                <a:latin typeface="Calibri" pitchFamily="34" charset="0"/>
              </a:rPr>
              <a:t>PÚBLICAS</a:t>
            </a:r>
            <a:endParaRPr lang="pt-BR" altLang="pt-BR" sz="1800" dirty="0">
              <a:latin typeface="Calibri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lang="pt-BR" altLang="pt-BR" sz="1800" dirty="0" smtClean="0">
              <a:latin typeface="Calibri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7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45168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381001" y="2145954"/>
            <a:ext cx="11620500" cy="4088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800" dirty="0" smtClean="0">
                <a:latin typeface="Calibri" pitchFamily="34" charset="0"/>
              </a:rPr>
              <a:t>ALINHAMENTO DAS PROPOSTAS À </a:t>
            </a: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POLÍTICA NACIONAL </a:t>
            </a:r>
            <a:r>
              <a:rPr lang="pt-BR" altLang="pt-BR" sz="1800" dirty="0" smtClean="0">
                <a:latin typeface="Calibri" pitchFamily="34" charset="0"/>
              </a:rPr>
              <a:t>DE RESÍDUOS SÓLIDOS</a:t>
            </a:r>
          </a:p>
          <a:p>
            <a:endParaRPr lang="pt-BR" altLang="pt-BR" sz="1800" dirty="0" smtClean="0">
              <a:latin typeface="Calibri" pitchFamily="34" charset="0"/>
            </a:endParaRPr>
          </a:p>
          <a:p>
            <a:r>
              <a:rPr lang="pt-BR" altLang="pt-BR" sz="1800" dirty="0" smtClean="0">
                <a:latin typeface="Calibri" pitchFamily="34" charset="0"/>
              </a:rPr>
              <a:t>REUNIÕES </a:t>
            </a:r>
            <a:r>
              <a:rPr lang="pt-BR" altLang="pt-BR" sz="1800" dirty="0">
                <a:latin typeface="Calibri" pitchFamily="34" charset="0"/>
              </a:rPr>
              <a:t>COM TÉCNICOS </a:t>
            </a:r>
            <a:r>
              <a:rPr lang="pt-BR" altLang="pt-BR" sz="1800" dirty="0" smtClean="0">
                <a:latin typeface="Calibri" pitchFamily="34" charset="0"/>
              </a:rPr>
              <a:t>DA </a:t>
            </a: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INICIATIVA PRIVADA </a:t>
            </a:r>
            <a:r>
              <a:rPr lang="pt-BR" altLang="pt-BR" sz="1800" dirty="0">
                <a:latin typeface="Calibri" pitchFamily="34" charset="0"/>
              </a:rPr>
              <a:t>DA </a:t>
            </a:r>
            <a:r>
              <a:rPr lang="pt-BR" altLang="pt-BR" sz="1800" dirty="0" smtClean="0">
                <a:latin typeface="Calibri" pitchFamily="34" charset="0"/>
              </a:rPr>
              <a:t>REGIÃO</a:t>
            </a:r>
          </a:p>
          <a:p>
            <a:endParaRPr lang="pt-BR" altLang="pt-BR" sz="1800" dirty="0" smtClean="0">
              <a:latin typeface="Calibri" pitchFamily="34" charset="0"/>
            </a:endParaRPr>
          </a:p>
          <a:p>
            <a:r>
              <a:rPr lang="pt-BR" altLang="pt-BR" sz="1800" dirty="0">
                <a:latin typeface="Calibri" pitchFamily="34" charset="0"/>
              </a:rPr>
              <a:t>DEBATES TRAVADOS NOS </a:t>
            </a:r>
            <a:r>
              <a:rPr lang="pt-BR" altLang="pt-BR" sz="1800" b="1" dirty="0">
                <a:solidFill>
                  <a:srgbClr val="C00000"/>
                </a:solidFill>
                <a:latin typeface="Calibri" pitchFamily="34" charset="0"/>
              </a:rPr>
              <a:t>SEMINÁRIOS</a:t>
            </a:r>
            <a:r>
              <a:rPr lang="pt-BR" altLang="pt-BR" sz="1800" dirty="0">
                <a:latin typeface="Calibri" pitchFamily="34" charset="0"/>
              </a:rPr>
              <a:t> PREVISTOS NO </a:t>
            </a:r>
            <a:r>
              <a:rPr lang="pt-BR" altLang="pt-BR" sz="1800" dirty="0" smtClean="0">
                <a:latin typeface="Calibri" pitchFamily="34" charset="0"/>
              </a:rPr>
              <a:t>PROJETO</a:t>
            </a:r>
          </a:p>
          <a:p>
            <a:endParaRPr lang="pt-BR" altLang="pt-BR" sz="1800" dirty="0" smtClean="0">
              <a:latin typeface="Calibri" pitchFamily="34" charset="0"/>
            </a:endParaRPr>
          </a:p>
          <a:p>
            <a:r>
              <a:rPr lang="pt-BR" altLang="pt-BR" sz="1800" dirty="0">
                <a:latin typeface="Calibri" pitchFamily="34" charset="0"/>
              </a:rPr>
              <a:t>VISITAS TÉCNICAS </a:t>
            </a: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INTERNACIONAIS</a:t>
            </a:r>
          </a:p>
          <a:p>
            <a:endParaRPr lang="pt-BR" altLang="pt-BR" sz="1800" dirty="0" smtClean="0">
              <a:latin typeface="Calibri" pitchFamily="34" charset="0"/>
            </a:endParaRPr>
          </a:p>
          <a:p>
            <a:r>
              <a:rPr lang="pt-BR" altLang="pt-BR" sz="1800" dirty="0">
                <a:latin typeface="Calibri" pitchFamily="34" charset="0"/>
              </a:rPr>
              <a:t>PRINCÍPIO DA “</a:t>
            </a:r>
            <a:r>
              <a:rPr lang="pt-BR" altLang="pt-BR" sz="1800" b="1" dirty="0" smtClean="0">
                <a:solidFill>
                  <a:srgbClr val="C00000"/>
                </a:solidFill>
                <a:latin typeface="Calibri" pitchFamily="34" charset="0"/>
              </a:rPr>
              <a:t>ETAPALIZAÇÃO DA QUALIDADE</a:t>
            </a:r>
            <a:r>
              <a:rPr lang="pt-BR" altLang="pt-BR" sz="1800" dirty="0">
                <a:latin typeface="Calibri" pitchFamily="34" charset="0"/>
              </a:rPr>
              <a:t>” E A OBSERVAÇÃO DA EVOLUÇÃO DAS TECNOLOGIAS NOS PAÍSES MAIS </a:t>
            </a:r>
            <a:r>
              <a:rPr lang="pt-BR" altLang="pt-BR" sz="1800" dirty="0" smtClean="0">
                <a:latin typeface="Calibri" pitchFamily="34" charset="0"/>
              </a:rPr>
              <a:t>DESENVOLVIDOS</a:t>
            </a:r>
          </a:p>
          <a:p>
            <a:endParaRPr lang="pt-BR" altLang="pt-BR" sz="1800" dirty="0">
              <a:latin typeface="Calibri" pitchFamily="34" charset="0"/>
            </a:endParaRPr>
          </a:p>
          <a:p>
            <a:r>
              <a:rPr lang="pt-BR" altLang="pt-BR" sz="1800" dirty="0">
                <a:latin typeface="Calibri" pitchFamily="34" charset="0"/>
              </a:rPr>
              <a:t>PRIORIZAÇÃO DE TECNOLOGIAS DE OPERAÇÃO E MANUTENÇÃO </a:t>
            </a:r>
            <a:r>
              <a:rPr lang="pt-BR" altLang="pt-BR" sz="1800" b="1" dirty="0">
                <a:solidFill>
                  <a:srgbClr val="C00000"/>
                </a:solidFill>
                <a:latin typeface="Calibri" pitchFamily="34" charset="0"/>
              </a:rPr>
              <a:t>MAIS SIMPLES </a:t>
            </a:r>
            <a:r>
              <a:rPr lang="pt-BR" altLang="pt-BR" sz="1800" dirty="0">
                <a:latin typeface="Calibri" pitchFamily="34" charset="0"/>
              </a:rPr>
              <a:t>ANTES DA ADOÇÃO DE TECNOLOGIAS MAIS SOFISTICADAS E COMPLEXAS</a:t>
            </a:r>
          </a:p>
          <a:p>
            <a:endParaRPr lang="pt-BR" altLang="pt-BR" sz="1800" dirty="0">
              <a:latin typeface="Calibri" pitchFamily="34" charset="0"/>
            </a:endParaRPr>
          </a:p>
          <a:p>
            <a:endParaRPr lang="pt-BR" altLang="pt-BR" sz="1800" dirty="0">
              <a:latin typeface="Calibri" pitchFamily="34" charset="0"/>
            </a:endParaRPr>
          </a:p>
          <a:p>
            <a:endParaRPr lang="pt-BR" altLang="pt-BR" sz="1800" dirty="0">
              <a:latin typeface="Calibri" pitchFamily="34" charset="0"/>
            </a:endParaRPr>
          </a:p>
          <a:p>
            <a:endParaRPr lang="pt-BR" sz="1800" dirty="0">
              <a:latin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altLang="pt-BR" sz="1800" dirty="0" smtClean="0">
              <a:latin typeface="Calibri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45168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6123931"/>
              </p:ext>
            </p:extLst>
          </p:nvPr>
        </p:nvGraphicFramePr>
        <p:xfrm>
          <a:off x="2235313" y="2894837"/>
          <a:ext cx="7272337" cy="2846388"/>
        </p:xfrm>
        <a:graphic>
          <a:graphicData uri="http://schemas.openxmlformats.org/drawingml/2006/table">
            <a:tbl>
              <a:tblPr/>
              <a:tblGrid>
                <a:gridCol w="4163569"/>
                <a:gridCol w="3108768"/>
              </a:tblGrid>
              <a:tr h="813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Faixa populacional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Times New Roman"/>
                        </a:rPr>
                        <a:t>(hab.)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Coleta diferenciada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Calibri"/>
                          <a:ea typeface="Calibri"/>
                          <a:cs typeface="Times New Roman"/>
                        </a:rPr>
                        <a:t>(R$/t)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10.000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10.000 a 70.000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150,00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70.001 a 250.000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150,00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250.001 a 1.000.000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200,00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 1.000.000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400,00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66156" y="2370498"/>
            <a:ext cx="10640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atin typeface="Calibri" pitchFamily="34" charset="0"/>
                <a:cs typeface="Times New Roman" pitchFamily="18" charset="0"/>
              </a:rPr>
              <a:t>ESTIMATIVA DOS CUSTOS UNITÁRIOS DA </a:t>
            </a:r>
            <a:r>
              <a:rPr lang="pt-BR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COLETA DIFERENCIADA </a:t>
            </a:r>
            <a:r>
              <a:rPr lang="pt-BR" dirty="0">
                <a:latin typeface="Calibri" pitchFamily="34" charset="0"/>
                <a:cs typeface="Times New Roman" pitchFamily="18" charset="0"/>
              </a:rPr>
              <a:t>(SELETIVA)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83795" y="6022974"/>
            <a:ext cx="64801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alibri" pitchFamily="34" charset="0"/>
              </a:rPr>
              <a:t>OBS: CUSTO COM A COLETA CONVENCIONAL ≈ </a:t>
            </a:r>
            <a:r>
              <a:rPr lang="pt-BR" dirty="0">
                <a:solidFill>
                  <a:srgbClr val="C00000"/>
                </a:solidFill>
                <a:latin typeface="Calibri" pitchFamily="34" charset="0"/>
              </a:rPr>
              <a:t>R$ 100/t</a:t>
            </a:r>
            <a:r>
              <a:rPr lang="pt-BR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082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45168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65222" y="2559379"/>
            <a:ext cx="8431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CUSTOS UNITÁRIOS DE 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OPERAÇÃO E MANUTENÇÃO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t-BR" b="1" dirty="0">
                <a:solidFill>
                  <a:srgbClr val="C00000"/>
                </a:solidFill>
                <a:latin typeface="Calibri" pitchFamily="34" charset="0"/>
              </a:rPr>
              <a:t>DE UNIDADES DE TRIAGEM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062163" y="3146425"/>
          <a:ext cx="8643999" cy="2882764"/>
        </p:xfrm>
        <a:graphic>
          <a:graphicData uri="http://schemas.openxmlformats.org/drawingml/2006/table">
            <a:tbl>
              <a:tblPr/>
              <a:tblGrid>
                <a:gridCol w="2881909"/>
                <a:gridCol w="2283745"/>
                <a:gridCol w="3478345"/>
              </a:tblGrid>
              <a:tr h="1066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Faixa populacional (hab.)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Quantidade máxima de materiais recicláveis por faixa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populacional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t/dia)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Custos com operação e manutenção da Central de Triagem, excluindo-se mão de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R$/t)</a:t>
                      </a:r>
                      <a:endParaRPr lang="pt-BR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10.000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1,56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10.000 a 70.000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1,56 a 14,99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De 65,00 a 40,00</a:t>
                      </a:r>
                      <a:endParaRPr lang="pt-BR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70.001 a 250.000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15 a 62,4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139,00 a 29,00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250.001 a 1.000.000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62,5 a 291,4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De 29,00 a 20,00</a:t>
                      </a:r>
                      <a:endParaRPr lang="pt-BR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 1.000.000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 291,4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44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45168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31922" y="2521279"/>
            <a:ext cx="8431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CUSTOS UNITÁRIOS DE 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OPERAÇÃO E MANUTENÇÃO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t-BR" b="1" dirty="0">
                <a:solidFill>
                  <a:srgbClr val="C00000"/>
                </a:solidFill>
                <a:latin typeface="Calibri" pitchFamily="34" charset="0"/>
              </a:rPr>
              <a:t>DE 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ATERROS SANITÁRIOS</a:t>
            </a:r>
            <a:endParaRPr lang="pt-B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211638" y="3114675"/>
          <a:ext cx="4533484" cy="2791212"/>
        </p:xfrm>
        <a:graphic>
          <a:graphicData uri="http://schemas.openxmlformats.org/drawingml/2006/table">
            <a:tbl>
              <a:tblPr/>
              <a:tblGrid>
                <a:gridCol w="2648606"/>
                <a:gridCol w="1884878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Faixa populacional 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hab.)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Aterramento 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R$/t)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&lt; 10.000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140,00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10.000 a 70.000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40,00</a:t>
                      </a:r>
                      <a:endParaRPr lang="pt-B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70.001 a 250.000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60,00</a:t>
                      </a:r>
                      <a:endParaRPr lang="pt-B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250.001 a 1.000.000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40,00</a:t>
                      </a:r>
                      <a:endParaRPr lang="pt-B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&gt; 1.000.000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35,00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44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45168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19"/>
          <a:stretch>
            <a:fillRect/>
          </a:stretch>
        </p:blipFill>
        <p:spPr bwMode="auto">
          <a:xfrm>
            <a:off x="3014548" y="2642961"/>
            <a:ext cx="62293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655773" y="2273629"/>
            <a:ext cx="6985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CUSTOS UNITÁRIOS DE </a:t>
            </a:r>
            <a:r>
              <a:rPr lang="pt-BR" b="1" dirty="0">
                <a:solidFill>
                  <a:srgbClr val="C00000"/>
                </a:solidFill>
                <a:latin typeface="Calibri" pitchFamily="34" charset="0"/>
              </a:rPr>
              <a:t>IMPLANTAÇÃO DE UNIDADES DE TRIAGEM</a:t>
            </a:r>
          </a:p>
        </p:txBody>
      </p:sp>
    </p:spTree>
    <p:extLst>
      <p:ext uri="{BB962C8B-B14F-4D97-AF65-F5344CB8AC3E}">
        <p14:creationId xmlns:p14="http://schemas.microsoft.com/office/powerpoint/2010/main" xmlns="" val="32144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4751" y="1445168"/>
            <a:ext cx="11779322" cy="526843"/>
          </a:xfrm>
        </p:spPr>
        <p:txBody>
          <a:bodyPr anchor="t" anchorCtr="0">
            <a:no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METODOLOGIA</a:t>
            </a:r>
            <a:endParaRPr lang="pt-BR" sz="3200" b="1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24410" y="1425387"/>
            <a:ext cx="6543675" cy="633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pt-BR" sz="2400" dirty="0" smtClean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65223" y="2273629"/>
            <a:ext cx="6985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Calibri" pitchFamily="34" charset="0"/>
              </a:rPr>
              <a:t>CUSTOS UNITÁRIOS DE</a:t>
            </a:r>
            <a:r>
              <a:rPr lang="pt-BR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pt-BR" b="1" dirty="0">
                <a:solidFill>
                  <a:srgbClr val="C00000"/>
                </a:solidFill>
                <a:latin typeface="Calibri" pitchFamily="34" charset="0"/>
              </a:rPr>
              <a:t>IMPLANTAÇÃO DE 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</a:rPr>
              <a:t>ATERRO SANITÁRIO</a:t>
            </a:r>
            <a:endParaRPr lang="pt-B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97" b="6075"/>
          <a:stretch>
            <a:fillRect/>
          </a:stretch>
        </p:blipFill>
        <p:spPr bwMode="auto">
          <a:xfrm>
            <a:off x="2488664" y="2705347"/>
            <a:ext cx="64563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2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1051</Words>
  <Application>Microsoft Office PowerPoint</Application>
  <PresentationFormat>Personalizar</PresentationFormat>
  <Paragraphs>228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PROPOSIÇÃO DE DESTINAÇÃO DE RESÍDUOS SÓLIDOS URBANOS PARA A REGIÃO CENTRO OESTE DO BRASIL </vt:lpstr>
      <vt:lpstr>INTRODUÇÃO</vt:lpstr>
      <vt:lpstr>METODOLOGIA</vt:lpstr>
      <vt:lpstr>METODOLOGIA</vt:lpstr>
      <vt:lpstr>METODOLOGIA</vt:lpstr>
      <vt:lpstr>METODOLOGIA</vt:lpstr>
      <vt:lpstr>METODOLOGIA</vt:lpstr>
      <vt:lpstr>METODOLOGIA</vt:lpstr>
      <vt:lpstr>METODOLOGIA</vt:lpstr>
      <vt:lpstr>RESULTADOS E DISCUSSÃO</vt:lpstr>
      <vt:lpstr>RESULTADOS E DISCUSSÃO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OBRIGADO!!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Eraldo</cp:lastModifiedBy>
  <cp:revision>37</cp:revision>
  <dcterms:created xsi:type="dcterms:W3CDTF">2017-05-30T09:26:55Z</dcterms:created>
  <dcterms:modified xsi:type="dcterms:W3CDTF">2017-06-20T15:35:05Z</dcterms:modified>
</cp:coreProperties>
</file>