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EEE6"/>
    <a:srgbClr val="FBFA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>
        <p:scale>
          <a:sx n="57" d="100"/>
          <a:sy n="57" d="100"/>
        </p:scale>
        <p:origin x="-31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22/06/2017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22/06/2017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22/06/2017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22/06/2017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3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90421" y="1990726"/>
            <a:ext cx="91440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pt-BR" sz="3200" b="1" dirty="0">
                <a:latin typeface="+mn-lt"/>
              </a:rPr>
              <a:t>CONDIÇÕES ATUAIS E PROPOSTAS DE MELHORIAS PARA ESGOTAMENTO SANITÁRIO, ABASTECIMENTO DE ÁGUA E MANEJO DE RESÍDUOS SÓLIDOS NO QUILOMBO DOM JOÃO, EM SÃO FRANCISCO DO </a:t>
            </a:r>
            <a:r>
              <a:rPr lang="pt-BR" sz="3200" b="1" dirty="0" smtClean="0">
                <a:latin typeface="+mn-lt"/>
              </a:rPr>
              <a:t>CONDE/BAHIA</a:t>
            </a:r>
            <a:endParaRPr lang="pt-BR" sz="32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491112" y="5413684"/>
            <a:ext cx="9144000" cy="1177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Sofia </a:t>
            </a:r>
            <a:r>
              <a:rPr lang="pt-BR" sz="2000" b="1" dirty="0"/>
              <a:t>Beatriz do Nascimento </a:t>
            </a:r>
            <a:r>
              <a:rPr lang="pt-BR" sz="2000" b="1" dirty="0" smtClean="0"/>
              <a:t>Santos (RAU+E/UFBA)</a:t>
            </a:r>
            <a:endParaRPr lang="pt-BR" sz="2000" b="1" dirty="0"/>
          </a:p>
          <a:p>
            <a:pPr marL="0" indent="0" algn="ctr">
              <a:buNone/>
            </a:pPr>
            <a:r>
              <a:rPr lang="pt-BR" sz="2000" b="1" dirty="0" smtClean="0"/>
              <a:t>Luiz </a:t>
            </a:r>
            <a:r>
              <a:rPr lang="pt-BR" sz="2000" b="1" dirty="0"/>
              <a:t>Roberto Santos </a:t>
            </a:r>
            <a:r>
              <a:rPr lang="pt-BR" sz="2000" b="1" dirty="0" smtClean="0"/>
              <a:t>Moraes (RAU+E/UFBA)</a:t>
            </a:r>
            <a:endParaRPr lang="pt-BR" sz="2000" b="1" dirty="0"/>
          </a:p>
          <a:p>
            <a:pPr marL="0" indent="0" algn="ctr">
              <a:buNone/>
            </a:pPr>
            <a:r>
              <a:rPr lang="pt-BR" sz="2000" b="1" dirty="0" smtClean="0"/>
              <a:t>João </a:t>
            </a:r>
            <a:r>
              <a:rPr lang="pt-BR" sz="2000" b="1" dirty="0"/>
              <a:t>Maurício </a:t>
            </a:r>
            <a:r>
              <a:rPr lang="pt-BR" sz="2000" b="1" dirty="0" smtClean="0"/>
              <a:t>Santana </a:t>
            </a:r>
            <a:r>
              <a:rPr lang="pt-BR" sz="2000" b="1" dirty="0" smtClean="0"/>
              <a:t>Ramos (RAU+E/UFBA)</a:t>
            </a:r>
            <a:endParaRPr lang="pt-BR" sz="2000" b="1" dirty="0"/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114114" y="3823333"/>
            <a:ext cx="8507372" cy="2909974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41824" y="1939259"/>
            <a:ext cx="7838394" cy="182522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01198" y="1487794"/>
            <a:ext cx="11757241" cy="359576"/>
          </a:xfrm>
          <a:prstGeom prst="roundRect">
            <a:avLst/>
          </a:prstGeom>
          <a:solidFill>
            <a:schemeClr val="bg2">
              <a:lumMod val="9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53692" y="1431732"/>
            <a:ext cx="11662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Candara" panose="020E0502030303020204" pitchFamily="34" charset="0"/>
              </a:rPr>
              <a:t>MANEJO DOS RESÍDUOS SÓLIDOS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7639" y="1936201"/>
            <a:ext cx="76038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CONDIÇÕES: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Não há lixeiras públicas nas ruas.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Os moradores caminham de 500m a 800m para deixar o lixo na rodovia mais próxima a ser </a:t>
            </a:r>
            <a:r>
              <a:rPr lang="pt-BR" sz="1600" dirty="0" smtClean="0"/>
              <a:t>coletado </a:t>
            </a:r>
            <a:r>
              <a:rPr lang="pt-BR" sz="1600" dirty="0" smtClean="0"/>
              <a:t>pelo caminhão da prefeitura. (60% dos entrevistados)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30% dos entrevistados queimam seu no próprio quintal.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Já </a:t>
            </a:r>
            <a:r>
              <a:rPr lang="pt-BR" sz="1600" dirty="0"/>
              <a:t>é de costume dos moradores jogar cascas e restos de legumes e frutas nos pés das plantas do quintal como forma de adubo.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7639" y="3878867"/>
            <a:ext cx="836384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b="1" dirty="0" smtClean="0"/>
              <a:t>PROPOSTAS: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Instalar </a:t>
            </a:r>
            <a:r>
              <a:rPr lang="pt-BR" sz="1600" dirty="0"/>
              <a:t>lixeiras públicas, pois não há lixeira pública nas ruas do Quilombo. A princípio foram dados exemplos de lixeiras que a própria comunidade pode produzir reutilizando materiais, como lixeira de garrafão de água de 20 litros e lixeiras de pneus.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Incentivar </a:t>
            </a:r>
            <a:r>
              <a:rPr lang="pt-BR" sz="1600" dirty="0"/>
              <a:t>a continuidade da prática do uso de cascas e restos de frutas e legumes nos pés das plantas. Acrescentou-se a isso a opção de compostagem, para que a fração orgânica dos resíduos domiciliares seja utilizada como </a:t>
            </a:r>
            <a:r>
              <a:rPr lang="pt-BR" sz="1600" dirty="0" err="1"/>
              <a:t>recondicionador</a:t>
            </a:r>
            <a:r>
              <a:rPr lang="pt-BR" sz="1600" dirty="0"/>
              <a:t> do solo nas hortas e plantações.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Incentivar </a:t>
            </a:r>
            <a:r>
              <a:rPr lang="pt-BR" sz="1600" dirty="0"/>
              <a:t>a separação da fração úmida e da fração seca dos resíduos domiciliares, separando na fração seca aqueles que são reutilizáveis e recicláveis, pois podem ser comercializados e se transformar em fonte de renda para algumas demandas de manutenção da Associação, como material de escritório e material de limpeza.</a:t>
            </a:r>
          </a:p>
          <a:p>
            <a:r>
              <a:rPr lang="pt-BR" sz="1400" dirty="0">
                <a:latin typeface="Candara" panose="020E0502030303020204" pitchFamily="34" charset="0"/>
              </a:rPr>
              <a:t> </a:t>
            </a:r>
          </a:p>
        </p:txBody>
      </p:sp>
      <p:pic>
        <p:nvPicPr>
          <p:cNvPr id="10" name="Imagem 9" descr="http://1.bp.blogspot.com/-YapC3Adz28E/ViYz9d1xJjI/AAAAAAAAu0w/LuHYem70l8I/s760/lixeira-diy-11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333"/>
          <a:stretch/>
        </p:blipFill>
        <p:spPr bwMode="auto">
          <a:xfrm>
            <a:off x="10346238" y="2210199"/>
            <a:ext cx="1803543" cy="2029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2" descr="C:\Users\Sofia\Documents\PORTO DOM JOÃO\IMAGENS ESGOTOS\compostagem-doutissima-iStock-getty-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70" y="4573728"/>
            <a:ext cx="2759278" cy="1836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http://2.bp.blogspot.com/-lekqdm3z5A4/VavKCYiB-CI/AAAAAAAAmSg/oVxBFALkh0w/s1600/lixeiras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248"/>
          <a:stretch/>
        </p:blipFill>
        <p:spPr bwMode="auto">
          <a:xfrm>
            <a:off x="8573986" y="2210199"/>
            <a:ext cx="1687292" cy="1974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CaixaDeTexto 16"/>
          <p:cNvSpPr txBox="1"/>
          <p:nvPr/>
        </p:nvSpPr>
        <p:spPr>
          <a:xfrm>
            <a:off x="8431688" y="1907269"/>
            <a:ext cx="3526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Imagens 1 a 3: Lixeiras e compostagem.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42338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141824" y="1939259"/>
            <a:ext cx="11389116" cy="201522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01199" y="1487794"/>
            <a:ext cx="11709752" cy="359576"/>
          </a:xfrm>
          <a:prstGeom prst="roundRect">
            <a:avLst/>
          </a:prstGeom>
          <a:solidFill>
            <a:schemeClr val="bg2">
              <a:lumMod val="9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01199" y="1478038"/>
            <a:ext cx="11519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DISPOSIÇÃO DE EXCRETAS HUMANOS/ESGOTOS SANITÁRIOS</a:t>
            </a:r>
            <a:endParaRPr 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194923" y="2038562"/>
            <a:ext cx="10771608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CONDIÇÕES:</a:t>
            </a:r>
          </a:p>
          <a:p>
            <a:pPr algn="just"/>
            <a:endParaRPr lang="pt-BR" sz="1600" b="1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Maior </a:t>
            </a:r>
            <a:r>
              <a:rPr lang="pt-BR" sz="1600" dirty="0"/>
              <a:t>parte das casas jogam seu esgoto sanitário no mangue ou no rio (61% dos entrevistados).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33</a:t>
            </a:r>
            <a:r>
              <a:rPr lang="pt-BR" sz="1600" dirty="0"/>
              <a:t>% dos entrevistados não possuem banheiro em casa.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Algumas </a:t>
            </a:r>
            <a:r>
              <a:rPr lang="pt-BR" sz="1600" dirty="0"/>
              <a:t>casa já tem o costume de reutilizar as águas cinzas molhando as plantas no quintal.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Algumas </a:t>
            </a:r>
            <a:r>
              <a:rPr lang="pt-BR" sz="1600" dirty="0"/>
              <a:t>casas possuem tratamento de </a:t>
            </a:r>
            <a:r>
              <a:rPr lang="pt-BR" sz="1600" dirty="0" smtClean="0"/>
              <a:t>esgoto porém, </a:t>
            </a:r>
            <a:r>
              <a:rPr lang="pt-BR" sz="1600" dirty="0"/>
              <a:t>precário.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646" y="4413943"/>
            <a:ext cx="2573621" cy="1925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m 8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84" y="4413942"/>
            <a:ext cx="2144684" cy="1925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06" y="4436674"/>
            <a:ext cx="2458904" cy="1845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aixaDeTexto 13"/>
          <p:cNvSpPr txBox="1"/>
          <p:nvPr/>
        </p:nvSpPr>
        <p:spPr>
          <a:xfrm>
            <a:off x="1514646" y="4075388"/>
            <a:ext cx="5271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Fotos 18 a 20: Descarte do esgotos sanitários.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537538" y="6402171"/>
            <a:ext cx="1811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Acervo próprio. </a:t>
            </a: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42338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24949" y="2488406"/>
            <a:ext cx="5831126" cy="3508633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224949" y="2119074"/>
            <a:ext cx="1401970" cy="369332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48691" y="2119074"/>
            <a:ext cx="167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PROPOSTA 1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41406" y="2747414"/>
            <a:ext cx="55196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u="sng" dirty="0" smtClean="0"/>
              <a:t>FOSSA DE FERMENTAÇÃO</a:t>
            </a:r>
          </a:p>
          <a:p>
            <a:pPr algn="just"/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São </a:t>
            </a:r>
            <a:r>
              <a:rPr lang="pt-BR" sz="1600" dirty="0"/>
              <a:t>dois tanques lado a lado independentes, destinados a receber </a:t>
            </a:r>
            <a:r>
              <a:rPr lang="pt-BR" sz="1600" dirty="0" smtClean="0"/>
              <a:t>águas negras. </a:t>
            </a:r>
            <a:r>
              <a:rPr lang="pt-BR" sz="1600" dirty="0"/>
              <a:t>Usa-se uma câmara até esgotar sua capacidade. Então, começa-se a usar o outro tanque, enquanto o cheio sofre o processo de fermentação natural e mineralização. </a:t>
            </a: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Ideal </a:t>
            </a:r>
            <a:r>
              <a:rPr lang="pt-BR" sz="1600" dirty="0"/>
              <a:t>para domicílios sem  abastecimento de </a:t>
            </a:r>
            <a:r>
              <a:rPr lang="pt-BR" sz="1600" dirty="0" smtClean="0"/>
              <a:t>água e sem banheiros.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Pode </a:t>
            </a:r>
            <a:r>
              <a:rPr lang="pt-BR" sz="1600" dirty="0"/>
              <a:t>ser aplicada em locais com lençol de água mais alto, pois possui altura padrão de apenas 1m, e a câmara pode ser enterrada, semienterrada ou sobre o terreno 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7888"/>
          <a:stretch/>
        </p:blipFill>
        <p:spPr bwMode="auto">
          <a:xfrm>
            <a:off x="9424627" y="4713145"/>
            <a:ext cx="2118185" cy="208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424628" y="2337107"/>
            <a:ext cx="2118185" cy="22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48040"/>
          <a:stretch/>
        </p:blipFill>
        <p:spPr bwMode="auto">
          <a:xfrm>
            <a:off x="6637072" y="2337107"/>
            <a:ext cx="2307954" cy="26531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de cantos arredondados 12"/>
          <p:cNvSpPr/>
          <p:nvPr/>
        </p:nvSpPr>
        <p:spPr>
          <a:xfrm>
            <a:off x="201199" y="1487794"/>
            <a:ext cx="11709752" cy="359576"/>
          </a:xfrm>
          <a:prstGeom prst="roundRect">
            <a:avLst/>
          </a:prstGeom>
          <a:solidFill>
            <a:schemeClr val="bg2">
              <a:lumMod val="9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01199" y="1478038"/>
            <a:ext cx="11519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DISPOSIÇÃO DE EXCRETAS HUMANOS/ESGOTOS SANITÁRIOS</a:t>
            </a:r>
            <a:endParaRPr lang="pt-BR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210454" y="1989764"/>
            <a:ext cx="5034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Imagens 4 a 6: Planta e cortes da fossa de fermentação.</a:t>
            </a:r>
            <a:endParaRPr lang="pt-BR" sz="1400" dirty="0"/>
          </a:p>
        </p:txBody>
      </p:sp>
      <p:sp>
        <p:nvSpPr>
          <p:cNvPr id="16" name="Caixa de texto 124"/>
          <p:cNvSpPr txBox="1"/>
          <p:nvPr/>
        </p:nvSpPr>
        <p:spPr>
          <a:xfrm>
            <a:off x="6210454" y="6477991"/>
            <a:ext cx="361696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200" dirty="0">
                <a:effectLst/>
                <a:ea typeface="Times New Roman"/>
              </a:rPr>
              <a:t>Fonte: Manual de Saneamento da FUNASA, 2015.</a:t>
            </a:r>
          </a:p>
        </p:txBody>
      </p:sp>
    </p:spTree>
    <p:extLst>
      <p:ext uri="{BB962C8B-B14F-4D97-AF65-F5344CB8AC3E}">
        <p14:creationId xmlns="" xmlns:p14="http://schemas.microsoft.com/office/powerpoint/2010/main" val="42338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70566" y="2227156"/>
            <a:ext cx="11840385" cy="1941083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873198" y="5283724"/>
            <a:ext cx="1656185" cy="365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13069" y="2266608"/>
            <a:ext cx="1155537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b="1" u="sng" dirty="0" smtClean="0"/>
              <a:t>FOSSA SÉPTICA</a:t>
            </a: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Câmara </a:t>
            </a:r>
            <a:r>
              <a:rPr lang="pt-BR" sz="1600" dirty="0"/>
              <a:t>fechada que funciona “como unidade de decantação e digestão, realiza a decomposição de sólidos orgânicos, acumulando os resíduos (formação de lodo) no fundo do tanque e estabilizando compostos. É bastante utilizado devido a sua facilidade de construção, operação de baixo custo.” (FUNASA,2014,p.35) *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Para águas </a:t>
            </a:r>
            <a:r>
              <a:rPr lang="pt-BR" sz="1600" dirty="0"/>
              <a:t>negras </a:t>
            </a:r>
            <a:r>
              <a:rPr lang="pt-BR" sz="1600" dirty="0" smtClean="0"/>
              <a:t>e </a:t>
            </a:r>
            <a:r>
              <a:rPr lang="pt-BR" sz="1600" dirty="0"/>
              <a:t>águas </a:t>
            </a:r>
            <a:r>
              <a:rPr lang="pt-BR" sz="1600" dirty="0" smtClean="0"/>
              <a:t>cinzas.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É </a:t>
            </a:r>
            <a:r>
              <a:rPr lang="pt-BR" sz="1600" dirty="0"/>
              <a:t>aconselhável o uso da caixa de </a:t>
            </a:r>
            <a:r>
              <a:rPr lang="pt-BR" sz="1600" dirty="0" smtClean="0"/>
              <a:t>gordura.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Gera efluentes que devem ser tratados antes de ir para o meio ambiente (círculo de bananeiras ou filtro de areia).</a:t>
            </a: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590" y="4453909"/>
            <a:ext cx="4643486" cy="2165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de cantos arredondados 10"/>
          <p:cNvSpPr/>
          <p:nvPr/>
        </p:nvSpPr>
        <p:spPr>
          <a:xfrm>
            <a:off x="3217997" y="5649494"/>
            <a:ext cx="1367168" cy="365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273781" y="5619959"/>
            <a:ext cx="1570162" cy="365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01620" y="5698659"/>
            <a:ext cx="510641" cy="313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37677" y="5698659"/>
            <a:ext cx="651279" cy="31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CASA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56293" y="5657104"/>
            <a:ext cx="148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CX. DE GORDURA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290005" y="5651647"/>
            <a:ext cx="129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FOSSA SÉPTICA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420680" y="5631902"/>
            <a:ext cx="43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ou</a:t>
            </a:r>
            <a:endParaRPr lang="pt-BR" sz="1400" dirty="0"/>
          </a:p>
        </p:txBody>
      </p:sp>
      <p:cxnSp>
        <p:nvCxnSpPr>
          <p:cNvPr id="18" name="Conector reto 17"/>
          <p:cNvCxnSpPr/>
          <p:nvPr/>
        </p:nvCxnSpPr>
        <p:spPr>
          <a:xfrm flipH="1">
            <a:off x="656940" y="6387080"/>
            <a:ext cx="3456529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endCxn id="13" idx="2"/>
          </p:cNvCxnSpPr>
          <p:nvPr/>
        </p:nvCxnSpPr>
        <p:spPr>
          <a:xfrm flipV="1">
            <a:off x="656940" y="6011687"/>
            <a:ext cx="1" cy="375393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4946189" y="6077965"/>
            <a:ext cx="1647493" cy="365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090205" y="6083695"/>
            <a:ext cx="126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Filtro de areia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2857957" y="5795663"/>
            <a:ext cx="288031" cy="12885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direita 23"/>
          <p:cNvSpPr/>
          <p:nvPr/>
        </p:nvSpPr>
        <p:spPr>
          <a:xfrm rot="19447968">
            <a:off x="4584754" y="5628827"/>
            <a:ext cx="293260" cy="784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>
            <a:off x="4042444" y="6011687"/>
            <a:ext cx="107520" cy="369745"/>
          </a:xfrm>
          <a:prstGeom prst="up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a direita 25"/>
          <p:cNvSpPr/>
          <p:nvPr/>
        </p:nvSpPr>
        <p:spPr>
          <a:xfrm>
            <a:off x="985750" y="5805535"/>
            <a:ext cx="288031" cy="12885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a direita 26"/>
          <p:cNvSpPr/>
          <p:nvPr/>
        </p:nvSpPr>
        <p:spPr>
          <a:xfrm rot="1394867">
            <a:off x="4589730" y="6094551"/>
            <a:ext cx="293260" cy="7846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4802173" y="527186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Círculo de bananeiras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53699" y="1857824"/>
            <a:ext cx="1401970" cy="369332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177441" y="1857824"/>
            <a:ext cx="167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PROPOSTA 2</a:t>
            </a:r>
            <a:endParaRPr lang="pt-BR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01199" y="1428419"/>
            <a:ext cx="11709752" cy="359576"/>
          </a:xfrm>
          <a:prstGeom prst="roundRect">
            <a:avLst/>
          </a:prstGeom>
          <a:solidFill>
            <a:schemeClr val="bg2">
              <a:lumMod val="9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201199" y="1418663"/>
            <a:ext cx="11519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DISPOSIÇÃO DE EXCRETAS HUMANOS/ESGOTOS SANITÁRIOS</a:t>
            </a:r>
            <a:endParaRPr lang="pt-BR" sz="20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065588" y="4148409"/>
            <a:ext cx="3073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Imagem 7: Esquema da fossa séptica.</a:t>
            </a:r>
            <a:endParaRPr lang="pt-BR" sz="1400" dirty="0"/>
          </a:p>
        </p:txBody>
      </p:sp>
      <p:sp>
        <p:nvSpPr>
          <p:cNvPr id="34" name="Caixa de texto 124"/>
          <p:cNvSpPr txBox="1"/>
          <p:nvPr/>
        </p:nvSpPr>
        <p:spPr>
          <a:xfrm>
            <a:off x="7160590" y="6578525"/>
            <a:ext cx="3616960" cy="27114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t-BR" sz="1200" dirty="0">
                <a:effectLst/>
                <a:ea typeface="Times New Roman"/>
              </a:rPr>
              <a:t>Fonte: Manual de Saneamento da FUNASA, 2015.</a:t>
            </a:r>
          </a:p>
        </p:txBody>
      </p:sp>
    </p:spTree>
    <p:extLst>
      <p:ext uri="{BB962C8B-B14F-4D97-AF65-F5344CB8AC3E}">
        <p14:creationId xmlns="" xmlns:p14="http://schemas.microsoft.com/office/powerpoint/2010/main" val="42338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01199" y="2315690"/>
            <a:ext cx="6401482" cy="4388380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63352" y="2441365"/>
            <a:ext cx="598994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FOSSA BANANEIRA</a:t>
            </a:r>
          </a:p>
          <a:p>
            <a:pPr algn="just"/>
            <a:endParaRPr lang="pt-BR" sz="16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Também conhecida </a:t>
            </a:r>
            <a:r>
              <a:rPr lang="pt-BR" sz="1600" dirty="0"/>
              <a:t>como fossa verde, ou bacia de evapotranspiração é uma alternativa ecológica e de </a:t>
            </a:r>
            <a:r>
              <a:rPr lang="pt-BR" sz="1600" dirty="0" smtClean="0"/>
              <a:t>baixo custo.</a:t>
            </a:r>
            <a:endParaRPr lang="pt-BR" sz="16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É </a:t>
            </a:r>
            <a:r>
              <a:rPr lang="pt-BR" sz="1600" dirty="0"/>
              <a:t>um sistema fechado de tratamento de águas negras, não gera efluentes, nela o esgoto é transformado em nutrientes para plantas e a água só sai por evaporação, portanto limpa. “A evapotranspiração é realizada pelas plantas, principalmente as de folhas largas como as bananeiras, mamoeiros, caetés, taioba, etc. que, além disso, consomem os nutrientes em seu processo de crescimento, permitindo que a bacia nunca encha.” (VIEIRA, 2010</a:t>
            </a:r>
            <a:r>
              <a:rPr lang="pt-BR" sz="1600" dirty="0" smtClean="0"/>
              <a:t>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As águas cinzas da residência podem ser destinadas a um círculo de bananeiras ou para o quintal através de valas </a:t>
            </a:r>
            <a:r>
              <a:rPr lang="pt-BR" sz="1600" dirty="0"/>
              <a:t>de infiltração, preenchidas com </a:t>
            </a:r>
            <a:r>
              <a:rPr lang="pt-BR" sz="1600" dirty="0" smtClean="0"/>
              <a:t>pedras.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 princípio pode-se considerar esta opção da fossa bananeira a que mais se adequa a realidade do </a:t>
            </a:r>
            <a:r>
              <a:rPr lang="pt-BR" sz="1600" dirty="0" smtClean="0"/>
              <a:t>Quilombo Dom João.</a:t>
            </a:r>
            <a:endParaRPr lang="pt-BR" sz="1600" dirty="0" smtClean="0"/>
          </a:p>
        </p:txBody>
      </p:sp>
      <p:pic>
        <p:nvPicPr>
          <p:cNvPr id="8" name="Imagem 7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40"/>
          <a:stretch/>
        </p:blipFill>
        <p:spPr bwMode="auto">
          <a:xfrm>
            <a:off x="6960856" y="2659165"/>
            <a:ext cx="4760088" cy="3551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Retângulo de cantos arredondados 8"/>
          <p:cNvSpPr/>
          <p:nvPr/>
        </p:nvSpPr>
        <p:spPr>
          <a:xfrm>
            <a:off x="177457" y="1952828"/>
            <a:ext cx="1401970" cy="369332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01199" y="1929078"/>
            <a:ext cx="167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PROPOSTA 3</a:t>
            </a: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01199" y="1428419"/>
            <a:ext cx="11709752" cy="359576"/>
          </a:xfrm>
          <a:prstGeom prst="roundRect">
            <a:avLst/>
          </a:prstGeom>
          <a:solidFill>
            <a:schemeClr val="bg2">
              <a:lumMod val="9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01199" y="1418663"/>
            <a:ext cx="11519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DISPOSIÇÃO DE EXCRETAS HUMANOS/ESGOTOS SANITÁRIOS</a:t>
            </a:r>
            <a:endParaRPr lang="pt-BR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946838" y="2291869"/>
            <a:ext cx="3740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Imagem 8: Esquema da fossa bananeira.</a:t>
            </a:r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6602681" y="626473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Fonte: http://www.ecoeficientes.com.br/bet-comotratar-o-esgoto-de-forma-ecologica/</a:t>
            </a:r>
          </a:p>
        </p:txBody>
      </p:sp>
    </p:spTree>
    <p:extLst>
      <p:ext uri="{BB962C8B-B14F-4D97-AF65-F5344CB8AC3E}">
        <p14:creationId xmlns="" xmlns:p14="http://schemas.microsoft.com/office/powerpoint/2010/main" val="42338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18761" y="1976504"/>
            <a:ext cx="11776364" cy="4654944"/>
          </a:xfrm>
          <a:prstGeom prst="round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5009" y="1514839"/>
            <a:ext cx="473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CONCLUSÃO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3141" y="2214008"/>
            <a:ext cx="109965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Acredita-se que as sugestões de melhorias referidas no trabalho são satisfatórias e respeitam a realidade do Quilombo Dom João, são possíveis de serem colocadas em prática, e certamente melhorariam a qualidade de vida dos quilombolas.</a:t>
            </a:r>
          </a:p>
          <a:p>
            <a:pPr algn="just"/>
            <a:r>
              <a:rPr lang="pt-BR" sz="1600" dirty="0"/>
              <a:t> </a:t>
            </a:r>
          </a:p>
          <a:p>
            <a:pPr algn="just"/>
            <a:r>
              <a:rPr lang="pt-BR" sz="1600" dirty="0"/>
              <a:t>Um dos grandes desafios encontrados durante o desenvolvimento do trabalho foi o tempo, conciliar o tempo do curso de especialização, com o tempo da equipe, com o tempo da comunidade, foi uma busca constante. Como resultante dessas diferenças de tempos, o planejado ou considerado como ideal para a conclusão do estudo não se concretizou. </a:t>
            </a:r>
          </a:p>
          <a:p>
            <a:pPr algn="just"/>
            <a:r>
              <a:rPr lang="pt-BR" sz="1600" dirty="0"/>
              <a:t> </a:t>
            </a:r>
          </a:p>
          <a:p>
            <a:pPr algn="just"/>
            <a:r>
              <a:rPr lang="pt-BR" sz="1600" dirty="0"/>
              <a:t>Observando o retorno dado pelos moradores sobre as duas oficinas sobre o saneamento básico (abastecimento de água, resíduos sólidos e manejo de excretas/esgotos sanitários), pode-se concluir que trabalho de sensibilização e explanação sobre os tipos de soluções possíveis de serem implementadas à realidade do Quilombo Dom João para os excretas humanos/esgotos sanitários foi iniciado, porém percebe-se a necessidade de continuar até que haja um nível de maturidade coletivo no entendimento das propostas para, assim, dar um retorno mais prático para a comunidade. Além disso, deve ser desenvolvido também um estudo mais detalhado sobre as condições do solo e análises de casos onde as propostas apresentadas possam não se mostrar adequadas. </a:t>
            </a:r>
          </a:p>
          <a:p>
            <a:pPr algn="just"/>
            <a:r>
              <a:rPr lang="pt-BR" sz="1600" dirty="0"/>
              <a:t> </a:t>
            </a:r>
          </a:p>
          <a:p>
            <a:pPr algn="just"/>
            <a:r>
              <a:rPr lang="pt-BR" sz="1600" dirty="0"/>
              <a:t>Contudo, é um trabalho que para ter um resultado mais palpável para a comunidade deve continuar em uma nova etapa de mais detalhamentos e análises técnicas, além de mais encontros com a comunidade para que se amplie o nível de compreensão e familiaridade sobre as soluções propostas, suas técnicas e objetivos.</a:t>
            </a:r>
          </a:p>
        </p:txBody>
      </p:sp>
    </p:spTree>
    <p:extLst>
      <p:ext uri="{BB962C8B-B14F-4D97-AF65-F5344CB8AC3E}">
        <p14:creationId xmlns="" xmlns:p14="http://schemas.microsoft.com/office/powerpoint/2010/main" val="42338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453634" y="1911935"/>
            <a:ext cx="11103428" cy="24581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534389" y="2018815"/>
            <a:ext cx="10462161" cy="2137556"/>
          </a:xfrm>
        </p:spPr>
        <p:txBody>
          <a:bodyPr anchor="t" anchorCtr="0">
            <a:normAutofit/>
          </a:bodyPr>
          <a:lstStyle/>
          <a:p>
            <a:pPr algn="just"/>
            <a:r>
              <a:rPr lang="pt-BR" sz="1600" dirty="0" smtClean="0">
                <a:latin typeface="+mn-lt"/>
              </a:rPr>
              <a:t>Este </a:t>
            </a:r>
            <a:r>
              <a:rPr lang="pt-BR" sz="1600" dirty="0">
                <a:latin typeface="+mn-lt"/>
              </a:rPr>
              <a:t>trabalho é fruto de um curso de especialização na área de Assistência Técnica em Arquitetura, Urbanismo e Engenharia da </a:t>
            </a:r>
            <a:r>
              <a:rPr lang="pt-BR" sz="1600" dirty="0" smtClean="0">
                <a:latin typeface="+mn-lt"/>
              </a:rPr>
              <a:t>Universidade </a:t>
            </a:r>
            <a:r>
              <a:rPr lang="pt-BR" sz="1600" dirty="0">
                <a:latin typeface="+mn-lt"/>
              </a:rPr>
              <a:t>Federal da Bahia (PPGAU/UFBA), e foi desenvolvido entre novembro de 2015 a novembro de 2016. O curso tem como perspectiva a elaboração participativa de projetos de interesse social, com vistas a ampliar o acesso a recursos públicos na promoção de melhor qualidade de moradia e fortalecimento da </a:t>
            </a:r>
            <a:r>
              <a:rPr lang="pt-BR" sz="1600" dirty="0" smtClean="0">
                <a:latin typeface="+mn-lt"/>
              </a:rPr>
              <a:t>cidadania.</a:t>
            </a:r>
            <a:br>
              <a:rPr lang="pt-BR" sz="1600" dirty="0" smtClean="0">
                <a:latin typeface="+mn-lt"/>
              </a:rPr>
            </a:br>
            <a:r>
              <a:rPr lang="pt-BR" sz="1600" dirty="0">
                <a:latin typeface="+mn-lt"/>
              </a:rPr>
              <a:t/>
            </a:r>
            <a:br>
              <a:rPr lang="pt-BR" sz="1600" dirty="0">
                <a:latin typeface="+mn-lt"/>
              </a:rPr>
            </a:br>
            <a:r>
              <a:rPr lang="pt-BR" sz="1600" dirty="0">
                <a:latin typeface="+mn-lt"/>
              </a:rPr>
              <a:t>Formou-se uma equipe composta por quatro arquitetas e urbanistas e um cientista social. O local escolhido para ser trabalhado foi o Quilombo Dom João, uma vez que era desejo da equipe prestar assessoria técnica a uma comunidade tradicional e o Quilombo apresentava condições que atraíram a equipe, além disso, os quilombolas aceitaram e apoiaram a atuação da equipe na comunidade</a:t>
            </a:r>
            <a:r>
              <a:rPr lang="pt-BR" sz="1600" dirty="0" smtClean="0">
                <a:latin typeface="+mn-lt"/>
              </a:rPr>
              <a:t>.</a:t>
            </a:r>
            <a:endParaRPr lang="pt-BR" sz="1600" dirty="0">
              <a:latin typeface="+mn-lt"/>
            </a:endParaRPr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0634" y="1468547"/>
            <a:ext cx="473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andara" panose="020E0502030303020204" pitchFamily="34" charset="0"/>
              </a:rPr>
              <a:t>INTRODUÇÃO</a:t>
            </a:r>
            <a:endParaRPr lang="pt-BR" sz="2000" b="1" dirty="0">
              <a:latin typeface="Candara" panose="020E0502030303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7" y="4757556"/>
            <a:ext cx="2424407" cy="1816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93" y="4761505"/>
            <a:ext cx="2433448" cy="1822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969" y="4761505"/>
            <a:ext cx="2416510" cy="1812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ixaDeTexto 9"/>
          <p:cNvSpPr txBox="1"/>
          <p:nvPr/>
        </p:nvSpPr>
        <p:spPr>
          <a:xfrm>
            <a:off x="862811" y="4475493"/>
            <a:ext cx="519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Fotos 1 a 3- Paisagens do Quilombo Dom João.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03522" y="6583910"/>
            <a:ext cx="527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Acervo próprio. </a:t>
            </a: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6887" y="1390696"/>
            <a:ext cx="473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andara" panose="020E0502030303020204" pitchFamily="34" charset="0"/>
              </a:rPr>
              <a:t>O QUILOMBO DOM JOÃO</a:t>
            </a:r>
            <a:endParaRPr lang="pt-BR" sz="2000" b="1" dirty="0">
              <a:latin typeface="Candara" panose="020E0502030303020204" pitchFamily="34" charset="0"/>
            </a:endParaRPr>
          </a:p>
        </p:txBody>
      </p:sp>
      <p:pic>
        <p:nvPicPr>
          <p:cNvPr id="8" name="image7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06887" y="2113807"/>
            <a:ext cx="5492461" cy="4500749"/>
          </a:xfrm>
          <a:prstGeom prst="rect">
            <a:avLst/>
          </a:prstGeom>
          <a:ln/>
        </p:spPr>
      </p:pic>
      <p:sp>
        <p:nvSpPr>
          <p:cNvPr id="11" name="CaixaDeTexto 10"/>
          <p:cNvSpPr txBox="1"/>
          <p:nvPr/>
        </p:nvSpPr>
        <p:spPr>
          <a:xfrm>
            <a:off x="10896" y="1807988"/>
            <a:ext cx="519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 </a:t>
            </a:r>
            <a:r>
              <a:rPr lang="pt-BR" sz="1400" dirty="0" smtClean="0"/>
              <a:t>Mapa 1- </a:t>
            </a:r>
            <a:r>
              <a:rPr lang="pt-BR" sz="1400" dirty="0"/>
              <a:t>Inserção regional do Quilombo </a:t>
            </a:r>
            <a:r>
              <a:rPr lang="pt-BR" sz="1400" dirty="0" smtClean="0"/>
              <a:t>Dom João.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3762" y="6585849"/>
            <a:ext cx="3415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elaboração própria; </a:t>
            </a:r>
            <a:r>
              <a:rPr lang="pt-BR" sz="1200" dirty="0" err="1"/>
              <a:t>GeografAR</a:t>
            </a:r>
            <a:r>
              <a:rPr lang="pt-BR" sz="1200" dirty="0"/>
              <a:t>; SPU.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418" y="2113807"/>
            <a:ext cx="6064332" cy="397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854540" y="1810032"/>
            <a:ext cx="683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Mapa 2- Quilombo Dom João- ocupação consolidada.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866418" y="6091447"/>
            <a:ext cx="3415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smtClean="0"/>
              <a:t>Google </a:t>
            </a:r>
            <a:r>
              <a:rPr lang="pt-BR" sz="1200" dirty="0" err="1" smtClean="0"/>
              <a:t>Maps</a:t>
            </a:r>
            <a:r>
              <a:rPr lang="pt-BR" sz="1200" dirty="0" smtClean="0"/>
              <a:t>. </a:t>
            </a: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2952934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213767" y="5337252"/>
            <a:ext cx="11625936" cy="1392714"/>
          </a:xfrm>
          <a:prstGeom prst="round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213767" y="1869657"/>
            <a:ext cx="11625936" cy="339111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37512" y="1416815"/>
            <a:ext cx="473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andara" panose="020E0502030303020204" pitchFamily="34" charset="0"/>
              </a:rPr>
              <a:t>O QUILOMBO DOM JOÃO</a:t>
            </a:r>
            <a:endParaRPr lang="pt-BR" sz="2000" b="1" dirty="0">
              <a:latin typeface="Candara" panose="020E0502030303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8142" y="1969887"/>
            <a:ext cx="11067802" cy="32248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Localizado numa região de manguezal da zona rural do município de São Francisco do </a:t>
            </a:r>
            <a:r>
              <a:rPr lang="pt-BR" sz="1600" dirty="0" smtClean="0">
                <a:latin typeface="+mn-lt"/>
              </a:rPr>
              <a:t>Conde-Bahia, distante 4km da sede do Município.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Possui aproximadamente </a:t>
            </a:r>
            <a:r>
              <a:rPr lang="pt-BR" sz="1600" dirty="0">
                <a:latin typeface="+mn-lt"/>
              </a:rPr>
              <a:t>50 famílias.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Principais atividades econômicas: pesca e </a:t>
            </a:r>
            <a:r>
              <a:rPr lang="pt-BR" sz="1600" dirty="0" err="1">
                <a:latin typeface="+mn-lt"/>
              </a:rPr>
              <a:t>mariscagem</a:t>
            </a:r>
            <a:r>
              <a:rPr lang="pt-BR" sz="1600" dirty="0">
                <a:latin typeface="+mn-lt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Em 2013 foi certificado pela Fundação Cultural Palmares.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O processo de regularização fundiária pelo INCRA encontra-se </a:t>
            </a:r>
            <a:r>
              <a:rPr lang="pt-BR" sz="1600" dirty="0" smtClean="0">
                <a:latin typeface="+mn-lt"/>
              </a:rPr>
              <a:t>paralisado. Há interesse </a:t>
            </a:r>
            <a:r>
              <a:rPr lang="pt-BR" sz="1600" dirty="0">
                <a:latin typeface="+mn-lt"/>
              </a:rPr>
              <a:t>de especulação imobiliária na região do Quilombo Dom João. A comunidade sofreu investidas de remoção por parte do Poder Público </a:t>
            </a:r>
            <a:r>
              <a:rPr lang="pt-BR" sz="1600" dirty="0" smtClean="0">
                <a:latin typeface="+mn-lt"/>
              </a:rPr>
              <a:t>Municipal, empresários e </a:t>
            </a:r>
            <a:r>
              <a:rPr lang="pt-BR" sz="1600" dirty="0">
                <a:latin typeface="+mn-lt"/>
              </a:rPr>
              <a:t>de fazendeiros.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Atualmente o Quilombo </a:t>
            </a:r>
            <a:r>
              <a:rPr lang="pt-BR" sz="1600" dirty="0" smtClean="0">
                <a:latin typeface="+mn-lt"/>
              </a:rPr>
              <a:t>vive uma </a:t>
            </a:r>
            <a:r>
              <a:rPr lang="pt-BR" sz="1600" dirty="0">
                <a:latin typeface="+mn-lt"/>
              </a:rPr>
              <a:t>fase mais tranquila, pois foi concedido, em dezembro de 2015, pela Secretaria do Patrimônio da União (SPU), um Termo de Autorização de Uso Sustentável (TAUS), que permite a atual ocupação desde que seja </a:t>
            </a:r>
            <a:r>
              <a:rPr lang="pt-BR" sz="1600" dirty="0" smtClean="0">
                <a:latin typeface="+mn-lt"/>
              </a:rPr>
              <a:t>feito </a:t>
            </a:r>
            <a:r>
              <a:rPr lang="pt-BR" sz="1600" dirty="0">
                <a:latin typeface="+mn-lt"/>
              </a:rPr>
              <a:t>um uso tradicional e sustentável dos recursos naturais disponíveis no território. O TAUS, apesar de ser importante nesse momento para o processo de luta e resistência da comunidade, não representa a titulação definitiva da terra.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200" dirty="0"/>
          </a:p>
        </p:txBody>
      </p:sp>
      <p:sp>
        <p:nvSpPr>
          <p:cNvPr id="9" name="Retângulo 8"/>
          <p:cNvSpPr/>
          <p:nvPr/>
        </p:nvSpPr>
        <p:spPr>
          <a:xfrm>
            <a:off x="378383" y="5337252"/>
            <a:ext cx="113923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Desde </a:t>
            </a:r>
            <a:r>
              <a:rPr lang="pt-BR" sz="1600" dirty="0"/>
              <a:t>o início da atuação da equipe da Residência no Quilombo Dom João a demanda por esgotamento sanitário foi apontada como a mais urgente a ser resolvida, pois um dos primeiros argumentos utilizados para remoção dos moradores do Quilombo era de que estavam poluindo o rio e o meio ambiente com os esgotos sanitários, uma vez que não possuem em suas casas e na comunidade tecnologias adequadas de tratamento do mesmo.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 O Plano </a:t>
            </a:r>
            <a:r>
              <a:rPr lang="pt-BR" sz="1600" dirty="0"/>
              <a:t>de Saneamento Básico e Resíduos Sólidos de São Francisco do Conde </a:t>
            </a:r>
            <a:r>
              <a:rPr lang="pt-BR" sz="1600" b="1" dirty="0"/>
              <a:t>não</a:t>
            </a:r>
            <a:r>
              <a:rPr lang="pt-BR" sz="1600" dirty="0"/>
              <a:t> contempla  o Quilombo Dom </a:t>
            </a:r>
            <a:r>
              <a:rPr lang="pt-BR" sz="1600" dirty="0" smtClean="0"/>
              <a:t>João.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42338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126675" y="2066309"/>
            <a:ext cx="11887200" cy="4417618"/>
          </a:xfrm>
          <a:prstGeom prst="round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04800" y="1663477"/>
            <a:ext cx="1154479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Candara" panose="020E0502030303020204" pitchFamily="34" charset="0"/>
              </a:rPr>
              <a:t>OBJETIVOS</a:t>
            </a:r>
          </a:p>
          <a:p>
            <a:endParaRPr lang="pt-BR" sz="2000" b="1" dirty="0"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Contribuir </a:t>
            </a:r>
            <a:r>
              <a:rPr lang="pt-BR" sz="1600" dirty="0"/>
              <a:t>com o fortalecimento e melhoria do Quilombo Dom João, valorizando a importância da organização comunitária para resistência na luta pela permanência em seu território e na luta pelos seus direitos e moradia digna</a:t>
            </a:r>
            <a:r>
              <a:rPr lang="pt-B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I</a:t>
            </a:r>
            <a:r>
              <a:rPr lang="pt-BR" sz="1600" dirty="0" smtClean="0"/>
              <a:t>nstrumentalizar </a:t>
            </a:r>
            <a:r>
              <a:rPr lang="pt-BR" sz="1600" dirty="0"/>
              <a:t>e orientar os moradores do Quilombo para o manejo adequado dos esgotos sanitários, e propor melhorias no uso da água e no manejo dos resíduos sólidos, visando evitar a poluição do solo, rio e </a:t>
            </a:r>
            <a:r>
              <a:rPr lang="pt-BR" sz="1600" dirty="0" smtClean="0"/>
              <a:t>mangue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Melhorar </a:t>
            </a:r>
            <a:r>
              <a:rPr lang="pt-BR" sz="1600" dirty="0"/>
              <a:t>a qualidade de vida de seus moradores, bem como contribuir para a preservação ambiental do território</a:t>
            </a:r>
            <a:r>
              <a:rPr lang="pt-BR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I</a:t>
            </a:r>
            <a:r>
              <a:rPr lang="pt-BR" sz="1600" dirty="0" smtClean="0"/>
              <a:t>ntroduzir </a:t>
            </a:r>
            <a:r>
              <a:rPr lang="pt-BR" sz="1600" dirty="0"/>
              <a:t>na comunidade a importância das ações com o meio ambiente, saúde e serviços públicos de saneamento </a:t>
            </a:r>
            <a:r>
              <a:rPr lang="pt-BR" sz="1600" dirty="0" smtClean="0"/>
              <a:t>básico</a:t>
            </a:r>
            <a:r>
              <a:rPr lang="pt-BR" sz="1600" dirty="0"/>
              <a:t>.</a:t>
            </a: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Propor </a:t>
            </a:r>
            <a:r>
              <a:rPr lang="pt-BR" sz="1600" dirty="0"/>
              <a:t>soluções para o manejo dos excretas humanos/esgotos sanitários mais adequadas à realidade do Quilombo Dom </a:t>
            </a:r>
            <a:r>
              <a:rPr lang="pt-BR" sz="1600" dirty="0" smtClean="0"/>
              <a:t>João</a:t>
            </a:r>
            <a:r>
              <a:rPr lang="pt-BR" sz="1600" dirty="0"/>
              <a:t>.</a:t>
            </a: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R</a:t>
            </a:r>
            <a:r>
              <a:rPr lang="pt-BR" sz="1600" dirty="0" smtClean="0"/>
              <a:t>ealizar </a:t>
            </a:r>
            <a:r>
              <a:rPr lang="pt-BR" sz="1600" dirty="0"/>
              <a:t>o projeto de forma participativa, ou seja, de forma que os moradores </a:t>
            </a:r>
            <a:r>
              <a:rPr lang="pt-BR" sz="1600" dirty="0" smtClean="0"/>
              <a:t>estejam </a:t>
            </a:r>
            <a:r>
              <a:rPr lang="pt-BR" sz="1600" dirty="0"/>
              <a:t>envolvidos no </a:t>
            </a:r>
            <a:r>
              <a:rPr lang="pt-BR" sz="1600" dirty="0" smtClean="0"/>
              <a:t>processo.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D</a:t>
            </a:r>
            <a:r>
              <a:rPr lang="pt-BR" sz="1600" dirty="0" smtClean="0"/>
              <a:t>esenvolver </a:t>
            </a:r>
            <a:r>
              <a:rPr lang="pt-BR" sz="1600" dirty="0"/>
              <a:t>propostas que possam se tornar realidade pelas mãos dos próprios moradores, de forma autônoma, sem depender de ações do Poder Público; e contribuir com a politização da comunidade na busca por seus direitos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42338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02921" y="2159861"/>
            <a:ext cx="6226629" cy="405093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2296" y="1457288"/>
            <a:ext cx="473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Candara" panose="020E0502030303020204" pitchFamily="34" charset="0"/>
              </a:rPr>
              <a:t>METODOLOGIA (equipe)</a:t>
            </a:r>
            <a:endParaRPr lang="pt-BR" sz="2000" b="1" dirty="0">
              <a:latin typeface="Candara" panose="020E0502030303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6884" y="2159862"/>
            <a:ext cx="11544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81991" y="2157876"/>
            <a:ext cx="5668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Vivências coletivas.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Oficinas para definição das demandas de projetos.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Questionário socioeconômico (cobriu 64% das residências).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Reuniões com outros agentes que atuam no Quilombo Dom João (AART, CPP, </a:t>
            </a:r>
            <a:r>
              <a:rPr lang="pt-BR" sz="1600" dirty="0" err="1" smtClean="0"/>
              <a:t>GeografAR</a:t>
            </a:r>
            <a:r>
              <a:rPr lang="pt-BR" sz="1600" dirty="0" smtClean="0"/>
              <a:t>, SPU, MPF, Prefeitura Municipal de São Francisco do Conde).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Elaboração de um diagnóstico sobre o Quilombo Dom João.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Fica claro a necessidade de um projeto sobre o saneamento básico do Quilombo Dom João.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b="1" dirty="0">
              <a:latin typeface="Candara" panose="020E0502030303020204" pitchFamily="34" charset="0"/>
            </a:endParaRPr>
          </a:p>
        </p:txBody>
      </p:sp>
      <p:pic>
        <p:nvPicPr>
          <p:cNvPr id="9" name="Imagem 8" descr="DSC0691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64" y="2033699"/>
            <a:ext cx="2843530" cy="2120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m 9" descr="DSC0741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89358" y="2101644"/>
            <a:ext cx="2150110" cy="1954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m 10" descr="DSC07076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65" y="4304077"/>
            <a:ext cx="2943938" cy="1890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m 11" descr="DSC06964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57" y="4304077"/>
            <a:ext cx="2387918" cy="1890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aixaDeTexto 12"/>
          <p:cNvSpPr txBox="1"/>
          <p:nvPr/>
        </p:nvSpPr>
        <p:spPr>
          <a:xfrm>
            <a:off x="6437568" y="1708353"/>
            <a:ext cx="5271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Fotos 4 a 7: Oficinas e vivências. 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476664" y="6267032"/>
            <a:ext cx="527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Acervo próprio. </a:t>
            </a: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42338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26673" y="1852038"/>
            <a:ext cx="6333507" cy="4960473"/>
          </a:xfrm>
          <a:prstGeom prst="roundRect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50424" y="1416305"/>
            <a:ext cx="11392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Candara" panose="020E0502030303020204" pitchFamily="34" charset="0"/>
              </a:rPr>
              <a:t>METODOLOGIA (projeto </a:t>
            </a:r>
            <a:r>
              <a:rPr lang="pt-BR" sz="2000" b="1" dirty="0" smtClean="0">
                <a:latin typeface="Candara" panose="020E0502030303020204" pitchFamily="34" charset="0"/>
              </a:rPr>
              <a:t>de </a:t>
            </a:r>
            <a:r>
              <a:rPr lang="pt-BR" sz="2000" b="1" dirty="0" smtClean="0">
                <a:latin typeface="Candara" panose="020E0502030303020204" pitchFamily="34" charset="0"/>
              </a:rPr>
              <a:t>saneamento)</a:t>
            </a:r>
            <a:endParaRPr lang="pt-BR" sz="2000" b="1" dirty="0" smtClean="0">
              <a:latin typeface="Candara" panose="020E0502030303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2776" y="2092142"/>
            <a:ext cx="600880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1600" b="1" dirty="0" smtClean="0">
                <a:latin typeface="Candara" panose="020E0502030303020204" pitchFamily="34" charset="0"/>
              </a:rPr>
              <a:t>OFICINA 1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Introduzir </a:t>
            </a:r>
            <a:r>
              <a:rPr lang="pt-BR" sz="1600" dirty="0"/>
              <a:t>o tema de saneamento básico.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Dialogar com a comunidade a importância do manejo/tratamento adequado para os esgotos sanitários, para os resíduos sólidos e para o abastecimento de água.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Informar sobre o andamento da elaboração do Plano Municipal de Saneamento Básico e de Gestão Integrada de Resíduos Sólidos de São Francisco do Conde e, a partir disso, incentivá-los a lutar por seus direitos. 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Explicar as diferenças, vantagens e desvantagens de sistema coletivo e sistema individual para solução da questão dos esgotos sanitários.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Mostrar por meio de pequenas maquetes como funcionam três opções para o manejo/tratamento dos esgotos sanitários, opções individuais previamente estudadas, que se adequam à realidade do Quilombo Dom João. </a:t>
            </a:r>
            <a:r>
              <a:rPr lang="pt-BR" sz="1600" b="1" dirty="0" smtClean="0">
                <a:latin typeface="Candara" panose="020E0502030303020204" pitchFamily="34" charset="0"/>
              </a:rPr>
              <a:t> </a:t>
            </a:r>
          </a:p>
          <a:p>
            <a:pPr algn="just"/>
            <a:endParaRPr lang="pt-BR" sz="1600" b="1" dirty="0" smtClean="0">
              <a:latin typeface="Candara" panose="020E0502030303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006" y="2106522"/>
            <a:ext cx="2583820" cy="1938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2" t="15765" r="33295" b="22587"/>
          <a:stretch/>
        </p:blipFill>
        <p:spPr bwMode="auto">
          <a:xfrm>
            <a:off x="9527587" y="2118397"/>
            <a:ext cx="2456004" cy="1814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2567" y="4601347"/>
            <a:ext cx="1938993" cy="1447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503" y="4355610"/>
            <a:ext cx="2585323" cy="1938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aixaDeTexto 13"/>
          <p:cNvSpPr txBox="1"/>
          <p:nvPr/>
        </p:nvSpPr>
        <p:spPr>
          <a:xfrm>
            <a:off x="6771503" y="1792665"/>
            <a:ext cx="5271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Fotos 8 a 11: Oficina 1 e maquetes apresentadas. 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829446" y="6358162"/>
            <a:ext cx="527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Acervo próprio. </a:t>
            </a: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42338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166258" y="2090057"/>
            <a:ext cx="6151415" cy="402910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04799" y="1451930"/>
            <a:ext cx="11392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Candara" panose="020E0502030303020204" pitchFamily="34" charset="0"/>
              </a:rPr>
              <a:t>METODOLOGIA (projeto </a:t>
            </a:r>
            <a:r>
              <a:rPr lang="pt-BR" sz="2000" b="1" dirty="0" smtClean="0">
                <a:latin typeface="Candara" panose="020E0502030303020204" pitchFamily="34" charset="0"/>
              </a:rPr>
              <a:t>de </a:t>
            </a:r>
            <a:r>
              <a:rPr lang="pt-BR" sz="2000" b="1" dirty="0" smtClean="0">
                <a:latin typeface="Candara" panose="020E0502030303020204" pitchFamily="34" charset="0"/>
              </a:rPr>
              <a:t>saneamento)</a:t>
            </a:r>
            <a:endParaRPr lang="pt-BR" sz="2000" b="1" dirty="0" smtClean="0">
              <a:latin typeface="Candara" panose="020E0502030303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4800" y="2418371"/>
            <a:ext cx="592974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latin typeface="Candara" panose="020E0502030303020204" pitchFamily="34" charset="0"/>
              </a:rPr>
              <a:t>OFICINA 2</a:t>
            </a:r>
          </a:p>
          <a:p>
            <a:endParaRPr lang="pt-BR" b="1" dirty="0" smtClean="0">
              <a:latin typeface="Candara" panose="020E0502030303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Tratar dos temas da água e lixo, falando sobre melhorias possíveis para o Quilombo, deixando claro que seriam apontamentos baseados no que foi observado durante o diagnóstico e em orientações com professores. E que esses pontos, pelo menos por enquanto, não seriam trabalhados a fundo, pois a prioridade era focar nas soluções para os esgotos sanitários. </a:t>
            </a:r>
            <a:endParaRPr lang="pt-BR" sz="1600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Explicar novamente sobre as soluções para o manejo/tratamento dos esgotos sanitários sugeridas, desta vez com imagens auxiliando as maquetes para facilitar a compreensão dos participantes.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601" y="2234192"/>
            <a:ext cx="2431473" cy="1820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3000"/>
                    </a14:imgEffect>
                    <a14:imgEffect>
                      <a14:brightnessContrast bright="21000" contrast="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10" y="4303662"/>
            <a:ext cx="2415264" cy="1815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98" y="2234192"/>
            <a:ext cx="2361230" cy="1766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000" y="4352291"/>
            <a:ext cx="2355828" cy="1766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aixaDeTexto 13"/>
          <p:cNvSpPr txBox="1"/>
          <p:nvPr/>
        </p:nvSpPr>
        <p:spPr>
          <a:xfrm>
            <a:off x="6707421" y="1911417"/>
            <a:ext cx="5271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Fotos 12 a 15: Oficina 4 e painéis apresentadas. 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829446" y="6244760"/>
            <a:ext cx="527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Acervo próprio. </a:t>
            </a: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203400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114113" y="4493921"/>
            <a:ext cx="9696751" cy="2303819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41824" y="2259884"/>
            <a:ext cx="7363387" cy="207462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de cantos arredondados 1"/>
          <p:cNvSpPr/>
          <p:nvPr/>
        </p:nvSpPr>
        <p:spPr>
          <a:xfrm>
            <a:off x="201199" y="1832169"/>
            <a:ext cx="11804754" cy="359576"/>
          </a:xfrm>
          <a:prstGeom prst="roundRect">
            <a:avLst/>
          </a:prstGeom>
          <a:solidFill>
            <a:schemeClr val="bg2">
              <a:lumMod val="9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114113" y="2013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14113" y="1451930"/>
            <a:ext cx="11392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Candara" panose="020E0502030303020204" pitchFamily="34" charset="0"/>
              </a:rPr>
              <a:t>RESULTADO/ </a:t>
            </a:r>
            <a:r>
              <a:rPr lang="pt-BR" sz="2000" b="1" dirty="0" smtClean="0">
                <a:latin typeface="Candara" panose="020E0502030303020204" pitchFamily="34" charset="0"/>
              </a:rPr>
              <a:t>DISCUSSÃO</a:t>
            </a:r>
            <a:endParaRPr lang="pt-BR" sz="2000" b="1" dirty="0" smtClean="0">
              <a:latin typeface="Candara" panose="020E0502030303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8699" y="2378633"/>
            <a:ext cx="71615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/>
              <a:t>CONDIÇÕES: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A</a:t>
            </a:r>
            <a:r>
              <a:rPr lang="pt-BR" sz="1600" dirty="0" smtClean="0"/>
              <a:t>penas </a:t>
            </a:r>
            <a:r>
              <a:rPr lang="pt-BR" sz="1600" dirty="0"/>
              <a:t>34% das residências entrevistadas recebem água direto da rede de distribuição </a:t>
            </a:r>
            <a:r>
              <a:rPr lang="pt-BR" sz="1600" dirty="0" smtClean="0"/>
              <a:t>da concessionária </a:t>
            </a:r>
            <a:r>
              <a:rPr lang="pt-BR" sz="1600" dirty="0"/>
              <a:t>estadual e estas pagam o valor da tarifa social. </a:t>
            </a:r>
            <a:endParaRPr lang="pt-B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 maioria das residências não possui </a:t>
            </a:r>
            <a:r>
              <a:rPr lang="pt-BR" sz="1600" dirty="0" smtClean="0"/>
              <a:t>instalkações hidrossanitárias.  </a:t>
            </a:r>
            <a:r>
              <a:rPr lang="pt-BR" sz="1600" dirty="0" smtClean="0"/>
              <a:t>Muitas tem somente um ponto de água.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Muitos fazem uso da descarga manual.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Não há relatos de falta de água.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1199" y="1822413"/>
            <a:ext cx="11716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Candara" panose="020E0502030303020204" pitchFamily="34" charset="0"/>
              </a:rPr>
              <a:t>ÁGUA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0573" y="4493921"/>
            <a:ext cx="9376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andara" panose="020E0502030303020204" pitchFamily="34" charset="0"/>
              </a:rPr>
              <a:t>PROPOSTAS: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Ampliar </a:t>
            </a:r>
            <a:r>
              <a:rPr lang="pt-BR" sz="1600" dirty="0"/>
              <a:t>o atendimento, universalizando a distribuição da </a:t>
            </a:r>
            <a:r>
              <a:rPr lang="pt-BR" sz="1600" dirty="0" smtClean="0"/>
              <a:t>água.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Continuar </a:t>
            </a:r>
            <a:r>
              <a:rPr lang="pt-BR" sz="1600" dirty="0"/>
              <a:t>o uso da descarga manual nos vasos sanitários das casas, pois economiza água e gera menos esgotos sanitários.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Reservar </a:t>
            </a:r>
            <a:r>
              <a:rPr lang="pt-BR" sz="1600" dirty="0"/>
              <a:t>água no domicílio com todos os cuidados inerentes à saúde pública, pois nenhuma casa no Quilombo possui reservatório. O uso de reservatório domiciliar de água vai garantir uma maior tranquilidade aos moradores em casos de falta da mesma.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1600" dirty="0" smtClean="0"/>
              <a:t>Implementar </a:t>
            </a:r>
            <a:r>
              <a:rPr lang="pt-BR" sz="1600" dirty="0"/>
              <a:t>o sistema de captação da água de chuva dos telhados, face à elevada pluviosidade local, nos domicílios de moradores que queiram reduzir seu consumo e custos com a conta de água.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30" y="2688249"/>
            <a:ext cx="2008355" cy="1506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7427" y="2751012"/>
            <a:ext cx="1908602" cy="1429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70468" y="4597193"/>
            <a:ext cx="2111433" cy="1586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aixaDeTexto 15"/>
          <p:cNvSpPr txBox="1"/>
          <p:nvPr/>
        </p:nvSpPr>
        <p:spPr>
          <a:xfrm>
            <a:off x="8075441" y="2196801"/>
            <a:ext cx="5271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Fotos 15 a 17: Instalações </a:t>
            </a:r>
            <a:r>
              <a:rPr lang="pt-BR" sz="1400" dirty="0" err="1" smtClean="0"/>
              <a:t>hidrossanitárias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0028570" y="6508560"/>
            <a:ext cx="1811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Acervo próprio. </a:t>
            </a: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423389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1943</Words>
  <Application>Microsoft Office PowerPoint</Application>
  <PresentationFormat>Custom</PresentationFormat>
  <Paragraphs>146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do Office</vt:lpstr>
      <vt:lpstr>CONDIÇÕES ATUAIS E PROPOSTAS DE MELHORIAS PARA ESGOTAMENTO SANITÁRIO, ABASTECIMENTO DE ÁGUA E MANEJO DE RESÍDUOS SÓLIDOS NO QUILOMBO DOM JOÃO, EM SÃO FRANCISCO DO CONDE/BAHIA</vt:lpstr>
      <vt:lpstr>Este trabalho é fruto de um curso de especialização na área de Assistência Técnica em Arquitetura, Urbanismo e Engenharia da Universidade Federal da Bahia (PPGAU/UFBA), e foi desenvolvido entre novembro de 2015 a novembro de 2016. O curso tem como perspectiva a elaboração participativa de projetos de interesse social, com vistas a ampliar o acesso a recursos públicos na promoção de melhor qualidade de moradia e fortalecimento da cidadania.  Formou-se uma equipe composta por quatro arquitetas e urbanistas e um cientista social. O local escolhido para ser trabalhado foi o Quilombo Dom João, uma vez que era desejo da equipe prestar assessoria técnica a uma comunidade tradicional e o Quilombo apresentava condições que atraíram a equipe, além disso, os quilombolas aceitaram e apoiaram a atuação da equipe na comunidade.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Moraes</cp:lastModifiedBy>
  <cp:revision>32</cp:revision>
  <cp:lastPrinted>2017-06-19T20:42:15Z</cp:lastPrinted>
  <dcterms:created xsi:type="dcterms:W3CDTF">2017-05-30T09:26:55Z</dcterms:created>
  <dcterms:modified xsi:type="dcterms:W3CDTF">2017-06-22T04:06:29Z</dcterms:modified>
</cp:coreProperties>
</file>