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9" r:id="rId2"/>
    <p:sldId id="318" r:id="rId3"/>
    <p:sldId id="295" r:id="rId4"/>
    <p:sldId id="305" r:id="rId5"/>
    <p:sldId id="306" r:id="rId6"/>
    <p:sldId id="296" r:id="rId7"/>
    <p:sldId id="307" r:id="rId8"/>
    <p:sldId id="299" r:id="rId9"/>
    <p:sldId id="320" r:id="rId10"/>
    <p:sldId id="321" r:id="rId11"/>
    <p:sldId id="308" r:id="rId12"/>
    <p:sldId id="311" r:id="rId13"/>
    <p:sldId id="312" r:id="rId14"/>
    <p:sldId id="316" r:id="rId15"/>
    <p:sldId id="313" r:id="rId16"/>
    <p:sldId id="315" r:id="rId17"/>
    <p:sldId id="314" r:id="rId18"/>
    <p:sldId id="317" r:id="rId19"/>
    <p:sldId id="309" r:id="rId20"/>
    <p:sldId id="304" r:id="rId21"/>
    <p:sldId id="319" r:id="rId22"/>
    <p:sldId id="310" r:id="rId23"/>
    <p:sldId id="300" r:id="rId24"/>
    <p:sldId id="301" r:id="rId25"/>
    <p:sldId id="303" r:id="rId26"/>
    <p:sldId id="292" r:id="rId27"/>
    <p:sldId id="297" r:id="rId28"/>
    <p:sldId id="30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-1354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1CAD6-9DE0-41CE-A6C5-73BB58813E5E}" type="datetimeFigureOut">
              <a:rPr lang="pt-BR" smtClean="0"/>
              <a:pPr/>
              <a:t>05/05/2022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9553F-23CA-471D-A911-18D7CCDBCA2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8A88F-03BE-4A46-9CC9-7A44B11500C1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pPr/>
              <a:t>05/05/2022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2842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pPr/>
              <a:t>05/05/2022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61693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pPr/>
              <a:t>05/05/2022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31518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pPr/>
              <a:t>05/05/2022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49829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pPr/>
              <a:t>05/05/2022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811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pPr/>
              <a:t>05/05/2022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775351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pPr/>
              <a:t>05/05/2022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68720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pPr/>
              <a:t>05/05/2022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676444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pPr/>
              <a:t>05/05/2022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476556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pPr/>
              <a:t>05/05/2022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03331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pPr/>
              <a:t>05/05/2022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2318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9A28E-8AF8-43EA-AF7C-EFAC1E0B5B94}" type="datetimeFigureOut">
              <a:rPr lang="pt-BR" smtClean="0"/>
              <a:pPr/>
              <a:t>05/05/2022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5601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1" y="664028"/>
            <a:ext cx="9143999" cy="1358537"/>
          </a:xfrm>
        </p:spPr>
        <p:txBody>
          <a:bodyPr>
            <a:normAutofit/>
          </a:bodyPr>
          <a:lstStyle/>
          <a:p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PROJETO “COMPOSTAR É BEM-ESTAR”</a:t>
            </a:r>
            <a:endParaRPr lang="pt-BR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ítulo 2"/>
          <p:cNvSpPr>
            <a:spLocks noGrp="1"/>
          </p:cNvSpPr>
          <p:nvPr>
            <p:ph type="subTitle" idx="1"/>
          </p:nvPr>
        </p:nvSpPr>
        <p:spPr>
          <a:xfrm>
            <a:off x="379504" y="4290424"/>
            <a:ext cx="2903628" cy="165576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pt-BR" dirty="0"/>
              <a:t>Autores</a:t>
            </a:r>
            <a:r>
              <a:rPr lang="pt-BR" dirty="0" smtClean="0"/>
              <a:t>: </a:t>
            </a:r>
          </a:p>
          <a:p>
            <a:pPr algn="l"/>
            <a:r>
              <a:rPr lang="pt-BR" dirty="0" smtClean="0"/>
              <a:t>Shinkai, Silvia Mayumi; </a:t>
            </a:r>
          </a:p>
          <a:p>
            <a:pPr algn="l"/>
            <a:r>
              <a:rPr lang="pt-BR" dirty="0" smtClean="0"/>
              <a:t>Campachi, Fernanda Marin; </a:t>
            </a:r>
          </a:p>
          <a:p>
            <a:pPr algn="l"/>
            <a:r>
              <a:rPr lang="pt-BR" dirty="0" smtClean="0"/>
              <a:t>Nogueira, Vera Lúcia</a:t>
            </a:r>
            <a:endParaRPr lang="pt-BR" dirty="0"/>
          </a:p>
          <a:p>
            <a:pPr algn="l"/>
            <a:endParaRPr lang="pt-BR" dirty="0"/>
          </a:p>
        </p:txBody>
      </p:sp>
      <p:pic>
        <p:nvPicPr>
          <p:cNvPr id="6" name="Picture 2" descr="C:\Users\cea1\Desktop\compostagem\compostage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9262" y="2433393"/>
            <a:ext cx="3320144" cy="2906907"/>
          </a:xfrm>
          <a:prstGeom prst="rect">
            <a:avLst/>
          </a:prstGeom>
          <a:noFill/>
        </p:spPr>
      </p:pic>
      <p:pic>
        <p:nvPicPr>
          <p:cNvPr id="21505" name="Picture 1" descr="D:\ServidorCEA\Logos\Compostagem é bem est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8413" y="5355772"/>
            <a:ext cx="2062297" cy="1034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6957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cea1\Desktop\Assemae\Scan_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418" y="1099457"/>
            <a:ext cx="7512133" cy="54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Imagem 2" descr="IMG_20190413_1544399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628" y="2460170"/>
            <a:ext cx="2169515" cy="2880000"/>
          </a:xfrm>
          <a:prstGeom prst="rect">
            <a:avLst/>
          </a:prstGeom>
          <a:noFill/>
        </p:spPr>
      </p:pic>
      <p:pic>
        <p:nvPicPr>
          <p:cNvPr id="2050" name="Imagem 3" descr="IMG-20190315-WA0087"/>
          <p:cNvPicPr>
            <a:picLocks noChangeAspect="1" noChangeArrowheads="1"/>
          </p:cNvPicPr>
          <p:nvPr/>
        </p:nvPicPr>
        <p:blipFill>
          <a:blip r:embed="rId3" cstate="print"/>
          <a:srcRect t="5055" r="24789" b="3852"/>
          <a:stretch>
            <a:fillRect/>
          </a:stretch>
        </p:blipFill>
        <p:spPr bwMode="auto">
          <a:xfrm>
            <a:off x="3026229" y="2688772"/>
            <a:ext cx="3254829" cy="2623457"/>
          </a:xfrm>
          <a:prstGeom prst="rect">
            <a:avLst/>
          </a:prstGeom>
          <a:noFill/>
        </p:spPr>
      </p:pic>
      <p:pic>
        <p:nvPicPr>
          <p:cNvPr id="2049" name="Imagem 1" descr="IMG_20190413_1542142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4972" y="2460171"/>
            <a:ext cx="2169515" cy="2880000"/>
          </a:xfrm>
          <a:prstGeom prst="rect">
            <a:avLst/>
          </a:prstGeom>
          <a:noFill/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2619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6581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91886" y="1317171"/>
            <a:ext cx="83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ENTREGA  DAS COMPOSTEIRAS</a:t>
            </a:r>
            <a:endParaRPr lang="pt-BR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0" descr="IMG_20190516_100641648"/>
          <p:cNvPicPr>
            <a:picLocks noChangeAspect="1" noChangeArrowheads="1"/>
          </p:cNvPicPr>
          <p:nvPr/>
        </p:nvPicPr>
        <p:blipFill>
          <a:blip r:embed="rId2" cstate="print"/>
          <a:srcRect l="11012" b="-842"/>
          <a:stretch>
            <a:fillRect/>
          </a:stretch>
        </p:blipFill>
        <p:spPr bwMode="auto">
          <a:xfrm>
            <a:off x="2184513" y="1580927"/>
            <a:ext cx="1565166" cy="2359702"/>
          </a:xfrm>
          <a:prstGeom prst="rect">
            <a:avLst/>
          </a:prstGeom>
          <a:noFill/>
        </p:spPr>
      </p:pic>
      <p:pic>
        <p:nvPicPr>
          <p:cNvPr id="13" name="Imagem 2" descr="IMG-20220404-WA00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7754" y="1591813"/>
            <a:ext cx="1751905" cy="2340000"/>
          </a:xfrm>
          <a:prstGeom prst="rect">
            <a:avLst/>
          </a:prstGeom>
          <a:noFill/>
        </p:spPr>
      </p:pic>
      <p:sp>
        <p:nvSpPr>
          <p:cNvPr id="15" name="CaixaDeTexto 14"/>
          <p:cNvSpPr txBox="1"/>
          <p:nvPr/>
        </p:nvSpPr>
        <p:spPr>
          <a:xfrm>
            <a:off x="370114" y="1110343"/>
            <a:ext cx="832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ACOMPANHAMENTO DO PROJETO NAS RESIDÊNCIAS</a:t>
            </a:r>
            <a:endParaRPr lang="pt-BR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Imagem 6" descr="IMG-20220330-WA0010"/>
          <p:cNvPicPr>
            <a:picLocks noChangeAspect="1" noChangeArrowheads="1"/>
          </p:cNvPicPr>
          <p:nvPr/>
        </p:nvPicPr>
        <p:blipFill>
          <a:blip r:embed="rId4" cstate="print"/>
          <a:srcRect t="2338" b="5087"/>
          <a:stretch>
            <a:fillRect/>
          </a:stretch>
        </p:blipFill>
        <p:spPr bwMode="auto">
          <a:xfrm>
            <a:off x="4894646" y="3973285"/>
            <a:ext cx="1742729" cy="2520000"/>
          </a:xfrm>
          <a:prstGeom prst="rect">
            <a:avLst/>
          </a:prstGeom>
          <a:noFill/>
        </p:spPr>
      </p:pic>
      <p:pic>
        <p:nvPicPr>
          <p:cNvPr id="12" name="Imagem 11" descr="IMG-20220330-WA0013"/>
          <p:cNvPicPr>
            <a:picLocks noChangeAspect="1" noChangeArrowheads="1"/>
          </p:cNvPicPr>
          <p:nvPr/>
        </p:nvPicPr>
        <p:blipFill>
          <a:blip r:embed="rId5" cstate="print"/>
          <a:srcRect r="5278"/>
          <a:stretch>
            <a:fillRect/>
          </a:stretch>
        </p:blipFill>
        <p:spPr bwMode="auto">
          <a:xfrm>
            <a:off x="2099119" y="3983883"/>
            <a:ext cx="1787081" cy="25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G-20211216-WA0015"/>
          <p:cNvPicPr>
            <a:picLocks noChangeAspect="1" noChangeArrowheads="1"/>
          </p:cNvPicPr>
          <p:nvPr/>
        </p:nvPicPr>
        <p:blipFill>
          <a:blip r:embed="rId2" cstate="print"/>
          <a:srcRect l="6910" r="4812" b="13793"/>
          <a:stretch>
            <a:fillRect/>
          </a:stretch>
        </p:blipFill>
        <p:spPr bwMode="auto">
          <a:xfrm>
            <a:off x="1981200" y="3923569"/>
            <a:ext cx="1931982" cy="2520000"/>
          </a:xfrm>
          <a:prstGeom prst="rect">
            <a:avLst/>
          </a:prstGeom>
          <a:noFill/>
        </p:spPr>
      </p:pic>
      <p:pic>
        <p:nvPicPr>
          <p:cNvPr id="10" name="Imagem 12" descr="IMG-20210406-WA0033"/>
          <p:cNvPicPr>
            <a:picLocks noChangeAspect="1" noChangeArrowheads="1"/>
          </p:cNvPicPr>
          <p:nvPr/>
        </p:nvPicPr>
        <p:blipFill>
          <a:blip r:embed="rId3" cstate="print"/>
          <a:srcRect l="15929" b="16703"/>
          <a:stretch>
            <a:fillRect/>
          </a:stretch>
        </p:blipFill>
        <p:spPr bwMode="auto">
          <a:xfrm>
            <a:off x="2003171" y="1215208"/>
            <a:ext cx="1903344" cy="2520000"/>
          </a:xfrm>
          <a:prstGeom prst="rect">
            <a:avLst/>
          </a:prstGeom>
          <a:noFill/>
        </p:spPr>
      </p:pic>
      <p:pic>
        <p:nvPicPr>
          <p:cNvPr id="13" name="Imagem 5" descr="16b72176-54a8-4312-ad36-6af8c4f2907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5277" y="1206625"/>
            <a:ext cx="1650436" cy="2520000"/>
          </a:xfrm>
          <a:prstGeom prst="rect">
            <a:avLst/>
          </a:prstGeom>
          <a:noFill/>
        </p:spPr>
      </p:pic>
      <p:pic>
        <p:nvPicPr>
          <p:cNvPr id="8" name="Imagem 7" descr="IMG-20210709-WA0002"/>
          <p:cNvPicPr>
            <a:picLocks noChangeAspect="1" noChangeArrowheads="1"/>
          </p:cNvPicPr>
          <p:nvPr/>
        </p:nvPicPr>
        <p:blipFill>
          <a:blip r:embed="rId5" cstate="print"/>
          <a:srcRect t="8366" r="8230" b="6104"/>
          <a:stretch>
            <a:fillRect/>
          </a:stretch>
        </p:blipFill>
        <p:spPr bwMode="auto">
          <a:xfrm>
            <a:off x="5254349" y="3918856"/>
            <a:ext cx="2027671" cy="25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11" descr="IMG_20190813_083833770"/>
          <p:cNvPicPr>
            <a:picLocks noChangeAspect="1" noChangeArrowheads="1"/>
          </p:cNvPicPr>
          <p:nvPr/>
        </p:nvPicPr>
        <p:blipFill>
          <a:blip r:embed="rId2" cstate="print"/>
          <a:srcRect l="5698" t="6622" r="2646"/>
          <a:stretch>
            <a:fillRect/>
          </a:stretch>
        </p:blipFill>
        <p:spPr bwMode="auto">
          <a:xfrm>
            <a:off x="1292904" y="3875516"/>
            <a:ext cx="3306382" cy="2520000"/>
          </a:xfrm>
          <a:prstGeom prst="rect">
            <a:avLst/>
          </a:prstGeom>
          <a:noFill/>
        </p:spPr>
      </p:pic>
      <p:pic>
        <p:nvPicPr>
          <p:cNvPr id="6" name="Imagem 6" descr="64be690f-1c1f-4492-b80c-d9d334151f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5955" y="3836486"/>
            <a:ext cx="3362782" cy="2520000"/>
          </a:xfrm>
          <a:prstGeom prst="rect">
            <a:avLst/>
          </a:prstGeom>
          <a:noFill/>
        </p:spPr>
      </p:pic>
      <p:pic>
        <p:nvPicPr>
          <p:cNvPr id="7" name="Imagem 9" descr="DSC07057"/>
          <p:cNvPicPr>
            <a:picLocks noChangeAspect="1" noChangeArrowheads="1"/>
          </p:cNvPicPr>
          <p:nvPr/>
        </p:nvPicPr>
        <p:blipFill>
          <a:blip r:embed="rId4" cstate="print"/>
          <a:srcRect r="4855"/>
          <a:stretch>
            <a:fillRect/>
          </a:stretch>
        </p:blipFill>
        <p:spPr bwMode="auto">
          <a:xfrm>
            <a:off x="1271385" y="1333542"/>
            <a:ext cx="3169986" cy="2433133"/>
          </a:xfrm>
          <a:prstGeom prst="rect">
            <a:avLst/>
          </a:prstGeom>
          <a:noFill/>
        </p:spPr>
      </p:pic>
      <p:pic>
        <p:nvPicPr>
          <p:cNvPr id="8" name="Imagem 8" descr="20190820_080319"/>
          <p:cNvPicPr>
            <a:picLocks noChangeAspect="1" noChangeArrowheads="1"/>
          </p:cNvPicPr>
          <p:nvPr/>
        </p:nvPicPr>
        <p:blipFill>
          <a:blip r:embed="rId5" cstate="print"/>
          <a:srcRect l="3467" r="21991"/>
          <a:stretch>
            <a:fillRect/>
          </a:stretch>
        </p:blipFill>
        <p:spPr bwMode="auto">
          <a:xfrm>
            <a:off x="5163140" y="1181142"/>
            <a:ext cx="2503311" cy="25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:\Users\cea1\Desktop\compostagem\CAPACITAÇÃO\IMG-20210426-WA00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2939" y="1260429"/>
            <a:ext cx="162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30729" name="Imagem 19" descr="20200914_0739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962399"/>
            <a:ext cx="1887225" cy="2520000"/>
          </a:xfrm>
          <a:prstGeom prst="rect">
            <a:avLst/>
          </a:prstGeom>
          <a:noFill/>
        </p:spPr>
      </p:pic>
      <p:pic>
        <p:nvPicPr>
          <p:cNvPr id="30726" name="Imagem 16" descr="IMG-20200908-WA0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50495"/>
            <a:ext cx="1887225" cy="2520000"/>
          </a:xfrm>
          <a:prstGeom prst="rect">
            <a:avLst/>
          </a:prstGeom>
          <a:noFill/>
        </p:spPr>
      </p:pic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0" name="Imagem 7" descr="20190826_140059_HD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2972" y="3947431"/>
            <a:ext cx="1642996" cy="25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Imagem 9" descr="20190820_090627"/>
          <p:cNvPicPr>
            <a:picLocks noChangeAspect="1" noChangeArrowheads="1"/>
          </p:cNvPicPr>
          <p:nvPr/>
        </p:nvPicPr>
        <p:blipFill>
          <a:blip r:embed="rId2" cstate="print"/>
          <a:srcRect r="8140"/>
          <a:stretch>
            <a:fillRect/>
          </a:stretch>
        </p:blipFill>
        <p:spPr bwMode="auto">
          <a:xfrm>
            <a:off x="5094511" y="1298120"/>
            <a:ext cx="3079698" cy="2520000"/>
          </a:xfrm>
          <a:prstGeom prst="rect">
            <a:avLst/>
          </a:prstGeom>
          <a:noFill/>
        </p:spPr>
      </p:pic>
      <p:pic>
        <p:nvPicPr>
          <p:cNvPr id="34818" name="Imagem 10" descr="20190826_133401_HD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2114" y="3971924"/>
            <a:ext cx="3361708" cy="2526847"/>
          </a:xfrm>
          <a:prstGeom prst="rect">
            <a:avLst/>
          </a:prstGeom>
          <a:noFill/>
        </p:spPr>
      </p:pic>
      <p:pic>
        <p:nvPicPr>
          <p:cNvPr id="34817" name="Imagem 11" descr="20190820_0817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6478" y="3967843"/>
            <a:ext cx="3338174" cy="2509157"/>
          </a:xfrm>
          <a:prstGeom prst="rect">
            <a:avLst/>
          </a:prstGeom>
          <a:noFill/>
        </p:spPr>
      </p:pic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9" name="Imagem 8" descr="D:\ServidorCEA\_CEA FOTOS e IMAGENS\2019\6 Junho\Composto Joana Helena\IMG_20190610_1012098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9181" y="1260429"/>
            <a:ext cx="288169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Imagem 4" descr="IMG-20200404-WA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1743" y="1269545"/>
            <a:ext cx="3352599" cy="2520000"/>
          </a:xfrm>
          <a:prstGeom prst="rect">
            <a:avLst/>
          </a:prstGeom>
          <a:noFill/>
        </p:spPr>
      </p:pic>
      <p:pic>
        <p:nvPicPr>
          <p:cNvPr id="6147" name="Imagem 3" descr="IMG-20200403-WA00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9012" y="1254579"/>
            <a:ext cx="3341795" cy="2511879"/>
          </a:xfrm>
          <a:prstGeom prst="rect">
            <a:avLst/>
          </a:prstGeom>
          <a:noFill/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8" name="Imagem 7" descr="C:\Users\cea1\Desktop\compostagem\novas\DSC0707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4761" y="4036286"/>
            <a:ext cx="3328009" cy="238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 descr="D:\ServidorCEA\_CEA FOTOS e IMAGENS\2021\6-JUNHO\Compostagem núcleo dos idosos\IMG-20210701-WA0011.jpg"/>
          <p:cNvPicPr/>
          <p:nvPr/>
        </p:nvPicPr>
        <p:blipFill>
          <a:blip r:embed="rId5" cstate="print"/>
          <a:srcRect l="17191" r="4553"/>
          <a:stretch>
            <a:fillRect/>
          </a:stretch>
        </p:blipFill>
        <p:spPr bwMode="auto">
          <a:xfrm>
            <a:off x="805543" y="3910714"/>
            <a:ext cx="35052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 descr="20190826_140625_HD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7142" y="1186542"/>
            <a:ext cx="1887225" cy="2520000"/>
          </a:xfrm>
          <a:prstGeom prst="rect">
            <a:avLst/>
          </a:prstGeom>
          <a:noFill/>
        </p:spPr>
      </p:pic>
      <p:pic>
        <p:nvPicPr>
          <p:cNvPr id="3" name="Imagem 5" descr="IMG-20210705-WA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9715" y="3875315"/>
            <a:ext cx="2547256" cy="2547256"/>
          </a:xfrm>
          <a:prstGeom prst="rect">
            <a:avLst/>
          </a:prstGeom>
          <a:noFill/>
        </p:spPr>
      </p:pic>
      <p:pic>
        <p:nvPicPr>
          <p:cNvPr id="4" name="Imagem 2" descr="IMG_20201228_1426366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2455" y="3895724"/>
            <a:ext cx="1926771" cy="2561472"/>
          </a:xfrm>
          <a:prstGeom prst="rect">
            <a:avLst/>
          </a:prstGeom>
          <a:noFill/>
        </p:spPr>
      </p:pic>
      <p:pic>
        <p:nvPicPr>
          <p:cNvPr id="5" name="Imagem 1" descr="WhatsApp Image 2020-06-09 at 09.41.18 (1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6285" y="1149803"/>
            <a:ext cx="1861781" cy="2486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7" descr="IMG-20210617-WA0008"/>
          <p:cNvPicPr>
            <a:picLocks noChangeAspect="1" noChangeArrowheads="1"/>
          </p:cNvPicPr>
          <p:nvPr/>
        </p:nvPicPr>
        <p:blipFill>
          <a:blip r:embed="rId2" cstate="print"/>
          <a:srcRect r="10831" b="6622"/>
          <a:stretch>
            <a:fillRect/>
          </a:stretch>
        </p:blipFill>
        <p:spPr bwMode="auto">
          <a:xfrm>
            <a:off x="204596" y="1663959"/>
            <a:ext cx="2749787" cy="2160000"/>
          </a:xfrm>
          <a:prstGeom prst="rect">
            <a:avLst/>
          </a:prstGeom>
          <a:noFill/>
        </p:spPr>
      </p:pic>
      <p:pic>
        <p:nvPicPr>
          <p:cNvPr id="3" name="Imagem 10" descr="P_20190430_141725"/>
          <p:cNvPicPr>
            <a:picLocks noChangeAspect="1" noChangeArrowheads="1"/>
          </p:cNvPicPr>
          <p:nvPr/>
        </p:nvPicPr>
        <p:blipFill>
          <a:blip r:embed="rId3" cstate="print"/>
          <a:srcRect r="9639"/>
          <a:stretch>
            <a:fillRect/>
          </a:stretch>
        </p:blipFill>
        <p:spPr bwMode="auto">
          <a:xfrm>
            <a:off x="6406242" y="4167868"/>
            <a:ext cx="2585358" cy="2145846"/>
          </a:xfrm>
          <a:prstGeom prst="rect">
            <a:avLst/>
          </a:prstGeom>
          <a:noFill/>
        </p:spPr>
      </p:pic>
      <p:pic>
        <p:nvPicPr>
          <p:cNvPr id="4" name="Imagem 13" descr="IMG_20181121_100346755_HD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3800" y="1643065"/>
            <a:ext cx="2889244" cy="2166933"/>
          </a:xfrm>
          <a:prstGeom prst="rect">
            <a:avLst/>
          </a:prstGeom>
          <a:noFill/>
        </p:spPr>
      </p:pic>
      <p:pic>
        <p:nvPicPr>
          <p:cNvPr id="5" name="Imagem 18" descr="DSC05370"/>
          <p:cNvPicPr>
            <a:picLocks noChangeAspect="1" noChangeArrowheads="1"/>
          </p:cNvPicPr>
          <p:nvPr/>
        </p:nvPicPr>
        <p:blipFill>
          <a:blip r:embed="rId5" cstate="print"/>
          <a:srcRect r="5850"/>
          <a:stretch>
            <a:fillRect/>
          </a:stretch>
        </p:blipFill>
        <p:spPr bwMode="auto">
          <a:xfrm>
            <a:off x="3474502" y="4166507"/>
            <a:ext cx="2697698" cy="2147208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163286" y="1066800"/>
            <a:ext cx="8643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ACOMPANHAMENTO DO PROJETO NAS ESCOLAS</a:t>
            </a:r>
            <a:endParaRPr lang="pt-BR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m 12" descr="IMG_20181121_101929685_HDR"/>
          <p:cNvPicPr>
            <a:picLocks noChangeAspect="1" noChangeArrowheads="1"/>
          </p:cNvPicPr>
          <p:nvPr/>
        </p:nvPicPr>
        <p:blipFill>
          <a:blip r:embed="rId6" cstate="print"/>
          <a:srcRect t="10171" b="3989"/>
          <a:stretch>
            <a:fillRect/>
          </a:stretch>
        </p:blipFill>
        <p:spPr bwMode="auto">
          <a:xfrm>
            <a:off x="7026222" y="1617104"/>
            <a:ext cx="1889177" cy="2157466"/>
          </a:xfrm>
          <a:prstGeom prst="rect">
            <a:avLst/>
          </a:prstGeom>
          <a:noFill/>
        </p:spPr>
      </p:pic>
      <p:pic>
        <p:nvPicPr>
          <p:cNvPr id="10" name="Picture 1" descr="D:\ServidorCEA\_CEA FOTOS e IMAGENS\2019\3 MARÇO\Cmpostar Bem Estar na unidade escolar\IMG-20190329-WA0059.jpg"/>
          <p:cNvPicPr>
            <a:picLocks noChangeAspect="1" noChangeArrowheads="1"/>
          </p:cNvPicPr>
          <p:nvPr/>
        </p:nvPicPr>
        <p:blipFill>
          <a:blip r:embed="rId7" cstate="print"/>
          <a:srcRect l="15407" t="19520"/>
          <a:stretch>
            <a:fillRect/>
          </a:stretch>
        </p:blipFill>
        <p:spPr bwMode="auto">
          <a:xfrm>
            <a:off x="185058" y="4201885"/>
            <a:ext cx="2988465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7789" t="28309" r="38768" b="25054"/>
          <a:stretch>
            <a:fillRect/>
          </a:stretch>
        </p:blipFill>
        <p:spPr bwMode="auto">
          <a:xfrm>
            <a:off x="5096446" y="1838745"/>
            <a:ext cx="4047554" cy="318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Resultado de imagem para mapa do brasil estados"/>
          <p:cNvPicPr>
            <a:picLocks noChangeAspect="1" noChangeArrowheads="1"/>
          </p:cNvPicPr>
          <p:nvPr/>
        </p:nvPicPr>
        <p:blipFill>
          <a:blip r:embed="rId4" cstate="print"/>
          <a:srcRect l="44099" r="5501" b="13114"/>
          <a:stretch>
            <a:fillRect/>
          </a:stretch>
        </p:blipFill>
        <p:spPr bwMode="auto">
          <a:xfrm>
            <a:off x="0" y="1120877"/>
            <a:ext cx="4088831" cy="3524445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2272809" y="1156153"/>
            <a:ext cx="40992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PENÁPOLIS- SP</a:t>
            </a:r>
            <a:endParaRPr lang="pt-BR" sz="4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M:\Comunicação\Fotos\Estação de Tratamento de Água - ETA\ETA_2017\IMG_48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33" y="4689987"/>
            <a:ext cx="2890851" cy="216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/>
          <p:cNvSpPr txBox="1"/>
          <p:nvPr/>
        </p:nvSpPr>
        <p:spPr>
          <a:xfrm>
            <a:off x="3022540" y="5103674"/>
            <a:ext cx="6121459" cy="193899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700" b="1" dirty="0" smtClean="0">
                <a:latin typeface="Times New Roman" pitchFamily="18" charset="0"/>
                <a:cs typeface="Times New Roman" pitchFamily="18" charset="0"/>
              </a:rPr>
              <a:t>64.098 HABITANTES (estimativa IBGE-2021) </a:t>
            </a:r>
          </a:p>
          <a:p>
            <a:pPr>
              <a:buFont typeface="Wingdings" pitchFamily="2" charset="2"/>
              <a:buChar char="ü"/>
            </a:pPr>
            <a:r>
              <a:rPr lang="pt-BR" sz="1700" b="1" dirty="0" smtClean="0">
                <a:latin typeface="Times New Roman" pitchFamily="18" charset="0"/>
                <a:cs typeface="Times New Roman" pitchFamily="18" charset="0"/>
              </a:rPr>
              <a:t> GESTÃO MUNICIPAL – DEPARTAMENTO AUTÔNOMO DE ÁGUA E ESGOTO DE PENÁPOLIS (DAEP) - AUTARQUIA MUNICIPAL</a:t>
            </a:r>
            <a:endParaRPr lang="pt-BR" sz="17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t-BR" sz="1700" b="1" dirty="0" smtClean="0">
                <a:latin typeface="Times New Roman" pitchFamily="18" charset="0"/>
                <a:cs typeface="Times New Roman" pitchFamily="18" charset="0"/>
              </a:rPr>
              <a:t>100% ATENDIMENTO URBANO DE ÁGUA, ESGOTO E RESÍDUOS SÓLIDOS</a:t>
            </a:r>
          </a:p>
          <a:p>
            <a:endParaRPr lang="pt-BR" sz="1700" b="1" dirty="0" smtClean="0"/>
          </a:p>
        </p:txBody>
      </p:sp>
      <p:pic>
        <p:nvPicPr>
          <p:cNvPr id="3084" name="Picture 12" descr="Seta desenhada à mão para a frente apontando para a direita - ícones de  setas grát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89060" y="2676065"/>
            <a:ext cx="2440140" cy="1098038"/>
          </a:xfrm>
          <a:prstGeom prst="rect">
            <a:avLst/>
          </a:prstGeom>
          <a:noFill/>
        </p:spPr>
      </p:pic>
      <p:pic>
        <p:nvPicPr>
          <p:cNvPr id="7" name="Picture 16" descr="DAEPVAZ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29707" y="6205982"/>
            <a:ext cx="802430" cy="54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" y="1172132"/>
            <a:ext cx="8903812" cy="139689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sz="3100" b="1" dirty="0" smtClean="0">
                <a:latin typeface="Times New Roman" pitchFamily="18" charset="0"/>
                <a:cs typeface="Times New Roman" pitchFamily="18" charset="0"/>
              </a:rPr>
              <a:t>EVOLUÇÃO DO PROJETO:</a:t>
            </a:r>
            <a:r>
              <a:rPr lang="pt-BR" sz="31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None/>
            </a:pPr>
            <a:r>
              <a:rPr lang="pt-BR" sz="3100" dirty="0" smtClean="0">
                <a:latin typeface="Times New Roman" pitchFamily="18" charset="0"/>
                <a:cs typeface="Times New Roman" pitchFamily="18" charset="0"/>
              </a:rPr>
              <a:t>2020 e 2021 distribuição de mais </a:t>
            </a:r>
            <a:r>
              <a:rPr lang="pt-BR" sz="3100" b="1" dirty="0" smtClean="0">
                <a:latin typeface="Times New Roman" pitchFamily="18" charset="0"/>
                <a:cs typeface="Times New Roman" pitchFamily="18" charset="0"/>
              </a:rPr>
              <a:t>150 unidades </a:t>
            </a:r>
            <a:r>
              <a:rPr lang="pt-BR" sz="3100" dirty="0" smtClean="0">
                <a:latin typeface="Times New Roman" pitchFamily="18" charset="0"/>
                <a:cs typeface="Times New Roman" pitchFamily="18" charset="0"/>
              </a:rPr>
              <a:t>de caixas de composteiras;</a:t>
            </a:r>
          </a:p>
          <a:p>
            <a:pPr marL="0" indent="0">
              <a:buNone/>
            </a:pPr>
            <a:endParaRPr lang="pt-BR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t-BR" sz="3400" b="1" dirty="0" smtClean="0">
                <a:latin typeface="Times New Roman" pitchFamily="18" charset="0"/>
                <a:cs typeface="Times New Roman" pitchFamily="18" charset="0"/>
              </a:rPr>
              <a:t>A DIVULGAÇÃO DO PROJETO: </a:t>
            </a:r>
          </a:p>
          <a:p>
            <a:pPr>
              <a:buNone/>
            </a:pP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5990" t="8751" r="57384" b="27858"/>
          <a:stretch>
            <a:fillRect/>
          </a:stretch>
        </p:blipFill>
        <p:spPr bwMode="auto">
          <a:xfrm>
            <a:off x="424542" y="3502040"/>
            <a:ext cx="3548743" cy="278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IMG_4769.PNG"/>
          <p:cNvPicPr>
            <a:picLocks noChangeAspect="1"/>
          </p:cNvPicPr>
          <p:nvPr/>
        </p:nvPicPr>
        <p:blipFill>
          <a:blip r:embed="rId3" cstate="print"/>
          <a:srcRect t="4191" b="3944"/>
          <a:stretch>
            <a:fillRect/>
          </a:stretch>
        </p:blipFill>
        <p:spPr>
          <a:xfrm>
            <a:off x="6449057" y="2547257"/>
            <a:ext cx="2162924" cy="4310743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04800" y="2873829"/>
            <a:ext cx="36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SITE DO DAEP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400800" y="2024743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MÍDIAS SOCIAIS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MG_35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6234" y="2896914"/>
            <a:ext cx="3109451" cy="2332089"/>
          </a:xfrm>
          <a:prstGeom prst="rect">
            <a:avLst/>
          </a:prstGeom>
        </p:spPr>
      </p:pic>
      <p:pic>
        <p:nvPicPr>
          <p:cNvPr id="7" name="Imagem 6" descr="IMG_36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7217" y="2954596"/>
            <a:ext cx="3087326" cy="2315495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023258" y="1578427"/>
            <a:ext cx="7924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REUNIÕES COM DIVERSOS SEGMENTOS</a:t>
            </a:r>
            <a:r>
              <a:rPr lang="pt-BR" dirty="0" smtClean="0"/>
              <a:t>.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Imagem 9" descr="IMG_9286 (Copy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6" y="1709058"/>
            <a:ext cx="2696035" cy="1800000"/>
          </a:xfrm>
          <a:prstGeom prst="rect">
            <a:avLst/>
          </a:prstGeom>
          <a:noFill/>
        </p:spPr>
      </p:pic>
      <p:pic>
        <p:nvPicPr>
          <p:cNvPr id="28676" name="Imagem 7" descr="IMG_9273 (Copy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264" y="4117522"/>
            <a:ext cx="2696035" cy="1800000"/>
          </a:xfrm>
          <a:prstGeom prst="rect">
            <a:avLst/>
          </a:prstGeom>
          <a:noFill/>
        </p:spPr>
      </p:pic>
      <p:pic>
        <p:nvPicPr>
          <p:cNvPr id="28675" name="Imagem 6" descr="IMG_9226 (Copy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1" y="4135211"/>
            <a:ext cx="2696035" cy="1800000"/>
          </a:xfrm>
          <a:prstGeom prst="rect">
            <a:avLst/>
          </a:prstGeom>
          <a:noFill/>
        </p:spPr>
      </p:pic>
      <p:pic>
        <p:nvPicPr>
          <p:cNvPr id="28674" name="Imagem 5" descr="IMG_9297 (Copy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5815" y="1713139"/>
            <a:ext cx="2696035" cy="1800000"/>
          </a:xfrm>
          <a:prstGeom prst="rect">
            <a:avLst/>
          </a:prstGeom>
          <a:noFill/>
        </p:spPr>
      </p:pic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9" name="Imagem 8" descr="C:\Users\cea1\Desktop\compostagem\Gravação Compostagem TVTEM\IMG_9267 (Copy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6061" y="4118314"/>
            <a:ext cx="2697561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1251857" y="1153886"/>
            <a:ext cx="6564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DIVULGAÇÃO NA TELEVISÃO</a:t>
            </a:r>
            <a:endParaRPr lang="pt-BR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9257" y="1719943"/>
            <a:ext cx="2590800" cy="17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8600" y="1380018"/>
            <a:ext cx="8697686" cy="475252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RESULTADOS E DISCUSSÃO</a:t>
            </a:r>
          </a:p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O Projeto “Compostar é Bem Estar” é o inicio de um ciclo multiplicador que tem a finalidade de reduzir os resíduos orgânicos ou úmidos depositados no aterro sanitário e a disseminação de um conceito mais saudável de vida para a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sociedade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Até o momento, 200 pessoas estão participando do projeto. Destacamos que foram poucas as desistências de munícipes que não conseguiram dar continuidade ao processo de compostagem. </a:t>
            </a:r>
          </a:p>
          <a:p>
            <a:pPr algn="l"/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487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0629" y="1380024"/>
            <a:ext cx="9013371" cy="475252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CONCLUSÕES</a:t>
            </a:r>
          </a:p>
          <a:p>
            <a:pPr algn="l">
              <a:buFont typeface="Wingdings" pitchFamily="2" charset="2"/>
              <a:buChar char="v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O objetivo foi alcançado satisfatoriamente de modo que a inserção da prática de compostar, trouxe novos hábitos ambientais, mudanças de postura e comportamento no cotidiano dos cidadãos participantes do projeto;</a:t>
            </a:r>
          </a:p>
          <a:p>
            <a:pPr algn="l">
              <a:buFont typeface="Wingdings" pitchFamily="2" charset="2"/>
              <a:buChar char="v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Verificou-se durante as visitas in loco, a dedicação do munícipe quanto a buscar novos conhecimentos, pesquisar, trocar experiências com os demais participantes para melhorar a execução do processo e assim lidar com as possíveis intercorrencias; </a:t>
            </a:r>
          </a:p>
          <a:p>
            <a:pPr algn="l">
              <a:buFont typeface="Wingdings" pitchFamily="2" charset="2"/>
              <a:buChar char="v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Foram poucas as dificuldades que os participantes tiveram para realizar o processo de compostagem, visto que há cidadão que já produziu varias vezes o adubo ;</a:t>
            </a:r>
          </a:p>
          <a:p>
            <a:pPr algn="l"/>
            <a:endParaRPr lang="pt-BR" dirty="0">
              <a:solidFill>
                <a:schemeClr val="tx1"/>
              </a:solidFill>
            </a:endParaRPr>
          </a:p>
          <a:p>
            <a:pPr algn="l"/>
            <a:endParaRPr lang="pt-B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311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18567" y="2257552"/>
            <a:ext cx="8822193" cy="4752528"/>
          </a:xfrm>
        </p:spPr>
        <p:txBody>
          <a:bodyPr>
            <a:noAutofit/>
          </a:bodyPr>
          <a:lstStyle/>
          <a:p>
            <a:pPr algn="l">
              <a:buFont typeface="Wingdings" pitchFamily="2" charset="2"/>
              <a:buChar char="v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É um projeto de baixo custo e  complexidade mas que possui uma representatividade ambiental de </a:t>
            </a:r>
            <a:r>
              <a:rPr lang="pt-BR" smtClean="0">
                <a:latin typeface="Times New Roman" pitchFamily="18" charset="0"/>
                <a:cs typeface="Times New Roman" pitchFamily="18" charset="0"/>
              </a:rPr>
              <a:t>grande importância;</a:t>
            </a: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Pode ser um indutor de mudança comportamental, visando a Educação Ambiental dos cidadãos e a preservação do meio ambiente com auxílio do poder público.</a:t>
            </a:r>
          </a:p>
          <a:p>
            <a:pPr algn="l"/>
            <a:endParaRPr lang="pt-BR" dirty="0" smtClean="0"/>
          </a:p>
          <a:p>
            <a:pPr algn="l">
              <a:spcBef>
                <a:spcPts val="0"/>
              </a:spcBef>
            </a:pPr>
            <a:endParaRPr lang="pt-B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151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5" y="1380025"/>
            <a:ext cx="7272808" cy="4320480"/>
          </a:xfrm>
        </p:spPr>
        <p:txBody>
          <a:bodyPr>
            <a:normAutofit/>
          </a:bodyPr>
          <a:lstStyle/>
          <a:p>
            <a:pPr algn="l"/>
            <a:r>
              <a:rPr lang="pt-BR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REFERÊNCIAS</a:t>
            </a:r>
            <a:endParaRPr lang="pt-B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pt-BR" sz="2400" dirty="0">
              <a:solidFill>
                <a:schemeClr val="tx1"/>
              </a:solidFill>
            </a:endParaRPr>
          </a:p>
          <a:p>
            <a:pPr algn="l"/>
            <a:r>
              <a:rPr lang="pt-BR" sz="1600" dirty="0" smtClean="0"/>
              <a:t>PEREIRA NETO, João Tinoco. Manual de Compostagem: processo de baixo custo. Belo Horizonte: UNICEF, 1996. 56 P.</a:t>
            </a:r>
          </a:p>
          <a:p>
            <a:pPr algn="l"/>
            <a:r>
              <a:rPr lang="pt-BR" sz="1600" dirty="0" smtClean="0"/>
              <a:t> </a:t>
            </a:r>
          </a:p>
          <a:p>
            <a:pPr algn="l"/>
            <a:r>
              <a:rPr lang="pt-BR" sz="1600" dirty="0" smtClean="0"/>
              <a:t>REDE DE INTERCÂMBIO DE TECNOLOGIAS ALTERNATIVA ; CENTRO DE TECNOLOGIAS ALTERNATIVAS DA ZONA DA MATA . Composto orgânico . [Belo Horizonte] </a:t>
            </a:r>
            <a:r>
              <a:rPr lang="pt-BR" sz="1600" dirty="0" err="1" smtClean="0"/>
              <a:t>caritas</a:t>
            </a:r>
            <a:r>
              <a:rPr lang="pt-BR" sz="1600" dirty="0" smtClean="0"/>
              <a:t> brasileira ; EZE , CSN/AVEBEC , 1991 . 18p.</a:t>
            </a:r>
          </a:p>
          <a:p>
            <a:pPr algn="l"/>
            <a:r>
              <a:rPr lang="pt-BR" sz="1600" dirty="0" smtClean="0"/>
              <a:t> </a:t>
            </a:r>
          </a:p>
          <a:p>
            <a:pPr algn="l"/>
            <a:r>
              <a:rPr lang="pt-BR" sz="1600" dirty="0" smtClean="0"/>
              <a:t>USP/CECAE . Faça uma composteira onde todo material orgânico se transformará naturalmente em adubo . São Paulo , s.d. 2p. (SP Recicla)</a:t>
            </a:r>
          </a:p>
          <a:p>
            <a:pPr algn="l"/>
            <a:endParaRPr lang="pt-B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619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61346" y="1380023"/>
            <a:ext cx="7272808" cy="4320480"/>
          </a:xfrm>
        </p:spPr>
        <p:txBody>
          <a:bodyPr>
            <a:normAutofit/>
          </a:bodyPr>
          <a:lstStyle/>
          <a:p>
            <a:pPr algn="l"/>
            <a:r>
              <a:rPr lang="pt-BR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AGRADECIMENTOS</a:t>
            </a:r>
          </a:p>
          <a:p>
            <a:pPr algn="l"/>
            <a:endParaRPr lang="pt-B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pt-BR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Agradecemos a ASSEMAE pela oportunidade de poder estar compartilhando a experiência do município de Penápolis.</a:t>
            </a:r>
            <a:endParaRPr lang="pt-BR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918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11276" y="2133315"/>
            <a:ext cx="8419065" cy="4320480"/>
          </a:xfrm>
        </p:spPr>
        <p:txBody>
          <a:bodyPr>
            <a:normAutofit/>
          </a:bodyPr>
          <a:lstStyle/>
          <a:p>
            <a:pPr algn="l"/>
            <a:endParaRPr lang="pt-BR" b="1" dirty="0">
              <a:solidFill>
                <a:schemeClr val="tx1"/>
              </a:solidFill>
            </a:endParaRPr>
          </a:p>
          <a:p>
            <a:pPr algn="l"/>
            <a:endParaRPr lang="pt-BR" b="1" dirty="0">
              <a:solidFill>
                <a:schemeClr val="tx1"/>
              </a:solidFill>
            </a:endParaRPr>
          </a:p>
          <a:p>
            <a:r>
              <a:rPr lang="pt-BR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OBRIGADA</a:t>
            </a:r>
            <a:endParaRPr lang="pt-BR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Fernanda Marin Campachi</a:t>
            </a:r>
          </a:p>
          <a:p>
            <a:r>
              <a:rPr lang="pt-BR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Coordenadora do Centro de Educação Ambiental do DAEP</a:t>
            </a:r>
          </a:p>
          <a:p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PENÁPOLIS - SP</a:t>
            </a:r>
            <a:endParaRPr lang="pt-BR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(18)36525309</a:t>
            </a:r>
          </a:p>
          <a:p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cea@daep.com.br </a:t>
            </a:r>
          </a:p>
          <a:p>
            <a:pPr algn="l"/>
            <a:endParaRPr lang="pt-BR" sz="1600" dirty="0" smtClean="0">
              <a:solidFill>
                <a:schemeClr val="tx1"/>
              </a:solidFill>
            </a:endParaRPr>
          </a:p>
          <a:p>
            <a:pPr algn="l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Picture 2" descr="D:\ServidorCEA\Logos\logo CEA novo 20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7461" y="1054861"/>
            <a:ext cx="1920449" cy="19204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291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17715" y="1380020"/>
            <a:ext cx="8588828" cy="5086093"/>
          </a:xfrm>
        </p:spPr>
        <p:txBody>
          <a:bodyPr>
            <a:noAutofit/>
          </a:bodyPr>
          <a:lstStyle/>
          <a:p>
            <a:pPr algn="l"/>
            <a:r>
              <a:rPr lang="pt-BR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INTRODUÇÃO</a:t>
            </a:r>
          </a:p>
          <a:p>
            <a:pPr algn="just">
              <a:buFont typeface="Wingdings" pitchFamily="2" charset="2"/>
              <a:buChar char="v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DAEP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autarquia municipal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detectou por meio do Plano de Gerenciamento de Resíduos Sólidos a possibilidade de implantação de um piloto de compostagem.</a:t>
            </a:r>
          </a:p>
          <a:p>
            <a:pPr algn="just">
              <a:buFont typeface="Wingdings" pitchFamily="2" charset="2"/>
              <a:buChar char="v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Análise se a compostagem caseira poderia contribuir com a diminuição da disposição de materiais orgânicos no aterro sanitário. </a:t>
            </a:r>
          </a:p>
          <a:p>
            <a:pPr algn="just">
              <a:buFont typeface="Wingdings" pitchFamily="2" charset="2"/>
              <a:buChar char="v"/>
            </a:pP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Penápolis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(SP) possui coleta seletiva de porta-a porta em 100% da área urbana. </a:t>
            </a:r>
          </a:p>
          <a:p>
            <a:pPr algn="just">
              <a:buFont typeface="Wingdings" pitchFamily="2" charset="2"/>
              <a:buChar char="v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Comunidade participa ativamente do programa </a:t>
            </a:r>
          </a:p>
          <a:p>
            <a:pPr algn="just">
              <a:buFont typeface="Wingdings" pitchFamily="2" charset="2"/>
              <a:buChar char="v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Proposta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compostagem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do material orgânico nas residências e escolas poderia ser facilmente absorvida pela população e, deste modo, contribuir com a diminuição do volume de resíduos dispostos no aterro sanitário. </a:t>
            </a:r>
            <a:endParaRPr lang="pt-B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893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M:\Comunicação\Fotos\Obras\OBRAS 2017\Aterro_maquina_Nova_set\IMG_3304.JPG"/>
          <p:cNvPicPr>
            <a:picLocks noChangeAspect="1" noChangeArrowheads="1"/>
          </p:cNvPicPr>
          <p:nvPr/>
        </p:nvPicPr>
        <p:blipFill>
          <a:blip r:embed="rId2" cstate="print"/>
          <a:srcRect t="23798" b="9877"/>
          <a:stretch>
            <a:fillRect/>
          </a:stretch>
        </p:blipFill>
        <p:spPr bwMode="auto">
          <a:xfrm>
            <a:off x="5728835" y="1734006"/>
            <a:ext cx="1873250" cy="220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M:\Comunicação\Fotos\Frota do DAEP\caminhão _coleta de lixo_novo\DSC017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988" y="1760086"/>
            <a:ext cx="2520950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BARRAC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342" y="4547962"/>
            <a:ext cx="2498725" cy="18764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8" name="Picture 7" descr="Estei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85207" y="4510993"/>
            <a:ext cx="2494227" cy="1872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9" name="Picture 17" descr="M:\Comunicação\Fotos\CORPE\2017\CORPE 09-01-17\DSC085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1789" y="4560435"/>
            <a:ext cx="2447925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1" y="1262743"/>
            <a:ext cx="443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COLETA DE RESÍDUOS ORGÂNICOS</a:t>
            </a:r>
            <a:endParaRPr lang="pt-BR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724401" y="1295399"/>
            <a:ext cx="3897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ATERRO SANITÁRIO</a:t>
            </a:r>
            <a:endParaRPr lang="pt-BR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719942" y="3973286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COOPERATIVA DE RECICLADORES DE PENÁPOLIS</a:t>
            </a:r>
            <a:endParaRPr lang="pt-BR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utoclave2_ed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453" y="1433514"/>
            <a:ext cx="2880268" cy="2160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5" name="Picture 17" descr="DSC089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3646" y="1458231"/>
            <a:ext cx="2880590" cy="2160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6" name="Picture 2" descr="\\192.168.78.1\comunicacao\Comunicação\Fotos\Ecopontos\ecopontos (10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309" y="4203927"/>
            <a:ext cx="325259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\\192.168.78.1\comunicacao\Comunicação\Fotos\Ecopontos\ecopontos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0381" y="4214816"/>
            <a:ext cx="305334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326571" y="1077685"/>
            <a:ext cx="411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COLETA DE RESÍDUOS DE SAÚDE</a:t>
            </a:r>
            <a:endParaRPr lang="pt-BR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920343" y="1099458"/>
            <a:ext cx="392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COLETA DE ANIMAIS MORTOS</a:t>
            </a:r>
            <a:endParaRPr lang="pt-BR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926772" y="3603171"/>
            <a:ext cx="5138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ECOPONTOS</a:t>
            </a:r>
            <a:r>
              <a:rPr lang="pt-BR" dirty="0" smtClean="0"/>
              <a:t>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943" y="1380018"/>
            <a:ext cx="8795657" cy="5173182"/>
          </a:xfrm>
        </p:spPr>
        <p:txBody>
          <a:bodyPr>
            <a:noAutofit/>
          </a:bodyPr>
          <a:lstStyle/>
          <a:p>
            <a:pPr algn="l"/>
            <a:r>
              <a:rPr lang="pt-BR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OBJETIVO</a:t>
            </a:r>
          </a:p>
          <a:p>
            <a:pPr algn="just"/>
            <a:r>
              <a:rPr lang="pt-B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Implantar um projeto piloto  através da 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t-B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oação de composteiras caseiras para um grupo da população. A prática de compostagem de resíduos domésticos orgânicos integra uma das ações do Plano de Gestão Integrada dos Resíduos Sólidos.</a:t>
            </a:r>
            <a:endParaRPr lang="pt-B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pt-B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OBJETIVOS ESPECÍFICOS</a:t>
            </a:r>
          </a:p>
          <a:p>
            <a:pPr algn="just">
              <a:buFont typeface="Wingdings" pitchFamily="2" charset="2"/>
              <a:buChar char="v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Capacitar a comunidade, visando a preservação ambiental por meio do reaproveitamento dos resíduos orgânicos gerados na residência ou escola; </a:t>
            </a:r>
          </a:p>
          <a:p>
            <a:pPr algn="just">
              <a:buFont typeface="Wingdings" pitchFamily="2" charset="2"/>
              <a:buChar char="v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Divulgar o projeto a outros municípios, incentivando a reciclagem dos resíduos orgânicos, transformando em adubo, contribuindo para vida útil do aterro sanitário, além de produzir  hortaliças saudáveis sem o uso de agrotóxicos e sem agredir  natureza.</a:t>
            </a:r>
            <a:endParaRPr lang="pt-BR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065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ervidorCEA\_CEA FOTOS e IMAGENS\2019\4 ABRIL\Capacitação Compostar é Bem estar\IMG_20190413_144601909_BURST001.jpg"/>
          <p:cNvPicPr>
            <a:picLocks noChangeAspect="1" noChangeArrowheads="1"/>
          </p:cNvPicPr>
          <p:nvPr/>
        </p:nvPicPr>
        <p:blipFill>
          <a:blip r:embed="rId2" cstate="print"/>
          <a:srcRect t="10258"/>
          <a:stretch>
            <a:fillRect/>
          </a:stretch>
        </p:blipFill>
        <p:spPr bwMode="auto">
          <a:xfrm>
            <a:off x="790410" y="4088400"/>
            <a:ext cx="3209197" cy="2160000"/>
          </a:xfrm>
          <a:prstGeom prst="rect">
            <a:avLst/>
          </a:prstGeom>
          <a:noFill/>
        </p:spPr>
      </p:pic>
      <p:pic>
        <p:nvPicPr>
          <p:cNvPr id="1027" name="Picture 3" descr="D:\ServidorCEA\_CEA FOTOS e IMAGENS\2019\4 ABRIL\Capacitação Compostar é Bem estar\IMG_20190413_1438048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2851" y="4082407"/>
            <a:ext cx="2880000" cy="2160000"/>
          </a:xfrm>
          <a:prstGeom prst="rect">
            <a:avLst/>
          </a:prstGeom>
          <a:noFill/>
        </p:spPr>
      </p:pic>
      <p:pic>
        <p:nvPicPr>
          <p:cNvPr id="1028" name="Picture 4" descr="D:\ServidorCEA\_CEA FOTOS e IMAGENS\2019\3 MARÇO\Compostar é Bem Estar.  Capacitação\IMG_20190312_1506377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9806" y="1649062"/>
            <a:ext cx="3839999" cy="2160000"/>
          </a:xfrm>
          <a:prstGeom prst="rect">
            <a:avLst/>
          </a:prstGeom>
          <a:noFill/>
        </p:spPr>
      </p:pic>
      <p:pic>
        <p:nvPicPr>
          <p:cNvPr id="1029" name="Picture 5" descr="D:\ServidorCEA\_CEA FOTOS e IMAGENS\2019\3 MARÇO\Compostar é Bem Estar.  Capacitação\IMG_20190312_1511139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857" y="1652455"/>
            <a:ext cx="3840000" cy="2160000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1099456" y="1045029"/>
            <a:ext cx="705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CAPACITAÇÃO</a:t>
            </a:r>
            <a:r>
              <a:rPr lang="pt-BR" dirty="0" smtClean="0"/>
              <a:t>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1151420"/>
            <a:ext cx="9144000" cy="548886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MATERIAL E MÉTODOS</a:t>
            </a:r>
          </a:p>
          <a:p>
            <a:pPr algn="just"/>
            <a:r>
              <a:rPr lang="pt-BR" sz="2100" dirty="0" smtClean="0">
                <a:latin typeface="Times New Roman" pitchFamily="18" charset="0"/>
                <a:cs typeface="Times New Roman" pitchFamily="18" charset="0"/>
              </a:rPr>
              <a:t>A compostagem é a decomposição biológica do conteúdo orgânico dos resíduos, sob condições controladas uma vez que o resíduo doméstico é rico em matéria orgânica;</a:t>
            </a:r>
          </a:p>
          <a:p>
            <a:pPr algn="just"/>
            <a:r>
              <a:rPr lang="pt-BR" sz="2100" dirty="0" smtClean="0">
                <a:latin typeface="Times New Roman" pitchFamily="18" charset="0"/>
                <a:cs typeface="Times New Roman" pitchFamily="18" charset="0"/>
              </a:rPr>
              <a:t>O DAEP possui um Centro de Educação Ambiental (CEA) que é o coordenador deste projeto, formatado em novembro de 2017 e operacionalizado com a aprovação da Lei Municipal nº 2.299 de Agosto de 2018. </a:t>
            </a:r>
          </a:p>
          <a:p>
            <a:pPr algn="just"/>
            <a:r>
              <a:rPr lang="pt-BR" sz="2100" b="1" dirty="0" smtClean="0">
                <a:latin typeface="Times New Roman" pitchFamily="18" charset="0"/>
                <a:cs typeface="Times New Roman" pitchFamily="18" charset="0"/>
              </a:rPr>
              <a:t>Primeira etapa: </a:t>
            </a:r>
            <a:r>
              <a:rPr lang="pt-BR" sz="2100" dirty="0" smtClean="0">
                <a:latin typeface="Times New Roman" pitchFamily="18" charset="0"/>
                <a:cs typeface="Times New Roman" pitchFamily="18" charset="0"/>
              </a:rPr>
              <a:t>foram adquiridas 50 composteiras nos tamanhos médio e grande e aberto um chamamento público aos interessados em aderir ao projeto;</a:t>
            </a:r>
          </a:p>
          <a:p>
            <a:pPr algn="just"/>
            <a:r>
              <a:rPr lang="pt-BR" sz="2100" dirty="0" smtClean="0">
                <a:latin typeface="Times New Roman" pitchFamily="18" charset="0"/>
                <a:cs typeface="Times New Roman" pitchFamily="18" charset="0"/>
              </a:rPr>
              <a:t>Realizada capacitação e confeccionada uma cartilha para os participantes;</a:t>
            </a:r>
          </a:p>
          <a:p>
            <a:pPr algn="just"/>
            <a:r>
              <a:rPr lang="pt-BR" sz="2100" dirty="0" smtClean="0">
                <a:latin typeface="Times New Roman" pitchFamily="18" charset="0"/>
                <a:cs typeface="Times New Roman" pitchFamily="18" charset="0"/>
              </a:rPr>
              <a:t>Elaborados Termos de Adesão individual para cada participante que recebeu a composteira gratuitamente. </a:t>
            </a:r>
          </a:p>
          <a:p>
            <a:pPr algn="just"/>
            <a:r>
              <a:rPr lang="pt-BR" sz="2100" b="1" dirty="0" smtClean="0">
                <a:latin typeface="Times New Roman" pitchFamily="18" charset="0"/>
                <a:cs typeface="Times New Roman" pitchFamily="18" charset="0"/>
              </a:rPr>
              <a:t>Segunda etapa:</a:t>
            </a:r>
            <a:r>
              <a:rPr lang="pt-BR" sz="2100" dirty="0" smtClean="0">
                <a:latin typeface="Times New Roman" pitchFamily="18" charset="0"/>
                <a:cs typeface="Times New Roman" pitchFamily="18" charset="0"/>
              </a:rPr>
              <a:t> o CEA acompanhou nas casas e escolas que aderiram ao projeto, orientando, bem como esclarecendo possíveis duvidas durante o desenvolvimento do processo de produção. </a:t>
            </a:r>
          </a:p>
          <a:p>
            <a:pPr algn="just"/>
            <a:r>
              <a:rPr lang="pt-BR" sz="2100" dirty="0" smtClean="0">
                <a:latin typeface="Times New Roman" pitchFamily="18" charset="0"/>
                <a:cs typeface="Times New Roman" pitchFamily="18" charset="0"/>
              </a:rPr>
              <a:t>Criado grupos em aplicativo de mensagens para acompanhamento do processo.</a:t>
            </a:r>
          </a:p>
          <a:p>
            <a:pPr algn="just"/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6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66800" y="1055915"/>
            <a:ext cx="7326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PANFLETO</a:t>
            </a:r>
            <a:endParaRPr lang="pt-BR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cea1\Desktop\Assemae\Scan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042" y="1501543"/>
            <a:ext cx="7011324" cy="50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765</TotalTime>
  <Words>776</Words>
  <Application>Microsoft Office PowerPoint</Application>
  <PresentationFormat>Apresentação na tela (4:3)</PresentationFormat>
  <Paragraphs>77</Paragraphs>
  <Slides>28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29" baseType="lpstr">
      <vt:lpstr>Tema do Office</vt:lpstr>
      <vt:lpstr>PROJETO “COMPOSTAR É BEM-ESTAR”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HP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Scalize</dc:creator>
  <cp:lastModifiedBy>CEA-G</cp:lastModifiedBy>
  <cp:revision>81</cp:revision>
  <dcterms:created xsi:type="dcterms:W3CDTF">2022-04-25T15:52:50Z</dcterms:created>
  <dcterms:modified xsi:type="dcterms:W3CDTF">2022-05-05T19:30:10Z</dcterms:modified>
</cp:coreProperties>
</file>