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61" r:id="rId3"/>
    <p:sldId id="262" r:id="rId4"/>
    <p:sldId id="264" r:id="rId5"/>
    <p:sldId id="266" r:id="rId6"/>
    <p:sldId id="267" r:id="rId7"/>
    <p:sldId id="265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53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27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31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78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66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66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794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71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7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0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26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76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51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25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4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62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7688-44E7-4D1A-8376-8071DBC1F981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2FA4A8-A2A7-4340-AF72-E9ECD3141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8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mit&#234;@comiteitajai.org.br" TargetMode="External"/><Relationship Id="rId2" Type="http://schemas.openxmlformats.org/officeDocument/2006/relationships/hyperlink" Target="http://www.comiteitajai.org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2400" y="1031911"/>
            <a:ext cx="7391400" cy="241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EDUCAÇÃO SANITÁRIA E AMBIENTAL COMO INSTRUMENTO DE CONSCIENTIZAÇÃO SOBRE A IMPORTÂNCIA DO SANEAMENTO BÁSICO NA BACIA HIDROGRÁFICA DO RIO </a:t>
            </a:r>
            <a:r>
              <a:rPr lang="pt-BR" sz="2800" b="1" dirty="0" smtClean="0"/>
              <a:t>ITAJAÍ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2" y="5551438"/>
            <a:ext cx="4924713" cy="11381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16296" r="28461" b="21103"/>
          <a:stretch/>
        </p:blipFill>
        <p:spPr>
          <a:xfrm>
            <a:off x="6362699" y="5551438"/>
            <a:ext cx="1760727" cy="11381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1150" y="3444911"/>
            <a:ext cx="707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Autores</a:t>
            </a:r>
          </a:p>
          <a:p>
            <a:pPr algn="ctr"/>
            <a:r>
              <a:rPr lang="pt-BR" b="1" dirty="0" smtClean="0"/>
              <a:t>Willian </a:t>
            </a:r>
            <a:r>
              <a:rPr lang="pt-BR" b="1" dirty="0" err="1"/>
              <a:t>Jucelio</a:t>
            </a:r>
            <a:r>
              <a:rPr lang="pt-BR" b="1" dirty="0"/>
              <a:t> </a:t>
            </a:r>
            <a:r>
              <a:rPr lang="pt-BR" b="1" dirty="0" err="1" smtClean="0"/>
              <a:t>Goetten</a:t>
            </a:r>
            <a:endParaRPr lang="pt-BR" dirty="0"/>
          </a:p>
          <a:p>
            <a:pPr algn="ctr"/>
            <a:r>
              <a:rPr lang="pt-BR" b="1" dirty="0" smtClean="0"/>
              <a:t>Simone Gomes</a:t>
            </a:r>
            <a:endParaRPr lang="pt-BR" dirty="0"/>
          </a:p>
          <a:p>
            <a:pPr algn="ctr"/>
            <a:r>
              <a:rPr lang="pt-BR" b="1" dirty="0" smtClean="0"/>
              <a:t>Dominique </a:t>
            </a:r>
            <a:r>
              <a:rPr lang="pt-BR" b="1" dirty="0" err="1"/>
              <a:t>Carinie</a:t>
            </a:r>
            <a:r>
              <a:rPr lang="pt-BR" b="1" dirty="0"/>
              <a:t> </a:t>
            </a:r>
            <a:r>
              <a:rPr lang="pt-BR" b="1" dirty="0" err="1" smtClean="0"/>
              <a:t>Kulkys</a:t>
            </a:r>
            <a:endParaRPr lang="pt-BR" dirty="0"/>
          </a:p>
          <a:p>
            <a:pPr algn="ctr"/>
            <a:r>
              <a:rPr lang="pt-BR" b="1" dirty="0" smtClean="0"/>
              <a:t>Karina </a:t>
            </a:r>
            <a:r>
              <a:rPr lang="pt-BR" b="1" dirty="0"/>
              <a:t>de Liz </a:t>
            </a:r>
            <a:r>
              <a:rPr lang="pt-BR" b="1" dirty="0" smtClean="0"/>
              <a:t>Amarante</a:t>
            </a:r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04788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8" name="Picture 2" descr="Logo46Assemble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2" y="176997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 da 2009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75901"/>
            <a:ext cx="4658754" cy="412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E</a:t>
            </a:r>
            <a:r>
              <a:rPr lang="pt-BR" dirty="0" smtClean="0"/>
              <a:t>m 2009 a discussão foi entorno do </a:t>
            </a:r>
            <a:r>
              <a:rPr lang="pt-BR" dirty="0"/>
              <a:t>planejamento de recursos </a:t>
            </a:r>
            <a:r>
              <a:rPr lang="pt-BR" dirty="0" smtClean="0"/>
              <a:t>hídricos. </a:t>
            </a:r>
            <a:r>
              <a:rPr lang="pt-BR" dirty="0"/>
              <a:t> O Plano de Bacia estabeleceu como metas, entre outras, a estrutura de gestão de saneamento básico criado e em funcionamento nos 50 municípios em 5 anos, e o tratamento do esgoto implantado em todos os municípios num prazo de 20 anos. Para isto criou o Programa de Tratamento de Esgoto, cujo objetivo é reduzir a carga de esgoto sanitário sem </a:t>
            </a:r>
            <a:r>
              <a:rPr lang="pt-BR" dirty="0" smtClean="0"/>
              <a:t>tratamento.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:\Semana da Água\Ver para limpar\Fotos\Crianças coletando ág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08" y="2661979"/>
            <a:ext cx="4314795" cy="32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 da 2015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75901"/>
            <a:ext cx="4658754" cy="412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Com o tema “Água limpa somente com esgoto Tratado” a edição de 2015</a:t>
            </a:r>
            <a:r>
              <a:rPr lang="pt-BR" b="1" dirty="0"/>
              <a:t> </a:t>
            </a:r>
            <a:r>
              <a:rPr lang="pt-BR" dirty="0"/>
              <a:t>da “Semana da Água” atingiu diretamente mais de 12 mil pessoas ao longo da bacia hidrográfica do rio Itajaí.  Nesse ano a “Semana da Água” foi idealizada pelo Comitê do Itajaí em parceria com a Associação dos Munícipios do Médio Vale do Itajaí (AMMVI) e contou com o apoio do Ministério Público de Santa Catarina (MPSC) e da Câmara Técnica de Vigilância Sanitária dos Munícipios da AMMVI (CTVISA).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77" y="2514478"/>
            <a:ext cx="3524624" cy="37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" y="641519"/>
            <a:ext cx="2578100" cy="540861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673103"/>
            <a:ext cx="2562761" cy="53770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685344"/>
            <a:ext cx="2565399" cy="53825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1" y="673102"/>
            <a:ext cx="2562761" cy="5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270" y="972855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 da 2015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71519"/>
            <a:ext cx="4658754" cy="4529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O tema foi divulgado em todos os municípios da bacia hidrográfica por meio da distribuição de folders e realização de palestras. Para cativar a população foram desenvolvidas mascotes com personagens que representam a figura de “super-heróis” que lutam a favor das questões ambientais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</a:t>
            </a:r>
            <a:r>
              <a:rPr lang="pt-BR" dirty="0"/>
              <a:t>mobilização para campanha contou com a participação de 12 coordenadores regionais para a realização de ações voltadas ao tema, além do envolvimento das prefeituras municipais por meio de suas secretarias (educação, meio ambiente e planejamento) e das associações de munícipios presentes na bacia hidrográfica do rio Itajaí (AMAVI, AMMVI e AMFRI).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23" y="1771519"/>
            <a:ext cx="34628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6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270" y="972855"/>
            <a:ext cx="8596668" cy="1320800"/>
          </a:xfrm>
        </p:spPr>
        <p:txBody>
          <a:bodyPr/>
          <a:lstStyle/>
          <a:p>
            <a:r>
              <a:rPr lang="pt-BR" b="1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71519"/>
            <a:ext cx="8629504" cy="452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O objetivo do Comitê do Itajaí é promover a articulação de ações de defesa contra secas e inundações e para garantir o fornecimento de água em quantidade e qualidade adequadas para todos os usos. Esses objetivos somente serão alcançados mediante a proteção e a recuperação de ambientes fluviais; e o controle da poluição, da erosão do solo e do assoreamento dos cursos de água.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94" y="4662090"/>
            <a:ext cx="4924713" cy="11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270" y="972855"/>
            <a:ext cx="8596668" cy="1320800"/>
          </a:xfrm>
        </p:spPr>
        <p:txBody>
          <a:bodyPr/>
          <a:lstStyle/>
          <a:p>
            <a:r>
              <a:rPr lang="pt-BR" b="1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71519"/>
            <a:ext cx="8629504" cy="452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O desenvolvimento do Programa “Semana da Água” propicia um legítimo instrumento que representa junto a população o pleno exercício de cidadania e controle social, voltado à melhoria das condições de saúde e qualidade de vida na bacia, além do avanço no nível de conscientização da população promovendo o estabelecimento de mecanismos eficazes na direção da comunicação e divulgação para o público de informações importantes sobre o tema. Ainda proporciona um fórum de discussão e provocação para a implementação de políticas públicas voltadas ao saneamento básico. Dessa forma o Comitê cumpre o seu papel de órgão consultivo e condutor dos processos de decisão voltados aos recursos hídricos.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ítulo 5"/>
          <p:cNvSpPr>
            <a:spLocks noGrp="1"/>
          </p:cNvSpPr>
          <p:nvPr>
            <p:ph type="title" idx="4294967295"/>
          </p:nvPr>
        </p:nvSpPr>
        <p:spPr>
          <a:xfrm>
            <a:off x="261162" y="657529"/>
            <a:ext cx="10972800" cy="2286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b="1" dirty="0" smtClean="0">
                <a:solidFill>
                  <a:srgbClr val="990000"/>
                </a:solidFill>
              </a:rPr>
              <a:t/>
            </a:r>
            <a:br>
              <a:rPr lang="pt-BR" altLang="pt-BR" b="1" dirty="0" smtClean="0">
                <a:solidFill>
                  <a:srgbClr val="990000"/>
                </a:solidFill>
              </a:rPr>
            </a:br>
            <a:r>
              <a:rPr lang="pt-BR" altLang="pt-BR" sz="6000" b="1" dirty="0" smtClean="0">
                <a:solidFill>
                  <a:schemeClr val="tx1"/>
                </a:solidFill>
                <a:latin typeface="Calibri" pitchFamily="34" charset="0"/>
              </a:rPr>
              <a:t>Obrigado!</a:t>
            </a:r>
            <a:r>
              <a:rPr lang="pt-BR" altLang="pt-BR" b="1" dirty="0" smtClean="0">
                <a:solidFill>
                  <a:schemeClr val="tx1"/>
                </a:solidFill>
              </a:rPr>
              <a:t/>
            </a:r>
            <a:br>
              <a:rPr lang="pt-BR" altLang="pt-BR" b="1" dirty="0" smtClean="0">
                <a:solidFill>
                  <a:schemeClr val="tx1"/>
                </a:solidFill>
              </a:rPr>
            </a:br>
            <a:r>
              <a:rPr lang="pt-BR" altLang="pt-BR" dirty="0" smtClean="0">
                <a:solidFill>
                  <a:schemeClr val="tx1"/>
                </a:solidFill>
              </a:rPr>
              <a:t/>
            </a:r>
            <a:br>
              <a:rPr lang="pt-BR" altLang="pt-BR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www.comiteitajai.org.br</a:t>
            </a: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comitê@comiteitajai.org.br</a:t>
            </a: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  <a:t> (47) 3378-8006</a:t>
            </a:r>
            <a:b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altLang="pt-BR" sz="2000" dirty="0" smtClean="0">
                <a:solidFill>
                  <a:schemeClr val="tx1"/>
                </a:solidFill>
              </a:rPr>
              <a:t>Willian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Jucelio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Goetten</a:t>
            </a:r>
            <a:r>
              <a:rPr lang="pt-BR" altLang="pt-BR" sz="2000" dirty="0" smtClean="0">
                <a:solidFill>
                  <a:schemeClr val="tx1"/>
                </a:solidFill>
              </a:rPr>
              <a:t/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r>
              <a:rPr lang="pt-BR" altLang="pt-BR" sz="2000" dirty="0" smtClean="0">
                <a:solidFill>
                  <a:schemeClr val="tx1"/>
                </a:solidFill>
              </a:rPr>
              <a:t>Consultor Técnico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32" y="5113722"/>
            <a:ext cx="4924713" cy="11381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08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808" y="935277"/>
            <a:ext cx="8596668" cy="132080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Histórico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Ao longo dos últimos 17 anos o Comitê de Gerenciamento da Bacia Hidrográfica do Itajaí vem desenvolvendo atividades e ações voltadas a educação sanitária ambiental, com grande destaque para a o programa “Semana da Água”. Trata-se de uma campanha educativa e de cidadania, seu objetivo é envolver a população na discussão e em atividades práticas voltadas às questões ambientais ligadas à água. Desenvolvida nos 52 municípios da bacia hidrográfica do Rio Itajaí as atividades envolvem a população em geral. Realizada anualmente em cinco edições o tema </a:t>
            </a:r>
            <a:r>
              <a:rPr lang="pt-BR" dirty="0" smtClean="0"/>
              <a:t>saneamento </a:t>
            </a:r>
            <a:r>
              <a:rPr lang="pt-BR" dirty="0"/>
              <a:t>básico foi abordado pelo programa.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1026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90" y="5075449"/>
            <a:ext cx="4924713" cy="11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069" y="1010433"/>
            <a:ext cx="8596668" cy="13208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Semana da Água é uma campanha educativa e de cidadania desenvolvida desde 1999 pelo Comitê de Gerenciamento da Bacia Hidrográfica do Itajaí. O seu objetivo é envolver a população na discussão e em atividades práticas voltadas às questões ambientais ligadas à água. Ela é desenvolvida nos 52 municípios da bacia hidrográfica do Rio Itajaí e envolve a população em geral. Desde a primeira edição, a Semana da Água teve um caráter educativo, de envolvimento comunitário, que visou despertar a população do vale do Itajaí para a proteção e a conservação da água e de seu rio.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4687886"/>
            <a:ext cx="2654300" cy="1990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31" y="4825998"/>
            <a:ext cx="3728872" cy="17144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/>
              <a:t>MATERIAL E </a:t>
            </a:r>
            <a:r>
              <a:rPr lang="pt-BR" b="1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O presente estudo consiste em uma análise documental de natureza descritiva. Trata-se de uma apreciação crítica realizada a partir da base documental disponível nos arquivos do Comitê do Itajaí sobre a Semana da Água. O objetivo do estudo visa verificar a compatibilidade dos temas abordados pela Semana da Água frente a evolução da discussão do tema na região do Vale do Itajaí.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607" y="164702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A Campanha da Cidadania pela Água, denominada de Semana da Água, vem, desde 1999, promovendo discussões e ações voltadas à proteção e à gestão dos recursos hídricos da bacia </a:t>
            </a:r>
            <a:r>
              <a:rPr lang="pt-BR" dirty="0" smtClean="0"/>
              <a:t>do Itajaí</a:t>
            </a:r>
            <a:r>
              <a:rPr lang="pt-BR" dirty="0"/>
              <a:t>. A Semana da Água tem concentrado seus esforços na busca do envolvimento de todos os atores sociais</a:t>
            </a:r>
            <a:r>
              <a:rPr lang="pt-BR" dirty="0" smtClean="0"/>
              <a:t>, como </a:t>
            </a:r>
            <a:r>
              <a:rPr lang="pt-BR" dirty="0"/>
              <a:t>intuito de desenvolver uma consciência ambiental comunitária sobre a importância da manutenção ou da melhoria da qualidade e da quantidade da água dos rios da bacia </a:t>
            </a:r>
            <a:r>
              <a:rPr lang="pt-BR" dirty="0" smtClean="0"/>
              <a:t>do Itajaí, para </a:t>
            </a:r>
            <a:r>
              <a:rPr lang="pt-BR" dirty="0"/>
              <a:t>o desenvolvimento econômico e social de toda a região.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Semana da Água\1999\Fotos\ABRA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2" y="4364856"/>
            <a:ext cx="3820439" cy="24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1" descr="Digitalizar00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23" y="4364856"/>
            <a:ext cx="1586025" cy="23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 descr="Digitalizar0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38" y="4364856"/>
            <a:ext cx="1732585" cy="24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1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Picture 2" descr="E:\Semana da Água\2003\Semana da Água 2003\FOTOS\reuni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" y="1882201"/>
            <a:ext cx="5364480" cy="36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Semana da Água\2004\Semana da Água 2004\Dados para publicidade\Capacitação blumean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30" y="3055932"/>
            <a:ext cx="5564462" cy="34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 de 2004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10" y="204785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Em sua sexta edição da Semana da Água, que ocorreu no ano de 2004 o Comitê do Itajaí abordou pela primeira vez a questão do saneamento na bacia, com o objetivo de aumentar o entendimento de que a baixa qualidade de água é problema ambiental e de saúde pública. 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:\Semana da Água\2004\2004\Semana da Água 2004 - Cartaz\out d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7" y="3875584"/>
            <a:ext cx="8327721" cy="27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 da 2005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75901"/>
            <a:ext cx="4658754" cy="412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O tema voltou na Semana da Água em</a:t>
            </a:r>
            <a:r>
              <a:rPr lang="pt-BR" b="1" dirty="0"/>
              <a:t> </a:t>
            </a:r>
            <a:r>
              <a:rPr lang="pt-BR" dirty="0"/>
              <a:t>2005, com a abordagem do Esgoto Doméstico, apoiada pelo slogan “Do rio que você suja vem a água que você bebe. Pense nisso!”. A repetição do tema se deu a partir da constatação da baixa qualidade da água em muitos rios da bacia. Para enriquecer as discussões foi produzido material de apoio pedagógico e promovida uma campanha nos meios de comunicação.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:\Semana da Água\Fotos Semana da àgua EM CONSTRUÇÃO\Semana da Água 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3531" r="5649"/>
          <a:stretch/>
        </p:blipFill>
        <p:spPr bwMode="auto">
          <a:xfrm>
            <a:off x="5937336" y="2175901"/>
            <a:ext cx="3056352" cy="45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07" y="1185798"/>
            <a:ext cx="8596668" cy="1320800"/>
          </a:xfrm>
        </p:spPr>
        <p:txBody>
          <a:bodyPr/>
          <a:lstStyle/>
          <a:p>
            <a:r>
              <a:rPr lang="pt-BR" b="1" dirty="0" smtClean="0"/>
              <a:t>Semana da Água da 2007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75901"/>
            <a:ext cx="4658754" cy="412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 </a:t>
            </a:r>
            <a:endParaRPr lang="pt-BR" dirty="0"/>
          </a:p>
          <a:p>
            <a:r>
              <a:rPr lang="pt-BR" dirty="0"/>
              <a:t>Em 2007</a:t>
            </a:r>
            <a:r>
              <a:rPr lang="pt-BR" b="1" dirty="0"/>
              <a:t> </a:t>
            </a:r>
            <a:r>
              <a:rPr lang="pt-BR" dirty="0"/>
              <a:t>o esgoto sanitário ocupou novamente o centro das discussões, desta vez no Seminário para a Construção de Soluções do Esgoto Sanitário na Bacia Hidrográfica do Itajaí, realizado em Blumenau. As discussões já tiveram como suporte a Lei nº 11.445, de 5 de janeiro desse ano, que estabeleceu as diretrizes nacionais para o saneamento básico e para a política federal de saneamento básico.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747" y="187891"/>
            <a:ext cx="59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XX Exposição de Experiências Municipais em Saneamento</a:t>
            </a:r>
          </a:p>
          <a:p>
            <a:pPr algn="ctr"/>
            <a:r>
              <a:rPr lang="pt-BR" sz="1200" dirty="0"/>
              <a:t>De 16 a 19 de maio de 2016 – Jaraguá do Sul - SC</a:t>
            </a:r>
          </a:p>
          <a:p>
            <a:endParaRPr lang="pt-BR" sz="1200" dirty="0"/>
          </a:p>
        </p:txBody>
      </p:sp>
      <p:pic>
        <p:nvPicPr>
          <p:cNvPr id="7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0" y="68829"/>
            <a:ext cx="1019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97" y="2027390"/>
            <a:ext cx="3448571" cy="42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594</Words>
  <Application>Microsoft Office PowerPoint</Application>
  <PresentationFormat>Personalizar</PresentationFormat>
  <Paragraphs>73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Facetado</vt:lpstr>
      <vt:lpstr>EDUCAÇÃO SANITÁRIA E AMBIENTAL COMO INSTRUMENTO DE CONSCIENTIZAÇÃO SOBRE A IMPORTÂNCIA DO SANEAMENTO BÁSICO NA BACIA HIDROGRÁFICA DO RIO ITAJAÍ</vt:lpstr>
      <vt:lpstr>Histórico</vt:lpstr>
      <vt:lpstr>Introdução</vt:lpstr>
      <vt:lpstr>MATERIAL E MÉTODOS</vt:lpstr>
      <vt:lpstr>Semana da Água</vt:lpstr>
      <vt:lpstr>Semana da Água</vt:lpstr>
      <vt:lpstr>Semana da Água de 2004 </vt:lpstr>
      <vt:lpstr>Semana da Água da 2005 </vt:lpstr>
      <vt:lpstr>Semana da Água da 2007 </vt:lpstr>
      <vt:lpstr>Semana da Água da 2009 </vt:lpstr>
      <vt:lpstr>Semana da Água da 2015 </vt:lpstr>
      <vt:lpstr>Apresentação do PowerPoint</vt:lpstr>
      <vt:lpstr>Semana da Água da 2015 </vt:lpstr>
      <vt:lpstr>Conclusão</vt:lpstr>
      <vt:lpstr>Conclusão</vt:lpstr>
      <vt:lpstr> Obrigado!  www.comiteitajai.org.br comitê@comiteitajai.org.br    (47) 3378-8006  Willian Jucelio Goetten Consultor Técnico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DA ÁGUA 2015</dc:title>
  <dc:creator>Comite</dc:creator>
  <cp:lastModifiedBy>FURB</cp:lastModifiedBy>
  <cp:revision>14</cp:revision>
  <dcterms:created xsi:type="dcterms:W3CDTF">2015-12-14T16:18:45Z</dcterms:created>
  <dcterms:modified xsi:type="dcterms:W3CDTF">2016-05-19T05:03:28Z</dcterms:modified>
</cp:coreProperties>
</file>