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10" r:id="rId3"/>
    <p:sldId id="261" r:id="rId4"/>
    <p:sldId id="297" r:id="rId5"/>
    <p:sldId id="258" r:id="rId6"/>
    <p:sldId id="262" r:id="rId7"/>
    <p:sldId id="259" r:id="rId8"/>
    <p:sldId id="263" r:id="rId9"/>
    <p:sldId id="311" r:id="rId10"/>
    <p:sldId id="260" r:id="rId11"/>
    <p:sldId id="264" r:id="rId12"/>
    <p:sldId id="265" r:id="rId13"/>
    <p:sldId id="301" r:id="rId14"/>
    <p:sldId id="299" r:id="rId15"/>
    <p:sldId id="298" r:id="rId16"/>
    <p:sldId id="266" r:id="rId17"/>
    <p:sldId id="267" r:id="rId18"/>
    <p:sldId id="321" r:id="rId19"/>
    <p:sldId id="322" r:id="rId20"/>
    <p:sldId id="323" r:id="rId21"/>
    <p:sldId id="324" r:id="rId22"/>
    <p:sldId id="325" r:id="rId23"/>
    <p:sldId id="326" r:id="rId24"/>
    <p:sldId id="268" r:id="rId25"/>
    <p:sldId id="269" r:id="rId26"/>
    <p:sldId id="270" r:id="rId27"/>
    <p:sldId id="271" r:id="rId28"/>
    <p:sldId id="272" r:id="rId29"/>
    <p:sldId id="318" r:id="rId30"/>
    <p:sldId id="315" r:id="rId31"/>
    <p:sldId id="327" r:id="rId32"/>
    <p:sldId id="312" r:id="rId33"/>
    <p:sldId id="275" r:id="rId34"/>
    <p:sldId id="276" r:id="rId35"/>
    <p:sldId id="329" r:id="rId36"/>
    <p:sldId id="328" r:id="rId37"/>
    <p:sldId id="304" r:id="rId38"/>
    <p:sldId id="277" r:id="rId39"/>
    <p:sldId id="302" r:id="rId40"/>
    <p:sldId id="303" r:id="rId41"/>
    <p:sldId id="279" r:id="rId42"/>
    <p:sldId id="305" r:id="rId43"/>
    <p:sldId id="306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330" r:id="rId56"/>
    <p:sldId id="331" r:id="rId57"/>
    <p:sldId id="291" r:id="rId58"/>
    <p:sldId id="292" r:id="rId59"/>
    <p:sldId id="293" r:id="rId60"/>
  </p:sldIdLst>
  <p:sldSz cx="9144000" cy="6858000" type="screen4x3"/>
  <p:notesSz cx="6877050" cy="96567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3042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DOS%20ETA%202016-2017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DOS%20ETA%202016-2017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DOS%20ETA%202016-2017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/>
            </a:pPr>
            <a:r>
              <a:rPr lang="pt-BR" sz="2500" dirty="0" smtClean="0"/>
              <a:t>Turbidez e Condutividade da Água Bruta 2016-2017</a:t>
            </a:r>
            <a:endParaRPr lang="pt-BR" sz="25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46E-2"/>
          <c:y val="0.1131175000381634"/>
          <c:w val="0.87389370078740169"/>
          <c:h val="0.56698219645927561"/>
        </c:manualLayout>
      </c:layout>
      <c:lineChart>
        <c:grouping val="standard"/>
        <c:varyColors val="0"/>
        <c:ser>
          <c:idx val="3"/>
          <c:order val="0"/>
          <c:tx>
            <c:strRef>
              <c:f>'2016 - 2017'!$G$6</c:f>
              <c:strCache>
                <c:ptCount val="1"/>
                <c:pt idx="0">
                  <c:v>Turbidez (NTU)</c:v>
                </c:pt>
              </c:strCache>
            </c:strRef>
          </c:tx>
          <c:marker>
            <c:symbol val="none"/>
          </c:marker>
          <c:cat>
            <c:numRef>
              <c:f>('2016 - 2017'!$C$7:$C$9;'2016 - 2017'!$C$11;'2016 - 2017'!$C$13:$C$16;'2016 - 2017'!$C$18:$C$22;'2016 - 2017'!$C$24:$C$27;'2016 - 2017'!$C$29:$C$32;'2016 - 2017'!$C$34:$C$38;'2016 - 2017'!$C$40:$C$43;'2016 - 2017'!$C$46:$C$50;'2016 - 2017'!$C$52:$C$55;'2016 - 2017'!$C$57:$C$60;'2016 - 2017'!$C$63:$C$67;'2016 - 2017'!$C$69:$C$70;'2016 - 2017'!$C$75:$C$78;'2016 - 2017'!$C$80:$C$83;'2016 - 2017'!$C$85:$C$89;'2016 - 2017'!$C$91:$C$94;'2016 - 2017'!$C$96:$C$100;'2016 - 2017'!$C$102:$C$105;'2016 - 2017'!$C$107:$C$110;'2016 - 2017'!$C$112:$C$115;'2016 - 2017'!$C$117:$C$118;'2016 - 2017'!$C$122:$C$125;'2016 - 2017'!$C$127:$C$131;'2016 - 2017'!$C$133:$C$136)</c:f>
              <c:numCache>
                <c:formatCode>dd/mm/yyyy</c:formatCode>
                <c:ptCount val="99"/>
                <c:pt idx="0">
                  <c:v>42375</c:v>
                </c:pt>
                <c:pt idx="1">
                  <c:v>42382</c:v>
                </c:pt>
                <c:pt idx="2">
                  <c:v>42389</c:v>
                </c:pt>
                <c:pt idx="3">
                  <c:v>42396</c:v>
                </c:pt>
                <c:pt idx="4">
                  <c:v>42403</c:v>
                </c:pt>
                <c:pt idx="5">
                  <c:v>42410</c:v>
                </c:pt>
                <c:pt idx="6">
                  <c:v>42417</c:v>
                </c:pt>
                <c:pt idx="7">
                  <c:v>42424</c:v>
                </c:pt>
                <c:pt idx="8">
                  <c:v>42431</c:v>
                </c:pt>
                <c:pt idx="9">
                  <c:v>42438</c:v>
                </c:pt>
                <c:pt idx="10">
                  <c:v>42445</c:v>
                </c:pt>
                <c:pt idx="11">
                  <c:v>42452</c:v>
                </c:pt>
                <c:pt idx="12">
                  <c:v>42459</c:v>
                </c:pt>
                <c:pt idx="13">
                  <c:v>42466</c:v>
                </c:pt>
                <c:pt idx="14">
                  <c:v>42473</c:v>
                </c:pt>
                <c:pt idx="15">
                  <c:v>42480</c:v>
                </c:pt>
                <c:pt idx="16">
                  <c:v>42487</c:v>
                </c:pt>
                <c:pt idx="17">
                  <c:v>42494</c:v>
                </c:pt>
                <c:pt idx="18">
                  <c:v>42502</c:v>
                </c:pt>
                <c:pt idx="19">
                  <c:v>42508</c:v>
                </c:pt>
                <c:pt idx="20">
                  <c:v>42515</c:v>
                </c:pt>
                <c:pt idx="21">
                  <c:v>42522</c:v>
                </c:pt>
                <c:pt idx="22">
                  <c:v>42529</c:v>
                </c:pt>
                <c:pt idx="23">
                  <c:v>42536</c:v>
                </c:pt>
                <c:pt idx="24">
                  <c:v>42543</c:v>
                </c:pt>
                <c:pt idx="25">
                  <c:v>42550</c:v>
                </c:pt>
                <c:pt idx="26">
                  <c:v>42557</c:v>
                </c:pt>
                <c:pt idx="27">
                  <c:v>42562</c:v>
                </c:pt>
                <c:pt idx="28">
                  <c:v>42571</c:v>
                </c:pt>
                <c:pt idx="29">
                  <c:v>42578</c:v>
                </c:pt>
                <c:pt idx="30">
                  <c:v>42585</c:v>
                </c:pt>
                <c:pt idx="31">
                  <c:v>42592</c:v>
                </c:pt>
                <c:pt idx="32">
                  <c:v>42599</c:v>
                </c:pt>
                <c:pt idx="33">
                  <c:v>42606</c:v>
                </c:pt>
                <c:pt idx="34">
                  <c:v>42613</c:v>
                </c:pt>
                <c:pt idx="35">
                  <c:v>42619</c:v>
                </c:pt>
                <c:pt idx="36">
                  <c:v>42627</c:v>
                </c:pt>
                <c:pt idx="37">
                  <c:v>42634</c:v>
                </c:pt>
                <c:pt idx="38">
                  <c:v>42641</c:v>
                </c:pt>
                <c:pt idx="39">
                  <c:v>42648</c:v>
                </c:pt>
                <c:pt idx="40">
                  <c:v>42656</c:v>
                </c:pt>
                <c:pt idx="41">
                  <c:v>42662</c:v>
                </c:pt>
                <c:pt idx="42">
                  <c:v>42669</c:v>
                </c:pt>
                <c:pt idx="43">
                  <c:v>42677</c:v>
                </c:pt>
                <c:pt idx="44">
                  <c:v>42683</c:v>
                </c:pt>
                <c:pt idx="45">
                  <c:v>42690</c:v>
                </c:pt>
                <c:pt idx="46">
                  <c:v>42697</c:v>
                </c:pt>
                <c:pt idx="47">
                  <c:v>42704</c:v>
                </c:pt>
                <c:pt idx="48">
                  <c:v>42711</c:v>
                </c:pt>
                <c:pt idx="49">
                  <c:v>42718</c:v>
                </c:pt>
                <c:pt idx="50">
                  <c:v>42738</c:v>
                </c:pt>
                <c:pt idx="51">
                  <c:v>42746</c:v>
                </c:pt>
                <c:pt idx="52">
                  <c:v>42753</c:v>
                </c:pt>
                <c:pt idx="53">
                  <c:v>42760</c:v>
                </c:pt>
                <c:pt idx="54">
                  <c:v>42767</c:v>
                </c:pt>
                <c:pt idx="55">
                  <c:v>42774</c:v>
                </c:pt>
                <c:pt idx="56">
                  <c:v>42781</c:v>
                </c:pt>
                <c:pt idx="57">
                  <c:v>42788</c:v>
                </c:pt>
                <c:pt idx="58">
                  <c:v>42795</c:v>
                </c:pt>
                <c:pt idx="59">
                  <c:v>42802</c:v>
                </c:pt>
                <c:pt idx="60">
                  <c:v>42809</c:v>
                </c:pt>
                <c:pt idx="61">
                  <c:v>42816</c:v>
                </c:pt>
                <c:pt idx="62">
                  <c:v>42823</c:v>
                </c:pt>
                <c:pt idx="63">
                  <c:v>42831</c:v>
                </c:pt>
                <c:pt idx="64">
                  <c:v>42837</c:v>
                </c:pt>
                <c:pt idx="65">
                  <c:v>42844</c:v>
                </c:pt>
                <c:pt idx="66">
                  <c:v>42852</c:v>
                </c:pt>
                <c:pt idx="67">
                  <c:v>42858</c:v>
                </c:pt>
                <c:pt idx="68">
                  <c:v>42865</c:v>
                </c:pt>
                <c:pt idx="69">
                  <c:v>42872</c:v>
                </c:pt>
                <c:pt idx="70">
                  <c:v>42879</c:v>
                </c:pt>
                <c:pt idx="71">
                  <c:v>42886</c:v>
                </c:pt>
                <c:pt idx="72">
                  <c:v>42893</c:v>
                </c:pt>
                <c:pt idx="73">
                  <c:v>42900</c:v>
                </c:pt>
                <c:pt idx="74">
                  <c:v>42907</c:v>
                </c:pt>
                <c:pt idx="75">
                  <c:v>42914</c:v>
                </c:pt>
                <c:pt idx="76">
                  <c:v>42921</c:v>
                </c:pt>
                <c:pt idx="77">
                  <c:v>42928</c:v>
                </c:pt>
                <c:pt idx="78">
                  <c:v>42935</c:v>
                </c:pt>
                <c:pt idx="79">
                  <c:v>42942</c:v>
                </c:pt>
                <c:pt idx="80">
                  <c:v>42949</c:v>
                </c:pt>
                <c:pt idx="81">
                  <c:v>42956</c:v>
                </c:pt>
                <c:pt idx="82">
                  <c:v>42963</c:v>
                </c:pt>
                <c:pt idx="83">
                  <c:v>42977</c:v>
                </c:pt>
                <c:pt idx="84">
                  <c:v>42984</c:v>
                </c:pt>
                <c:pt idx="85">
                  <c:v>42991</c:v>
                </c:pt>
                <c:pt idx="86">
                  <c:v>43012</c:v>
                </c:pt>
                <c:pt idx="87">
                  <c:v>43019</c:v>
                </c:pt>
                <c:pt idx="88">
                  <c:v>43026</c:v>
                </c:pt>
                <c:pt idx="89">
                  <c:v>43033</c:v>
                </c:pt>
                <c:pt idx="90">
                  <c:v>43040</c:v>
                </c:pt>
                <c:pt idx="91">
                  <c:v>43047</c:v>
                </c:pt>
                <c:pt idx="92">
                  <c:v>43055</c:v>
                </c:pt>
                <c:pt idx="93">
                  <c:v>43061</c:v>
                </c:pt>
                <c:pt idx="94">
                  <c:v>43068</c:v>
                </c:pt>
                <c:pt idx="95">
                  <c:v>43075</c:v>
                </c:pt>
                <c:pt idx="96">
                  <c:v>43082</c:v>
                </c:pt>
                <c:pt idx="97">
                  <c:v>43089</c:v>
                </c:pt>
                <c:pt idx="98">
                  <c:v>43096</c:v>
                </c:pt>
              </c:numCache>
            </c:numRef>
          </c:cat>
          <c:val>
            <c:numRef>
              <c:f>('2016 - 2017'!$G$7:$G$9;'2016 - 2017'!$G$11;'2016 - 2017'!$G$13:$G$16;'2016 - 2017'!$G$18:$G$22;'2016 - 2017'!$G$24:$G$27;'2016 - 2017'!$G$29:$G$32;'2016 - 2017'!$G$34:$G$38;'2016 - 2017'!$G$40:$G$43;'2016 - 2017'!$G$46:$G$50;'2016 - 2017'!$G$52:$G$55;'2016 - 2017'!$G$57:$G$60;'2016 - 2017'!$G$63:$G$67;'2016 - 2017'!$G$69:$G$70;'2016 - 2017'!$G$75:$G$78;'2016 - 2017'!$G$80:$G$83;'2016 - 2017'!$G$85:$G$89;'2016 - 2017'!$G$91:$G$94;'2016 - 2017'!$G$96:$G$100;'2016 - 2017'!$G$102:$G$105;'2016 - 2017'!$G$107:$G$110;'2016 - 2017'!$G$112:$G$115;'2016 - 2017'!$G$117:$G$118;'2016 - 2017'!$G$122:$G$125;'2016 - 2017'!$G$127:$G$131;'2016 - 2017'!$G$133:$G$136)</c:f>
              <c:numCache>
                <c:formatCode>0.00</c:formatCode>
                <c:ptCount val="99"/>
                <c:pt idx="0">
                  <c:v>20.399999999999999</c:v>
                </c:pt>
                <c:pt idx="1">
                  <c:v>19.7</c:v>
                </c:pt>
                <c:pt idx="2">
                  <c:v>23.5</c:v>
                </c:pt>
                <c:pt idx="3">
                  <c:v>17.399999999999999</c:v>
                </c:pt>
                <c:pt idx="4">
                  <c:v>47</c:v>
                </c:pt>
                <c:pt idx="5">
                  <c:v>27.6</c:v>
                </c:pt>
                <c:pt idx="6">
                  <c:v>33.300000000000004</c:v>
                </c:pt>
                <c:pt idx="7">
                  <c:v>22.9</c:v>
                </c:pt>
                <c:pt idx="8">
                  <c:v>23.5</c:v>
                </c:pt>
                <c:pt idx="9">
                  <c:v>31.2</c:v>
                </c:pt>
                <c:pt idx="10">
                  <c:v>39.4</c:v>
                </c:pt>
                <c:pt idx="11">
                  <c:v>87.6</c:v>
                </c:pt>
                <c:pt idx="12">
                  <c:v>25.69</c:v>
                </c:pt>
                <c:pt idx="13">
                  <c:v>17.3</c:v>
                </c:pt>
                <c:pt idx="14">
                  <c:v>38.700000000000003</c:v>
                </c:pt>
                <c:pt idx="15">
                  <c:v>25.4</c:v>
                </c:pt>
                <c:pt idx="16">
                  <c:v>95.6</c:v>
                </c:pt>
                <c:pt idx="17">
                  <c:v>29.9</c:v>
                </c:pt>
                <c:pt idx="18">
                  <c:v>29.4</c:v>
                </c:pt>
                <c:pt idx="19">
                  <c:v>57.8</c:v>
                </c:pt>
                <c:pt idx="20">
                  <c:v>28.8</c:v>
                </c:pt>
                <c:pt idx="21">
                  <c:v>18.8</c:v>
                </c:pt>
                <c:pt idx="22">
                  <c:v>11.4</c:v>
                </c:pt>
                <c:pt idx="23">
                  <c:v>10.5</c:v>
                </c:pt>
                <c:pt idx="24">
                  <c:v>12</c:v>
                </c:pt>
                <c:pt idx="25">
                  <c:v>10.6</c:v>
                </c:pt>
                <c:pt idx="26">
                  <c:v>53.1</c:v>
                </c:pt>
                <c:pt idx="27">
                  <c:v>164</c:v>
                </c:pt>
                <c:pt idx="28">
                  <c:v>40</c:v>
                </c:pt>
                <c:pt idx="29">
                  <c:v>26.5</c:v>
                </c:pt>
                <c:pt idx="30">
                  <c:v>22.9</c:v>
                </c:pt>
                <c:pt idx="31">
                  <c:v>39.9</c:v>
                </c:pt>
                <c:pt idx="32">
                  <c:v>21.3</c:v>
                </c:pt>
                <c:pt idx="33">
                  <c:v>63.7</c:v>
                </c:pt>
                <c:pt idx="34">
                  <c:v>61.4</c:v>
                </c:pt>
                <c:pt idx="35">
                  <c:v>54.5</c:v>
                </c:pt>
                <c:pt idx="36">
                  <c:v>44.5</c:v>
                </c:pt>
                <c:pt idx="37">
                  <c:v>25.2</c:v>
                </c:pt>
                <c:pt idx="38">
                  <c:v>17.8</c:v>
                </c:pt>
                <c:pt idx="39">
                  <c:v>19.8</c:v>
                </c:pt>
                <c:pt idx="40">
                  <c:v>63.4</c:v>
                </c:pt>
                <c:pt idx="41">
                  <c:v>129</c:v>
                </c:pt>
                <c:pt idx="42">
                  <c:v>78.5</c:v>
                </c:pt>
                <c:pt idx="43">
                  <c:v>32.200000000000003</c:v>
                </c:pt>
                <c:pt idx="44">
                  <c:v>20.5</c:v>
                </c:pt>
                <c:pt idx="45">
                  <c:v>23.9</c:v>
                </c:pt>
                <c:pt idx="46">
                  <c:v>23.3</c:v>
                </c:pt>
                <c:pt idx="47">
                  <c:v>44.4</c:v>
                </c:pt>
                <c:pt idx="48">
                  <c:v>40.4</c:v>
                </c:pt>
                <c:pt idx="49">
                  <c:v>19.3</c:v>
                </c:pt>
                <c:pt idx="50">
                  <c:v>29.5</c:v>
                </c:pt>
                <c:pt idx="51">
                  <c:v>196</c:v>
                </c:pt>
                <c:pt idx="52">
                  <c:v>45.2</c:v>
                </c:pt>
                <c:pt idx="53">
                  <c:v>22.6</c:v>
                </c:pt>
                <c:pt idx="54">
                  <c:v>32.9</c:v>
                </c:pt>
                <c:pt idx="55">
                  <c:v>21.9</c:v>
                </c:pt>
                <c:pt idx="56">
                  <c:v>24.4</c:v>
                </c:pt>
                <c:pt idx="57">
                  <c:v>59.8</c:v>
                </c:pt>
                <c:pt idx="58">
                  <c:v>24.8</c:v>
                </c:pt>
                <c:pt idx="59">
                  <c:v>37.4</c:v>
                </c:pt>
                <c:pt idx="60">
                  <c:v>72.7</c:v>
                </c:pt>
                <c:pt idx="61">
                  <c:v>32.300000000000004</c:v>
                </c:pt>
                <c:pt idx="62">
                  <c:v>21.4</c:v>
                </c:pt>
                <c:pt idx="63">
                  <c:v>15.9</c:v>
                </c:pt>
                <c:pt idx="64">
                  <c:v>18.3</c:v>
                </c:pt>
                <c:pt idx="65">
                  <c:v>17.3</c:v>
                </c:pt>
                <c:pt idx="66">
                  <c:v>50.8</c:v>
                </c:pt>
                <c:pt idx="67">
                  <c:v>15.3</c:v>
                </c:pt>
                <c:pt idx="68">
                  <c:v>14.2</c:v>
                </c:pt>
                <c:pt idx="69">
                  <c:v>21.6</c:v>
                </c:pt>
                <c:pt idx="70">
                  <c:v>38.1</c:v>
                </c:pt>
                <c:pt idx="71">
                  <c:v>51.4</c:v>
                </c:pt>
                <c:pt idx="72">
                  <c:v>39.6</c:v>
                </c:pt>
                <c:pt idx="73">
                  <c:v>27.8</c:v>
                </c:pt>
                <c:pt idx="74">
                  <c:v>22</c:v>
                </c:pt>
                <c:pt idx="75">
                  <c:v>11.7</c:v>
                </c:pt>
                <c:pt idx="76">
                  <c:v>9.7000000000000011</c:v>
                </c:pt>
                <c:pt idx="77">
                  <c:v>13.2</c:v>
                </c:pt>
                <c:pt idx="78">
                  <c:v>14.6</c:v>
                </c:pt>
                <c:pt idx="79">
                  <c:v>9.09</c:v>
                </c:pt>
                <c:pt idx="80">
                  <c:v>9.93</c:v>
                </c:pt>
                <c:pt idx="81">
                  <c:v>22.2</c:v>
                </c:pt>
                <c:pt idx="82">
                  <c:v>29.6</c:v>
                </c:pt>
                <c:pt idx="83">
                  <c:v>15.2</c:v>
                </c:pt>
                <c:pt idx="84">
                  <c:v>17.2</c:v>
                </c:pt>
                <c:pt idx="85">
                  <c:v>17.8</c:v>
                </c:pt>
                <c:pt idx="86">
                  <c:v>29.6</c:v>
                </c:pt>
                <c:pt idx="87">
                  <c:v>37.9</c:v>
                </c:pt>
                <c:pt idx="88">
                  <c:v>42.7</c:v>
                </c:pt>
                <c:pt idx="89">
                  <c:v>32.300000000000004</c:v>
                </c:pt>
                <c:pt idx="90">
                  <c:v>27.4</c:v>
                </c:pt>
                <c:pt idx="91">
                  <c:v>20.6</c:v>
                </c:pt>
                <c:pt idx="92">
                  <c:v>29</c:v>
                </c:pt>
                <c:pt idx="93">
                  <c:v>28.5</c:v>
                </c:pt>
                <c:pt idx="94">
                  <c:v>51.5</c:v>
                </c:pt>
                <c:pt idx="95">
                  <c:v>24</c:v>
                </c:pt>
                <c:pt idx="96">
                  <c:v>39.5</c:v>
                </c:pt>
                <c:pt idx="97">
                  <c:v>13.2</c:v>
                </c:pt>
                <c:pt idx="98">
                  <c:v>44.9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'2016 - 2017'!$H$6</c:f>
              <c:strCache>
                <c:ptCount val="1"/>
                <c:pt idx="0">
                  <c:v>Condutividade (microsiemens/cm)</c:v>
                </c:pt>
              </c:strCache>
            </c:strRef>
          </c:tx>
          <c:marker>
            <c:symbol val="none"/>
          </c:marker>
          <c:cat>
            <c:numRef>
              <c:f>('2016 - 2017'!$C$7:$C$9;'2016 - 2017'!$C$11;'2016 - 2017'!$C$13:$C$16;'2016 - 2017'!$C$18:$C$22;'2016 - 2017'!$C$24:$C$27;'2016 - 2017'!$C$29:$C$32;'2016 - 2017'!$C$34:$C$38;'2016 - 2017'!$C$40:$C$43;'2016 - 2017'!$C$46:$C$50;'2016 - 2017'!$C$52:$C$55;'2016 - 2017'!$C$57:$C$60;'2016 - 2017'!$C$63:$C$67;'2016 - 2017'!$C$69:$C$70;'2016 - 2017'!$C$75:$C$78;'2016 - 2017'!$C$80:$C$83;'2016 - 2017'!$C$85:$C$89;'2016 - 2017'!$C$91:$C$94;'2016 - 2017'!$C$96:$C$100;'2016 - 2017'!$C$102:$C$105;'2016 - 2017'!$C$107:$C$110;'2016 - 2017'!$C$112:$C$115;'2016 - 2017'!$C$117:$C$118;'2016 - 2017'!$C$122:$C$125;'2016 - 2017'!$C$127:$C$131;'2016 - 2017'!$C$133:$C$136)</c:f>
              <c:numCache>
                <c:formatCode>dd/mm/yyyy</c:formatCode>
                <c:ptCount val="99"/>
                <c:pt idx="0">
                  <c:v>42375</c:v>
                </c:pt>
                <c:pt idx="1">
                  <c:v>42382</c:v>
                </c:pt>
                <c:pt idx="2">
                  <c:v>42389</c:v>
                </c:pt>
                <c:pt idx="3">
                  <c:v>42396</c:v>
                </c:pt>
                <c:pt idx="4">
                  <c:v>42403</c:v>
                </c:pt>
                <c:pt idx="5">
                  <c:v>42410</c:v>
                </c:pt>
                <c:pt idx="6">
                  <c:v>42417</c:v>
                </c:pt>
                <c:pt idx="7">
                  <c:v>42424</c:v>
                </c:pt>
                <c:pt idx="8">
                  <c:v>42431</c:v>
                </c:pt>
                <c:pt idx="9">
                  <c:v>42438</c:v>
                </c:pt>
                <c:pt idx="10">
                  <c:v>42445</c:v>
                </c:pt>
                <c:pt idx="11">
                  <c:v>42452</c:v>
                </c:pt>
                <c:pt idx="12">
                  <c:v>42459</c:v>
                </c:pt>
                <c:pt idx="13">
                  <c:v>42466</c:v>
                </c:pt>
                <c:pt idx="14">
                  <c:v>42473</c:v>
                </c:pt>
                <c:pt idx="15">
                  <c:v>42480</c:v>
                </c:pt>
                <c:pt idx="16">
                  <c:v>42487</c:v>
                </c:pt>
                <c:pt idx="17">
                  <c:v>42494</c:v>
                </c:pt>
                <c:pt idx="18">
                  <c:v>42502</c:v>
                </c:pt>
                <c:pt idx="19">
                  <c:v>42508</c:v>
                </c:pt>
                <c:pt idx="20">
                  <c:v>42515</c:v>
                </c:pt>
                <c:pt idx="21">
                  <c:v>42522</c:v>
                </c:pt>
                <c:pt idx="22">
                  <c:v>42529</c:v>
                </c:pt>
                <c:pt idx="23">
                  <c:v>42536</c:v>
                </c:pt>
                <c:pt idx="24">
                  <c:v>42543</c:v>
                </c:pt>
                <c:pt idx="25">
                  <c:v>42550</c:v>
                </c:pt>
                <c:pt idx="26">
                  <c:v>42557</c:v>
                </c:pt>
                <c:pt idx="27">
                  <c:v>42562</c:v>
                </c:pt>
                <c:pt idx="28">
                  <c:v>42571</c:v>
                </c:pt>
                <c:pt idx="29">
                  <c:v>42578</c:v>
                </c:pt>
                <c:pt idx="30">
                  <c:v>42585</c:v>
                </c:pt>
                <c:pt idx="31">
                  <c:v>42592</c:v>
                </c:pt>
                <c:pt idx="32">
                  <c:v>42599</c:v>
                </c:pt>
                <c:pt idx="33">
                  <c:v>42606</c:v>
                </c:pt>
                <c:pt idx="34">
                  <c:v>42613</c:v>
                </c:pt>
                <c:pt idx="35">
                  <c:v>42619</c:v>
                </c:pt>
                <c:pt idx="36">
                  <c:v>42627</c:v>
                </c:pt>
                <c:pt idx="37">
                  <c:v>42634</c:v>
                </c:pt>
                <c:pt idx="38">
                  <c:v>42641</c:v>
                </c:pt>
                <c:pt idx="39">
                  <c:v>42648</c:v>
                </c:pt>
                <c:pt idx="40">
                  <c:v>42656</c:v>
                </c:pt>
                <c:pt idx="41">
                  <c:v>42662</c:v>
                </c:pt>
                <c:pt idx="42">
                  <c:v>42669</c:v>
                </c:pt>
                <c:pt idx="43">
                  <c:v>42677</c:v>
                </c:pt>
                <c:pt idx="44">
                  <c:v>42683</c:v>
                </c:pt>
                <c:pt idx="45">
                  <c:v>42690</c:v>
                </c:pt>
                <c:pt idx="46">
                  <c:v>42697</c:v>
                </c:pt>
                <c:pt idx="47">
                  <c:v>42704</c:v>
                </c:pt>
                <c:pt idx="48">
                  <c:v>42711</c:v>
                </c:pt>
                <c:pt idx="49">
                  <c:v>42718</c:v>
                </c:pt>
                <c:pt idx="50">
                  <c:v>42738</c:v>
                </c:pt>
                <c:pt idx="51">
                  <c:v>42746</c:v>
                </c:pt>
                <c:pt idx="52">
                  <c:v>42753</c:v>
                </c:pt>
                <c:pt idx="53">
                  <c:v>42760</c:v>
                </c:pt>
                <c:pt idx="54">
                  <c:v>42767</c:v>
                </c:pt>
                <c:pt idx="55">
                  <c:v>42774</c:v>
                </c:pt>
                <c:pt idx="56">
                  <c:v>42781</c:v>
                </c:pt>
                <c:pt idx="57">
                  <c:v>42788</c:v>
                </c:pt>
                <c:pt idx="58">
                  <c:v>42795</c:v>
                </c:pt>
                <c:pt idx="59">
                  <c:v>42802</c:v>
                </c:pt>
                <c:pt idx="60">
                  <c:v>42809</c:v>
                </c:pt>
                <c:pt idx="61">
                  <c:v>42816</c:v>
                </c:pt>
                <c:pt idx="62">
                  <c:v>42823</c:v>
                </c:pt>
                <c:pt idx="63">
                  <c:v>42831</c:v>
                </c:pt>
                <c:pt idx="64">
                  <c:v>42837</c:v>
                </c:pt>
                <c:pt idx="65">
                  <c:v>42844</c:v>
                </c:pt>
                <c:pt idx="66">
                  <c:v>42852</c:v>
                </c:pt>
                <c:pt idx="67">
                  <c:v>42858</c:v>
                </c:pt>
                <c:pt idx="68">
                  <c:v>42865</c:v>
                </c:pt>
                <c:pt idx="69">
                  <c:v>42872</c:v>
                </c:pt>
                <c:pt idx="70">
                  <c:v>42879</c:v>
                </c:pt>
                <c:pt idx="71">
                  <c:v>42886</c:v>
                </c:pt>
                <c:pt idx="72">
                  <c:v>42893</c:v>
                </c:pt>
                <c:pt idx="73">
                  <c:v>42900</c:v>
                </c:pt>
                <c:pt idx="74">
                  <c:v>42907</c:v>
                </c:pt>
                <c:pt idx="75">
                  <c:v>42914</c:v>
                </c:pt>
                <c:pt idx="76">
                  <c:v>42921</c:v>
                </c:pt>
                <c:pt idx="77">
                  <c:v>42928</c:v>
                </c:pt>
                <c:pt idx="78">
                  <c:v>42935</c:v>
                </c:pt>
                <c:pt idx="79">
                  <c:v>42942</c:v>
                </c:pt>
                <c:pt idx="80">
                  <c:v>42949</c:v>
                </c:pt>
                <c:pt idx="81">
                  <c:v>42956</c:v>
                </c:pt>
                <c:pt idx="82">
                  <c:v>42963</c:v>
                </c:pt>
                <c:pt idx="83">
                  <c:v>42977</c:v>
                </c:pt>
                <c:pt idx="84">
                  <c:v>42984</c:v>
                </c:pt>
                <c:pt idx="85">
                  <c:v>42991</c:v>
                </c:pt>
                <c:pt idx="86">
                  <c:v>43012</c:v>
                </c:pt>
                <c:pt idx="87">
                  <c:v>43019</c:v>
                </c:pt>
                <c:pt idx="88">
                  <c:v>43026</c:v>
                </c:pt>
                <c:pt idx="89">
                  <c:v>43033</c:v>
                </c:pt>
                <c:pt idx="90">
                  <c:v>43040</c:v>
                </c:pt>
                <c:pt idx="91">
                  <c:v>43047</c:v>
                </c:pt>
                <c:pt idx="92">
                  <c:v>43055</c:v>
                </c:pt>
                <c:pt idx="93">
                  <c:v>43061</c:v>
                </c:pt>
                <c:pt idx="94">
                  <c:v>43068</c:v>
                </c:pt>
                <c:pt idx="95">
                  <c:v>43075</c:v>
                </c:pt>
                <c:pt idx="96">
                  <c:v>43082</c:v>
                </c:pt>
                <c:pt idx="97">
                  <c:v>43089</c:v>
                </c:pt>
                <c:pt idx="98">
                  <c:v>43096</c:v>
                </c:pt>
              </c:numCache>
            </c:numRef>
          </c:cat>
          <c:val>
            <c:numRef>
              <c:f>('2016 - 2017'!$H$7:$H$9;'2016 - 2017'!$H$11;'2016 - 2017'!$H$13:$H$16;'2016 - 2017'!$H$18:$H$22;'2016 - 2017'!$H$24:$H$27;'2016 - 2017'!$H$29:$H$32;'2016 - 2017'!$H$34:$H$38;'2016 - 2017'!$H$40:$H$43;'2016 - 2017'!$H$46:$H$50;'2016 - 2017'!$H$52:$H$55;'2016 - 2017'!$H$57:$H$60;'2016 - 2017'!$H$63:$H$67;'2016 - 2017'!$H$69:$H$70;'2016 - 2017'!$H$75:$H$78;'2016 - 2017'!$H$80:$H$83;'2016 - 2017'!$H$85:$H$89;'2016 - 2017'!$H$91:$H$94;'2016 - 2017'!$H$96:$H$100;'2016 - 2017'!$H$102:$H$105;'2016 - 2017'!$H$107:$H$110;'2016 - 2017'!$H$112:$H$115;'2016 - 2017'!$H$117:$H$118;'2016 - 2017'!$H$122:$H$125;'2016 - 2017'!$H$127:$H$131;'2016 - 2017'!$H$133:$H$136)</c:f>
              <c:numCache>
                <c:formatCode>0.0</c:formatCode>
                <c:ptCount val="99"/>
                <c:pt idx="0">
                  <c:v>77.2</c:v>
                </c:pt>
                <c:pt idx="1">
                  <c:v>76.3</c:v>
                </c:pt>
                <c:pt idx="2">
                  <c:v>83.7</c:v>
                </c:pt>
                <c:pt idx="3">
                  <c:v>90.8</c:v>
                </c:pt>
                <c:pt idx="4">
                  <c:v>64.400000000000006</c:v>
                </c:pt>
                <c:pt idx="5">
                  <c:v>77.400000000000006</c:v>
                </c:pt>
                <c:pt idx="6">
                  <c:v>67.8</c:v>
                </c:pt>
                <c:pt idx="7">
                  <c:v>81.599999999999994</c:v>
                </c:pt>
                <c:pt idx="8">
                  <c:v>90.9</c:v>
                </c:pt>
                <c:pt idx="9">
                  <c:v>68.2</c:v>
                </c:pt>
                <c:pt idx="10">
                  <c:v>61.7</c:v>
                </c:pt>
                <c:pt idx="11">
                  <c:v>67.2</c:v>
                </c:pt>
                <c:pt idx="12">
                  <c:v>62.7</c:v>
                </c:pt>
                <c:pt idx="13">
                  <c:v>82.4</c:v>
                </c:pt>
                <c:pt idx="14">
                  <c:v>78</c:v>
                </c:pt>
                <c:pt idx="15">
                  <c:v>66.7</c:v>
                </c:pt>
                <c:pt idx="16">
                  <c:v>55.3</c:v>
                </c:pt>
                <c:pt idx="17">
                  <c:v>61</c:v>
                </c:pt>
                <c:pt idx="18">
                  <c:v>80.2</c:v>
                </c:pt>
                <c:pt idx="19">
                  <c:v>58.5</c:v>
                </c:pt>
                <c:pt idx="20">
                  <c:v>66.8</c:v>
                </c:pt>
                <c:pt idx="21">
                  <c:v>75.3</c:v>
                </c:pt>
                <c:pt idx="22">
                  <c:v>79.400000000000006</c:v>
                </c:pt>
                <c:pt idx="23">
                  <c:v>88.5</c:v>
                </c:pt>
                <c:pt idx="24">
                  <c:v>85.9</c:v>
                </c:pt>
                <c:pt idx="25">
                  <c:v>90.8</c:v>
                </c:pt>
                <c:pt idx="26">
                  <c:v>118.6</c:v>
                </c:pt>
                <c:pt idx="27">
                  <c:v>105.1</c:v>
                </c:pt>
                <c:pt idx="28">
                  <c:v>61.3</c:v>
                </c:pt>
                <c:pt idx="29">
                  <c:v>77.099999999999994</c:v>
                </c:pt>
                <c:pt idx="30">
                  <c:v>78.3</c:v>
                </c:pt>
                <c:pt idx="31">
                  <c:v>71.2</c:v>
                </c:pt>
                <c:pt idx="32">
                  <c:v>82.1</c:v>
                </c:pt>
                <c:pt idx="33">
                  <c:v>52.8</c:v>
                </c:pt>
                <c:pt idx="34">
                  <c:v>75.400000000000006</c:v>
                </c:pt>
                <c:pt idx="35">
                  <c:v>75.400000000000006</c:v>
                </c:pt>
                <c:pt idx="36">
                  <c:v>68.400000000000006</c:v>
                </c:pt>
                <c:pt idx="37">
                  <c:v>75.900000000000006</c:v>
                </c:pt>
                <c:pt idx="38">
                  <c:v>85.9</c:v>
                </c:pt>
                <c:pt idx="39">
                  <c:v>90.1</c:v>
                </c:pt>
                <c:pt idx="40">
                  <c:v>106.4</c:v>
                </c:pt>
                <c:pt idx="41">
                  <c:v>49.1</c:v>
                </c:pt>
                <c:pt idx="42">
                  <c:v>57.7</c:v>
                </c:pt>
                <c:pt idx="43">
                  <c:v>65.599999999999994</c:v>
                </c:pt>
                <c:pt idx="44">
                  <c:v>77.5</c:v>
                </c:pt>
                <c:pt idx="45">
                  <c:v>78.5</c:v>
                </c:pt>
                <c:pt idx="46">
                  <c:v>73.400000000000006</c:v>
                </c:pt>
                <c:pt idx="47">
                  <c:v>76.099999999999994</c:v>
                </c:pt>
                <c:pt idx="48">
                  <c:v>61.4</c:v>
                </c:pt>
                <c:pt idx="49">
                  <c:v>78.7</c:v>
                </c:pt>
                <c:pt idx="50">
                  <c:v>78.3</c:v>
                </c:pt>
                <c:pt idx="51">
                  <c:v>62.9</c:v>
                </c:pt>
                <c:pt idx="52">
                  <c:v>73.7</c:v>
                </c:pt>
                <c:pt idx="53">
                  <c:v>87.4</c:v>
                </c:pt>
                <c:pt idx="54">
                  <c:v>69.5</c:v>
                </c:pt>
                <c:pt idx="55">
                  <c:v>87.6</c:v>
                </c:pt>
                <c:pt idx="56">
                  <c:v>93.6</c:v>
                </c:pt>
                <c:pt idx="57">
                  <c:v>74.7</c:v>
                </c:pt>
                <c:pt idx="58">
                  <c:v>89.8</c:v>
                </c:pt>
                <c:pt idx="59">
                  <c:v>80.400000000000006</c:v>
                </c:pt>
                <c:pt idx="60">
                  <c:v>53.5</c:v>
                </c:pt>
                <c:pt idx="61">
                  <c:v>68</c:v>
                </c:pt>
                <c:pt idx="62">
                  <c:v>81.900000000000006</c:v>
                </c:pt>
                <c:pt idx="63">
                  <c:v>87.5</c:v>
                </c:pt>
                <c:pt idx="64">
                  <c:v>87.6</c:v>
                </c:pt>
                <c:pt idx="65">
                  <c:v>90.6</c:v>
                </c:pt>
                <c:pt idx="66">
                  <c:v>80.900000000000006</c:v>
                </c:pt>
                <c:pt idx="67">
                  <c:v>83</c:v>
                </c:pt>
                <c:pt idx="68">
                  <c:v>94.9</c:v>
                </c:pt>
                <c:pt idx="69">
                  <c:v>89.3</c:v>
                </c:pt>
                <c:pt idx="70">
                  <c:v>75.2</c:v>
                </c:pt>
                <c:pt idx="71">
                  <c:v>46.6</c:v>
                </c:pt>
                <c:pt idx="72">
                  <c:v>48.9</c:v>
                </c:pt>
                <c:pt idx="73">
                  <c:v>53.8</c:v>
                </c:pt>
                <c:pt idx="74">
                  <c:v>69.400000000000006</c:v>
                </c:pt>
                <c:pt idx="75">
                  <c:v>80.8</c:v>
                </c:pt>
                <c:pt idx="76">
                  <c:v>114.2</c:v>
                </c:pt>
                <c:pt idx="77">
                  <c:v>96.3</c:v>
                </c:pt>
                <c:pt idx="78">
                  <c:v>89.8</c:v>
                </c:pt>
                <c:pt idx="79">
                  <c:v>95.6</c:v>
                </c:pt>
                <c:pt idx="80">
                  <c:v>93.4</c:v>
                </c:pt>
                <c:pt idx="81">
                  <c:v>83.2</c:v>
                </c:pt>
                <c:pt idx="82">
                  <c:v>85.7</c:v>
                </c:pt>
                <c:pt idx="83">
                  <c:v>97.2</c:v>
                </c:pt>
                <c:pt idx="84">
                  <c:v>112</c:v>
                </c:pt>
                <c:pt idx="85">
                  <c:v>104.8</c:v>
                </c:pt>
                <c:pt idx="86">
                  <c:v>75.7</c:v>
                </c:pt>
                <c:pt idx="87">
                  <c:v>80.099999999999994</c:v>
                </c:pt>
                <c:pt idx="88">
                  <c:v>51</c:v>
                </c:pt>
                <c:pt idx="89">
                  <c:v>59.8</c:v>
                </c:pt>
                <c:pt idx="90">
                  <c:v>68.3</c:v>
                </c:pt>
                <c:pt idx="91">
                  <c:v>93.7</c:v>
                </c:pt>
                <c:pt idx="92">
                  <c:v>76.400000000000006</c:v>
                </c:pt>
                <c:pt idx="93">
                  <c:v>73.400000000000006</c:v>
                </c:pt>
                <c:pt idx="94">
                  <c:v>53.8</c:v>
                </c:pt>
                <c:pt idx="95">
                  <c:v>63.2</c:v>
                </c:pt>
                <c:pt idx="96">
                  <c:v>57.4</c:v>
                </c:pt>
                <c:pt idx="97">
                  <c:v>82.4</c:v>
                </c:pt>
                <c:pt idx="98">
                  <c:v>52.1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68864"/>
        <c:axId val="210470400"/>
      </c:lineChart>
      <c:dateAx>
        <c:axId val="21046886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210470400"/>
        <c:crosses val="autoZero"/>
        <c:auto val="1"/>
        <c:lblOffset val="100"/>
        <c:baseTimeUnit val="days"/>
      </c:dateAx>
      <c:valAx>
        <c:axId val="2104704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210468864"/>
        <c:crosses val="autoZero"/>
        <c:crossBetween val="between"/>
        <c:majorUnit val="25"/>
      </c:valAx>
    </c:plotArea>
    <c:legend>
      <c:legendPos val="b"/>
      <c:layout>
        <c:manualLayout>
          <c:xMode val="edge"/>
          <c:yMode val="edge"/>
          <c:x val="1.6548556430446226E-2"/>
          <c:y val="0.80120136725924052"/>
          <c:w val="0.95301399825021849"/>
          <c:h val="0.17100406595847664"/>
        </c:manualLayout>
      </c:layout>
      <c:overlay val="0"/>
      <c:txPr>
        <a:bodyPr/>
        <a:lstStyle/>
        <a:p>
          <a:pPr>
            <a:defRPr sz="25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/>
            </a:pPr>
            <a:r>
              <a:rPr lang="pt-BR" sz="2500" dirty="0"/>
              <a:t>Turbidez e Coliformes Totais</a:t>
            </a:r>
            <a:r>
              <a:rPr lang="pt-BR" sz="2500" baseline="0" dirty="0"/>
              <a:t> na Água Bruta 2016-2017</a:t>
            </a:r>
            <a:endParaRPr lang="pt-BR" sz="25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575200379153664"/>
          <c:y val="0.12590788340319334"/>
          <c:w val="0.67059288793937877"/>
          <c:h val="0.56690663017482945"/>
        </c:manualLayout>
      </c:layout>
      <c:lineChart>
        <c:grouping val="standard"/>
        <c:varyColors val="0"/>
        <c:ser>
          <c:idx val="3"/>
          <c:order val="1"/>
          <c:tx>
            <c:strRef>
              <c:f>'2016 - 2017'!$G$6</c:f>
              <c:strCache>
                <c:ptCount val="1"/>
                <c:pt idx="0">
                  <c:v>Turbidez (NTU)</c:v>
                </c:pt>
              </c:strCache>
            </c:strRef>
          </c:tx>
          <c:marker>
            <c:symbol val="none"/>
          </c:marker>
          <c:cat>
            <c:numRef>
              <c:f>('2016 - 2017'!$C$7:$C$9;'2016 - 2017'!$C$11;'2016 - 2017'!$C$13:$C$16;'2016 - 2017'!$C$18:$C$22;'2016 - 2017'!$C$24:$C$27;'2016 - 2017'!$C$29:$C$32;'2016 - 2017'!$C$34:$C$38;'2016 - 2017'!$C$40:$C$43;'2016 - 2017'!$C$46:$C$50;'2016 - 2017'!$C$52:$C$55;'2016 - 2017'!$C$57:$C$60;'2016 - 2017'!$C$63:$C$67;'2016 - 2017'!$C$69:$C$70;'2016 - 2017'!$C$75:$C$78;'2016 - 2017'!$C$80:$C$83;'2016 - 2017'!$C$85:$C$89;'2016 - 2017'!$C$91:$C$94;'2016 - 2017'!$C$96:$C$100;'2016 - 2017'!$C$102:$C$105;'2016 - 2017'!$C$107:$C$110;'2016 - 2017'!$C$112:$C$115;'2016 - 2017'!$C$117:$C$118;'2016 - 2017'!$C$122:$C$125;'2016 - 2017'!$C$127:$C$131;'2016 - 2017'!$C$133:$C$136)</c:f>
              <c:numCache>
                <c:formatCode>dd/mm/yyyy</c:formatCode>
                <c:ptCount val="99"/>
                <c:pt idx="0">
                  <c:v>42375</c:v>
                </c:pt>
                <c:pt idx="1">
                  <c:v>42382</c:v>
                </c:pt>
                <c:pt idx="2">
                  <c:v>42389</c:v>
                </c:pt>
                <c:pt idx="3">
                  <c:v>42396</c:v>
                </c:pt>
                <c:pt idx="4">
                  <c:v>42403</c:v>
                </c:pt>
                <c:pt idx="5">
                  <c:v>42410</c:v>
                </c:pt>
                <c:pt idx="6">
                  <c:v>42417</c:v>
                </c:pt>
                <c:pt idx="7">
                  <c:v>42424</c:v>
                </c:pt>
                <c:pt idx="8">
                  <c:v>42431</c:v>
                </c:pt>
                <c:pt idx="9">
                  <c:v>42438</c:v>
                </c:pt>
                <c:pt idx="10">
                  <c:v>42445</c:v>
                </c:pt>
                <c:pt idx="11">
                  <c:v>42452</c:v>
                </c:pt>
                <c:pt idx="12">
                  <c:v>42459</c:v>
                </c:pt>
                <c:pt idx="13">
                  <c:v>42466</c:v>
                </c:pt>
                <c:pt idx="14">
                  <c:v>42473</c:v>
                </c:pt>
                <c:pt idx="15">
                  <c:v>42480</c:v>
                </c:pt>
                <c:pt idx="16">
                  <c:v>42487</c:v>
                </c:pt>
                <c:pt idx="17">
                  <c:v>42494</c:v>
                </c:pt>
                <c:pt idx="18">
                  <c:v>42502</c:v>
                </c:pt>
                <c:pt idx="19">
                  <c:v>42508</c:v>
                </c:pt>
                <c:pt idx="20">
                  <c:v>42515</c:v>
                </c:pt>
                <c:pt idx="21">
                  <c:v>42522</c:v>
                </c:pt>
                <c:pt idx="22">
                  <c:v>42529</c:v>
                </c:pt>
                <c:pt idx="23">
                  <c:v>42536</c:v>
                </c:pt>
                <c:pt idx="24">
                  <c:v>42543</c:v>
                </c:pt>
                <c:pt idx="25">
                  <c:v>42550</c:v>
                </c:pt>
                <c:pt idx="26">
                  <c:v>42557</c:v>
                </c:pt>
                <c:pt idx="27">
                  <c:v>42562</c:v>
                </c:pt>
                <c:pt idx="28">
                  <c:v>42571</c:v>
                </c:pt>
                <c:pt idx="29">
                  <c:v>42578</c:v>
                </c:pt>
                <c:pt idx="30">
                  <c:v>42585</c:v>
                </c:pt>
                <c:pt idx="31">
                  <c:v>42592</c:v>
                </c:pt>
                <c:pt idx="32">
                  <c:v>42599</c:v>
                </c:pt>
                <c:pt idx="33">
                  <c:v>42606</c:v>
                </c:pt>
                <c:pt idx="34">
                  <c:v>42613</c:v>
                </c:pt>
                <c:pt idx="35">
                  <c:v>42619</c:v>
                </c:pt>
                <c:pt idx="36">
                  <c:v>42627</c:v>
                </c:pt>
                <c:pt idx="37">
                  <c:v>42634</c:v>
                </c:pt>
                <c:pt idx="38">
                  <c:v>42641</c:v>
                </c:pt>
                <c:pt idx="39">
                  <c:v>42648</c:v>
                </c:pt>
                <c:pt idx="40">
                  <c:v>42656</c:v>
                </c:pt>
                <c:pt idx="41">
                  <c:v>42662</c:v>
                </c:pt>
                <c:pt idx="42">
                  <c:v>42669</c:v>
                </c:pt>
                <c:pt idx="43">
                  <c:v>42677</c:v>
                </c:pt>
                <c:pt idx="44">
                  <c:v>42683</c:v>
                </c:pt>
                <c:pt idx="45">
                  <c:v>42690</c:v>
                </c:pt>
                <c:pt idx="46">
                  <c:v>42697</c:v>
                </c:pt>
                <c:pt idx="47">
                  <c:v>42704</c:v>
                </c:pt>
                <c:pt idx="48">
                  <c:v>42711</c:v>
                </c:pt>
                <c:pt idx="49">
                  <c:v>42718</c:v>
                </c:pt>
                <c:pt idx="50">
                  <c:v>42738</c:v>
                </c:pt>
                <c:pt idx="51">
                  <c:v>42746</c:v>
                </c:pt>
                <c:pt idx="52">
                  <c:v>42753</c:v>
                </c:pt>
                <c:pt idx="53">
                  <c:v>42760</c:v>
                </c:pt>
                <c:pt idx="54">
                  <c:v>42767</c:v>
                </c:pt>
                <c:pt idx="55">
                  <c:v>42774</c:v>
                </c:pt>
                <c:pt idx="56">
                  <c:v>42781</c:v>
                </c:pt>
                <c:pt idx="57">
                  <c:v>42788</c:v>
                </c:pt>
                <c:pt idx="58">
                  <c:v>42795</c:v>
                </c:pt>
                <c:pt idx="59">
                  <c:v>42802</c:v>
                </c:pt>
                <c:pt idx="60">
                  <c:v>42809</c:v>
                </c:pt>
                <c:pt idx="61">
                  <c:v>42816</c:v>
                </c:pt>
                <c:pt idx="62">
                  <c:v>42823</c:v>
                </c:pt>
                <c:pt idx="63">
                  <c:v>42831</c:v>
                </c:pt>
                <c:pt idx="64">
                  <c:v>42837</c:v>
                </c:pt>
                <c:pt idx="65">
                  <c:v>42844</c:v>
                </c:pt>
                <c:pt idx="66">
                  <c:v>42852</c:v>
                </c:pt>
                <c:pt idx="67">
                  <c:v>42858</c:v>
                </c:pt>
                <c:pt idx="68">
                  <c:v>42865</c:v>
                </c:pt>
                <c:pt idx="69">
                  <c:v>42872</c:v>
                </c:pt>
                <c:pt idx="70">
                  <c:v>42879</c:v>
                </c:pt>
                <c:pt idx="71">
                  <c:v>42886</c:v>
                </c:pt>
                <c:pt idx="72">
                  <c:v>42893</c:v>
                </c:pt>
                <c:pt idx="73">
                  <c:v>42900</c:v>
                </c:pt>
                <c:pt idx="74">
                  <c:v>42907</c:v>
                </c:pt>
                <c:pt idx="75">
                  <c:v>42914</c:v>
                </c:pt>
                <c:pt idx="76">
                  <c:v>42921</c:v>
                </c:pt>
                <c:pt idx="77">
                  <c:v>42928</c:v>
                </c:pt>
                <c:pt idx="78">
                  <c:v>42935</c:v>
                </c:pt>
                <c:pt idx="79">
                  <c:v>42942</c:v>
                </c:pt>
                <c:pt idx="80">
                  <c:v>42949</c:v>
                </c:pt>
                <c:pt idx="81">
                  <c:v>42956</c:v>
                </c:pt>
                <c:pt idx="82">
                  <c:v>42963</c:v>
                </c:pt>
                <c:pt idx="83">
                  <c:v>42977</c:v>
                </c:pt>
                <c:pt idx="84">
                  <c:v>42984</c:v>
                </c:pt>
                <c:pt idx="85">
                  <c:v>42991</c:v>
                </c:pt>
                <c:pt idx="86">
                  <c:v>43012</c:v>
                </c:pt>
                <c:pt idx="87">
                  <c:v>43019</c:v>
                </c:pt>
                <c:pt idx="88">
                  <c:v>43026</c:v>
                </c:pt>
                <c:pt idx="89">
                  <c:v>43033</c:v>
                </c:pt>
                <c:pt idx="90">
                  <c:v>43040</c:v>
                </c:pt>
                <c:pt idx="91">
                  <c:v>43047</c:v>
                </c:pt>
                <c:pt idx="92">
                  <c:v>43055</c:v>
                </c:pt>
                <c:pt idx="93">
                  <c:v>43061</c:v>
                </c:pt>
                <c:pt idx="94">
                  <c:v>43068</c:v>
                </c:pt>
                <c:pt idx="95">
                  <c:v>43075</c:v>
                </c:pt>
                <c:pt idx="96">
                  <c:v>43082</c:v>
                </c:pt>
                <c:pt idx="97">
                  <c:v>43089</c:v>
                </c:pt>
                <c:pt idx="98">
                  <c:v>43096</c:v>
                </c:pt>
              </c:numCache>
            </c:numRef>
          </c:cat>
          <c:val>
            <c:numRef>
              <c:f>('2016 - 2017'!$G$7:$G$9;'2016 - 2017'!$G$11;'2016 - 2017'!$G$13:$G$16;'2016 - 2017'!$G$18:$G$22;'2016 - 2017'!$G$24:$G$27;'2016 - 2017'!$G$29:$G$32;'2016 - 2017'!$G$34:$G$38;'2016 - 2017'!$G$40:$G$43;'2016 - 2017'!$G$46:$G$50;'2016 - 2017'!$G$52:$G$55;'2016 - 2017'!$G$57:$G$60;'2016 - 2017'!$G$63:$G$67;'2016 - 2017'!$G$69:$G$70;'2016 - 2017'!$G$75:$G$78;'2016 - 2017'!$G$80:$G$83;'2016 - 2017'!$G$85:$G$89;'2016 - 2017'!$G$91:$G$94;'2016 - 2017'!$G$96:$G$100;'2016 - 2017'!$G$102:$G$105;'2016 - 2017'!$G$107:$G$110;'2016 - 2017'!$G$112:$G$115;'2016 - 2017'!$G$117:$G$118;'2016 - 2017'!$G$122:$G$125;'2016 - 2017'!$G$127:$G$131;'2016 - 2017'!$G$133:$G$136)</c:f>
              <c:numCache>
                <c:formatCode>0.00</c:formatCode>
                <c:ptCount val="99"/>
                <c:pt idx="0">
                  <c:v>20.399999999999999</c:v>
                </c:pt>
                <c:pt idx="1">
                  <c:v>19.7</c:v>
                </c:pt>
                <c:pt idx="2">
                  <c:v>23.5</c:v>
                </c:pt>
                <c:pt idx="3">
                  <c:v>17.399999999999999</c:v>
                </c:pt>
                <c:pt idx="4">
                  <c:v>47</c:v>
                </c:pt>
                <c:pt idx="5">
                  <c:v>27.6</c:v>
                </c:pt>
                <c:pt idx="6">
                  <c:v>33.300000000000004</c:v>
                </c:pt>
                <c:pt idx="7">
                  <c:v>22.9</c:v>
                </c:pt>
                <c:pt idx="8">
                  <c:v>23.5</c:v>
                </c:pt>
                <c:pt idx="9">
                  <c:v>31.2</c:v>
                </c:pt>
                <c:pt idx="10">
                  <c:v>39.4</c:v>
                </c:pt>
                <c:pt idx="11">
                  <c:v>87.6</c:v>
                </c:pt>
                <c:pt idx="12">
                  <c:v>25.69</c:v>
                </c:pt>
                <c:pt idx="13">
                  <c:v>17.3</c:v>
                </c:pt>
                <c:pt idx="14">
                  <c:v>38.700000000000003</c:v>
                </c:pt>
                <c:pt idx="15">
                  <c:v>25.4</c:v>
                </c:pt>
                <c:pt idx="16">
                  <c:v>95.6</c:v>
                </c:pt>
                <c:pt idx="17">
                  <c:v>29.9</c:v>
                </c:pt>
                <c:pt idx="18">
                  <c:v>29.4</c:v>
                </c:pt>
                <c:pt idx="19">
                  <c:v>57.8</c:v>
                </c:pt>
                <c:pt idx="20">
                  <c:v>28.8</c:v>
                </c:pt>
                <c:pt idx="21">
                  <c:v>18.8</c:v>
                </c:pt>
                <c:pt idx="22">
                  <c:v>11.4</c:v>
                </c:pt>
                <c:pt idx="23">
                  <c:v>10.5</c:v>
                </c:pt>
                <c:pt idx="24">
                  <c:v>12</c:v>
                </c:pt>
                <c:pt idx="25">
                  <c:v>10.6</c:v>
                </c:pt>
                <c:pt idx="26">
                  <c:v>53.1</c:v>
                </c:pt>
                <c:pt idx="27">
                  <c:v>164</c:v>
                </c:pt>
                <c:pt idx="28">
                  <c:v>40</c:v>
                </c:pt>
                <c:pt idx="29">
                  <c:v>26.5</c:v>
                </c:pt>
                <c:pt idx="30">
                  <c:v>22.9</c:v>
                </c:pt>
                <c:pt idx="31">
                  <c:v>39.9</c:v>
                </c:pt>
                <c:pt idx="32">
                  <c:v>21.3</c:v>
                </c:pt>
                <c:pt idx="33">
                  <c:v>63.7</c:v>
                </c:pt>
                <c:pt idx="34">
                  <c:v>61.4</c:v>
                </c:pt>
                <c:pt idx="35">
                  <c:v>54.5</c:v>
                </c:pt>
                <c:pt idx="36">
                  <c:v>44.5</c:v>
                </c:pt>
                <c:pt idx="37">
                  <c:v>25.2</c:v>
                </c:pt>
                <c:pt idx="38">
                  <c:v>17.8</c:v>
                </c:pt>
                <c:pt idx="39">
                  <c:v>19.8</c:v>
                </c:pt>
                <c:pt idx="40">
                  <c:v>63.4</c:v>
                </c:pt>
                <c:pt idx="41">
                  <c:v>129</c:v>
                </c:pt>
                <c:pt idx="42">
                  <c:v>78.5</c:v>
                </c:pt>
                <c:pt idx="43">
                  <c:v>32.200000000000003</c:v>
                </c:pt>
                <c:pt idx="44">
                  <c:v>20.5</c:v>
                </c:pt>
                <c:pt idx="45">
                  <c:v>23.9</c:v>
                </c:pt>
                <c:pt idx="46">
                  <c:v>23.3</c:v>
                </c:pt>
                <c:pt idx="47">
                  <c:v>44.4</c:v>
                </c:pt>
                <c:pt idx="48">
                  <c:v>40.4</c:v>
                </c:pt>
                <c:pt idx="49">
                  <c:v>19.3</c:v>
                </c:pt>
                <c:pt idx="50">
                  <c:v>29.5</c:v>
                </c:pt>
                <c:pt idx="51">
                  <c:v>196</c:v>
                </c:pt>
                <c:pt idx="52">
                  <c:v>45.2</c:v>
                </c:pt>
                <c:pt idx="53">
                  <c:v>22.6</c:v>
                </c:pt>
                <c:pt idx="54">
                  <c:v>32.9</c:v>
                </c:pt>
                <c:pt idx="55">
                  <c:v>21.9</c:v>
                </c:pt>
                <c:pt idx="56">
                  <c:v>24.4</c:v>
                </c:pt>
                <c:pt idx="57">
                  <c:v>59.8</c:v>
                </c:pt>
                <c:pt idx="58">
                  <c:v>24.8</c:v>
                </c:pt>
                <c:pt idx="59">
                  <c:v>37.4</c:v>
                </c:pt>
                <c:pt idx="60">
                  <c:v>72.7</c:v>
                </c:pt>
                <c:pt idx="61">
                  <c:v>32.300000000000004</c:v>
                </c:pt>
                <c:pt idx="62">
                  <c:v>21.4</c:v>
                </c:pt>
                <c:pt idx="63">
                  <c:v>15.9</c:v>
                </c:pt>
                <c:pt idx="64">
                  <c:v>18.3</c:v>
                </c:pt>
                <c:pt idx="65">
                  <c:v>17.3</c:v>
                </c:pt>
                <c:pt idx="66">
                  <c:v>50.8</c:v>
                </c:pt>
                <c:pt idx="67">
                  <c:v>15.3</c:v>
                </c:pt>
                <c:pt idx="68">
                  <c:v>14.2</c:v>
                </c:pt>
                <c:pt idx="69">
                  <c:v>21.6</c:v>
                </c:pt>
                <c:pt idx="70">
                  <c:v>38.1</c:v>
                </c:pt>
                <c:pt idx="71">
                  <c:v>51.4</c:v>
                </c:pt>
                <c:pt idx="72">
                  <c:v>39.6</c:v>
                </c:pt>
                <c:pt idx="73">
                  <c:v>27.8</c:v>
                </c:pt>
                <c:pt idx="74">
                  <c:v>22</c:v>
                </c:pt>
                <c:pt idx="75">
                  <c:v>11.7</c:v>
                </c:pt>
                <c:pt idx="76">
                  <c:v>9.7000000000000011</c:v>
                </c:pt>
                <c:pt idx="77">
                  <c:v>13.2</c:v>
                </c:pt>
                <c:pt idx="78">
                  <c:v>14.6</c:v>
                </c:pt>
                <c:pt idx="79">
                  <c:v>9.09</c:v>
                </c:pt>
                <c:pt idx="80">
                  <c:v>9.93</c:v>
                </c:pt>
                <c:pt idx="81">
                  <c:v>22.2</c:v>
                </c:pt>
                <c:pt idx="82">
                  <c:v>29.6</c:v>
                </c:pt>
                <c:pt idx="83">
                  <c:v>15.2</c:v>
                </c:pt>
                <c:pt idx="84">
                  <c:v>17.2</c:v>
                </c:pt>
                <c:pt idx="85">
                  <c:v>17.8</c:v>
                </c:pt>
                <c:pt idx="86">
                  <c:v>29.6</c:v>
                </c:pt>
                <c:pt idx="87">
                  <c:v>37.9</c:v>
                </c:pt>
                <c:pt idx="88">
                  <c:v>42.7</c:v>
                </c:pt>
                <c:pt idx="89">
                  <c:v>32.300000000000004</c:v>
                </c:pt>
                <c:pt idx="90">
                  <c:v>27.4</c:v>
                </c:pt>
                <c:pt idx="91">
                  <c:v>20.6</c:v>
                </c:pt>
                <c:pt idx="92">
                  <c:v>29</c:v>
                </c:pt>
                <c:pt idx="93">
                  <c:v>28.5</c:v>
                </c:pt>
                <c:pt idx="94">
                  <c:v>51.5</c:v>
                </c:pt>
                <c:pt idx="95">
                  <c:v>24</c:v>
                </c:pt>
                <c:pt idx="96">
                  <c:v>39.5</c:v>
                </c:pt>
                <c:pt idx="97">
                  <c:v>13.2</c:v>
                </c:pt>
                <c:pt idx="98">
                  <c:v>44.9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05888"/>
        <c:axId val="210807424"/>
      </c:lineChart>
      <c:lineChart>
        <c:grouping val="standard"/>
        <c:varyColors val="0"/>
        <c:ser>
          <c:idx val="0"/>
          <c:order val="0"/>
          <c:tx>
            <c:strRef>
              <c:f>'2016 - 2017'!$D$6</c:f>
              <c:strCache>
                <c:ptCount val="1"/>
                <c:pt idx="0">
                  <c:v>Coliformes Totais (NMP/100mL)</c:v>
                </c:pt>
              </c:strCache>
            </c:strRef>
          </c:tx>
          <c:marker>
            <c:symbol val="none"/>
          </c:marker>
          <c:cat>
            <c:numRef>
              <c:f>('2016 - 2017'!$C$7:$C$9;'2016 - 2017'!$C$11;'2016 - 2017'!$C$13:$C$16;'2016 - 2017'!$C$18:$C$22;'2016 - 2017'!$C$24:$C$27;'2016 - 2017'!$C$29:$C$32;'2016 - 2017'!$C$34:$C$38;'2016 - 2017'!$C$40:$C$43;'2016 - 2017'!$C$46:$C$50;'2016 - 2017'!$C$52:$C$55;'2016 - 2017'!$C$57:$C$60;'2016 - 2017'!$C$63:$C$67;'2016 - 2017'!$C$69:$C$70)</c:f>
              <c:numCache>
                <c:formatCode>dd/mm/yyyy</c:formatCode>
                <c:ptCount val="50"/>
                <c:pt idx="0">
                  <c:v>42375</c:v>
                </c:pt>
                <c:pt idx="1">
                  <c:v>42382</c:v>
                </c:pt>
                <c:pt idx="2">
                  <c:v>42389</c:v>
                </c:pt>
                <c:pt idx="3">
                  <c:v>42396</c:v>
                </c:pt>
                <c:pt idx="4">
                  <c:v>42403</c:v>
                </c:pt>
                <c:pt idx="5">
                  <c:v>42410</c:v>
                </c:pt>
                <c:pt idx="6">
                  <c:v>42417</c:v>
                </c:pt>
                <c:pt idx="7">
                  <c:v>42424</c:v>
                </c:pt>
                <c:pt idx="8">
                  <c:v>42431</c:v>
                </c:pt>
                <c:pt idx="9">
                  <c:v>42438</c:v>
                </c:pt>
                <c:pt idx="10">
                  <c:v>42445</c:v>
                </c:pt>
                <c:pt idx="11">
                  <c:v>42452</c:v>
                </c:pt>
                <c:pt idx="12">
                  <c:v>42459</c:v>
                </c:pt>
                <c:pt idx="13">
                  <c:v>42466</c:v>
                </c:pt>
                <c:pt idx="14">
                  <c:v>42473</c:v>
                </c:pt>
                <c:pt idx="15">
                  <c:v>42480</c:v>
                </c:pt>
                <c:pt idx="16">
                  <c:v>42487</c:v>
                </c:pt>
                <c:pt idx="17">
                  <c:v>42494</c:v>
                </c:pt>
                <c:pt idx="18">
                  <c:v>42502</c:v>
                </c:pt>
                <c:pt idx="19">
                  <c:v>42508</c:v>
                </c:pt>
                <c:pt idx="20">
                  <c:v>42515</c:v>
                </c:pt>
                <c:pt idx="21">
                  <c:v>42522</c:v>
                </c:pt>
                <c:pt idx="22">
                  <c:v>42529</c:v>
                </c:pt>
                <c:pt idx="23">
                  <c:v>42536</c:v>
                </c:pt>
                <c:pt idx="24">
                  <c:v>42543</c:v>
                </c:pt>
                <c:pt idx="25">
                  <c:v>42550</c:v>
                </c:pt>
                <c:pt idx="26">
                  <c:v>42557</c:v>
                </c:pt>
                <c:pt idx="27">
                  <c:v>42562</c:v>
                </c:pt>
                <c:pt idx="28">
                  <c:v>42571</c:v>
                </c:pt>
                <c:pt idx="29">
                  <c:v>42578</c:v>
                </c:pt>
                <c:pt idx="30">
                  <c:v>42585</c:v>
                </c:pt>
                <c:pt idx="31">
                  <c:v>42592</c:v>
                </c:pt>
                <c:pt idx="32">
                  <c:v>42599</c:v>
                </c:pt>
                <c:pt idx="33">
                  <c:v>42606</c:v>
                </c:pt>
                <c:pt idx="34">
                  <c:v>42613</c:v>
                </c:pt>
                <c:pt idx="35">
                  <c:v>42619</c:v>
                </c:pt>
                <c:pt idx="36">
                  <c:v>42627</c:v>
                </c:pt>
                <c:pt idx="37">
                  <c:v>42634</c:v>
                </c:pt>
                <c:pt idx="38">
                  <c:v>42641</c:v>
                </c:pt>
                <c:pt idx="39">
                  <c:v>42648</c:v>
                </c:pt>
                <c:pt idx="40">
                  <c:v>42656</c:v>
                </c:pt>
                <c:pt idx="41">
                  <c:v>42662</c:v>
                </c:pt>
                <c:pt idx="42">
                  <c:v>42669</c:v>
                </c:pt>
                <c:pt idx="43">
                  <c:v>42677</c:v>
                </c:pt>
                <c:pt idx="44">
                  <c:v>42683</c:v>
                </c:pt>
                <c:pt idx="45">
                  <c:v>42690</c:v>
                </c:pt>
                <c:pt idx="46">
                  <c:v>42697</c:v>
                </c:pt>
                <c:pt idx="47">
                  <c:v>42704</c:v>
                </c:pt>
                <c:pt idx="48">
                  <c:v>42711</c:v>
                </c:pt>
                <c:pt idx="49">
                  <c:v>42718</c:v>
                </c:pt>
              </c:numCache>
            </c:numRef>
          </c:cat>
          <c:val>
            <c:numRef>
              <c:f>('2016 - 2017'!$D$7:$D$9;'2016 - 2017'!$D$11;'2016 - 2017'!$D$13:$D$16;'2016 - 2017'!$D$18:$D$22;'2016 - 2017'!$D$24:$D$27;'2016 - 2017'!$D$29:$D$32;'2016 - 2017'!$D$34:$D$38;'2016 - 2017'!$D$40:$D$43;'2016 - 2017'!$D$46:$D$50;'2016 - 2017'!$D$52:$D$55;'2016 - 2017'!$D$57:$D$60;'2016 - 2017'!$D$63:$D$67;'2016 - 2017'!$D$69:$D$70;'2016 - 2017'!$D$75:$D$78;'2016 - 2017'!$D$80:$D$83;'2016 - 2017'!$D$85:$D$89;'2016 - 2017'!$D$91:$D$94;'2016 - 2017'!$D$96:$D$100;'2016 - 2017'!$D$102:$D$105;'2016 - 2017'!$D$107:$D$110;'2016 - 2017'!$D$112:$D$115;'2016 - 2017'!$D$117:$D$118;'2016 - 2017'!$D$122:$D$125;'2016 - 2017'!$D$127:$D$131;'2016 - 2017'!$D$133:$D$136)</c:f>
              <c:numCache>
                <c:formatCode>#,##0</c:formatCode>
                <c:ptCount val="99"/>
                <c:pt idx="0">
                  <c:v>21870</c:v>
                </c:pt>
                <c:pt idx="1">
                  <c:v>11450</c:v>
                </c:pt>
                <c:pt idx="2">
                  <c:v>13720</c:v>
                </c:pt>
                <c:pt idx="3">
                  <c:v>61310</c:v>
                </c:pt>
                <c:pt idx="4">
                  <c:v>21870</c:v>
                </c:pt>
                <c:pt idx="5" formatCode="#,##0.0">
                  <c:v>17200</c:v>
                </c:pt>
                <c:pt idx="6" formatCode="#,##0.0">
                  <c:v>11000</c:v>
                </c:pt>
                <c:pt idx="7" formatCode="#,##0.0">
                  <c:v>22240</c:v>
                </c:pt>
                <c:pt idx="8">
                  <c:v>3180</c:v>
                </c:pt>
                <c:pt idx="9">
                  <c:v>15530</c:v>
                </c:pt>
                <c:pt idx="10">
                  <c:v>13910</c:v>
                </c:pt>
                <c:pt idx="11">
                  <c:v>77010</c:v>
                </c:pt>
                <c:pt idx="12">
                  <c:v>10120</c:v>
                </c:pt>
                <c:pt idx="13">
                  <c:v>16160</c:v>
                </c:pt>
                <c:pt idx="14">
                  <c:v>28510</c:v>
                </c:pt>
                <c:pt idx="15">
                  <c:v>16700</c:v>
                </c:pt>
                <c:pt idx="16">
                  <c:v>7880</c:v>
                </c:pt>
                <c:pt idx="17">
                  <c:v>520</c:v>
                </c:pt>
                <c:pt idx="18">
                  <c:v>7190</c:v>
                </c:pt>
                <c:pt idx="19">
                  <c:v>120330</c:v>
                </c:pt>
                <c:pt idx="20">
                  <c:v>29090</c:v>
                </c:pt>
                <c:pt idx="21">
                  <c:v>1310</c:v>
                </c:pt>
                <c:pt idx="22">
                  <c:v>10460</c:v>
                </c:pt>
                <c:pt idx="23">
                  <c:v>407</c:v>
                </c:pt>
                <c:pt idx="24">
                  <c:v>4810</c:v>
                </c:pt>
                <c:pt idx="25">
                  <c:v>20640</c:v>
                </c:pt>
                <c:pt idx="26">
                  <c:v>68670</c:v>
                </c:pt>
                <c:pt idx="27">
                  <c:v>727000</c:v>
                </c:pt>
                <c:pt idx="28">
                  <c:v>3640</c:v>
                </c:pt>
                <c:pt idx="29">
                  <c:v>11370</c:v>
                </c:pt>
                <c:pt idx="30">
                  <c:v>1080</c:v>
                </c:pt>
                <c:pt idx="31">
                  <c:v>1790</c:v>
                </c:pt>
                <c:pt idx="32">
                  <c:v>7330</c:v>
                </c:pt>
                <c:pt idx="33">
                  <c:v>3240</c:v>
                </c:pt>
                <c:pt idx="34">
                  <c:v>155310</c:v>
                </c:pt>
                <c:pt idx="35">
                  <c:v>57940</c:v>
                </c:pt>
                <c:pt idx="36">
                  <c:v>7570</c:v>
                </c:pt>
                <c:pt idx="37">
                  <c:v>510</c:v>
                </c:pt>
                <c:pt idx="38">
                  <c:v>17230</c:v>
                </c:pt>
                <c:pt idx="39">
                  <c:v>2500</c:v>
                </c:pt>
                <c:pt idx="40">
                  <c:v>1553100</c:v>
                </c:pt>
                <c:pt idx="41">
                  <c:v>1413600</c:v>
                </c:pt>
                <c:pt idx="42">
                  <c:v>21420</c:v>
                </c:pt>
                <c:pt idx="43">
                  <c:v>24000</c:v>
                </c:pt>
                <c:pt idx="44">
                  <c:v>4300</c:v>
                </c:pt>
                <c:pt idx="45">
                  <c:v>21870</c:v>
                </c:pt>
                <c:pt idx="46">
                  <c:v>23100</c:v>
                </c:pt>
                <c:pt idx="47">
                  <c:v>12010</c:v>
                </c:pt>
                <c:pt idx="48">
                  <c:v>9830</c:v>
                </c:pt>
                <c:pt idx="49">
                  <c:v>6290</c:v>
                </c:pt>
                <c:pt idx="50">
                  <c:v>22350</c:v>
                </c:pt>
                <c:pt idx="51">
                  <c:v>29870</c:v>
                </c:pt>
                <c:pt idx="52">
                  <c:v>20350</c:v>
                </c:pt>
                <c:pt idx="53">
                  <c:v>21870</c:v>
                </c:pt>
                <c:pt idx="54">
                  <c:v>28510</c:v>
                </c:pt>
                <c:pt idx="55">
                  <c:v>60150</c:v>
                </c:pt>
                <c:pt idx="56" formatCode="#,##0.0">
                  <c:v>92080</c:v>
                </c:pt>
                <c:pt idx="57">
                  <c:v>57940</c:v>
                </c:pt>
                <c:pt idx="58">
                  <c:v>50120</c:v>
                </c:pt>
                <c:pt idx="59">
                  <c:v>17800</c:v>
                </c:pt>
                <c:pt idx="60">
                  <c:v>86640</c:v>
                </c:pt>
                <c:pt idx="61">
                  <c:v>27230</c:v>
                </c:pt>
                <c:pt idx="62">
                  <c:v>13740</c:v>
                </c:pt>
                <c:pt idx="63">
                  <c:v>7290</c:v>
                </c:pt>
                <c:pt idx="64">
                  <c:v>62940</c:v>
                </c:pt>
                <c:pt idx="65">
                  <c:v>77010</c:v>
                </c:pt>
                <c:pt idx="66">
                  <c:v>64880</c:v>
                </c:pt>
                <c:pt idx="67">
                  <c:v>12110</c:v>
                </c:pt>
                <c:pt idx="68">
                  <c:v>19680</c:v>
                </c:pt>
                <c:pt idx="69">
                  <c:v>16700</c:v>
                </c:pt>
                <c:pt idx="70">
                  <c:v>23820</c:v>
                </c:pt>
                <c:pt idx="71">
                  <c:v>11450</c:v>
                </c:pt>
                <c:pt idx="72">
                  <c:v>410</c:v>
                </c:pt>
                <c:pt idx="73">
                  <c:v>7590</c:v>
                </c:pt>
                <c:pt idx="74">
                  <c:v>2110</c:v>
                </c:pt>
                <c:pt idx="75">
                  <c:v>2279</c:v>
                </c:pt>
                <c:pt idx="76">
                  <c:v>18500</c:v>
                </c:pt>
                <c:pt idx="77">
                  <c:v>13010</c:v>
                </c:pt>
                <c:pt idx="78">
                  <c:v>16790</c:v>
                </c:pt>
                <c:pt idx="79">
                  <c:v>31300</c:v>
                </c:pt>
                <c:pt idx="80">
                  <c:v>15650</c:v>
                </c:pt>
                <c:pt idx="81">
                  <c:v>2500</c:v>
                </c:pt>
                <c:pt idx="82">
                  <c:v>4280</c:v>
                </c:pt>
                <c:pt idx="83">
                  <c:v>7760</c:v>
                </c:pt>
                <c:pt idx="84">
                  <c:v>26130</c:v>
                </c:pt>
                <c:pt idx="85">
                  <c:v>14140</c:v>
                </c:pt>
                <c:pt idx="86">
                  <c:v>4110</c:v>
                </c:pt>
                <c:pt idx="87">
                  <c:v>141360</c:v>
                </c:pt>
                <c:pt idx="88">
                  <c:v>3320</c:v>
                </c:pt>
                <c:pt idx="89">
                  <c:v>750</c:v>
                </c:pt>
                <c:pt idx="90">
                  <c:v>9870</c:v>
                </c:pt>
                <c:pt idx="91">
                  <c:v>8160</c:v>
                </c:pt>
                <c:pt idx="92">
                  <c:v>1320</c:v>
                </c:pt>
                <c:pt idx="93">
                  <c:v>86640</c:v>
                </c:pt>
                <c:pt idx="94">
                  <c:v>4100</c:v>
                </c:pt>
                <c:pt idx="95">
                  <c:v>13960</c:v>
                </c:pt>
                <c:pt idx="96">
                  <c:v>13500</c:v>
                </c:pt>
                <c:pt idx="97">
                  <c:v>19040</c:v>
                </c:pt>
                <c:pt idx="98">
                  <c:v>7170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23808"/>
        <c:axId val="210821888"/>
      </c:lineChart>
      <c:dateAx>
        <c:axId val="210805888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crossAx val="210807424"/>
        <c:crosses val="autoZero"/>
        <c:auto val="1"/>
        <c:lblOffset val="100"/>
        <c:baseTimeUnit val="days"/>
      </c:dateAx>
      <c:valAx>
        <c:axId val="210807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pt-BR" sz="1500"/>
                  <a:t>Turbidez</a:t>
                </a:r>
              </a:p>
            </c:rich>
          </c:tx>
          <c:layout>
            <c:manualLayout>
              <c:xMode val="edge"/>
              <c:yMode val="edge"/>
              <c:x val="1.5976765329619922E-2"/>
              <c:y val="0.3009769523956066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10805888"/>
        <c:crosses val="autoZero"/>
        <c:crossBetween val="between"/>
        <c:majorUnit val="25"/>
      </c:valAx>
      <c:valAx>
        <c:axId val="2108218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pt-BR" sz="1500"/>
                  <a:t>Coliformes Totais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210823808"/>
        <c:crosses val="max"/>
        <c:crossBetween val="between"/>
        <c:majorUnit val="200000"/>
      </c:valAx>
      <c:dateAx>
        <c:axId val="210823808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210821888"/>
        <c:crosses val="autoZero"/>
        <c:auto val="1"/>
        <c:lblOffset val="100"/>
        <c:baseTimeUnit val="days"/>
      </c:dateAx>
    </c:plotArea>
    <c:legend>
      <c:legendPos val="b"/>
      <c:layout>
        <c:manualLayout>
          <c:xMode val="edge"/>
          <c:yMode val="edge"/>
          <c:x val="1.6548556430446205E-2"/>
          <c:y val="0.80120136725924052"/>
          <c:w val="0.95301399825021849"/>
          <c:h val="0.17100406595847664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/>
            </a:pPr>
            <a:r>
              <a:rPr lang="pt-BR" sz="2500"/>
              <a:t>Turbidez das águas decantada</a:t>
            </a:r>
            <a:r>
              <a:rPr lang="pt-BR" sz="2500" baseline="0"/>
              <a:t> e filtrada 2016-</a:t>
            </a:r>
            <a:r>
              <a:rPr lang="pt-BR" sz="2500"/>
              <a:t>2017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071741032370933E-2"/>
          <c:y val="0.11311750003816336"/>
          <c:w val="0.88259755030621156"/>
          <c:h val="0.56698219645927561"/>
        </c:manualLayout>
      </c:layout>
      <c:lineChart>
        <c:grouping val="standard"/>
        <c:varyColors val="0"/>
        <c:ser>
          <c:idx val="0"/>
          <c:order val="0"/>
          <c:tx>
            <c:v>Turbidez Água Decantada (NTU)</c:v>
          </c:tx>
          <c:marker>
            <c:symbol val="none"/>
          </c:marker>
          <c:cat>
            <c:numRef>
              <c:f>('2016 - 2017'!$Q$9:$Q$10,'2016 - 2017'!$Q$13:$Q$16,'2016 - 2017'!$Q$18:$Q$22,'2016 - 2017'!$Q$24:$Q$27,'2016 - 2017'!$Q$29:$Q$32,'2016 - 2017'!$Q$34:$Q$38,'2016 - 2017'!$Q$40:$Q$43,'2016 - 2017'!$Q$46:$Q$50,'2016 - 2017'!$Q$52:$Q$55,'2016 - 2017'!$Q$57:$Q$60,'2016 - 2017'!$Q$63:$Q$67,'2016 - 2017'!$Q$69:$Q$70,'2016 - 2017'!$Q$75:$Q$78,'2016 - 2017'!$Q$80:$Q$83,'2016 - 2017'!$Q$85:$Q$89,'2016 - 2017'!$Q$91:$Q$94,'2016 - 2017'!$Q$96:$Q$100,'2016 - 2017'!$Q$102:$Q$105,'2016 - 2017'!$Q$107:$Q$110,'2016 - 2017'!$Q$112:$Q$115,'2016 - 2017'!$Q$117:$Q$118,'2016 - 2017'!$Q$122:$Q$125,'2016 - 2017'!$Q$127:$Q$131,'2016 - 2017'!$Q$133:$Q$136)</c:f>
              <c:numCache>
                <c:formatCode>dd/mm/yyyy</c:formatCode>
                <c:ptCount val="97"/>
                <c:pt idx="0">
                  <c:v>42389</c:v>
                </c:pt>
                <c:pt idx="1">
                  <c:v>42390</c:v>
                </c:pt>
                <c:pt idx="2">
                  <c:v>42403</c:v>
                </c:pt>
                <c:pt idx="3">
                  <c:v>42410</c:v>
                </c:pt>
                <c:pt idx="4">
                  <c:v>42417</c:v>
                </c:pt>
                <c:pt idx="5">
                  <c:v>42424</c:v>
                </c:pt>
                <c:pt idx="6">
                  <c:v>42431</c:v>
                </c:pt>
                <c:pt idx="7">
                  <c:v>42438</c:v>
                </c:pt>
                <c:pt idx="8">
                  <c:v>42445</c:v>
                </c:pt>
                <c:pt idx="9">
                  <c:v>42452</c:v>
                </c:pt>
                <c:pt idx="10">
                  <c:v>42459</c:v>
                </c:pt>
                <c:pt idx="11">
                  <c:v>42466</c:v>
                </c:pt>
                <c:pt idx="12">
                  <c:v>42473</c:v>
                </c:pt>
                <c:pt idx="13">
                  <c:v>42480</c:v>
                </c:pt>
                <c:pt idx="14">
                  <c:v>42487</c:v>
                </c:pt>
                <c:pt idx="15">
                  <c:v>42494</c:v>
                </c:pt>
                <c:pt idx="16">
                  <c:v>42502</c:v>
                </c:pt>
                <c:pt idx="17">
                  <c:v>42508</c:v>
                </c:pt>
                <c:pt idx="18">
                  <c:v>42515</c:v>
                </c:pt>
                <c:pt idx="19">
                  <c:v>42522</c:v>
                </c:pt>
                <c:pt idx="20">
                  <c:v>42529</c:v>
                </c:pt>
                <c:pt idx="21">
                  <c:v>42536</c:v>
                </c:pt>
                <c:pt idx="22">
                  <c:v>42543</c:v>
                </c:pt>
                <c:pt idx="23">
                  <c:v>42550</c:v>
                </c:pt>
                <c:pt idx="24">
                  <c:v>42557</c:v>
                </c:pt>
                <c:pt idx="25">
                  <c:v>42562</c:v>
                </c:pt>
                <c:pt idx="26">
                  <c:v>42571</c:v>
                </c:pt>
                <c:pt idx="27">
                  <c:v>42578</c:v>
                </c:pt>
                <c:pt idx="28">
                  <c:v>42585</c:v>
                </c:pt>
                <c:pt idx="29">
                  <c:v>42592</c:v>
                </c:pt>
                <c:pt idx="30">
                  <c:v>42599</c:v>
                </c:pt>
                <c:pt idx="31">
                  <c:v>42606</c:v>
                </c:pt>
                <c:pt idx="32">
                  <c:v>42613</c:v>
                </c:pt>
                <c:pt idx="33">
                  <c:v>42619</c:v>
                </c:pt>
                <c:pt idx="34">
                  <c:v>42627</c:v>
                </c:pt>
                <c:pt idx="35">
                  <c:v>42634</c:v>
                </c:pt>
                <c:pt idx="36">
                  <c:v>42641</c:v>
                </c:pt>
                <c:pt idx="37">
                  <c:v>42648</c:v>
                </c:pt>
                <c:pt idx="38">
                  <c:v>42656</c:v>
                </c:pt>
                <c:pt idx="39">
                  <c:v>42662</c:v>
                </c:pt>
                <c:pt idx="40">
                  <c:v>42669</c:v>
                </c:pt>
                <c:pt idx="41">
                  <c:v>42677</c:v>
                </c:pt>
                <c:pt idx="42">
                  <c:v>42683</c:v>
                </c:pt>
                <c:pt idx="43">
                  <c:v>42690</c:v>
                </c:pt>
                <c:pt idx="44">
                  <c:v>42697</c:v>
                </c:pt>
                <c:pt idx="45">
                  <c:v>42704</c:v>
                </c:pt>
                <c:pt idx="46">
                  <c:v>42711</c:v>
                </c:pt>
                <c:pt idx="47">
                  <c:v>42718</c:v>
                </c:pt>
                <c:pt idx="48">
                  <c:v>42738</c:v>
                </c:pt>
                <c:pt idx="49">
                  <c:v>42746</c:v>
                </c:pt>
                <c:pt idx="50">
                  <c:v>42753</c:v>
                </c:pt>
                <c:pt idx="51">
                  <c:v>42760</c:v>
                </c:pt>
                <c:pt idx="52">
                  <c:v>42767</c:v>
                </c:pt>
                <c:pt idx="53">
                  <c:v>42774</c:v>
                </c:pt>
                <c:pt idx="54">
                  <c:v>42781</c:v>
                </c:pt>
                <c:pt idx="55">
                  <c:v>42788</c:v>
                </c:pt>
                <c:pt idx="56">
                  <c:v>42795</c:v>
                </c:pt>
                <c:pt idx="57">
                  <c:v>42802</c:v>
                </c:pt>
                <c:pt idx="58">
                  <c:v>42809</c:v>
                </c:pt>
                <c:pt idx="59">
                  <c:v>42816</c:v>
                </c:pt>
                <c:pt idx="60">
                  <c:v>42823</c:v>
                </c:pt>
                <c:pt idx="61">
                  <c:v>42831</c:v>
                </c:pt>
                <c:pt idx="62">
                  <c:v>42837</c:v>
                </c:pt>
                <c:pt idx="63">
                  <c:v>42844</c:v>
                </c:pt>
                <c:pt idx="64">
                  <c:v>42852</c:v>
                </c:pt>
                <c:pt idx="65">
                  <c:v>42858</c:v>
                </c:pt>
                <c:pt idx="66">
                  <c:v>42865</c:v>
                </c:pt>
                <c:pt idx="67">
                  <c:v>42872</c:v>
                </c:pt>
                <c:pt idx="68">
                  <c:v>42879</c:v>
                </c:pt>
                <c:pt idx="69">
                  <c:v>42886</c:v>
                </c:pt>
                <c:pt idx="70">
                  <c:v>42893</c:v>
                </c:pt>
                <c:pt idx="71">
                  <c:v>42900</c:v>
                </c:pt>
                <c:pt idx="72">
                  <c:v>42907</c:v>
                </c:pt>
                <c:pt idx="73">
                  <c:v>42914</c:v>
                </c:pt>
                <c:pt idx="74">
                  <c:v>42921</c:v>
                </c:pt>
                <c:pt idx="75">
                  <c:v>42928</c:v>
                </c:pt>
                <c:pt idx="76">
                  <c:v>42935</c:v>
                </c:pt>
                <c:pt idx="77">
                  <c:v>42942</c:v>
                </c:pt>
                <c:pt idx="78">
                  <c:v>42949</c:v>
                </c:pt>
                <c:pt idx="79">
                  <c:v>42956</c:v>
                </c:pt>
                <c:pt idx="80">
                  <c:v>42963</c:v>
                </c:pt>
                <c:pt idx="81">
                  <c:v>42977</c:v>
                </c:pt>
                <c:pt idx="82">
                  <c:v>42984</c:v>
                </c:pt>
                <c:pt idx="83">
                  <c:v>42991</c:v>
                </c:pt>
                <c:pt idx="84">
                  <c:v>43012</c:v>
                </c:pt>
                <c:pt idx="85">
                  <c:v>43019</c:v>
                </c:pt>
                <c:pt idx="86">
                  <c:v>43026</c:v>
                </c:pt>
                <c:pt idx="87">
                  <c:v>43033</c:v>
                </c:pt>
                <c:pt idx="88">
                  <c:v>43040</c:v>
                </c:pt>
                <c:pt idx="89">
                  <c:v>43047</c:v>
                </c:pt>
                <c:pt idx="90">
                  <c:v>43055</c:v>
                </c:pt>
                <c:pt idx="91">
                  <c:v>43061</c:v>
                </c:pt>
                <c:pt idx="92">
                  <c:v>43068</c:v>
                </c:pt>
                <c:pt idx="93">
                  <c:v>43075</c:v>
                </c:pt>
                <c:pt idx="94">
                  <c:v>43082</c:v>
                </c:pt>
                <c:pt idx="95">
                  <c:v>43089</c:v>
                </c:pt>
                <c:pt idx="96">
                  <c:v>43096</c:v>
                </c:pt>
              </c:numCache>
            </c:numRef>
          </c:cat>
          <c:val>
            <c:numRef>
              <c:f>('2016 - 2017'!$T$9,'2016 - 2017'!$T$10,'2016 - 2017'!$T$13,'2016 - 2017'!$T$14,'2016 - 2017'!$T$15,'2016 - 2017'!$T$16,'2016 - 2017'!$T$18,'2016 - 2017'!$T$19,'2016 - 2017'!$T$20,'2016 - 2017'!$T$21,'2016 - 2017'!$T$22,'2016 - 2017'!$T$24,'2016 - 2017'!$T$25,'2016 - 2017'!$T$26,'2016 - 2017'!$T$27,'2016 - 2017'!$T$29,'2016 - 2017'!$T$30,'2016 - 2017'!$T$31,'2016 - 2017'!$T$32,'2016 - 2017'!$T$34,'2016 - 2017'!$T$35,'2016 - 2017'!$T$36,'2016 - 2017'!$T$37,'2016 - 2017'!$T$38,'2016 - 2017'!$T$40,'2016 - 2017'!$T$41,'2016 - 2017'!$T$42,'2016 - 2017'!$T$43,'2016 - 2017'!$T$46,'2016 - 2017'!$T$47,'2016 - 2017'!$T$48,'2016 - 2017'!$T$49,'2016 - 2017'!$T$50,'2016 - 2017'!$T$52,'2016 - 2017'!$T$53,'2016 - 2017'!$T$54,'2016 - 2017'!$T$55,'2016 - 2017'!$T$57,'2016 - 2017'!$T$58,'2016 - 2017'!$T$59,'2016 - 2017'!$T$60,'2016 - 2017'!$T$63,'2016 - 2017'!$T$64,'2016 - 2017'!$T$65,'2016 - 2017'!$T$66,'2016 - 2017'!$T$67,'2016 - 2017'!$T$69,'2016 - 2017'!$T$70,'2016 - 2017'!$T$75,'2016 - 2017'!$T$76,'2016 - 2017'!$T$77,'2016 - 2017'!$T$78,'2016 - 2017'!$T$80,'2016 - 2017'!$T$81,'2016 - 2017'!$T$82,'2016 - 2017'!$T$83,'2016 - 2017'!$T$85,'2016 - 2017'!$T$86,'2016 - 2017'!$T$87,'2016 - 2017'!$T$88,'2016 - 2017'!$T$89,'2016 - 2017'!$T$91,'2016 - 2017'!$T$92,'2016 - 2017'!$T$93,'2016 - 2017'!$T$94,'2016 - 2017'!$T$96,'2016 - 2017'!$T$97,'2016 - 2017'!$T$98,'2016 - 2017'!$T$99,'2016 - 2017'!$T$100,'2016 - 2017'!$T$102,'2016 - 2017'!$T$103,'2016 - 2017'!$T$104,'2016 - 2017'!$T$105,'2016 - 2017'!$T$107,'2016 - 2017'!$T$108,'2016 - 2017'!$T$109,'2016 - 2017'!$T$110,'2016 - 2017'!$T$112,'2016 - 2017'!$T$113,'2016 - 2017'!$T$114,'2016 - 2017'!$T$115,'2016 - 2017'!$T$117,'2016 - 2017'!$T$118,'2016 - 2017'!$T$122,'2016 - 2017'!$T$123,'2016 - 2017'!$T$124,'2016 - 2017'!$T$125,'2016 - 2017'!$T$127,'2016 - 2017'!$T$128,'2016 - 2017'!$T$129,'2016 - 2017'!$T$130,'2016 - 2017'!$T$131,'2016 - 2017'!$T$133,'2016 - 2017'!$T$134,'2016 - 2017'!$T$135,'2016 - 2017'!$T$136)</c:f>
              <c:numCache>
                <c:formatCode>0.00</c:formatCode>
                <c:ptCount val="97"/>
                <c:pt idx="0">
                  <c:v>2.3499999999999988</c:v>
                </c:pt>
                <c:pt idx="1">
                  <c:v>2.79</c:v>
                </c:pt>
                <c:pt idx="2">
                  <c:v>1.77</c:v>
                </c:pt>
                <c:pt idx="3">
                  <c:v>1.72</c:v>
                </c:pt>
                <c:pt idx="4">
                  <c:v>2.9</c:v>
                </c:pt>
                <c:pt idx="5">
                  <c:v>2.9</c:v>
                </c:pt>
                <c:pt idx="6">
                  <c:v>1.44</c:v>
                </c:pt>
                <c:pt idx="7">
                  <c:v>2.02</c:v>
                </c:pt>
                <c:pt idx="8">
                  <c:v>1.73</c:v>
                </c:pt>
                <c:pt idx="9">
                  <c:v>2.0699999999999998</c:v>
                </c:pt>
                <c:pt idx="10">
                  <c:v>2.19</c:v>
                </c:pt>
                <c:pt idx="11">
                  <c:v>2.19</c:v>
                </c:pt>
                <c:pt idx="12">
                  <c:v>2.38</c:v>
                </c:pt>
                <c:pt idx="13">
                  <c:v>2.11</c:v>
                </c:pt>
                <c:pt idx="14">
                  <c:v>2.27</c:v>
                </c:pt>
                <c:pt idx="15">
                  <c:v>2.2000000000000002</c:v>
                </c:pt>
                <c:pt idx="16">
                  <c:v>1.7</c:v>
                </c:pt>
                <c:pt idx="17">
                  <c:v>3.94</c:v>
                </c:pt>
                <c:pt idx="18">
                  <c:v>2.29</c:v>
                </c:pt>
                <c:pt idx="19">
                  <c:v>1.9000000000000001</c:v>
                </c:pt>
                <c:pt idx="20">
                  <c:v>1.78</c:v>
                </c:pt>
                <c:pt idx="21">
                  <c:v>2.4299999999999997</c:v>
                </c:pt>
                <c:pt idx="22">
                  <c:v>2.21</c:v>
                </c:pt>
                <c:pt idx="23">
                  <c:v>2.1800000000000002</c:v>
                </c:pt>
                <c:pt idx="24">
                  <c:v>1.26</c:v>
                </c:pt>
                <c:pt idx="25">
                  <c:v>2.3899999999999997</c:v>
                </c:pt>
                <c:pt idx="26">
                  <c:v>3.42</c:v>
                </c:pt>
                <c:pt idx="27">
                  <c:v>3.15</c:v>
                </c:pt>
                <c:pt idx="28">
                  <c:v>3.17</c:v>
                </c:pt>
                <c:pt idx="29">
                  <c:v>1.83</c:v>
                </c:pt>
                <c:pt idx="30">
                  <c:v>3.54</c:v>
                </c:pt>
                <c:pt idx="31">
                  <c:v>5.05</c:v>
                </c:pt>
                <c:pt idx="32">
                  <c:v>2.2400000000000002</c:v>
                </c:pt>
                <c:pt idx="33">
                  <c:v>2.63</c:v>
                </c:pt>
                <c:pt idx="34">
                  <c:v>1.74</c:v>
                </c:pt>
                <c:pt idx="35">
                  <c:v>2.4099999999999997</c:v>
                </c:pt>
                <c:pt idx="36">
                  <c:v>3.07</c:v>
                </c:pt>
                <c:pt idx="37">
                  <c:v>2.3299999999999987</c:v>
                </c:pt>
                <c:pt idx="38">
                  <c:v>1.6700000000000021</c:v>
                </c:pt>
                <c:pt idx="39">
                  <c:v>3.8499999999999988</c:v>
                </c:pt>
                <c:pt idx="40">
                  <c:v>3.69</c:v>
                </c:pt>
                <c:pt idx="41">
                  <c:v>2.11</c:v>
                </c:pt>
                <c:pt idx="42">
                  <c:v>1.47</c:v>
                </c:pt>
                <c:pt idx="43">
                  <c:v>1.47</c:v>
                </c:pt>
                <c:pt idx="44">
                  <c:v>1.52</c:v>
                </c:pt>
                <c:pt idx="45">
                  <c:v>2.42</c:v>
                </c:pt>
                <c:pt idx="46">
                  <c:v>1.9600000000000022</c:v>
                </c:pt>
                <c:pt idx="47">
                  <c:v>2.15</c:v>
                </c:pt>
                <c:pt idx="48">
                  <c:v>1.75</c:v>
                </c:pt>
                <c:pt idx="49">
                  <c:v>4.2300000000000004</c:v>
                </c:pt>
                <c:pt idx="50">
                  <c:v>2.4</c:v>
                </c:pt>
                <c:pt idx="51">
                  <c:v>1.71</c:v>
                </c:pt>
                <c:pt idx="52">
                  <c:v>2.09</c:v>
                </c:pt>
                <c:pt idx="53">
                  <c:v>2.9699999999999998</c:v>
                </c:pt>
                <c:pt idx="54">
                  <c:v>1.58</c:v>
                </c:pt>
                <c:pt idx="55">
                  <c:v>1.9500000000000022</c:v>
                </c:pt>
                <c:pt idx="56">
                  <c:v>1.6600000000000001</c:v>
                </c:pt>
                <c:pt idx="57">
                  <c:v>2.9299999999999997</c:v>
                </c:pt>
                <c:pt idx="58">
                  <c:v>2.5299999999999998</c:v>
                </c:pt>
                <c:pt idx="59">
                  <c:v>1.75</c:v>
                </c:pt>
                <c:pt idx="60">
                  <c:v>1.6300000000000001</c:v>
                </c:pt>
                <c:pt idx="61">
                  <c:v>1.8800000000000001</c:v>
                </c:pt>
                <c:pt idx="62">
                  <c:v>1.62</c:v>
                </c:pt>
                <c:pt idx="63">
                  <c:v>1.55</c:v>
                </c:pt>
                <c:pt idx="64">
                  <c:v>2.8899999999999997</c:v>
                </c:pt>
                <c:pt idx="65">
                  <c:v>1.86</c:v>
                </c:pt>
                <c:pt idx="66">
                  <c:v>1.42</c:v>
                </c:pt>
                <c:pt idx="67">
                  <c:v>1.2</c:v>
                </c:pt>
                <c:pt idx="68">
                  <c:v>2.6</c:v>
                </c:pt>
                <c:pt idx="69">
                  <c:v>2.8699999999999997</c:v>
                </c:pt>
                <c:pt idx="70">
                  <c:v>2.3099999999999987</c:v>
                </c:pt>
                <c:pt idx="71">
                  <c:v>2.79</c:v>
                </c:pt>
                <c:pt idx="72">
                  <c:v>2.06</c:v>
                </c:pt>
                <c:pt idx="73">
                  <c:v>2.25</c:v>
                </c:pt>
                <c:pt idx="74">
                  <c:v>2.1</c:v>
                </c:pt>
                <c:pt idx="75">
                  <c:v>2.3699999999999997</c:v>
                </c:pt>
                <c:pt idx="76">
                  <c:v>2.34</c:v>
                </c:pt>
                <c:pt idx="77">
                  <c:v>2.69</c:v>
                </c:pt>
                <c:pt idx="78">
                  <c:v>1.6400000000000001</c:v>
                </c:pt>
                <c:pt idx="79">
                  <c:v>2.25</c:v>
                </c:pt>
                <c:pt idx="80">
                  <c:v>2.66</c:v>
                </c:pt>
                <c:pt idx="81">
                  <c:v>2.0699999999999998</c:v>
                </c:pt>
                <c:pt idx="82">
                  <c:v>2.2000000000000002</c:v>
                </c:pt>
                <c:pt idx="83">
                  <c:v>1.9500000000000022</c:v>
                </c:pt>
                <c:pt idx="84">
                  <c:v>1.79</c:v>
                </c:pt>
                <c:pt idx="85">
                  <c:v>1.22</c:v>
                </c:pt>
                <c:pt idx="86">
                  <c:v>1.7</c:v>
                </c:pt>
                <c:pt idx="87">
                  <c:v>2.09</c:v>
                </c:pt>
                <c:pt idx="88">
                  <c:v>2.0499999999999998</c:v>
                </c:pt>
                <c:pt idx="89">
                  <c:v>2.3899999999999997</c:v>
                </c:pt>
                <c:pt idx="90">
                  <c:v>2.2400000000000002</c:v>
                </c:pt>
                <c:pt idx="91">
                  <c:v>2.4099999999999997</c:v>
                </c:pt>
                <c:pt idx="92">
                  <c:v>2.82</c:v>
                </c:pt>
                <c:pt idx="93">
                  <c:v>1.9500000000000022</c:v>
                </c:pt>
                <c:pt idx="94">
                  <c:v>2.54</c:v>
                </c:pt>
                <c:pt idx="95">
                  <c:v>1.57</c:v>
                </c:pt>
                <c:pt idx="96">
                  <c:v>2.2000000000000002</c:v>
                </c:pt>
              </c:numCache>
            </c:numRef>
          </c:val>
          <c:smooth val="0"/>
        </c:ser>
        <c:ser>
          <c:idx val="1"/>
          <c:order val="1"/>
          <c:tx>
            <c:v>Turbidez Água Filtrada (NTU)</c:v>
          </c:tx>
          <c:marker>
            <c:symbol val="none"/>
          </c:marker>
          <c:cat>
            <c:numRef>
              <c:f>('2016 - 2017'!$Q$9:$Q$10,'2016 - 2017'!$Q$13:$Q$16,'2016 - 2017'!$Q$18:$Q$22,'2016 - 2017'!$Q$24:$Q$27,'2016 - 2017'!$Q$29:$Q$32,'2016 - 2017'!$Q$34:$Q$38,'2016 - 2017'!$Q$40:$Q$43,'2016 - 2017'!$Q$46:$Q$50,'2016 - 2017'!$Q$52:$Q$55,'2016 - 2017'!$Q$57:$Q$60,'2016 - 2017'!$Q$63:$Q$67,'2016 - 2017'!$Q$69:$Q$70,'2016 - 2017'!$Q$75:$Q$78,'2016 - 2017'!$Q$80:$Q$83,'2016 - 2017'!$Q$85:$Q$89,'2016 - 2017'!$Q$91:$Q$94,'2016 - 2017'!$Q$96:$Q$100,'2016 - 2017'!$Q$102:$Q$105,'2016 - 2017'!$Q$107:$Q$110,'2016 - 2017'!$Q$112:$Q$115,'2016 - 2017'!$Q$117:$Q$118,'2016 - 2017'!$Q$122:$Q$125,'2016 - 2017'!$Q$127:$Q$131,'2016 - 2017'!$Q$133:$Q$136)</c:f>
              <c:numCache>
                <c:formatCode>dd/mm/yyyy</c:formatCode>
                <c:ptCount val="97"/>
                <c:pt idx="0">
                  <c:v>42389</c:v>
                </c:pt>
                <c:pt idx="1">
                  <c:v>42390</c:v>
                </c:pt>
                <c:pt idx="2">
                  <c:v>42403</c:v>
                </c:pt>
                <c:pt idx="3">
                  <c:v>42410</c:v>
                </c:pt>
                <c:pt idx="4">
                  <c:v>42417</c:v>
                </c:pt>
                <c:pt idx="5">
                  <c:v>42424</c:v>
                </c:pt>
                <c:pt idx="6">
                  <c:v>42431</c:v>
                </c:pt>
                <c:pt idx="7">
                  <c:v>42438</c:v>
                </c:pt>
                <c:pt idx="8">
                  <c:v>42445</c:v>
                </c:pt>
                <c:pt idx="9">
                  <c:v>42452</c:v>
                </c:pt>
                <c:pt idx="10">
                  <c:v>42459</c:v>
                </c:pt>
                <c:pt idx="11">
                  <c:v>42466</c:v>
                </c:pt>
                <c:pt idx="12">
                  <c:v>42473</c:v>
                </c:pt>
                <c:pt idx="13">
                  <c:v>42480</c:v>
                </c:pt>
                <c:pt idx="14">
                  <c:v>42487</c:v>
                </c:pt>
                <c:pt idx="15">
                  <c:v>42494</c:v>
                </c:pt>
                <c:pt idx="16">
                  <c:v>42502</c:v>
                </c:pt>
                <c:pt idx="17">
                  <c:v>42508</c:v>
                </c:pt>
                <c:pt idx="18">
                  <c:v>42515</c:v>
                </c:pt>
                <c:pt idx="19">
                  <c:v>42522</c:v>
                </c:pt>
                <c:pt idx="20">
                  <c:v>42529</c:v>
                </c:pt>
                <c:pt idx="21">
                  <c:v>42536</c:v>
                </c:pt>
                <c:pt idx="22">
                  <c:v>42543</c:v>
                </c:pt>
                <c:pt idx="23">
                  <c:v>42550</c:v>
                </c:pt>
                <c:pt idx="24">
                  <c:v>42557</c:v>
                </c:pt>
                <c:pt idx="25">
                  <c:v>42562</c:v>
                </c:pt>
                <c:pt idx="26">
                  <c:v>42571</c:v>
                </c:pt>
                <c:pt idx="27">
                  <c:v>42578</c:v>
                </c:pt>
                <c:pt idx="28">
                  <c:v>42585</c:v>
                </c:pt>
                <c:pt idx="29">
                  <c:v>42592</c:v>
                </c:pt>
                <c:pt idx="30">
                  <c:v>42599</c:v>
                </c:pt>
                <c:pt idx="31">
                  <c:v>42606</c:v>
                </c:pt>
                <c:pt idx="32">
                  <c:v>42613</c:v>
                </c:pt>
                <c:pt idx="33">
                  <c:v>42619</c:v>
                </c:pt>
                <c:pt idx="34">
                  <c:v>42627</c:v>
                </c:pt>
                <c:pt idx="35">
                  <c:v>42634</c:v>
                </c:pt>
                <c:pt idx="36">
                  <c:v>42641</c:v>
                </c:pt>
                <c:pt idx="37">
                  <c:v>42648</c:v>
                </c:pt>
                <c:pt idx="38">
                  <c:v>42656</c:v>
                </c:pt>
                <c:pt idx="39">
                  <c:v>42662</c:v>
                </c:pt>
                <c:pt idx="40">
                  <c:v>42669</c:v>
                </c:pt>
                <c:pt idx="41">
                  <c:v>42677</c:v>
                </c:pt>
                <c:pt idx="42">
                  <c:v>42683</c:v>
                </c:pt>
                <c:pt idx="43">
                  <c:v>42690</c:v>
                </c:pt>
                <c:pt idx="44">
                  <c:v>42697</c:v>
                </c:pt>
                <c:pt idx="45">
                  <c:v>42704</c:v>
                </c:pt>
                <c:pt idx="46">
                  <c:v>42711</c:v>
                </c:pt>
                <c:pt idx="47">
                  <c:v>42718</c:v>
                </c:pt>
                <c:pt idx="48">
                  <c:v>42738</c:v>
                </c:pt>
                <c:pt idx="49">
                  <c:v>42746</c:v>
                </c:pt>
                <c:pt idx="50">
                  <c:v>42753</c:v>
                </c:pt>
                <c:pt idx="51">
                  <c:v>42760</c:v>
                </c:pt>
                <c:pt idx="52">
                  <c:v>42767</c:v>
                </c:pt>
                <c:pt idx="53">
                  <c:v>42774</c:v>
                </c:pt>
                <c:pt idx="54">
                  <c:v>42781</c:v>
                </c:pt>
                <c:pt idx="55">
                  <c:v>42788</c:v>
                </c:pt>
                <c:pt idx="56">
                  <c:v>42795</c:v>
                </c:pt>
                <c:pt idx="57">
                  <c:v>42802</c:v>
                </c:pt>
                <c:pt idx="58">
                  <c:v>42809</c:v>
                </c:pt>
                <c:pt idx="59">
                  <c:v>42816</c:v>
                </c:pt>
                <c:pt idx="60">
                  <c:v>42823</c:v>
                </c:pt>
                <c:pt idx="61">
                  <c:v>42831</c:v>
                </c:pt>
                <c:pt idx="62">
                  <c:v>42837</c:v>
                </c:pt>
                <c:pt idx="63">
                  <c:v>42844</c:v>
                </c:pt>
                <c:pt idx="64">
                  <c:v>42852</c:v>
                </c:pt>
                <c:pt idx="65">
                  <c:v>42858</c:v>
                </c:pt>
                <c:pt idx="66">
                  <c:v>42865</c:v>
                </c:pt>
                <c:pt idx="67">
                  <c:v>42872</c:v>
                </c:pt>
                <c:pt idx="68">
                  <c:v>42879</c:v>
                </c:pt>
                <c:pt idx="69">
                  <c:v>42886</c:v>
                </c:pt>
                <c:pt idx="70">
                  <c:v>42893</c:v>
                </c:pt>
                <c:pt idx="71">
                  <c:v>42900</c:v>
                </c:pt>
                <c:pt idx="72">
                  <c:v>42907</c:v>
                </c:pt>
                <c:pt idx="73">
                  <c:v>42914</c:v>
                </c:pt>
                <c:pt idx="74">
                  <c:v>42921</c:v>
                </c:pt>
                <c:pt idx="75">
                  <c:v>42928</c:v>
                </c:pt>
                <c:pt idx="76">
                  <c:v>42935</c:v>
                </c:pt>
                <c:pt idx="77">
                  <c:v>42942</c:v>
                </c:pt>
                <c:pt idx="78">
                  <c:v>42949</c:v>
                </c:pt>
                <c:pt idx="79">
                  <c:v>42956</c:v>
                </c:pt>
                <c:pt idx="80">
                  <c:v>42963</c:v>
                </c:pt>
                <c:pt idx="81">
                  <c:v>42977</c:v>
                </c:pt>
                <c:pt idx="82">
                  <c:v>42984</c:v>
                </c:pt>
                <c:pt idx="83">
                  <c:v>42991</c:v>
                </c:pt>
                <c:pt idx="84">
                  <c:v>43012</c:v>
                </c:pt>
                <c:pt idx="85">
                  <c:v>43019</c:v>
                </c:pt>
                <c:pt idx="86">
                  <c:v>43026</c:v>
                </c:pt>
                <c:pt idx="87">
                  <c:v>43033</c:v>
                </c:pt>
                <c:pt idx="88">
                  <c:v>43040</c:v>
                </c:pt>
                <c:pt idx="89">
                  <c:v>43047</c:v>
                </c:pt>
                <c:pt idx="90">
                  <c:v>43055</c:v>
                </c:pt>
                <c:pt idx="91">
                  <c:v>43061</c:v>
                </c:pt>
                <c:pt idx="92">
                  <c:v>43068</c:v>
                </c:pt>
                <c:pt idx="93">
                  <c:v>43075</c:v>
                </c:pt>
                <c:pt idx="94">
                  <c:v>43082</c:v>
                </c:pt>
                <c:pt idx="95">
                  <c:v>43089</c:v>
                </c:pt>
                <c:pt idx="96">
                  <c:v>43096</c:v>
                </c:pt>
              </c:numCache>
            </c:numRef>
          </c:cat>
          <c:val>
            <c:numRef>
              <c:f>('2016 - 2017'!$N$9,'2016 - 2017'!$N$10,'2016 - 2017'!$N$13,'2016 - 2017'!$N$14,'2016 - 2017'!$N$15,'2016 - 2017'!$N$16,'2016 - 2017'!$N$18,'2016 - 2017'!$N$19,'2016 - 2017'!$N$20,'2016 - 2017'!$N$21,'2016 - 2017'!$N$22,'2016 - 2017'!$N$24,'2016 - 2017'!$N$25,'2016 - 2017'!$N$26,'2016 - 2017'!$N$27,'2016 - 2017'!$N$29,'2016 - 2017'!$N$30,'2016 - 2017'!$N$31,'2016 - 2017'!$N$32,'2016 - 2017'!$N$34,'2016 - 2017'!$N$35,'2016 - 2017'!$N$36,'2016 - 2017'!$N$37,'2016 - 2017'!$N$38,'2016 - 2017'!$N$40,'2016 - 2017'!$N$41,'2016 - 2017'!$N$42,'2016 - 2017'!$N$43,'2016 - 2017'!$N$46,'2016 - 2017'!$N$47,'2016 - 2017'!$N$48,'2016 - 2017'!$N$49,'2016 - 2017'!$N$50,'2016 - 2017'!$N$52,'2016 - 2017'!$N$53,'2016 - 2017'!$N$54,'2016 - 2017'!$N$55,'2016 - 2017'!$N$57,'2016 - 2017'!$N$58,'2016 - 2017'!$N$59,'2016 - 2017'!$N$60,'2016 - 2017'!$N$63,'2016 - 2017'!$N$64,'2016 - 2017'!$N$65,'2016 - 2017'!$N$66,'2016 - 2017'!$N$67,'2016 - 2017'!$N$69,'2016 - 2017'!$N$70,'2016 - 2017'!$N$75,'2016 - 2017'!$N$76,'2016 - 2017'!$N$77,'2016 - 2017'!$N$78,'2016 - 2017'!$N$80,'2016 - 2017'!$N$81,'2016 - 2017'!$N$82,'2016 - 2017'!$N$83,'2016 - 2017'!$N$85,'2016 - 2017'!$N$86,'2016 - 2017'!$N$87,'2016 - 2017'!$N$88,'2016 - 2017'!$N$89,'2016 - 2017'!$N$91,'2016 - 2017'!$N$92,'2016 - 2017'!$N$93,'2016 - 2017'!$N$94,'2016 - 2017'!$N$96,'2016 - 2017'!$N$97,'2016 - 2017'!$N$98,'2016 - 2017'!$N$99,'2016 - 2017'!$N$100,'2016 - 2017'!$N$102,'2016 - 2017'!$N$103,'2016 - 2017'!$N$104,'2016 - 2017'!$N$105,'2016 - 2017'!$N$107,'2016 - 2017'!$N$108,'2016 - 2017'!$N$109,'2016 - 2017'!$N$110,'2016 - 2017'!$N$112,'2016 - 2017'!$N$113,'2016 - 2017'!$N$114,'2016 - 2017'!$N$115,'2016 - 2017'!$N$117,'2016 - 2017'!$N$118,'2016 - 2017'!$N$122,'2016 - 2017'!$N$123,'2016 - 2017'!$N$124,'2016 - 2017'!$N$125,'2016 - 2017'!$N$127,'2016 - 2017'!$N$128,'2016 - 2017'!$N$129,'2016 - 2017'!$N$130,'2016 - 2017'!$N$131,'2016 - 2017'!$N$133,'2016 - 2017'!$N$134,'2016 - 2017'!$N$135,'2016 - 2017'!$N$136)</c:f>
              <c:numCache>
                <c:formatCode>0.00</c:formatCode>
                <c:ptCount val="97"/>
                <c:pt idx="0">
                  <c:v>0.13</c:v>
                </c:pt>
                <c:pt idx="1">
                  <c:v>0.23</c:v>
                </c:pt>
                <c:pt idx="2">
                  <c:v>0.16</c:v>
                </c:pt>
                <c:pt idx="3">
                  <c:v>0.26</c:v>
                </c:pt>
                <c:pt idx="4">
                  <c:v>0.47000000000000008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0.21000000000000021</c:v>
                </c:pt>
                <c:pt idx="8">
                  <c:v>0.16</c:v>
                </c:pt>
                <c:pt idx="9">
                  <c:v>0.32000000000000062</c:v>
                </c:pt>
                <c:pt idx="10">
                  <c:v>0.16</c:v>
                </c:pt>
                <c:pt idx="11">
                  <c:v>0.23</c:v>
                </c:pt>
                <c:pt idx="12">
                  <c:v>0.23</c:v>
                </c:pt>
                <c:pt idx="13">
                  <c:v>0.18000000000000024</c:v>
                </c:pt>
                <c:pt idx="14">
                  <c:v>0.11</c:v>
                </c:pt>
                <c:pt idx="15">
                  <c:v>0.21000000000000021</c:v>
                </c:pt>
                <c:pt idx="16">
                  <c:v>0.18000000000000024</c:v>
                </c:pt>
                <c:pt idx="17">
                  <c:v>0.31000000000000055</c:v>
                </c:pt>
                <c:pt idx="18">
                  <c:v>0.36000000000000032</c:v>
                </c:pt>
                <c:pt idx="19">
                  <c:v>0.18000000000000024</c:v>
                </c:pt>
                <c:pt idx="20">
                  <c:v>0.21000000000000021</c:v>
                </c:pt>
                <c:pt idx="21">
                  <c:v>0.15000000000000024</c:v>
                </c:pt>
                <c:pt idx="22">
                  <c:v>0.15000000000000024</c:v>
                </c:pt>
                <c:pt idx="23">
                  <c:v>0.18000000000000024</c:v>
                </c:pt>
                <c:pt idx="24">
                  <c:v>0.21000000000000021</c:v>
                </c:pt>
                <c:pt idx="25">
                  <c:v>0.27</c:v>
                </c:pt>
                <c:pt idx="26">
                  <c:v>0.17</c:v>
                </c:pt>
                <c:pt idx="27">
                  <c:v>0.18000000000000024</c:v>
                </c:pt>
                <c:pt idx="28">
                  <c:v>0.1</c:v>
                </c:pt>
                <c:pt idx="29">
                  <c:v>0.14000000000000001</c:v>
                </c:pt>
                <c:pt idx="30">
                  <c:v>0.13</c:v>
                </c:pt>
                <c:pt idx="31">
                  <c:v>0.15000000000000024</c:v>
                </c:pt>
                <c:pt idx="32">
                  <c:v>7.0000000000000021E-2</c:v>
                </c:pt>
                <c:pt idx="33">
                  <c:v>0.13</c:v>
                </c:pt>
                <c:pt idx="34">
                  <c:v>9.0000000000000024E-2</c:v>
                </c:pt>
                <c:pt idx="35">
                  <c:v>9.0000000000000024E-2</c:v>
                </c:pt>
                <c:pt idx="36">
                  <c:v>0.13</c:v>
                </c:pt>
                <c:pt idx="37">
                  <c:v>0.13</c:v>
                </c:pt>
                <c:pt idx="38">
                  <c:v>0.16</c:v>
                </c:pt>
                <c:pt idx="39">
                  <c:v>0.12000000000000002</c:v>
                </c:pt>
                <c:pt idx="40">
                  <c:v>0.23</c:v>
                </c:pt>
                <c:pt idx="41">
                  <c:v>0.27</c:v>
                </c:pt>
                <c:pt idx="42">
                  <c:v>0.1</c:v>
                </c:pt>
                <c:pt idx="43">
                  <c:v>0.13</c:v>
                </c:pt>
                <c:pt idx="44">
                  <c:v>0.1</c:v>
                </c:pt>
                <c:pt idx="45">
                  <c:v>0.17</c:v>
                </c:pt>
                <c:pt idx="46">
                  <c:v>0.11</c:v>
                </c:pt>
                <c:pt idx="47">
                  <c:v>0.19</c:v>
                </c:pt>
                <c:pt idx="48">
                  <c:v>0.22</c:v>
                </c:pt>
                <c:pt idx="49">
                  <c:v>0.26</c:v>
                </c:pt>
                <c:pt idx="50">
                  <c:v>0.13</c:v>
                </c:pt>
                <c:pt idx="51">
                  <c:v>0.22</c:v>
                </c:pt>
                <c:pt idx="52">
                  <c:v>0.1</c:v>
                </c:pt>
                <c:pt idx="53">
                  <c:v>0.16</c:v>
                </c:pt>
                <c:pt idx="54">
                  <c:v>0.14000000000000001</c:v>
                </c:pt>
                <c:pt idx="55">
                  <c:v>0.15000000000000024</c:v>
                </c:pt>
                <c:pt idx="56">
                  <c:v>0.12000000000000002</c:v>
                </c:pt>
                <c:pt idx="57">
                  <c:v>0.26</c:v>
                </c:pt>
                <c:pt idx="58">
                  <c:v>0.1</c:v>
                </c:pt>
                <c:pt idx="59">
                  <c:v>0.2</c:v>
                </c:pt>
                <c:pt idx="60">
                  <c:v>0.16</c:v>
                </c:pt>
                <c:pt idx="61">
                  <c:v>0.13</c:v>
                </c:pt>
                <c:pt idx="62">
                  <c:v>0.19</c:v>
                </c:pt>
                <c:pt idx="63">
                  <c:v>0.18000000000000024</c:v>
                </c:pt>
                <c:pt idx="64">
                  <c:v>0.17</c:v>
                </c:pt>
                <c:pt idx="65">
                  <c:v>0.2</c:v>
                </c:pt>
                <c:pt idx="66">
                  <c:v>0.17</c:v>
                </c:pt>
                <c:pt idx="67">
                  <c:v>0.12000000000000002</c:v>
                </c:pt>
                <c:pt idx="68">
                  <c:v>0.13</c:v>
                </c:pt>
                <c:pt idx="69">
                  <c:v>0.16</c:v>
                </c:pt>
                <c:pt idx="70">
                  <c:v>0.12000000000000002</c:v>
                </c:pt>
                <c:pt idx="71">
                  <c:v>0.15000000000000024</c:v>
                </c:pt>
                <c:pt idx="72">
                  <c:v>0.13</c:v>
                </c:pt>
                <c:pt idx="73">
                  <c:v>0.21000000000000021</c:v>
                </c:pt>
                <c:pt idx="74">
                  <c:v>0.12000000000000002</c:v>
                </c:pt>
                <c:pt idx="75">
                  <c:v>0.14000000000000001</c:v>
                </c:pt>
                <c:pt idx="76">
                  <c:v>0.16</c:v>
                </c:pt>
                <c:pt idx="77">
                  <c:v>0.25</c:v>
                </c:pt>
                <c:pt idx="78">
                  <c:v>0.14000000000000001</c:v>
                </c:pt>
                <c:pt idx="79">
                  <c:v>0.16</c:v>
                </c:pt>
                <c:pt idx="80">
                  <c:v>0.16</c:v>
                </c:pt>
                <c:pt idx="81">
                  <c:v>0.15000000000000024</c:v>
                </c:pt>
                <c:pt idx="82">
                  <c:v>0.2</c:v>
                </c:pt>
                <c:pt idx="83">
                  <c:v>0.1</c:v>
                </c:pt>
                <c:pt idx="84">
                  <c:v>0.13</c:v>
                </c:pt>
                <c:pt idx="85">
                  <c:v>0.12000000000000002</c:v>
                </c:pt>
                <c:pt idx="86">
                  <c:v>0.11</c:v>
                </c:pt>
                <c:pt idx="87">
                  <c:v>0.13</c:v>
                </c:pt>
                <c:pt idx="88">
                  <c:v>0.11</c:v>
                </c:pt>
                <c:pt idx="89">
                  <c:v>0.13</c:v>
                </c:pt>
                <c:pt idx="90">
                  <c:v>0.17</c:v>
                </c:pt>
                <c:pt idx="91">
                  <c:v>0.12000000000000002</c:v>
                </c:pt>
                <c:pt idx="92">
                  <c:v>0.13</c:v>
                </c:pt>
                <c:pt idx="93">
                  <c:v>0.19</c:v>
                </c:pt>
                <c:pt idx="94">
                  <c:v>0.13</c:v>
                </c:pt>
                <c:pt idx="95">
                  <c:v>0.14000000000000001</c:v>
                </c:pt>
                <c:pt idx="96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23200"/>
        <c:axId val="210724736"/>
      </c:lineChart>
      <c:dateAx>
        <c:axId val="210723200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crossAx val="210724736"/>
        <c:crosses val="autoZero"/>
        <c:auto val="1"/>
        <c:lblOffset val="100"/>
        <c:baseTimeUnit val="days"/>
      </c:dateAx>
      <c:valAx>
        <c:axId val="2107247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0723200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5.2659667541557313E-2"/>
          <c:y val="0.80120131226347735"/>
          <c:w val="0.85583683289589074"/>
          <c:h val="0.1527421393946883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9ACB-4806-4BEA-BF68-9E6208D893D9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723900"/>
            <a:ext cx="4829175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6" y="4586963"/>
            <a:ext cx="5501640" cy="434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64EDE-B650-403C-913E-D798E7D41E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7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97C0-2258-473B-AB4C-F0BBC82FBFEF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BDF7-1FCD-4DBA-9FEF-F66FC0C44130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DA08-2199-43FA-90F8-CB1B6A583A5D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98A5-0359-4218-9877-158C8EFE931A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C62D-AB5D-4ED0-AA0F-B91F189B1011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13EE-09DA-47F9-B695-3B22B3BA927F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8356-2A45-49F7-999A-8F8ABE72476B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EF7-4142-4A12-9A82-5CFD52227B33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6974-28E2-4DA3-9235-525CDB5C8BD5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F37D-5C80-499A-B506-3286925BAA45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D4A2-F751-4948-8DE8-F0D61D3FDB20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7771C-9B37-4B6A-B468-DDECEE6BAD3C}" type="datetime1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wa.co.th/download/file_upload/SMWW_1000-3000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573016"/>
            <a:ext cx="7776864" cy="21602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2800" b="1" dirty="0" smtClean="0"/>
              <a:t>Aline Bauer Lacerda</a:t>
            </a:r>
            <a:endParaRPr lang="pt-BR" sz="2800" b="1" baseline="30000" dirty="0" smtClean="0"/>
          </a:p>
          <a:p>
            <a:pPr>
              <a:buNone/>
            </a:pPr>
            <a:r>
              <a:rPr lang="pt-BR" sz="2800" dirty="0" smtClean="0"/>
              <a:t>Engenheira Química, Mestre em Materiais e Processos Industriais.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b="1" dirty="0" smtClean="0"/>
              <a:t>Arlindo Soares Räder</a:t>
            </a: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Engenheiro Químico, Mestre em Engenharia Química, Engenheiro de Segurança do Trabalho.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b="1" dirty="0" smtClean="0"/>
              <a:t>Ester Souza Lopes</a:t>
            </a: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Bióloga, Mestre e Doutora em Microbiologia Agrícola e do Ambiente.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>A EFICIÊNCIA DE REMOÇÃO DE COLIFORMES EM UMA ESTAÇÃO DE TRATAMENTO DE ÁGUA CONVENCIONAL 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 DE TRATAMENTO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2" r="13019" b="50136"/>
          <a:stretch/>
        </p:blipFill>
        <p:spPr bwMode="auto">
          <a:xfrm>
            <a:off x="395536" y="1124744"/>
            <a:ext cx="842493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DE QUALIDADE DA ÁGUA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pt-BR" dirty="0" smtClean="0"/>
              <a:t>LABORATÓRIO OPERACIONAL;</a:t>
            </a:r>
          </a:p>
          <a:p>
            <a:r>
              <a:rPr lang="pt-BR" dirty="0" smtClean="0"/>
              <a:t>LABORATÓRIO DE CONTROLE DE QUALIDADE.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6" name="Imagem 5" descr="LCQ IV 20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08920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PLANOS DE AMOSTRAGEM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9251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Os parâmetros que compõem o plano de amostragem são: turbidez, cloro residual livre (ou outro composto residual ativo, caso o agente desinfetante utilizado não seja o cloro), coliformes totais/</a:t>
            </a:r>
            <a:r>
              <a:rPr lang="pt-BR" i="1" dirty="0" smtClean="0"/>
              <a:t>Escherichia coli </a:t>
            </a:r>
            <a:r>
              <a:rPr lang="pt-BR" dirty="0" smtClean="0"/>
              <a:t>e fluoreto.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b="1" dirty="0" smtClean="0"/>
              <a:t>Os parâmetros básicos foram definidos devido à sua importância como indicadores básicos da qualidade microbiológica da água para consumo humano e o flúor por seu significado de saúde em função de deficiência ou excesso.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PLANOS DE AMOSTRAGEM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O </a:t>
            </a:r>
            <a:r>
              <a:rPr lang="pt-BR" dirty="0"/>
              <a:t>número mínimo mensal de análises previsto para o Plano de Amostragem Básico é definido em função das faixas </a:t>
            </a:r>
            <a:r>
              <a:rPr lang="pt-BR" dirty="0" smtClean="0"/>
              <a:t>populacionais.</a:t>
            </a: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dirty="0" smtClean="0"/>
              <a:t>Legislação conforme Ministério da Saúde:</a:t>
            </a:r>
          </a:p>
          <a:p>
            <a:pPr>
              <a:buNone/>
            </a:pPr>
            <a:endParaRPr lang="pt-BR" b="1" dirty="0"/>
          </a:p>
          <a:p>
            <a:pPr algn="ctr">
              <a:buNone/>
            </a:pPr>
            <a:r>
              <a:rPr lang="pt-BR" dirty="0" smtClean="0"/>
              <a:t>PRC 5/2017/Anexo XX = Portaria 2914/2011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PRC 5/2017 – ANEXO XX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/>
              <a:t>Rede de Distribuição – Controle </a:t>
            </a:r>
            <a:r>
              <a:rPr lang="pt-BR" b="1" dirty="0"/>
              <a:t>M</a:t>
            </a:r>
            <a:r>
              <a:rPr lang="pt-BR" b="1" dirty="0" smtClean="0"/>
              <a:t>icrobiológico</a:t>
            </a:r>
          </a:p>
          <a:p>
            <a:r>
              <a:rPr lang="pt-BR" dirty="0" smtClean="0"/>
              <a:t>Para populações de 20.000 a 250.000 habitantes: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COMUSA analisa 232 amostras mensais.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3501008"/>
            <a:ext cx="889248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PRC 5/2017 – ANEXO XX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ETA – Água tratada saída do tratamento  Controle Microbiológico</a:t>
            </a:r>
          </a:p>
          <a:p>
            <a:r>
              <a:rPr lang="pt-BR" dirty="0" smtClean="0"/>
              <a:t>Obrigatório duas amostras semanais;</a:t>
            </a:r>
          </a:p>
          <a:p>
            <a:r>
              <a:rPr lang="pt-BR" dirty="0" smtClean="0"/>
              <a:t>Recomenda-se a coleta de, no mínimo, quatro amostras semanais;</a:t>
            </a:r>
          </a:p>
          <a:p>
            <a:r>
              <a:rPr lang="pt-BR" dirty="0" smtClean="0"/>
              <a:t>COMUSA: duas amostras diárias, de segundas a sextas = 10 amostras semanais.</a:t>
            </a:r>
          </a:p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PRC 5/2017 – ANEXO XX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600202"/>
            <a:ext cx="864096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b="1" dirty="0" smtClean="0"/>
              <a:t>MANANCIAL</a:t>
            </a:r>
          </a:p>
          <a:p>
            <a:r>
              <a:rPr lang="pt-BR" dirty="0" smtClean="0"/>
              <a:t>Art. 31. Os sistemas de abastecimento e soluções alternativas coletivas de abastecimento de água que utilizam mananciais superficiais devem realizar monitoramento mensal de </a:t>
            </a:r>
            <a:r>
              <a:rPr lang="pt-BR" i="1" dirty="0" smtClean="0"/>
              <a:t>Escherichia coli </a:t>
            </a:r>
            <a:r>
              <a:rPr lang="pt-BR" dirty="0" smtClean="0"/>
              <a:t>no ponto de captação de </a:t>
            </a:r>
            <a:r>
              <a:rPr lang="pt-BR" dirty="0" smtClean="0"/>
              <a:t>água;</a:t>
            </a:r>
            <a:endParaRPr lang="pt-BR" dirty="0" smtClean="0"/>
          </a:p>
          <a:p>
            <a:r>
              <a:rPr lang="pt-BR" dirty="0" smtClean="0"/>
              <a:t>A COMUSA realiza estas análises </a:t>
            </a:r>
            <a:r>
              <a:rPr lang="pt-BR" dirty="0" smtClean="0"/>
              <a:t>semanalmente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/>
              <a:t>Incluídas no plano de amostragem as análises microbiológicas semanais em amostras de água </a:t>
            </a:r>
            <a:r>
              <a:rPr lang="pt-BR" b="1" dirty="0"/>
              <a:t>decantada e filtrada</a:t>
            </a:r>
            <a:r>
              <a:rPr lang="pt-BR" dirty="0"/>
              <a:t>.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água tratada em uma ETA passa pelo processo de desinfecção a fim de garantir o padrão microbiológico de potabilidade;</a:t>
            </a:r>
          </a:p>
          <a:p>
            <a:r>
              <a:rPr lang="pt-BR" dirty="0" smtClean="0"/>
              <a:t>A clarificação também possui importante participação na remoção da contaminação microbiológica da água;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Este trabalho tem por objetivo específico apresentar a eficiência da ETA COMUSA na remoção de coliformes, através do processo de clarificação da água, durante os anos de 2016 e 2017.</a:t>
            </a:r>
          </a:p>
          <a:p>
            <a:r>
              <a:rPr lang="pt-BR" dirty="0" smtClean="0"/>
              <a:t>Avaliadas as etapas de decantação e filtração.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6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PARÂMETROS 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Análises físico-químicas básicas, de simples medição:  </a:t>
            </a:r>
            <a:r>
              <a:rPr lang="pt-BR" b="1" dirty="0" smtClean="0"/>
              <a:t>cor aparente, turbidez e condutividade</a:t>
            </a:r>
            <a:r>
              <a:rPr lang="pt-BR" dirty="0" smtClean="0"/>
              <a:t>;</a:t>
            </a:r>
          </a:p>
          <a:p>
            <a:r>
              <a:rPr lang="pt-BR" dirty="0" smtClean="0"/>
              <a:t>Análises microbiológicas: </a:t>
            </a:r>
            <a:r>
              <a:rPr lang="pt-BR" b="1" dirty="0" smtClean="0"/>
              <a:t>coliformes totais e </a:t>
            </a:r>
            <a:r>
              <a:rPr lang="pt-BR" b="1" i="1" dirty="0" smtClean="0"/>
              <a:t>Escherichia coli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1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NOVO HAMBURGO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49156" name="Picture 4" descr="Resultado de imagem para novo hamburgo no rs 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752528" cy="4594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COR APARENTE</a:t>
            </a:r>
            <a:endParaRPr lang="pt-BR" dirty="0"/>
          </a:p>
        </p:txBody>
      </p:sp>
      <p:pic>
        <p:nvPicPr>
          <p:cNvPr id="6" name="Espaço Reservado para Conteúdo 5" descr="colorimetromedidordecordmc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286125" cy="3305175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139952" y="1268760"/>
            <a:ext cx="4392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/>
              <a:t>Tem relação com materiais dissolvidos e suspensos na água;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A unidade da cor é definida como a cor produzida por  1,0 mg de platina e 0,5 mg de cloreto de cobalto dissolvido em um litro de água;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Resultados expressos em mg </a:t>
            </a:r>
            <a:r>
              <a:rPr lang="pt-BR" sz="2200" dirty="0" err="1" smtClean="0"/>
              <a:t>Pt.Co</a:t>
            </a:r>
            <a:r>
              <a:rPr lang="pt-BR" sz="2200" dirty="0" smtClean="0"/>
              <a:t>/L ou uH (unidade </a:t>
            </a:r>
            <a:r>
              <a:rPr lang="pt-BR" sz="2200" dirty="0" err="1" smtClean="0"/>
              <a:t>Hazen</a:t>
            </a:r>
            <a:r>
              <a:rPr lang="pt-BR" sz="2200" dirty="0" smtClean="0"/>
              <a:t>);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Método colorimétrico tristimulus.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endParaRPr lang="pt-BR" sz="2200" dirty="0" smtClean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991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TURBIDEZ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355976" y="1556792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/>
              <a:t>Tem relação com materiais suspensos na água;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Método </a:t>
            </a:r>
            <a:r>
              <a:rPr lang="pt-BR" sz="2200" dirty="0" err="1" smtClean="0"/>
              <a:t>nefelométrico</a:t>
            </a:r>
            <a:r>
              <a:rPr lang="pt-BR" sz="22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Resultados expressos em uT ou NTU.</a:t>
            </a:r>
          </a:p>
          <a:p>
            <a:endParaRPr lang="pt-BR" sz="2200" dirty="0" smtClean="0"/>
          </a:p>
          <a:p>
            <a:endParaRPr lang="pt-BR" sz="2200" dirty="0"/>
          </a:p>
        </p:txBody>
      </p:sp>
      <p:pic>
        <p:nvPicPr>
          <p:cNvPr id="9" name="Espaço Reservado para Conteúdo 8" descr="80622-9625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268761"/>
            <a:ext cx="3888432" cy="3888432"/>
          </a:xfrm>
        </p:spPr>
      </p:pic>
    </p:spTree>
    <p:extLst>
      <p:ext uri="{BB962C8B-B14F-4D97-AF65-F5344CB8AC3E}">
        <p14:creationId xmlns:p14="http://schemas.microsoft.com/office/powerpoint/2010/main" val="42067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CONDUTIVIDADE</a:t>
            </a:r>
            <a:endParaRPr lang="pt-BR" dirty="0"/>
          </a:p>
        </p:txBody>
      </p:sp>
      <p:pic>
        <p:nvPicPr>
          <p:cNvPr id="6" name="Espaço Reservado para Conteúdo 5" descr="c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840428" cy="2880321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211960" y="1196752"/>
            <a:ext cx="45365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/>
              <a:t>Capacidade da água em conduzir a eletricidade</a:t>
            </a:r>
            <a:r>
              <a:rPr lang="pt-BR" sz="2200" dirty="0"/>
              <a:t>;</a:t>
            </a: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Depende da concentração e da carga dos íons na solução. Como a maior parte das substâncias dissolvidas na água se encontra na forma iônica, a condutividade da água é aproximadamente proporcional à quantidade de sólidos dissolvidos totais</a:t>
            </a:r>
            <a:r>
              <a:rPr lang="pt-BR" sz="2200" dirty="0"/>
              <a:t>;</a:t>
            </a: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A unidade é </a:t>
            </a:r>
            <a:r>
              <a:rPr lang="pt-BR" sz="2200" dirty="0" err="1" smtClean="0"/>
              <a:t>μS</a:t>
            </a:r>
            <a:r>
              <a:rPr lang="pt-BR" sz="2200" dirty="0" smtClean="0"/>
              <a:t>.cm</a:t>
            </a:r>
            <a:r>
              <a:rPr lang="pt-BR" sz="2200" baseline="30000" dirty="0" smtClean="0"/>
              <a:t>-1</a:t>
            </a:r>
            <a:r>
              <a:rPr lang="pt-BR" sz="2200" dirty="0" smtClean="0"/>
              <a:t> 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964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614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CONDIÇÕES DA ÁGUA BRUTA</a:t>
            </a:r>
            <a:endParaRPr lang="pt-BR" dirty="0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801728"/>
              </p:ext>
            </p:extLst>
          </p:nvPr>
        </p:nvGraphicFramePr>
        <p:xfrm>
          <a:off x="107504" y="548680"/>
          <a:ext cx="8893495" cy="6176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615"/>
                <a:gridCol w="1512168"/>
                <a:gridCol w="1368152"/>
                <a:gridCol w="1872208"/>
                <a:gridCol w="1584176"/>
                <a:gridCol w="1584176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Mês/Ano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Cor Aparente (</a:t>
                      </a: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</a:rPr>
                        <a:t>uH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Turbidez (NTU)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Condutividade (</a:t>
                      </a: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/cm)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Dosagem PAC (ppm)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Dosagem Tanino (</a:t>
                      </a: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ctr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jan/16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25,3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fev/16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72,8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mar/16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47,3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70,1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abr/16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40,0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70,6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mai/16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34,9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66,6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jun/16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14,1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84,0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jul/16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39,0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90,5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ago/16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39,8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72,0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set/16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39,0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76,4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out/16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49,4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75,8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nov/16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30,3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74,2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dez/16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32,8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70,1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jan/17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103,3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75,6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fev/17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41,5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81,4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mar/17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74,7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abr/17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23,7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86,7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mai/17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40,6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77,8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jun/17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29,0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63,2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jul/17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14,3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99,0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ago/17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27,0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89,9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set/17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26,7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108,4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out/17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40,3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66,7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nov/17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37,0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73,1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  <a:tr h="21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dez/17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37,5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63,8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27" marR="39927" marT="0" marB="0" anchor="b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2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COLIFORMES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Indicadores de contaminação fecal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4972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COLIFORMES TOTAIS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dirty="0" smtClean="0"/>
              <a:t>As bactérias do grupo Coliforme (</a:t>
            </a:r>
            <a:r>
              <a:rPr lang="pt-BR" b="1" u="sng" dirty="0" smtClean="0"/>
              <a:t>coliformes totais</a:t>
            </a:r>
            <a:r>
              <a:rPr lang="pt-BR" dirty="0" smtClean="0"/>
              <a:t>) são bacilos gram-negativos, aeróbios ou anaeróbios facultativos, não formadores de esporos, oxidase-negativos, capazes de desenvolver na presença de sais biliares ou agentes tensoativos que fermentam a lactose com produção de ácido, gás e aldeído a 35,0 ± 0,5 °C entre 24 e 48 horas, e que podem apresentar atividade da </a:t>
            </a:r>
            <a:r>
              <a:rPr lang="pt-BR" b="1" dirty="0" smtClean="0"/>
              <a:t>enzima ß-</a:t>
            </a:r>
            <a:r>
              <a:rPr lang="pt-BR" b="1" dirty="0" err="1" smtClean="0"/>
              <a:t>galactosidase</a:t>
            </a:r>
            <a:r>
              <a:rPr lang="pt-BR" dirty="0" smtClean="0"/>
              <a:t>. A maioria das bactérias do grupo Coliforme pertence aos gêneros </a:t>
            </a:r>
            <a:r>
              <a:rPr lang="pt-BR" b="1" i="1" u="sng" dirty="0" smtClean="0"/>
              <a:t>Escherichia, </a:t>
            </a:r>
            <a:r>
              <a:rPr lang="pt-BR" b="1" i="1" u="sng" dirty="0" err="1" smtClean="0"/>
              <a:t>Citrobacter</a:t>
            </a:r>
            <a:r>
              <a:rPr lang="pt-BR" b="1" i="1" u="sng" dirty="0" smtClean="0"/>
              <a:t>, </a:t>
            </a:r>
            <a:r>
              <a:rPr lang="pt-BR" b="1" i="1" u="sng" dirty="0" err="1" smtClean="0"/>
              <a:t>Klebsiella</a:t>
            </a:r>
            <a:r>
              <a:rPr lang="pt-BR" b="1" i="1" u="sng" dirty="0" smtClean="0"/>
              <a:t> </a:t>
            </a:r>
            <a:r>
              <a:rPr lang="pt-BR" b="1" u="sng" dirty="0" smtClean="0"/>
              <a:t>e</a:t>
            </a:r>
            <a:r>
              <a:rPr lang="pt-BR" b="1" i="1" u="sng" dirty="0" smtClean="0"/>
              <a:t> </a:t>
            </a:r>
            <a:r>
              <a:rPr lang="pt-BR" b="1" i="1" u="sng" dirty="0" err="1" smtClean="0"/>
              <a:t>Enterobacter</a:t>
            </a:r>
            <a:r>
              <a:rPr lang="pt-BR" dirty="0" smtClean="0"/>
              <a:t>, embora vários outros gêneros e espécies pertençam ao grupo (FUNASA, 2013).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COLIFORMES TERMOTOLERANTES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 smtClean="0"/>
              <a:t>Coliformes fecais ou termotolerantes são bactérias gram-negativas, em forma de bacilos, </a:t>
            </a:r>
            <a:r>
              <a:rPr lang="pt-BR" dirty="0" err="1" smtClean="0"/>
              <a:t>oxidase-negativas</a:t>
            </a:r>
            <a:r>
              <a:rPr lang="pt-BR" dirty="0" smtClean="0"/>
              <a:t>, caracterizadas pela atividade da enzima </a:t>
            </a:r>
            <a:r>
              <a:rPr lang="pt-BR" b="1" dirty="0" err="1" smtClean="0"/>
              <a:t>β-galactosidase</a:t>
            </a:r>
            <a:r>
              <a:rPr lang="pt-BR" dirty="0" smtClean="0"/>
              <a:t>. Podem crescer em meios contendo agentes tensoativos e fermentar a lactose nas temperaturas de 44° a 45°C, com produção de ácido, gás e aldeído. </a:t>
            </a:r>
            <a:r>
              <a:rPr lang="pt-BR" b="1" dirty="0" smtClean="0"/>
              <a:t>Além de estarem presentes em fezes humanas e de animais homotérmicos, ocorrem em solos, plantas ou outras matrizes ambientais que não tenham sido contaminados por material fecal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ESCHERICHIA COLI</a:t>
            </a:r>
            <a:endParaRPr lang="pt-BR" i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-180528" y="1340768"/>
            <a:ext cx="4546848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dirty="0" smtClean="0"/>
              <a:t>A </a:t>
            </a:r>
            <a:r>
              <a:rPr lang="pt-BR" i="1" dirty="0" smtClean="0"/>
              <a:t>Escherichia coli</a:t>
            </a:r>
            <a:r>
              <a:rPr lang="pt-BR" dirty="0" smtClean="0"/>
              <a:t> (</a:t>
            </a:r>
            <a:r>
              <a:rPr lang="pt-BR" i="1" dirty="0" smtClean="0"/>
              <a:t>E. coli</a:t>
            </a:r>
            <a:r>
              <a:rPr lang="pt-BR" dirty="0" smtClean="0"/>
              <a:t>) é a principal representante das bactérias termotolerantes. Esta bactéria pertence à família </a:t>
            </a:r>
            <a:r>
              <a:rPr lang="pt-BR" i="1" dirty="0" err="1" smtClean="0"/>
              <a:t>Enterobacteriaceae</a:t>
            </a:r>
            <a:r>
              <a:rPr lang="pt-BR" dirty="0" smtClean="0"/>
              <a:t> caracterizada pela atividade da enzima </a:t>
            </a:r>
            <a:r>
              <a:rPr lang="pt-BR" b="1" dirty="0" smtClean="0"/>
              <a:t>β-</a:t>
            </a:r>
            <a:r>
              <a:rPr lang="pt-BR" b="1" dirty="0" err="1" smtClean="0"/>
              <a:t>glucuronidase</a:t>
            </a:r>
            <a:r>
              <a:rPr lang="pt-BR" dirty="0" smtClean="0"/>
              <a:t>. Produz </a:t>
            </a:r>
            <a:r>
              <a:rPr lang="pt-BR" dirty="0" err="1" smtClean="0"/>
              <a:t>indol</a:t>
            </a:r>
            <a:r>
              <a:rPr lang="pt-BR" dirty="0" smtClean="0"/>
              <a:t> a partir do aminoácido </a:t>
            </a:r>
            <a:r>
              <a:rPr lang="pt-BR" dirty="0" err="1" smtClean="0"/>
              <a:t>triptofano</a:t>
            </a:r>
            <a:r>
              <a:rPr lang="pt-BR" dirty="0" smtClean="0"/>
              <a:t>. </a:t>
            </a:r>
          </a:p>
          <a:p>
            <a:pPr algn="ctr">
              <a:buNone/>
            </a:pPr>
            <a:r>
              <a:rPr lang="pt-BR" b="1" u="sng" dirty="0" smtClean="0"/>
              <a:t>É a única espécie do grupo dos coliformes termotolerantes cujo habitat exclusivo é o intestino humano e de animais homotérmicos, onde ocorre em densidades elevadas.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6" name="Imagem 5" descr="bacteria-1832824_960_72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20486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MATERIAL E MÉTODOS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600202"/>
            <a:ext cx="8784976" cy="4525963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Para a determinação de coliformes o livro</a:t>
            </a:r>
            <a:r>
              <a:rPr lang="pt-BR" i="1" dirty="0" smtClean="0">
                <a:hlinkClick r:id="rId2"/>
              </a:rPr>
              <a:t> </a:t>
            </a:r>
            <a:r>
              <a:rPr lang="pt-BR" i="1" dirty="0" smtClean="0"/>
              <a:t>Standard </a:t>
            </a:r>
            <a:r>
              <a:rPr lang="pt-BR" i="1" dirty="0" err="1" smtClean="0"/>
              <a:t>Methods</a:t>
            </a:r>
            <a:r>
              <a:rPr lang="pt-BR" i="1" dirty="0" smtClean="0"/>
              <a:t> for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Examination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Water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Wastewater</a:t>
            </a:r>
            <a:r>
              <a:rPr lang="pt-BR" dirty="0" smtClean="0"/>
              <a:t> (2012) prevê três tipos de metodologias: </a:t>
            </a:r>
            <a:r>
              <a:rPr lang="pt-BR" b="1" dirty="0" smtClean="0"/>
              <a:t>fermentação em tubos múltiplos, membrana filtrante e substrato enzimático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FERMENTAÇÃO EM TUBOS MÚLTIPLOS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6" name="Espaço Reservado para Conteúdo 5" descr="CBM 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2138164" cy="2607517"/>
          </a:xfrm>
        </p:spPr>
      </p:pic>
      <p:pic>
        <p:nvPicPr>
          <p:cNvPr id="73730" name="Picture 2" descr="Resultado de imagem para tubos múltip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42672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NOVO HAMBURGO</a:t>
            </a:r>
            <a:endParaRPr lang="pt-BR" dirty="0"/>
          </a:p>
        </p:txBody>
      </p:sp>
      <p:pic>
        <p:nvPicPr>
          <p:cNvPr id="6" name="Espaço Reservado para Conteúdo 5" descr="N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229600" cy="281606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MEMBRANA FILTRANTE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843" y="1600201"/>
            <a:ext cx="3826333" cy="38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SUBSTRATO ENZIMÁTICO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600202"/>
            <a:ext cx="8784976" cy="4525963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No Estado do Rio Grande do Sul, o método mais utilizado atualmente na área de saneamento é o método do </a:t>
            </a:r>
            <a:r>
              <a:rPr lang="pt-BR" b="1" dirty="0" smtClean="0"/>
              <a:t>substrato enzimático</a:t>
            </a:r>
            <a:r>
              <a:rPr lang="pt-BR" dirty="0" smtClean="0"/>
              <a:t>.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 bibliografia cita dois tipos de substrato enzimático: CPRG-MUG e </a:t>
            </a:r>
            <a:r>
              <a:rPr lang="pt-BR" b="1" dirty="0" smtClean="0"/>
              <a:t>ONPG-MUG</a:t>
            </a:r>
            <a:r>
              <a:rPr lang="pt-BR" dirty="0" smtClean="0"/>
              <a:t>.</a:t>
            </a:r>
            <a:endParaRPr lang="pt-BR" dirty="0"/>
          </a:p>
          <a:p>
            <a:pPr algn="ctr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5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SUBSTRATO ENZIMÁTICO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268761"/>
            <a:ext cx="4824536" cy="1080120"/>
          </a:xfrm>
        </p:spPr>
        <p:txBody>
          <a:bodyPr/>
          <a:lstStyle/>
          <a:p>
            <a:pPr lvl="0">
              <a:buNone/>
            </a:pPr>
            <a:r>
              <a:rPr lang="pt-BR" dirty="0" smtClean="0"/>
              <a:t>ONPG-MUG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788024" y="1268760"/>
            <a:ext cx="3610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 descr="coliform-466pxw_smaller.png__300x203_q80_subsampling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7"/>
            <a:ext cx="4104456" cy="2777349"/>
          </a:xfrm>
          <a:prstGeom prst="rect">
            <a:avLst/>
          </a:prstGeom>
        </p:spPr>
      </p:pic>
      <p:pic>
        <p:nvPicPr>
          <p:cNvPr id="9" name="Imagem 8" descr="M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1877917"/>
            <a:ext cx="3960441" cy="31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SUBSTRATO ENZIMÁTICO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700807"/>
            <a:ext cx="4824536" cy="64807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b="1" dirty="0" smtClean="0"/>
              <a:t>ONPG-MUG</a:t>
            </a:r>
          </a:p>
          <a:p>
            <a:pPr lvl="0">
              <a:buNone/>
            </a:pPr>
            <a:endParaRPr lang="pt-BR" b="1" dirty="0"/>
          </a:p>
          <a:p>
            <a:pPr lvl="0">
              <a:buNone/>
            </a:pPr>
            <a:endParaRPr lang="pt-BR" b="1" dirty="0" smtClean="0"/>
          </a:p>
          <a:p>
            <a:pPr lvl="0"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788024" y="1268760"/>
            <a:ext cx="3610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colilert-reagente-coliformes-ecoli-subst-cromogen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088740"/>
            <a:ext cx="3384376" cy="338437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2780928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ONPG = </a:t>
            </a:r>
            <a:r>
              <a:rPr lang="pt-BR" sz="2200" dirty="0" err="1" smtClean="0"/>
              <a:t>orto</a:t>
            </a:r>
            <a:r>
              <a:rPr lang="pt-BR" sz="2200" dirty="0" smtClean="0"/>
              <a:t>-nitro-fenol-</a:t>
            </a:r>
            <a:r>
              <a:rPr lang="pt-BR" sz="2200" dirty="0" err="1" smtClean="0"/>
              <a:t>galactopiranosídeo</a:t>
            </a:r>
            <a:endParaRPr lang="pt-BR" sz="2200" dirty="0" smtClean="0"/>
          </a:p>
          <a:p>
            <a:endParaRPr lang="pt-BR" sz="2200" dirty="0"/>
          </a:p>
          <a:p>
            <a:r>
              <a:rPr lang="pt-BR" sz="2200" dirty="0" smtClean="0"/>
              <a:t>MUG = </a:t>
            </a:r>
            <a:r>
              <a:rPr lang="pt-BR" sz="2200" dirty="0" err="1" smtClean="0"/>
              <a:t>umbeliferol-glucuronídeo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AMOSTRAS COLETADAS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pt-BR" dirty="0" smtClean="0"/>
              <a:t>Água bruta;</a:t>
            </a:r>
          </a:p>
          <a:p>
            <a:r>
              <a:rPr lang="pt-BR" dirty="0" smtClean="0"/>
              <a:t>Água decantada;   </a:t>
            </a:r>
          </a:p>
          <a:p>
            <a:r>
              <a:rPr lang="pt-BR" dirty="0" smtClean="0"/>
              <a:t>Água filtrada.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6" name="Imagem 5" descr="149.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2934072" cy="29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PERÍODO E ENSAIOS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Periodicidade semanal;</a:t>
            </a:r>
          </a:p>
          <a:p>
            <a:r>
              <a:rPr lang="pt-BR" dirty="0" smtClean="0"/>
              <a:t>Período de estudo: 2016 e 2017;</a:t>
            </a:r>
          </a:p>
          <a:p>
            <a:r>
              <a:rPr lang="pt-BR" dirty="0" smtClean="0"/>
              <a:t>Análises físico-químicas e microbiológicas.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5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DILUIÇÕES APLICADAS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Água bruta = 10</a:t>
            </a:r>
            <a:r>
              <a:rPr lang="pt-BR" baseline="30000" dirty="0" smtClean="0"/>
              <a:t>-2</a:t>
            </a:r>
            <a:r>
              <a:rPr lang="pt-BR" dirty="0" smtClean="0"/>
              <a:t>;</a:t>
            </a:r>
          </a:p>
          <a:p>
            <a:r>
              <a:rPr lang="pt-BR" dirty="0" smtClean="0"/>
              <a:t>Água decantada =  10</a:t>
            </a:r>
            <a:r>
              <a:rPr lang="pt-BR" baseline="30000" dirty="0" smtClean="0"/>
              <a:t>-1</a:t>
            </a:r>
            <a:r>
              <a:rPr lang="pt-BR" dirty="0" smtClean="0"/>
              <a:t>;</a:t>
            </a:r>
          </a:p>
          <a:p>
            <a:r>
              <a:rPr lang="pt-BR" dirty="0" smtClean="0"/>
              <a:t>Água filtrada = sem diluição.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2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QUANTITATIVA DE COLIFORMES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18" name="Espaço Reservado para Conteúdo 17"/>
          <p:cNvSpPr>
            <a:spLocks noGrp="1"/>
          </p:cNvSpPr>
          <p:nvPr>
            <p:ph idx="1"/>
          </p:nvPr>
        </p:nvSpPr>
        <p:spPr>
          <a:xfrm>
            <a:off x="457200" y="1600202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ETAPAS DA ANÁLISE:</a:t>
            </a:r>
            <a:endParaRPr lang="pt-BR" dirty="0"/>
          </a:p>
        </p:txBody>
      </p:sp>
      <p:pic>
        <p:nvPicPr>
          <p:cNvPr id="23554" name="Picture 2" descr="Resultado de imagem para colil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2857500" cy="2305050"/>
          </a:xfrm>
          <a:prstGeom prst="rect">
            <a:avLst/>
          </a:prstGeom>
          <a:noFill/>
        </p:spPr>
      </p:pic>
      <p:pic>
        <p:nvPicPr>
          <p:cNvPr id="23556" name="Picture 4" descr="http://nanozone.my/home/arasains/images/PUZZLE-Coliler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2857500" cy="2266951"/>
          </a:xfrm>
          <a:prstGeom prst="rect">
            <a:avLst/>
          </a:prstGeom>
          <a:noFill/>
        </p:spPr>
      </p:pic>
      <p:pic>
        <p:nvPicPr>
          <p:cNvPr id="23558" name="Picture 6" descr="http://nanozone.my/home/arasains/images/PUZZLE-Colilert-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564904"/>
            <a:ext cx="2857500" cy="2266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4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383" y="274638"/>
            <a:ext cx="8660097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QUANTITATIVA DE COLIFORMES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209743"/>
            <a:ext cx="3702919" cy="277718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3" y="1700808"/>
            <a:ext cx="4381500" cy="3286125"/>
          </a:xfrm>
          <a:prstGeom prst="rect">
            <a:avLst/>
          </a:prstGeom>
        </p:spPr>
      </p:pic>
      <p:sp>
        <p:nvSpPr>
          <p:cNvPr id="18" name="Espaço Reservado para Conteúdo 17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81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Incubação a 35°C por 24 horas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QUANTITATIVA DE COLIFORMES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9" name="Espaço Reservado para Conteúdo 8" descr="C:\Users\alacerda\AppData\Local\Microsoft\Windows\Temporary Internet Files\Content.Word\CT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3017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2420888"/>
            <a:ext cx="424332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NOVO HAMBURGO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Novo Hamburgo é uma cidade do Rio Grande do Sul, localizada a 40 km de Porto Alegre, na região do Vale do Rio dos Sinos.</a:t>
            </a:r>
          </a:p>
          <a:p>
            <a:r>
              <a:rPr lang="pt-BR" dirty="0" smtClean="0"/>
              <a:t>Área = 223,821 km² 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População estimada 2017 = 249.508 hab.;</a:t>
            </a:r>
          </a:p>
          <a:p>
            <a:r>
              <a:rPr lang="pt-BR" dirty="0" smtClean="0"/>
              <a:t>População CENSO 2010 = 238.940 hab.;</a:t>
            </a:r>
          </a:p>
          <a:p>
            <a:r>
              <a:rPr lang="pt-BR" b="1" dirty="0" smtClean="0"/>
              <a:t> </a:t>
            </a:r>
            <a:r>
              <a:rPr lang="pt-BR" dirty="0" smtClean="0"/>
              <a:t>Capital Nacional do Calçado.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QUANTITATIVA DE COLIFORMES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7571184" cy="4525963"/>
          </a:xfrm>
        </p:spPr>
        <p:txBody>
          <a:bodyPr/>
          <a:lstStyle/>
          <a:p>
            <a:r>
              <a:rPr lang="pt-BR" dirty="0" smtClean="0"/>
              <a:t>TABELA NMP</a:t>
            </a:r>
            <a:endParaRPr lang="pt-BR" dirty="0"/>
          </a:p>
        </p:txBody>
      </p:sp>
      <p:pic>
        <p:nvPicPr>
          <p:cNvPr id="5" name="Imagem 4" descr="127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19"/>
            <a:ext cx="8527221" cy="59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A </a:t>
            </a:r>
            <a:r>
              <a:rPr lang="pt-BR" b="1" dirty="0"/>
              <a:t>água bruta</a:t>
            </a:r>
            <a:r>
              <a:rPr lang="pt-BR" dirty="0"/>
              <a:t>, proveniente do Rio dos Sinos, no ano de </a:t>
            </a:r>
            <a:r>
              <a:rPr lang="pt-BR" b="1" dirty="0"/>
              <a:t>2016</a:t>
            </a:r>
            <a:r>
              <a:rPr lang="pt-BR" dirty="0"/>
              <a:t>, apresentou média de coliformes termotolerantes ou fecais, representados pela espécie </a:t>
            </a:r>
            <a:r>
              <a:rPr lang="pt-BR" i="1" dirty="0"/>
              <a:t>E. coli</a:t>
            </a:r>
            <a:r>
              <a:rPr lang="pt-BR" dirty="0"/>
              <a:t>, igual a </a:t>
            </a:r>
            <a:r>
              <a:rPr lang="pt-BR" b="1" dirty="0"/>
              <a:t>7.561</a:t>
            </a:r>
            <a:r>
              <a:rPr lang="pt-BR" dirty="0"/>
              <a:t> NMP/100mL. No ano de </a:t>
            </a:r>
            <a:r>
              <a:rPr lang="pt-BR" b="1" dirty="0"/>
              <a:t>2017</a:t>
            </a:r>
            <a:r>
              <a:rPr lang="pt-BR" dirty="0"/>
              <a:t>, a média de </a:t>
            </a:r>
            <a:r>
              <a:rPr lang="pt-BR" i="1" dirty="0"/>
              <a:t>E. coli</a:t>
            </a:r>
            <a:r>
              <a:rPr lang="pt-BR" dirty="0"/>
              <a:t>  foi </a:t>
            </a:r>
            <a:r>
              <a:rPr lang="pt-BR" b="1" dirty="0"/>
              <a:t>4.152</a:t>
            </a:r>
            <a:r>
              <a:rPr lang="pt-BR" dirty="0"/>
              <a:t> NMP/100mL.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Em </a:t>
            </a:r>
            <a:r>
              <a:rPr lang="pt-BR" b="1" dirty="0"/>
              <a:t>2016</a:t>
            </a:r>
            <a:r>
              <a:rPr lang="pt-BR" dirty="0"/>
              <a:t> a </a:t>
            </a:r>
            <a:r>
              <a:rPr lang="pt-BR" b="1" dirty="0"/>
              <a:t>água decantada </a:t>
            </a:r>
            <a:r>
              <a:rPr lang="pt-BR" dirty="0"/>
              <a:t>apresentou em média </a:t>
            </a:r>
            <a:r>
              <a:rPr lang="pt-BR" b="1" dirty="0"/>
              <a:t>189</a:t>
            </a:r>
            <a:r>
              <a:rPr lang="pt-BR" dirty="0"/>
              <a:t> NMP/100mL de </a:t>
            </a:r>
            <a:r>
              <a:rPr lang="pt-BR" i="1" dirty="0"/>
              <a:t>E. coli</a:t>
            </a:r>
            <a:r>
              <a:rPr lang="pt-BR" dirty="0"/>
              <a:t>. Em </a:t>
            </a:r>
            <a:r>
              <a:rPr lang="pt-BR" b="1" dirty="0"/>
              <a:t>2017</a:t>
            </a:r>
            <a:r>
              <a:rPr lang="pt-BR" dirty="0"/>
              <a:t> a água decantada apresentou em média </a:t>
            </a:r>
            <a:r>
              <a:rPr lang="pt-BR" b="1" dirty="0"/>
              <a:t>171</a:t>
            </a:r>
            <a:r>
              <a:rPr lang="pt-BR" dirty="0"/>
              <a:t> NMP/100mL de </a:t>
            </a:r>
            <a:r>
              <a:rPr lang="pt-BR" i="1" dirty="0"/>
              <a:t>E. coli</a:t>
            </a:r>
            <a:r>
              <a:rPr lang="pt-BR" dirty="0"/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2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Entre os anos de 2016 e 2017 foram realizados ensaios de coliformes em </a:t>
            </a:r>
            <a:r>
              <a:rPr lang="pt-BR" b="1" dirty="0"/>
              <a:t>95 amostras de água filtrada, em 23 delas não foram detectados coliformes fecais</a:t>
            </a:r>
            <a:r>
              <a:rPr lang="pt-BR" dirty="0"/>
              <a:t>, mesmo sem desinfecção. Ou seja, em 24% das amostras analisadas após processo de filtração verificou-se ausência de </a:t>
            </a:r>
            <a:r>
              <a:rPr lang="pt-BR" i="1" dirty="0" smtClean="0"/>
              <a:t>E coli</a:t>
            </a:r>
            <a:r>
              <a:rPr lang="pt-BR" dirty="0" smtClean="0"/>
              <a:t>. </a:t>
            </a:r>
          </a:p>
          <a:p>
            <a:r>
              <a:rPr lang="pt-BR" dirty="0" smtClean="0"/>
              <a:t>Em </a:t>
            </a:r>
            <a:r>
              <a:rPr lang="pt-BR" b="1" dirty="0"/>
              <a:t>2016</a:t>
            </a:r>
            <a:r>
              <a:rPr lang="pt-BR" dirty="0"/>
              <a:t> a água filtrada apresentou em média </a:t>
            </a:r>
            <a:r>
              <a:rPr lang="pt-BR" b="1" dirty="0"/>
              <a:t>11</a:t>
            </a:r>
            <a:r>
              <a:rPr lang="pt-BR" dirty="0"/>
              <a:t> NMP/100mL de </a:t>
            </a:r>
            <a:r>
              <a:rPr lang="pt-BR" i="1" dirty="0"/>
              <a:t>E. coli</a:t>
            </a:r>
            <a:r>
              <a:rPr lang="pt-BR" dirty="0"/>
              <a:t>. Em </a:t>
            </a:r>
            <a:r>
              <a:rPr lang="pt-BR" b="1" dirty="0"/>
              <a:t>2017</a:t>
            </a:r>
            <a:r>
              <a:rPr lang="pt-BR" dirty="0"/>
              <a:t> a água filtrada apresentou em média </a:t>
            </a:r>
            <a:r>
              <a:rPr lang="pt-BR" b="1" dirty="0"/>
              <a:t>8</a:t>
            </a:r>
            <a:r>
              <a:rPr lang="pt-BR" dirty="0"/>
              <a:t> NMP/100mL de </a:t>
            </a:r>
            <a:r>
              <a:rPr lang="pt-BR" i="1" dirty="0"/>
              <a:t>E. coli</a:t>
            </a:r>
            <a:r>
              <a:rPr lang="pt-BR" dirty="0"/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2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6" name="Gráfico 4"/>
          <p:cNvPicPr>
            <a:picLocks noGrp="1"/>
          </p:cNvPicPr>
          <p:nvPr>
            <p:ph idx="1"/>
          </p:nvPr>
        </p:nvPicPr>
        <p:blipFill>
          <a:blip r:embed="rId2" cstate="print"/>
          <a:srcRect b="-43"/>
          <a:stretch>
            <a:fillRect/>
          </a:stretch>
        </p:blipFill>
        <p:spPr bwMode="auto">
          <a:xfrm>
            <a:off x="683568" y="476672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6" name="Gráfico 3"/>
          <p:cNvPicPr>
            <a:picLocks noGrp="1"/>
          </p:cNvPicPr>
          <p:nvPr>
            <p:ph idx="1"/>
          </p:nvPr>
        </p:nvPicPr>
        <p:blipFill>
          <a:blip r:embed="rId2" cstate="print"/>
          <a:srcRect b="-43"/>
          <a:stretch>
            <a:fillRect/>
          </a:stretch>
        </p:blipFill>
        <p:spPr bwMode="auto">
          <a:xfrm>
            <a:off x="323528" y="332656"/>
            <a:ext cx="8280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6" name="Gráfico 1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47</a:t>
            </a:fld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333133"/>
              </p:ext>
            </p:extLst>
          </p:nvPr>
        </p:nvGraphicFramePr>
        <p:xfrm>
          <a:off x="251520" y="404664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48</a:t>
            </a:fld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32859"/>
              </p:ext>
            </p:extLst>
          </p:nvPr>
        </p:nvGraphicFramePr>
        <p:xfrm>
          <a:off x="323528" y="404664"/>
          <a:ext cx="8579296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49</a:t>
            </a:fld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392028"/>
              </p:ext>
            </p:extLst>
          </p:nvPr>
        </p:nvGraphicFramePr>
        <p:xfrm>
          <a:off x="0" y="260648"/>
          <a:ext cx="88204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COMUSA – SERVIÇOS DE ÁGUA E ESGOTO DE NOVO HAMBURGO</a:t>
            </a:r>
            <a:endParaRPr lang="pt-BR" dirty="0"/>
          </a:p>
        </p:txBody>
      </p:sp>
      <p:pic>
        <p:nvPicPr>
          <p:cNvPr id="4" name="Espaço Reservado para Conteúdo 3" descr="ETA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5187" y="1600200"/>
            <a:ext cx="5693626" cy="3773488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989436"/>
              </p:ext>
            </p:extLst>
          </p:nvPr>
        </p:nvGraphicFramePr>
        <p:xfrm>
          <a:off x="683568" y="332656"/>
          <a:ext cx="7390990" cy="6469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110"/>
                <a:gridCol w="1401573"/>
                <a:gridCol w="844110"/>
                <a:gridCol w="1401573"/>
                <a:gridCol w="822438"/>
                <a:gridCol w="1401573"/>
                <a:gridCol w="675613"/>
              </a:tblGrid>
              <a:tr h="293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Mês/Ano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Eficiência Decantação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Eficiência Filtração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Eficiência Clarificação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5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Coliformes Totais 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chemeClr val="tx1"/>
                          </a:solidFill>
                          <a:effectLst/>
                        </a:rPr>
                        <a:t>E. coli </a:t>
                      </a:r>
                      <a:endParaRPr lang="pt-BR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Coliformes Totais 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chemeClr val="tx1"/>
                          </a:solidFill>
                          <a:effectLst/>
                        </a:rPr>
                        <a:t>E. coli </a:t>
                      </a:r>
                      <a:endParaRPr lang="pt-BR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Coliformes Totais 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solidFill>
                            <a:schemeClr val="tx1"/>
                          </a:solidFill>
                          <a:effectLst/>
                        </a:rPr>
                        <a:t>E. coli </a:t>
                      </a:r>
                      <a:endParaRPr lang="pt-BR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jan/16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94%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fev/16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94%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mar/16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abr/16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mai/16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jun/16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jul/16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ago/16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set/16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out/16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94%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nov/16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dez/16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jan/17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fev/17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mar/17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abr/17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mai/17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jun/17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jul/17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ago/17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set/17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out/17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nov/17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1676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dez/17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51</a:t>
            </a:fld>
            <a:endParaRPr lang="pt-BR"/>
          </a:p>
        </p:txBody>
      </p:sp>
      <p:pic>
        <p:nvPicPr>
          <p:cNvPr id="6" name="Gráfico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52</a:t>
            </a:fld>
            <a:endParaRPr lang="pt-BR"/>
          </a:p>
        </p:txBody>
      </p:sp>
      <p:pic>
        <p:nvPicPr>
          <p:cNvPr id="6" name="Gráfico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53</a:t>
            </a:fld>
            <a:endParaRPr lang="pt-BR"/>
          </a:p>
        </p:txBody>
      </p:sp>
      <p:pic>
        <p:nvPicPr>
          <p:cNvPr id="6" name="Gráfico 1"/>
          <p:cNvPicPr>
            <a:picLocks noGrp="1"/>
          </p:cNvPicPr>
          <p:nvPr>
            <p:ph idx="1"/>
          </p:nvPr>
        </p:nvPicPr>
        <p:blipFill>
          <a:blip r:embed="rId2" cstate="print"/>
          <a:srcRect b="-82"/>
          <a:stretch>
            <a:fillRect/>
          </a:stretch>
        </p:blipFill>
        <p:spPr bwMode="auto">
          <a:xfrm>
            <a:off x="611560" y="332656"/>
            <a:ext cx="77768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etapa de clarificação em uma ETA que utiliza tratamento físico-químico convencional é a principal responsável pela remoção de contaminação microbiológica da água. </a:t>
            </a:r>
            <a:endParaRPr lang="pt-BR" dirty="0" smtClean="0"/>
          </a:p>
          <a:p>
            <a:r>
              <a:rPr lang="pt-BR" dirty="0" smtClean="0"/>
              <a:t>Encontrou-se eficiências </a:t>
            </a:r>
            <a:r>
              <a:rPr lang="pt-BR" dirty="0"/>
              <a:t>de remoção de coliformes superiores a 99% nos anos de 2016 e 2017 ao final do conjunto de etapas que constituem a clarificação. </a:t>
            </a:r>
            <a:endParaRPr lang="pt-BR" dirty="0" smtClean="0"/>
          </a:p>
          <a:p>
            <a:r>
              <a:rPr lang="pt-BR" dirty="0" smtClean="0"/>
              <a:t>Fica </a:t>
            </a:r>
            <a:r>
              <a:rPr lang="pt-BR" dirty="0"/>
              <a:t>evidente a importância do controle da qualidade da água nas diferentes etapas do processo de tratamento.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608512"/>
          </a:xfrm>
        </p:spPr>
        <p:txBody>
          <a:bodyPr>
            <a:normAutofit/>
          </a:bodyPr>
          <a:lstStyle/>
          <a:p>
            <a:r>
              <a:rPr lang="pt-BR" dirty="0" smtClean="0"/>
              <a:t>Avaliar a eficiência da ETA COMUSA utilizando apenas PAC no processo de coagulação/floculação, sem auxiliar de floculação à base de tanino;</a:t>
            </a:r>
          </a:p>
          <a:p>
            <a:r>
              <a:rPr lang="pt-BR" dirty="0" smtClean="0"/>
              <a:t>Comparar os resultados encontrados nas diferentes estações do ano, para avaliação do desempenho da ETA em condições ambientais distintas;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608512"/>
          </a:xfrm>
        </p:spPr>
        <p:txBody>
          <a:bodyPr>
            <a:normAutofit/>
          </a:bodyPr>
          <a:lstStyle/>
          <a:p>
            <a:r>
              <a:rPr lang="pt-BR" dirty="0" smtClean="0"/>
              <a:t>Relacionar os resultados apresentados neste trabalho com outros parâmetros físico-químicos também analisados na COMUSA;</a:t>
            </a:r>
          </a:p>
          <a:p>
            <a:r>
              <a:rPr lang="pt-BR" dirty="0" smtClean="0"/>
              <a:t>Incluir no plano de monitoramento ensaios de Contagem de Bactérias Heterotróficas (CBH) em água bruta, decantada, filtrada e tratada. Avaliar as eficiências de remoção deste parâmetro e estabelecer uma relação entre os quantitativos  de CBH em relação aos ensaios de coliformes.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3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600" dirty="0"/>
              <a:t>ALBERI NETO (Porto Alegre). </a:t>
            </a:r>
            <a:r>
              <a:rPr lang="pt-BR" sz="1600" b="1" dirty="0"/>
              <a:t>Degradação e Descaso: A Trajetória do Rio dos Sinos: </a:t>
            </a:r>
            <a:r>
              <a:rPr lang="pt-BR" sz="1600" dirty="0"/>
              <a:t>Conheça quem protege e o que contamina o quarto rio mais poluído do país. 2017. Disponível em: &lt;https://jornalismoambiental.uniritter.edu.br/?p=1646&gt;. Acesso em: 26 abr. 2018.</a:t>
            </a:r>
          </a:p>
          <a:p>
            <a:r>
              <a:rPr lang="pt-BR" sz="1600" dirty="0"/>
              <a:t>APHA, AWWA, WEF, </a:t>
            </a:r>
            <a:r>
              <a:rPr lang="pt-BR" sz="1600" b="1" i="1" dirty="0"/>
              <a:t>Standard </a:t>
            </a:r>
            <a:r>
              <a:rPr lang="pt-BR" sz="1600" b="1" i="1" dirty="0" err="1"/>
              <a:t>Methods</a:t>
            </a:r>
            <a:r>
              <a:rPr lang="pt-BR" sz="1600" b="1" i="1" dirty="0"/>
              <a:t> for </a:t>
            </a:r>
            <a:r>
              <a:rPr lang="pt-BR" sz="1600" b="1" i="1" dirty="0" err="1"/>
              <a:t>Examination</a:t>
            </a:r>
            <a:r>
              <a:rPr lang="pt-BR" sz="1600" b="1" i="1" dirty="0"/>
              <a:t> </a:t>
            </a:r>
            <a:r>
              <a:rPr lang="pt-BR" sz="1600" b="1" i="1" dirty="0" err="1"/>
              <a:t>of</a:t>
            </a:r>
            <a:r>
              <a:rPr lang="pt-BR" sz="1600" b="1" i="1" dirty="0"/>
              <a:t> </a:t>
            </a:r>
            <a:r>
              <a:rPr lang="pt-BR" sz="1600" b="1" i="1" dirty="0" err="1"/>
              <a:t>Water</a:t>
            </a:r>
            <a:r>
              <a:rPr lang="pt-BR" sz="1600" b="1" i="1" dirty="0"/>
              <a:t> </a:t>
            </a:r>
            <a:r>
              <a:rPr lang="pt-BR" sz="1600" b="1" i="1" dirty="0" err="1"/>
              <a:t>and</a:t>
            </a:r>
            <a:r>
              <a:rPr lang="pt-BR" sz="1600" b="1" i="1" dirty="0"/>
              <a:t> </a:t>
            </a:r>
            <a:r>
              <a:rPr lang="pt-BR" sz="1600" b="1" i="1" dirty="0" err="1"/>
              <a:t>Wastewater</a:t>
            </a:r>
            <a:r>
              <a:rPr lang="pt-BR" sz="1600" dirty="0"/>
              <a:t>, 22nd </a:t>
            </a:r>
            <a:r>
              <a:rPr lang="pt-BR" sz="1600" dirty="0" err="1"/>
              <a:t>Edition</a:t>
            </a:r>
            <a:r>
              <a:rPr lang="pt-BR" sz="1600" dirty="0"/>
              <a:t>, American </a:t>
            </a:r>
            <a:r>
              <a:rPr lang="pt-BR" sz="1600" dirty="0" err="1"/>
              <a:t>Publications</a:t>
            </a:r>
            <a:r>
              <a:rPr lang="pt-BR" sz="1600" dirty="0"/>
              <a:t>, Washington, 2012. </a:t>
            </a:r>
          </a:p>
          <a:p>
            <a:r>
              <a:rPr lang="pt-BR" sz="1600" dirty="0"/>
              <a:t>BERNARDO, Luiz Di; PAZ, </a:t>
            </a:r>
            <a:r>
              <a:rPr lang="pt-BR" sz="1600" dirty="0" err="1"/>
              <a:t>Lyda</a:t>
            </a:r>
            <a:r>
              <a:rPr lang="pt-BR" sz="1600" dirty="0"/>
              <a:t> Patrícia </a:t>
            </a:r>
            <a:r>
              <a:rPr lang="pt-BR" sz="1600" dirty="0" err="1"/>
              <a:t>Sabogal</a:t>
            </a:r>
            <a:r>
              <a:rPr lang="pt-BR" sz="1600" dirty="0"/>
              <a:t>. </a:t>
            </a:r>
            <a:r>
              <a:rPr lang="pt-BR" sz="1600" b="1" dirty="0"/>
              <a:t>Seleção de Tecnologias de Tratamento de Água.</a:t>
            </a:r>
            <a:r>
              <a:rPr lang="pt-BR" sz="1600" dirty="0"/>
              <a:t> São Carlos: </a:t>
            </a:r>
            <a:r>
              <a:rPr lang="pt-BR" sz="1600" dirty="0" err="1"/>
              <a:t>Ldibe</a:t>
            </a:r>
            <a:r>
              <a:rPr lang="pt-BR" sz="1600" dirty="0"/>
              <a:t>, 2008. 1538 p.</a:t>
            </a:r>
          </a:p>
          <a:p>
            <a:r>
              <a:rPr lang="pt-BR" sz="1600" dirty="0"/>
              <a:t>BIANCHIN, E. et al. Verificação da Eficiência de Remoção de Contaminantes Microbiológicos nas Principais Operações Unitárias de um Sistema de Tratamento de Água Destinada ao Consumo Humano. </a:t>
            </a:r>
            <a:r>
              <a:rPr lang="pt-BR" sz="1600" b="1" dirty="0"/>
              <a:t>Perspectiva,</a:t>
            </a:r>
            <a:r>
              <a:rPr lang="pt-BR" sz="1600" dirty="0"/>
              <a:t> Erechim, v. 36, n. 135, p.75-83, 14 maio 2012. Disponível em: &lt;http://www.uricer.edu.br/site/pdfs/perspectiva/135_291.pdf&gt;. Acesso em: 01 jul. 2016.</a:t>
            </a:r>
          </a:p>
          <a:p>
            <a:r>
              <a:rPr lang="pt-BR" sz="1600" dirty="0"/>
              <a:t>BRASIL. Fundação Nacional de Saúde. Manual prático de análise de água / Fundação Nacional de Saúde – 4. ed. – Brasília : Funasa, 2013. 150 p.</a:t>
            </a:r>
          </a:p>
          <a:p>
            <a:r>
              <a:rPr lang="pt-BR" sz="1600" dirty="0"/>
              <a:t>BRASIL, Portaria de Consolidação nº5, Anexo XX, de 03 de outubro de 2017. Do controle e da vigilância da qualidade da água para consumo humano e seu padrão de potabilidade.</a:t>
            </a:r>
          </a:p>
          <a:p>
            <a:r>
              <a:rPr lang="pt-BR" sz="1600" dirty="0"/>
              <a:t>BRASIL, Resolução CONAMA n°357, de 17 de março de 2005. Classificação de águas, doces, salobras e salinas do Território Nacional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3528" y="1700808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COMITESINOS (São Leopoldo/</a:t>
            </a:r>
            <a:r>
              <a:rPr lang="pt-BR" sz="1600" dirty="0" err="1"/>
              <a:t>rs</a:t>
            </a:r>
            <a:r>
              <a:rPr lang="pt-BR" sz="1600" dirty="0"/>
              <a:t>) (Org.). </a:t>
            </a:r>
            <a:r>
              <a:rPr lang="pt-BR" sz="1600" b="1" dirty="0"/>
              <a:t>Caracterização da Bacia Hidrográfica do Rio dos Sinos. </a:t>
            </a:r>
            <a:r>
              <a:rPr lang="pt-BR" sz="1600" dirty="0"/>
              <a:t>2017. Disponível em: &lt;http://www.comitesinos.com.br/bacia-hidrografica-do-rio-dos-sinos&gt;. Acesso em: 26 abr. 2018.</a:t>
            </a:r>
          </a:p>
          <a:p>
            <a:r>
              <a:rPr lang="pt-BR" sz="1600" dirty="0"/>
              <a:t>RICHTER, Carlos A.. </a:t>
            </a:r>
            <a:r>
              <a:rPr lang="pt-BR" sz="1600" b="1" dirty="0"/>
              <a:t>Água:</a:t>
            </a:r>
            <a:r>
              <a:rPr lang="pt-BR" sz="1600" dirty="0"/>
              <a:t> Métodos e Tecnologia de Tratamento. São Paulo: Edgard </a:t>
            </a:r>
            <a:r>
              <a:rPr lang="pt-BR" sz="1600" dirty="0" err="1"/>
              <a:t>Blücher</a:t>
            </a:r>
            <a:r>
              <a:rPr lang="pt-BR" sz="1600" dirty="0"/>
              <a:t> Ltda., 2012. 340 p.</a:t>
            </a:r>
          </a:p>
          <a:p>
            <a:r>
              <a:rPr lang="pt-BR" sz="1600" dirty="0"/>
              <a:t>RIO GRANDE DO SUL. FUNDAÇÃO ESTADUAL DE PROTEÇÃO AMBIENTAL HENRIQUE LUIZ ROESSLER. (Org.). </a:t>
            </a:r>
            <a:r>
              <a:rPr lang="pt-BR" sz="1600" b="1" dirty="0"/>
              <a:t>Qualidade Ambiental - Região Hidrográfica do Guaíba: </a:t>
            </a:r>
            <a:r>
              <a:rPr lang="pt-BR" sz="1600" dirty="0"/>
              <a:t>Qualidade das Águas da Bacia Hidrográfica do Rio dos Sinos . Disponível em: &lt;http://www.fepam.rs.gov.br/qualidade/qualidade_sinos/sinos.asp&gt;. Acesso em: 26 abr. 2018.</a:t>
            </a:r>
          </a:p>
          <a:p>
            <a:r>
              <a:rPr lang="pt-BR" sz="1600" dirty="0"/>
              <a:t>SILVA, Renata Pedroso. </a:t>
            </a:r>
            <a:r>
              <a:rPr lang="pt-BR" sz="1600" b="1" dirty="0"/>
              <a:t>Avaliação da remoção de Coliformes nas etapas de uma Estação de Tratamento de Água para consumo humano. </a:t>
            </a:r>
            <a:r>
              <a:rPr lang="pt-BR" sz="1600" dirty="0"/>
              <a:t>2015. 26 f. TCC (Graduação) - Curso de Ciências Biológicas, Universidade do Vale do Rio dos Sinos - UNISINOS, São Leopoldo, 2015.</a:t>
            </a:r>
          </a:p>
          <a:p>
            <a:r>
              <a:rPr lang="pt-BR" sz="1600" dirty="0"/>
              <a:t>SPILKI, Fernando Rosado. </a:t>
            </a:r>
            <a:r>
              <a:rPr lang="pt-BR" sz="1600" b="1" dirty="0"/>
              <a:t>A contaminação das águas e a disseminação de doenças de proliferação hídrica. </a:t>
            </a:r>
            <a:r>
              <a:rPr lang="pt-BR" sz="1600" dirty="0"/>
              <a:t>2015. Entrevista. Disponível em: &lt;http://www.ihu.unisinos.br/entrevistas/547395-a-contaminacao-das-aguas-e-a-disseminacao-de-doencas-de-proliferacao-hidrica-entrevista-especial-com-fernando-spilki&gt;. Acesso em: 22 jan. 2018.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800" dirty="0" smtClean="0"/>
              <a:t>OBRIGADA!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alacerda@comusa.rs.gov.br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59</a:t>
            </a:fld>
            <a:endParaRPr lang="pt-BR"/>
          </a:p>
        </p:txBody>
      </p:sp>
      <p:pic>
        <p:nvPicPr>
          <p:cNvPr id="5122" name="Picture 2" descr="Resultado de imagem para em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2522073" cy="1319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COMUSA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-108520" y="1412776"/>
            <a:ext cx="925252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Iniciou atividades em 1998;</a:t>
            </a:r>
          </a:p>
          <a:p>
            <a:r>
              <a:rPr lang="pt-BR" dirty="0" smtClean="0"/>
              <a:t>300 colaboradores;</a:t>
            </a:r>
          </a:p>
          <a:p>
            <a:r>
              <a:rPr lang="pt-BR" dirty="0" smtClean="0"/>
              <a:t>Economias atendidas=  83.629;</a:t>
            </a:r>
          </a:p>
          <a:p>
            <a:r>
              <a:rPr lang="pt-BR" dirty="0" smtClean="0"/>
              <a:t>Volume de água produzido= 1,7 milhão de m</a:t>
            </a:r>
            <a:r>
              <a:rPr lang="pt-BR" baseline="30000" dirty="0" smtClean="0"/>
              <a:t>3</a:t>
            </a:r>
            <a:r>
              <a:rPr lang="pt-BR" dirty="0" smtClean="0"/>
              <a:t>/</a:t>
            </a:r>
            <a:r>
              <a:rPr lang="pt-BR" dirty="0"/>
              <a:t> mês;</a:t>
            </a:r>
            <a:endParaRPr lang="pt-BR" baseline="30000" dirty="0" smtClean="0"/>
          </a:p>
          <a:p>
            <a:r>
              <a:rPr lang="pt-BR" dirty="0" smtClean="0"/>
              <a:t>Possui uma ETA, trabalha de forma ininterrupta;</a:t>
            </a:r>
          </a:p>
          <a:p>
            <a:r>
              <a:rPr lang="pt-BR" dirty="0" smtClean="0"/>
              <a:t>Vazão máxima de projeto 760 L/s;</a:t>
            </a:r>
          </a:p>
          <a:p>
            <a:r>
              <a:rPr lang="pt-BR" dirty="0" smtClean="0"/>
              <a:t>Vazão média de trabalho 720 L/s.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RIO DOS SINOS</a:t>
            </a:r>
            <a:endParaRPr lang="pt-BR" dirty="0"/>
          </a:p>
        </p:txBody>
      </p:sp>
      <p:pic>
        <p:nvPicPr>
          <p:cNvPr id="6" name="Espaço Reservado para Conteúdo 5" descr="http://www.comusa.rs.gov.br/_common/admin/scripts/ckfinder/userfiles/images/Comusa_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RIO DOS SINOS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Rio dos Sinos possui cerca de 190 km de extensão, nasce no município de Caraá e tem sua foz em Canoas. </a:t>
            </a:r>
          </a:p>
          <a:p>
            <a:r>
              <a:rPr lang="pt-BR" dirty="0" smtClean="0"/>
              <a:t>A bacia hidrográfica do Rio dos Sinos tem uma área de 3.820 km</a:t>
            </a:r>
            <a:r>
              <a:rPr lang="pt-BR" baseline="30000" dirty="0" smtClean="0"/>
              <a:t>2</a:t>
            </a:r>
            <a:r>
              <a:rPr lang="pt-BR" dirty="0" smtClean="0"/>
              <a:t> e envolve 32 municípios;</a:t>
            </a:r>
          </a:p>
          <a:p>
            <a:r>
              <a:rPr lang="pt-BR" dirty="0" smtClean="0"/>
              <a:t>Os principais afluentes do Rio dos Sinos são os rios Rolante e </a:t>
            </a:r>
            <a:r>
              <a:rPr lang="pt-BR" dirty="0" err="1" smtClean="0"/>
              <a:t>Paranhana</a:t>
            </a:r>
            <a:r>
              <a:rPr lang="pt-BR" dirty="0" smtClean="0"/>
              <a:t>, além de diversos arroios.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RIO DOS SINOS</a:t>
            </a:r>
            <a:endParaRPr lang="pt-BR" dirty="0"/>
          </a:p>
        </p:txBody>
      </p:sp>
      <p:pic>
        <p:nvPicPr>
          <p:cNvPr id="6" name="Espaço Reservado para Conteúdo 5" descr="mapa-rio-que-tem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017794" cy="507488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2075</Words>
  <Application>Microsoft Office PowerPoint</Application>
  <PresentationFormat>Apresentação na tela (4:3)</PresentationFormat>
  <Paragraphs>566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A EFICIÊNCIA DE REMOÇÃO DE COLIFORMES EM UMA ESTAÇÃO DE TRATAMENTO DE ÁGUA CONVENCIONAL </vt:lpstr>
      <vt:lpstr>NOVO HAMBURGO</vt:lpstr>
      <vt:lpstr>NOVO HAMBURGO</vt:lpstr>
      <vt:lpstr>NOVO HAMBURGO</vt:lpstr>
      <vt:lpstr>COMUSA – SERVIÇOS DE ÁGUA E ESGOTO DE NOVO HAMBURGO</vt:lpstr>
      <vt:lpstr>COMUSA</vt:lpstr>
      <vt:lpstr>RIO DOS SINOS</vt:lpstr>
      <vt:lpstr>RIO DOS SINOS</vt:lpstr>
      <vt:lpstr>RIO DOS SINOS</vt:lpstr>
      <vt:lpstr>PROCESSO DE TRATAMENTO</vt:lpstr>
      <vt:lpstr>CONTROLE DE QUALIDADE DA ÁGUA</vt:lpstr>
      <vt:lpstr>PLANOS DE AMOSTRAGEM</vt:lpstr>
      <vt:lpstr>PLANOS DE AMOSTRAGEM</vt:lpstr>
      <vt:lpstr>PRC 5/2017 – ANEXO XX</vt:lpstr>
      <vt:lpstr>PRC 5/2017 – ANEXO XX</vt:lpstr>
      <vt:lpstr>PRC 5/2017 – ANEXO XX</vt:lpstr>
      <vt:lpstr>OBJETIVOS </vt:lpstr>
      <vt:lpstr>OBJETIVOS</vt:lpstr>
      <vt:lpstr>PARÂMETROS  </vt:lpstr>
      <vt:lpstr>COR APARENTE</vt:lpstr>
      <vt:lpstr>TURBIDEZ</vt:lpstr>
      <vt:lpstr>CONDUTIVIDADE</vt:lpstr>
      <vt:lpstr>CONDIÇÕES DA ÁGUA BRUTA</vt:lpstr>
      <vt:lpstr>COLIFORMES</vt:lpstr>
      <vt:lpstr>COLIFORMES TOTAIS</vt:lpstr>
      <vt:lpstr>COLIFORMES TERMOTOLERANTES</vt:lpstr>
      <vt:lpstr>ESCHERICHIA COLI</vt:lpstr>
      <vt:lpstr>MATERIAL E MÉTODOS</vt:lpstr>
      <vt:lpstr>FERMENTAÇÃO EM TUBOS MÚLTIPLOS</vt:lpstr>
      <vt:lpstr>MEMBRANA FILTRANTE</vt:lpstr>
      <vt:lpstr>SUBSTRATO ENZIMÁTICO</vt:lpstr>
      <vt:lpstr>SUBSTRATO ENZIMÁTICO</vt:lpstr>
      <vt:lpstr>SUBSTRATO ENZIMÁTICO</vt:lpstr>
      <vt:lpstr>AMOSTRAS COLETADAS</vt:lpstr>
      <vt:lpstr>PERÍODO E ENSAIOS</vt:lpstr>
      <vt:lpstr>DILUIÇÕES APLICADAS</vt:lpstr>
      <vt:lpstr>ANÁLISE QUANTITATIVA DE COLIFORMES</vt:lpstr>
      <vt:lpstr>ANÁLISE QUANTITATIVA DE COLIFORMES</vt:lpstr>
      <vt:lpstr>ANÁLISE QUANTITATIVA DE COLIFORMES</vt:lpstr>
      <vt:lpstr>ANÁLISE QUANTITATIVA DE COLIFORMES</vt:lpstr>
      <vt:lpstr>RESULTADOS</vt:lpstr>
      <vt:lpstr>RESULTADOS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TRABALHOS FUTUROS</vt:lpstr>
      <vt:lpstr>TRABALHOS FUTUROS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aline bauer lacerda</cp:lastModifiedBy>
  <cp:revision>119</cp:revision>
  <cp:lastPrinted>2018-05-26T22:07:22Z</cp:lastPrinted>
  <dcterms:created xsi:type="dcterms:W3CDTF">2018-05-02T19:43:05Z</dcterms:created>
  <dcterms:modified xsi:type="dcterms:W3CDTF">2018-05-28T09:09:57Z</dcterms:modified>
</cp:coreProperties>
</file>