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306" r:id="rId3"/>
    <p:sldId id="280" r:id="rId4"/>
    <p:sldId id="281" r:id="rId5"/>
    <p:sldId id="282" r:id="rId6"/>
    <p:sldId id="284" r:id="rId7"/>
    <p:sldId id="285" r:id="rId8"/>
    <p:sldId id="257" r:id="rId9"/>
    <p:sldId id="258" r:id="rId10"/>
    <p:sldId id="286" r:id="rId11"/>
    <p:sldId id="287" r:id="rId12"/>
    <p:sldId id="289" r:id="rId13"/>
    <p:sldId id="288" r:id="rId14"/>
    <p:sldId id="290" r:id="rId15"/>
    <p:sldId id="291" r:id="rId16"/>
    <p:sldId id="292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  <p:sldId id="30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rce\Desktop\SNIS%20-%202015\LPU_AE(2014-2015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6426434171644E-3"/>
          <c:y val="5.7472839629223567E-2"/>
          <c:w val="0.97348019358851823"/>
          <c:h val="0.85384785762539173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elete val="1"/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0480032580504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57847107897103"/>
                      <c:h val="0.18163404729491084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>
                        <a:solidFill>
                          <a:schemeClr val="tx1"/>
                        </a:solidFill>
                      </a:rPr>
                      <a:t>Outras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109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Gráficos!$B$2:$E$2</c:f>
              <c:strCache>
                <c:ptCount val="4"/>
                <c:pt idx="0">
                  <c:v>Administração pública direta</c:v>
                </c:pt>
                <c:pt idx="1">
                  <c:v>Autarquias</c:v>
                </c:pt>
                <c:pt idx="2">
                  <c:v>Sociedade Mista / Empresa pública </c:v>
                </c:pt>
                <c:pt idx="3">
                  <c:v>Empresa privada</c:v>
                </c:pt>
              </c:strCache>
            </c:strRef>
          </c:cat>
          <c:val>
            <c:numRef>
              <c:f>Gráficos!$B$3:$E$3</c:f>
              <c:numCache>
                <c:formatCode>General</c:formatCode>
                <c:ptCount val="4"/>
                <c:pt idx="0">
                  <c:v>1098</c:v>
                </c:pt>
                <c:pt idx="1">
                  <c:v>441</c:v>
                </c:pt>
                <c:pt idx="2">
                  <c:v>13</c:v>
                </c:pt>
                <c:pt idx="3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12700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0.03507</cdr:x>
      <cdr:y>0.53288</cdr:y>
    </cdr:from>
    <cdr:to>
      <cdr:x>0.37056</cdr:x>
      <cdr:y>0.72445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67730" y="2403649"/>
          <a:ext cx="2560995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b="1" dirty="0"/>
            <a:t>Administração pública </a:t>
          </a:r>
          <a:endParaRPr lang="pt-BR" sz="2000" b="1" dirty="0" smtClean="0"/>
        </a:p>
        <a:p xmlns:a="http://schemas.openxmlformats.org/drawingml/2006/main">
          <a:r>
            <a:rPr lang="pt-BR" sz="2000" b="1" dirty="0" smtClean="0"/>
            <a:t>direta 1098</a:t>
          </a:r>
          <a:endParaRPr lang="pt-BR" sz="2000" b="1" dirty="0"/>
        </a:p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3357A-70BB-4F6A-BFD4-E4902657928E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0F17-4A85-4444-8BBB-DBADC734FD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37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49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56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53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84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60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02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85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09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46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1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0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95DE9-2333-49BA-8E61-BB16CA7E25AF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61B0-68CB-44E8-9FAA-4600863343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5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Z:\Documentos\2017\47º Congresso Nacional\Visitas Técnicas\Site\EPAR CAPIVARI II 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4862"/>
          <a:stretch/>
        </p:blipFill>
        <p:spPr bwMode="auto">
          <a:xfrm>
            <a:off x="-2" y="0"/>
            <a:ext cx="9144002" cy="68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Z:\Documentos\2017\47º Congresso Nacional\Site\Ma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7384"/>
            <a:ext cx="5328592" cy="57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gabriel.silva\Desktop\logo marg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66" y="5680268"/>
            <a:ext cx="1364222" cy="98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395536" y="5243900"/>
            <a:ext cx="5256584" cy="14974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dirty="0" smtClean="0"/>
          </a:p>
          <a:p>
            <a:pPr algn="ctr"/>
            <a:endParaRPr lang="pt-BR" dirty="0"/>
          </a:p>
        </p:txBody>
      </p:sp>
      <p:pic>
        <p:nvPicPr>
          <p:cNvPr id="14344" name="Picture 8" descr="C:\Users\gabriel.silva\Desktop\Logo2017-png - Cóp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4" y="5585990"/>
            <a:ext cx="4780012" cy="8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7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78045" y="260648"/>
            <a:ext cx="7387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Existem vantagens e desvantagens de uma modalidade para outra e estas devem ser esclarecidas nos </a:t>
            </a:r>
            <a:r>
              <a:rPr lang="pt-BR" sz="2000" b="1" dirty="0" smtClean="0"/>
              <a:t>Planos Municipais de Saneamento Básico</a:t>
            </a:r>
            <a:r>
              <a:rPr lang="pt-BR" sz="2000" dirty="0" smtClean="0"/>
              <a:t>, quando </a:t>
            </a:r>
            <a:r>
              <a:rPr lang="pt-BR" sz="2000" dirty="0"/>
              <a:t>da análise da viabilidade financeira da atividade de saneamento </a:t>
            </a:r>
            <a:r>
              <a:rPr lang="pt-BR" sz="2000" dirty="0" smtClean="0"/>
              <a:t>básico, de maneira universal </a:t>
            </a:r>
            <a:r>
              <a:rPr lang="pt-BR" sz="2000" dirty="0"/>
              <a:t>e integrada. </a:t>
            </a:r>
            <a:endParaRPr lang="pt-BR" sz="20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5649360" y="5208227"/>
            <a:ext cx="2165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u="sng" dirty="0" smtClean="0"/>
              <a:t>Fonte: WARTCHOW  (2017)</a:t>
            </a:r>
            <a:endParaRPr lang="pt-BR" sz="1400" u="sng" dirty="0"/>
          </a:p>
        </p:txBody>
      </p:sp>
      <p:sp>
        <p:nvSpPr>
          <p:cNvPr id="3" name="Retângulo 2"/>
          <p:cNvSpPr/>
          <p:nvPr/>
        </p:nvSpPr>
        <p:spPr>
          <a:xfrm>
            <a:off x="4494918" y="2636912"/>
            <a:ext cx="4474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Ao </a:t>
            </a:r>
            <a:r>
              <a:rPr lang="pt-BR" b="1" dirty="0"/>
              <a:t>modelo da gestão pública municipal existem as vantagens financeiras, por exemplo, pela não incidência de PIS e </a:t>
            </a:r>
            <a:r>
              <a:rPr lang="pt-BR" b="1" dirty="0" err="1"/>
              <a:t>Cofins</a:t>
            </a:r>
            <a:r>
              <a:rPr lang="pt-BR" b="1" dirty="0"/>
              <a:t>, o que permite cobrança de tarifas menores, assim como, vantagens relacionadas </a:t>
            </a:r>
            <a:r>
              <a:rPr lang="pt-BR" b="1" dirty="0" smtClean="0"/>
              <a:t>à </a:t>
            </a:r>
            <a:r>
              <a:rPr lang="pt-BR" b="1" dirty="0"/>
              <a:t>autonomia e ao poder decisório sobre as prioridades nos projetos, obras e ações. </a:t>
            </a:r>
            <a:endParaRPr lang="pt-BR" b="1" dirty="0"/>
          </a:p>
        </p:txBody>
      </p:sp>
      <p:pic>
        <p:nvPicPr>
          <p:cNvPr id="4099" name="Picture 3" descr="Z:\Documentos\2017\Apresentações\Painel 1 - 47 Congresso da Assemae\ETA-5 - Nossa maior estação de tratamento com capacidade para tratar 250 litros por segu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0" y="2113039"/>
            <a:ext cx="3764819" cy="282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7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91837" y="3933056"/>
            <a:ext cx="7646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gestão municipal do saneamento básico não é bandeira ideológica. </a:t>
            </a:r>
          </a:p>
          <a:p>
            <a:pPr algn="ctr"/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realidade internacional.</a:t>
            </a:r>
          </a:p>
        </p:txBody>
      </p:sp>
      <p:pic>
        <p:nvPicPr>
          <p:cNvPr id="5122" name="Picture 2" descr="C:\Users\gabriel.silva\Desktop\mun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18" y="152859"/>
            <a:ext cx="4875763" cy="37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2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Documentos\2017\Apresentações\Painel 1 - 47 Congresso da Assemae\5499286dc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/>
          <a:stretch/>
        </p:blipFill>
        <p:spPr bwMode="auto">
          <a:xfrm>
            <a:off x="-14560" y="-51677"/>
            <a:ext cx="9158559" cy="56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4145235"/>
            <a:ext cx="9144000" cy="158802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429309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Veio para ficar: a </a:t>
            </a:r>
            <a:r>
              <a:rPr lang="pt-BR" sz="2000" b="1" u="sng" dirty="0" err="1"/>
              <a:t>remunicipalização</a:t>
            </a:r>
            <a:r>
              <a:rPr lang="pt-BR" sz="2000" b="1" u="sng" dirty="0"/>
              <a:t> dos serviços de saneamento básico é uma tendência mundial.</a:t>
            </a:r>
            <a:r>
              <a:rPr lang="pt-BR" sz="2000" b="1" dirty="0"/>
              <a:t> </a:t>
            </a:r>
            <a:r>
              <a:rPr lang="pt-BR" sz="2000" dirty="0"/>
              <a:t>Em 15 anos, 235 cidades e cerca de 106 milhões de habitantes retomaram a gestão do tratamento e fornecimento de água das mãos de empresas </a:t>
            </a:r>
            <a:r>
              <a:rPr lang="pt-BR" sz="2000" dirty="0" smtClean="0"/>
              <a:t>privadas.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0325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9181" y="332656"/>
            <a:ext cx="8530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“A experiência </a:t>
            </a:r>
            <a:r>
              <a:rPr lang="pt-BR" sz="2000" dirty="0"/>
              <a:t>direta com problemas comuns da administração privada da água — da falta de investimentos em infraestrutura, a aumentos </a:t>
            </a:r>
            <a:r>
              <a:rPr lang="pt-BR" sz="2000" dirty="0" smtClean="0"/>
              <a:t>tarifários, </a:t>
            </a:r>
            <a:r>
              <a:rPr lang="pt-BR" sz="2000" dirty="0"/>
              <a:t>a riscos ao meio ambiente — convenceu comunidades e autoridades de que o setor público está mais bem posicionado para fornecer serviços de qualidade a cidadãos e promover o direito humano à água</a:t>
            </a:r>
            <a:r>
              <a:rPr lang="pt-BR" sz="2000" dirty="0" smtClean="0"/>
              <a:t>”.</a:t>
            </a:r>
            <a:endParaRPr lang="pt-BR" sz="2000" dirty="0"/>
          </a:p>
        </p:txBody>
      </p:sp>
      <p:pic>
        <p:nvPicPr>
          <p:cNvPr id="6146" name="Picture 2" descr="Z:\Documentos\2017\Apresentações\Painel 1 - 47 Congresso da Assemae\DSC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3502899" cy="318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85182" y="3429000"/>
            <a:ext cx="4408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R</a:t>
            </a:r>
            <a:r>
              <a:rPr lang="pt-BR" i="1" dirty="0" smtClean="0"/>
              <a:t>elator </a:t>
            </a:r>
            <a:r>
              <a:rPr lang="pt-BR" i="1" dirty="0"/>
              <a:t>especial das Nações Unidas sobre </a:t>
            </a:r>
            <a:r>
              <a:rPr lang="pt-BR" i="1" dirty="0" smtClean="0"/>
              <a:t>água e saneamento, o </a:t>
            </a:r>
            <a:r>
              <a:rPr lang="pt-BR" i="1" dirty="0"/>
              <a:t>brasileiro Leo </a:t>
            </a:r>
            <a:r>
              <a:rPr lang="pt-BR" i="1" dirty="0" smtClean="0"/>
              <a:t>Heller.</a:t>
            </a:r>
          </a:p>
          <a:p>
            <a:endParaRPr lang="pt-BR" i="1" dirty="0" smtClean="0"/>
          </a:p>
          <a:p>
            <a:pPr algn="ctr"/>
            <a:r>
              <a:rPr lang="pt-BR" i="1" dirty="0" smtClean="0"/>
              <a:t>Fonte: Site das Nações Unidas / Notícia publicada em 09/09/2016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09915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28086" y="332655"/>
            <a:ext cx="6487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Fundamentais para a Gestão Eficiente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 rot="20990178">
            <a:off x="310970" y="2317608"/>
            <a:ext cx="366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Criação e implementação de </a:t>
            </a:r>
            <a:r>
              <a:rPr lang="pt-BR" sz="2800" b="1" dirty="0" smtClean="0"/>
              <a:t>Plano Municipal de Saneamento Básico</a:t>
            </a:r>
            <a:endParaRPr lang="pt-BR" sz="2800" b="1" dirty="0"/>
          </a:p>
        </p:txBody>
      </p:sp>
      <p:pic>
        <p:nvPicPr>
          <p:cNvPr id="9" name="Picture 2" descr="Z:\Documentos\2016\Apresentações\Pirangi - Criação de Autarquia\estrutu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76" y="1484784"/>
            <a:ext cx="3998211" cy="348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6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28086" y="332655"/>
            <a:ext cx="6487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Fundamentais para a Gestão Eficiente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30962" y="4293096"/>
            <a:ext cx="78652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Ampla </a:t>
            </a:r>
            <a:r>
              <a:rPr lang="pt-BR" sz="2200" b="1" dirty="0" smtClean="0"/>
              <a:t>participação social </a:t>
            </a:r>
            <a:r>
              <a:rPr lang="pt-BR" sz="2200" dirty="0" smtClean="0"/>
              <a:t>na aplicação das políticas de saneamento. A Assemae está à disposição dos municípios para auxiliar a criação de órgãos colegiado de </a:t>
            </a:r>
            <a:r>
              <a:rPr lang="pt-BR" sz="2200" b="1" dirty="0" smtClean="0"/>
              <a:t>controle social</a:t>
            </a:r>
            <a:r>
              <a:rPr lang="pt-BR" sz="2200" dirty="0" smtClean="0"/>
              <a:t>. </a:t>
            </a:r>
            <a:endParaRPr lang="pt-BR" sz="2200" dirty="0"/>
          </a:p>
        </p:txBody>
      </p:sp>
      <p:pic>
        <p:nvPicPr>
          <p:cNvPr id="11" name="Picture 3" descr="Z:\Documentos\2016\Apresentações\Pirangi - Criação de Autarquia\curso_em_goiania_5_20140415_1131649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59" y="1124744"/>
            <a:ext cx="4301837" cy="279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28086" y="332655"/>
            <a:ext cx="6487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Fundamentais para a Gestão Eficiente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36501" y="1009042"/>
            <a:ext cx="6847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Sustentabilidade Econômico-Financeira</a:t>
            </a:r>
            <a:r>
              <a:rPr lang="pt-BR" sz="2200" dirty="0" smtClean="0"/>
              <a:t>: as tarifas devem ser vistas como um poderoso instrumento econômico para a maximização do bem-estar social.</a:t>
            </a:r>
          </a:p>
        </p:txBody>
      </p:sp>
      <p:pic>
        <p:nvPicPr>
          <p:cNvPr id="9" name="Picture 2" descr="C:\Users\gabriel.silva\Desktop\6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31" y="2460341"/>
            <a:ext cx="4585338" cy="305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2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28086" y="332655"/>
            <a:ext cx="6487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Fundamentais para a Gestão Eficiente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1991225"/>
            <a:ext cx="32403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Regulação: </a:t>
            </a:r>
            <a:r>
              <a:rPr lang="pt-BR" sz="2200" dirty="0" smtClean="0"/>
              <a:t>permite que o consumidor tenha acesso a sistemas de saneamento cada vez mais eficientes, viabilizando também a sustentabilidade do operador do serviço.</a:t>
            </a:r>
            <a:endParaRPr lang="pt-BR" sz="2200" dirty="0"/>
          </a:p>
        </p:txBody>
      </p:sp>
      <p:pic>
        <p:nvPicPr>
          <p:cNvPr id="11" name="Picture 2" descr="C:\Users\gabriel.silva\Desktop\Receita-Federal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91" y="1416587"/>
            <a:ext cx="4846111" cy="361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4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28086" y="332655"/>
            <a:ext cx="6487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Fundamentais para a Gestão Eficiente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1560" y="2348880"/>
            <a:ext cx="32403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Assemae</a:t>
            </a:r>
            <a:r>
              <a:rPr lang="pt-BR" sz="2200" b="1" dirty="0" smtClean="0"/>
              <a:t> </a:t>
            </a:r>
            <a:r>
              <a:rPr lang="pt-BR" sz="2200" dirty="0" smtClean="0"/>
              <a:t>orienta os municípios a implantarem </a:t>
            </a:r>
            <a:r>
              <a:rPr lang="pt-BR" sz="2200" b="1" dirty="0" smtClean="0"/>
              <a:t>Sistemas de Gestão da Qualidade </a:t>
            </a:r>
            <a:r>
              <a:rPr lang="pt-BR" sz="2200" dirty="0" smtClean="0"/>
              <a:t>nos serviços de saneamento básico.</a:t>
            </a:r>
            <a:endParaRPr lang="pt-BR" sz="2200" dirty="0"/>
          </a:p>
        </p:txBody>
      </p:sp>
      <p:pic>
        <p:nvPicPr>
          <p:cNvPr id="9" name="Picture 2" descr="C:\Users\gabriel.silva\Desktop\TQ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54" y="1791002"/>
            <a:ext cx="4262930" cy="320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2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28086" y="332655"/>
            <a:ext cx="6487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Fundamentais para a Gestão Eficiente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220072" y="2056780"/>
            <a:ext cx="3707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A qualidade dos serviços de  saneamento só é possível com o permanente </a:t>
            </a:r>
            <a:r>
              <a:rPr lang="pt-BR" sz="2400" b="1" dirty="0" smtClean="0"/>
              <a:t>investimento público </a:t>
            </a:r>
            <a:r>
              <a:rPr lang="pt-BR" sz="2400" dirty="0" smtClean="0"/>
              <a:t>em obras, tecnologias e capacitação técnica. </a:t>
            </a:r>
            <a:endParaRPr lang="pt-BR" sz="2400" dirty="0"/>
          </a:p>
        </p:txBody>
      </p:sp>
      <p:pic>
        <p:nvPicPr>
          <p:cNvPr id="8194" name="Picture 2" descr="Z:\Documentos\2017\Apresentações\Painel 1 - 47 Congresso da Assemae\foto 3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4416"/>
            <a:ext cx="4410338" cy="329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3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46870" y="181844"/>
            <a:ext cx="225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Somos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90872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Associação Nacional dos Serviços Municipais de Saneamento </a:t>
            </a:r>
            <a:r>
              <a:rPr lang="pt-BR" dirty="0" smtClean="0"/>
              <a:t>- </a:t>
            </a:r>
            <a:r>
              <a:rPr lang="pt-BR" b="1" dirty="0" smtClean="0"/>
              <a:t>Assemae </a:t>
            </a:r>
            <a:r>
              <a:rPr lang="pt-BR" dirty="0"/>
              <a:t>é uma organização não governamental criada em 1984, com o objetivo de congregar, representar e apoiar os municípios brasileiros responsáveis pelos serviços públicos de abastecimento de água, esgotamento sanitário, manejo de resíduos sólidos e drenagem urbana. </a:t>
            </a:r>
          </a:p>
        </p:txBody>
      </p:sp>
      <p:pic>
        <p:nvPicPr>
          <p:cNvPr id="8" name="Picture 6" descr="Z:\Documentos\2017\Apresentações\Panorama de Perdas - Funasa\CDNDia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564904"/>
            <a:ext cx="7272808" cy="271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3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28086" y="332655"/>
            <a:ext cx="6487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 Exitosas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0626" y="1268760"/>
            <a:ext cx="7344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A Assemae se sente honrada por reunir associados comprometidos com o saneamento básico universal, que priorizam o amplo acesso dos cidadãos aos serviços públicos do setor. </a:t>
            </a:r>
          </a:p>
        </p:txBody>
      </p:sp>
      <p:pic>
        <p:nvPicPr>
          <p:cNvPr id="9218" name="Picture 2" descr="C:\Users\gabriel.silva\Desktop\icon-eficienc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78" y="2415004"/>
            <a:ext cx="2805329" cy="28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2818605"/>
            <a:ext cx="48965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Existem </a:t>
            </a:r>
            <a:r>
              <a:rPr lang="pt-BR" dirty="0" smtClean="0"/>
              <a:t>diversos serviços municipais de saneamento que </a:t>
            </a:r>
            <a:r>
              <a:rPr lang="pt-BR" dirty="0"/>
              <a:t>atestam </a:t>
            </a:r>
            <a:r>
              <a:rPr lang="pt-BR" dirty="0" smtClean="0"/>
              <a:t>excelência </a:t>
            </a:r>
            <a:r>
              <a:rPr lang="pt-BR" dirty="0"/>
              <a:t>em áreas </a:t>
            </a:r>
            <a:r>
              <a:rPr lang="pt-BR" dirty="0" smtClean="0"/>
              <a:t>de </a:t>
            </a:r>
            <a:r>
              <a:rPr lang="pt-BR" dirty="0"/>
              <a:t>atuação como: redução de perdas, integração das políticas de saneamento, viabilidade financeira, controle social, planejamento, tecnologia, gestão de resíduos sólidos, regulação, atendimento universal, entre outros.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076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163" y="1166455"/>
            <a:ext cx="3166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mostrar a competência dos municípios na prestação dos serviços de saneamento básico, a Assemae </a:t>
            </a:r>
            <a:r>
              <a:rPr lang="pt-BR" dirty="0" smtClean="0"/>
              <a:t>lança hoje o livro </a:t>
            </a:r>
            <a:r>
              <a:rPr lang="pt-BR" dirty="0"/>
              <a:t>"</a:t>
            </a:r>
            <a:r>
              <a:rPr lang="pt-BR" b="1" dirty="0"/>
              <a:t>Experiências Municipais Exitosas em </a:t>
            </a:r>
            <a:r>
              <a:rPr lang="pt-BR" b="1" dirty="0" smtClean="0"/>
              <a:t>Saneamento”.</a:t>
            </a:r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publicação reúne 31 municípios brasileiros, com serviços próprios de saneamento, que despontam como referência para o setor. 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42" name="Picture 2" descr="Z:\Documentos\2017\Apresentações\Painel 1 - 47 Congresso da Assemae\Capa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3455"/>
            <a:ext cx="5068592" cy="483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3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74607" y="1905937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As experiências reunidas nesta obra mostram a superação das </a:t>
            </a:r>
            <a:r>
              <a:rPr lang="pt-BR" sz="2000" b="1" dirty="0" smtClean="0"/>
              <a:t>dificuldades, a inovação </a:t>
            </a:r>
            <a:r>
              <a:rPr lang="pt-BR" sz="2000" b="1" dirty="0"/>
              <a:t>e a capacidade inegável dos municípios brasileiros de </a:t>
            </a:r>
            <a:r>
              <a:rPr lang="pt-BR" sz="2000" b="1" dirty="0" smtClean="0"/>
              <a:t>gerir, da </a:t>
            </a:r>
            <a:r>
              <a:rPr lang="pt-BR" sz="2000" b="1" dirty="0"/>
              <a:t>melhor forma possível, o que é indispensável para a promoção da saúde </a:t>
            </a:r>
            <a:r>
              <a:rPr lang="pt-BR" sz="2000" b="1" dirty="0" smtClean="0"/>
              <a:t>e do </a:t>
            </a:r>
            <a:r>
              <a:rPr lang="pt-BR" sz="2000" b="1" dirty="0"/>
              <a:t>bem-estar: o saneamento </a:t>
            </a:r>
            <a:r>
              <a:rPr lang="pt-BR" sz="2000" b="1" dirty="0" smtClean="0"/>
              <a:t>básico.</a:t>
            </a:r>
            <a:endParaRPr lang="pt-BR" sz="2000" b="1" dirty="0"/>
          </a:p>
        </p:txBody>
      </p:sp>
      <p:pic>
        <p:nvPicPr>
          <p:cNvPr id="11266" name="Picture 2" descr="Z:\Documentos\2017\Apresentações\Painel 1 - 47 Congresso da Assemae\imagem28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3463677" cy="519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0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23728" y="107507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Experiências relatadas no livro</a:t>
            </a:r>
            <a:endParaRPr lang="pt-BR" sz="3200" b="1" dirty="0"/>
          </a:p>
        </p:txBody>
      </p:sp>
      <p:sp>
        <p:nvSpPr>
          <p:cNvPr id="6" name="Retângulo 5"/>
          <p:cNvSpPr/>
          <p:nvPr/>
        </p:nvSpPr>
        <p:spPr>
          <a:xfrm>
            <a:off x="755576" y="1203243"/>
            <a:ext cx="33986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DAAE </a:t>
            </a:r>
            <a:r>
              <a:rPr lang="pt-BR" sz="2000" b="1" dirty="0" smtClean="0"/>
              <a:t>Araraquara</a:t>
            </a:r>
            <a:r>
              <a:rPr lang="pt-BR" sz="2000" dirty="0" smtClean="0"/>
              <a:t> – SP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SAMAE </a:t>
            </a:r>
            <a:r>
              <a:rPr lang="pt-BR" sz="2000" b="1" dirty="0" smtClean="0"/>
              <a:t>Blumenau</a:t>
            </a:r>
            <a:r>
              <a:rPr lang="pt-BR" sz="2000" dirty="0" smtClean="0"/>
              <a:t> – SC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SLU </a:t>
            </a:r>
            <a:r>
              <a:rPr lang="pt-BR" sz="2000" b="1" dirty="0" smtClean="0"/>
              <a:t>Brasília</a:t>
            </a:r>
            <a:r>
              <a:rPr lang="pt-BR" sz="2000" dirty="0" smtClean="0"/>
              <a:t> – DF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SAAE </a:t>
            </a:r>
            <a:r>
              <a:rPr lang="pt-BR" sz="2000" b="1" dirty="0" smtClean="0"/>
              <a:t>Cacoal</a:t>
            </a:r>
            <a:r>
              <a:rPr lang="pt-BR" sz="2000" dirty="0" smtClean="0"/>
              <a:t> – RO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SANASA </a:t>
            </a:r>
            <a:r>
              <a:rPr lang="pt-BR" sz="2000" b="1" dirty="0" smtClean="0"/>
              <a:t>Campinas </a:t>
            </a:r>
            <a:r>
              <a:rPr lang="pt-BR" sz="2000" dirty="0" smtClean="0"/>
              <a:t>– SP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SAAE </a:t>
            </a:r>
            <a:r>
              <a:rPr lang="pt-BR" sz="2000" b="1" dirty="0" smtClean="0"/>
              <a:t>Campo Maior </a:t>
            </a:r>
            <a:r>
              <a:rPr lang="pt-BR" sz="2000" dirty="0" smtClean="0"/>
              <a:t>– PI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SAMAE </a:t>
            </a:r>
            <a:r>
              <a:rPr lang="pt-BR" sz="2000" b="1" dirty="0" smtClean="0"/>
              <a:t>Caxias do Sul </a:t>
            </a:r>
            <a:r>
              <a:rPr lang="pt-BR" sz="2000" dirty="0" smtClean="0"/>
              <a:t>– 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SAAE </a:t>
            </a:r>
            <a:r>
              <a:rPr lang="pt-BR" sz="2000" b="1" dirty="0" smtClean="0"/>
              <a:t>Caxias</a:t>
            </a:r>
            <a:r>
              <a:rPr lang="pt-BR" sz="2000" dirty="0" smtClean="0"/>
              <a:t> – MA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Consórcio </a:t>
            </a:r>
            <a:r>
              <a:rPr lang="pt-BR" sz="2000" b="1" dirty="0" err="1" smtClean="0"/>
              <a:t>Consimares</a:t>
            </a:r>
            <a:r>
              <a:rPr lang="pt-BR" sz="2000" dirty="0" smtClean="0"/>
              <a:t> – 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04048" y="1203244"/>
            <a:ext cx="39515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/>
              <a:t>SAMAE </a:t>
            </a:r>
            <a:r>
              <a:rPr lang="pt-BR" sz="2000" b="1" dirty="0"/>
              <a:t>Ibiporã</a:t>
            </a:r>
            <a:r>
              <a:rPr lang="pt-BR" sz="2000" dirty="0"/>
              <a:t> – PR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/>
              <a:t>SAAE </a:t>
            </a:r>
            <a:r>
              <a:rPr lang="pt-BR" sz="2000" b="1" dirty="0"/>
              <a:t>Itabirito</a:t>
            </a:r>
            <a:r>
              <a:rPr lang="pt-BR" sz="2000" dirty="0"/>
              <a:t> – MG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/>
              <a:t>SAAE </a:t>
            </a:r>
            <a:r>
              <a:rPr lang="pt-BR" sz="2000" b="1" dirty="0"/>
              <a:t>Itaúna</a:t>
            </a:r>
            <a:r>
              <a:rPr lang="pt-BR" sz="2000" dirty="0"/>
              <a:t> – MG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/>
              <a:t>SAE </a:t>
            </a:r>
            <a:r>
              <a:rPr lang="pt-BR" sz="2000" b="1" dirty="0"/>
              <a:t>Ituiutaba</a:t>
            </a:r>
            <a:r>
              <a:rPr lang="pt-BR" sz="2000" dirty="0"/>
              <a:t> – MG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/>
              <a:t>SAAEJ </a:t>
            </a:r>
            <a:r>
              <a:rPr lang="pt-BR" sz="2000" b="1" dirty="0"/>
              <a:t>Jaboticabal </a:t>
            </a:r>
            <a:r>
              <a:rPr lang="pt-BR" sz="2000" dirty="0"/>
              <a:t>– SP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/>
              <a:t>SAMAE </a:t>
            </a:r>
            <a:r>
              <a:rPr lang="pt-BR" sz="2000" b="1" dirty="0"/>
              <a:t>Jaraguá do Sul </a:t>
            </a:r>
            <a:r>
              <a:rPr lang="pt-BR" sz="2000" dirty="0" smtClean="0"/>
              <a:t>– SC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DAE </a:t>
            </a:r>
            <a:r>
              <a:rPr lang="pt-BR" sz="2000" b="1" dirty="0" smtClean="0"/>
              <a:t>Jundiaí</a:t>
            </a:r>
            <a:r>
              <a:rPr lang="pt-BR" sz="2000" dirty="0" smtClean="0"/>
              <a:t> – SP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SAMAE </a:t>
            </a:r>
            <a:r>
              <a:rPr lang="pt-BR" sz="2000" b="1" dirty="0" smtClean="0"/>
              <a:t>Jussara</a:t>
            </a:r>
            <a:r>
              <a:rPr lang="pt-BR" sz="2000" dirty="0" smtClean="0"/>
              <a:t> – PR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SAAE </a:t>
            </a:r>
            <a:r>
              <a:rPr lang="pt-BR" sz="2000" b="1" dirty="0" smtClean="0"/>
              <a:t>Lucas do Rio Verde</a:t>
            </a:r>
            <a:r>
              <a:rPr lang="pt-BR" sz="2000" dirty="0" smtClean="0"/>
              <a:t> - MT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8521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07704" y="399894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Experiências relatadas no livro</a:t>
            </a:r>
            <a:endParaRPr lang="pt-BR" sz="3200" b="1" dirty="0"/>
          </a:p>
        </p:txBody>
      </p:sp>
      <p:sp>
        <p:nvSpPr>
          <p:cNvPr id="6" name="Retângulo 5"/>
          <p:cNvSpPr/>
          <p:nvPr/>
        </p:nvSpPr>
        <p:spPr>
          <a:xfrm>
            <a:off x="581624" y="1628800"/>
            <a:ext cx="39836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SAAE </a:t>
            </a:r>
            <a:r>
              <a:rPr lang="pt-BR" sz="2000" b="1" dirty="0" smtClean="0"/>
              <a:t>Marechal Rondon </a:t>
            </a:r>
            <a:r>
              <a:rPr lang="pt-BR" sz="2000" dirty="0" smtClean="0"/>
              <a:t>- PR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COMUSA </a:t>
            </a:r>
            <a:r>
              <a:rPr lang="pt-BR" sz="2000" b="1" dirty="0" smtClean="0"/>
              <a:t>Novo Hamburgo </a:t>
            </a:r>
            <a:r>
              <a:rPr lang="pt-BR" sz="2000" dirty="0" smtClean="0"/>
              <a:t>- 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DAEP </a:t>
            </a:r>
            <a:r>
              <a:rPr lang="pt-BR" sz="2000" b="1" dirty="0" smtClean="0"/>
              <a:t>Penápolis</a:t>
            </a:r>
            <a:r>
              <a:rPr lang="pt-BR" sz="2000" dirty="0" smtClean="0"/>
              <a:t> - SP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DMAE </a:t>
            </a:r>
            <a:r>
              <a:rPr lang="pt-BR" sz="2000" b="1" dirty="0" smtClean="0"/>
              <a:t>Poços de Caldas </a:t>
            </a:r>
            <a:r>
              <a:rPr lang="pt-BR" sz="2000" dirty="0" smtClean="0"/>
              <a:t>- MG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DMAE </a:t>
            </a:r>
            <a:r>
              <a:rPr lang="pt-BR" sz="2000" b="1" dirty="0" smtClean="0"/>
              <a:t>Porto Alegre </a:t>
            </a:r>
            <a:r>
              <a:rPr lang="pt-BR" sz="2000" dirty="0" smtClean="0"/>
              <a:t>- 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SANEAR </a:t>
            </a:r>
            <a:r>
              <a:rPr lang="pt-BR" sz="2000" b="1" dirty="0" smtClean="0"/>
              <a:t>Rondonópolis</a:t>
            </a:r>
            <a:r>
              <a:rPr lang="pt-BR" sz="2000" dirty="0" smtClean="0"/>
              <a:t> - MT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Consórcio </a:t>
            </a:r>
            <a:r>
              <a:rPr lang="pt-BR" sz="2000" b="1" dirty="0" smtClean="0"/>
              <a:t>SIMAE </a:t>
            </a:r>
            <a:r>
              <a:rPr lang="pt-BR" sz="2000" dirty="0" smtClean="0"/>
              <a:t>- SC</a:t>
            </a:r>
          </a:p>
        </p:txBody>
      </p:sp>
      <p:sp>
        <p:nvSpPr>
          <p:cNvPr id="2" name="Retângulo 1"/>
          <p:cNvSpPr/>
          <p:nvPr/>
        </p:nvSpPr>
        <p:spPr>
          <a:xfrm>
            <a:off x="4775412" y="1859632"/>
            <a:ext cx="3951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/>
              <a:t>SEMASA </a:t>
            </a:r>
            <a:r>
              <a:rPr lang="pt-BR" sz="2000" b="1" dirty="0"/>
              <a:t>Santo André </a:t>
            </a:r>
            <a:r>
              <a:rPr lang="pt-BR" sz="2000" dirty="0"/>
              <a:t>- SP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/>
              <a:t>SEMAE </a:t>
            </a:r>
            <a:r>
              <a:rPr lang="pt-BR" sz="2000" b="1" dirty="0"/>
              <a:t>São José do Rio Preto </a:t>
            </a:r>
            <a:r>
              <a:rPr lang="pt-BR" sz="2000" dirty="0"/>
              <a:t>- </a:t>
            </a:r>
            <a:r>
              <a:rPr lang="pt-BR" sz="2000" dirty="0" smtClean="0"/>
              <a:t>SP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SAAE </a:t>
            </a:r>
            <a:r>
              <a:rPr lang="pt-BR" sz="2000" b="1" dirty="0" smtClean="0"/>
              <a:t>São Lourenço </a:t>
            </a:r>
            <a:r>
              <a:rPr lang="pt-BR" sz="2000" dirty="0" smtClean="0"/>
              <a:t>- MG</a:t>
            </a:r>
            <a:endParaRPr lang="pt-BR" sz="20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CODAU </a:t>
            </a:r>
            <a:r>
              <a:rPr lang="pt-BR" sz="2000" b="1" dirty="0" smtClean="0"/>
              <a:t>Uberaba</a:t>
            </a:r>
            <a:r>
              <a:rPr lang="pt-BR" sz="2000" dirty="0" smtClean="0"/>
              <a:t> - MG</a:t>
            </a:r>
            <a:endParaRPr lang="pt-BR" sz="20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DMAE </a:t>
            </a:r>
            <a:r>
              <a:rPr lang="pt-BR" sz="2000" b="1" dirty="0" smtClean="0"/>
              <a:t>Uberlândia</a:t>
            </a:r>
            <a:r>
              <a:rPr lang="pt-BR" sz="2000" dirty="0" smtClean="0"/>
              <a:t> - MG</a:t>
            </a:r>
            <a:endParaRPr lang="pt-BR" sz="20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SAAE </a:t>
            </a:r>
            <a:r>
              <a:rPr lang="pt-BR" sz="2000" b="1" dirty="0" smtClean="0"/>
              <a:t>Volta Redonda </a:t>
            </a:r>
            <a:r>
              <a:rPr lang="pt-BR" sz="2000" dirty="0" smtClean="0"/>
              <a:t>- RJ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7391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59632" y="76470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i="1" dirty="0"/>
              <a:t>A Assemae parabeniza a todos os municípios </a:t>
            </a:r>
            <a:r>
              <a:rPr lang="pt-BR" sz="2400" i="1" dirty="0" smtClean="0"/>
              <a:t>que desenvolvem trabalhos de </a:t>
            </a:r>
            <a:r>
              <a:rPr lang="pt-BR" sz="2400" i="1" dirty="0"/>
              <a:t>excelência a</a:t>
            </a:r>
            <a:r>
              <a:rPr lang="pt-BR" sz="2400" i="1" dirty="0" smtClean="0"/>
              <a:t> </a:t>
            </a:r>
            <a:r>
              <a:rPr lang="pt-BR" sz="2400" i="1" dirty="0"/>
              <a:t>favor da população, e, em especial, os associados desta </a:t>
            </a:r>
            <a:r>
              <a:rPr lang="pt-BR" sz="2400" i="1" dirty="0" smtClean="0"/>
              <a:t>entidade. Com a força dos municípios, podemos transformar o Brasil em um país mais justo e saudável para todos. </a:t>
            </a:r>
          </a:p>
        </p:txBody>
      </p:sp>
      <p:pic>
        <p:nvPicPr>
          <p:cNvPr id="10" name="Picture 2" descr="Z:\Documentos\2016\Apresentações\Acordo Setorial - MMA\5º Congresso Mineiro - Aparecido\planosaneamentobasico1 - Cópia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2809"/>
            <a:ext cx="1007654" cy="10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Z:\Documentos\2016\Apresentações\Acordo Setorial - MMA\5º Congresso Mineiro - Aparecido\planosaneamentobasico1 - Cópia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54" y="4221088"/>
            <a:ext cx="1007653" cy="10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:\Documentos\2016\Apresentações\Acordo Setorial - MMA\5º Congresso Mineiro - Aparecido\planosaneamentobasico1 - Cópia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61" y="4293096"/>
            <a:ext cx="979585" cy="9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Z:\Documentos\2016\Apresentações\Acordo Setorial - MMA\5º Congresso Mineiro - Aparecido\planosaneamentobasico1 - Cópi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45" y="4276604"/>
            <a:ext cx="1021643" cy="10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1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Documentos\2017\Apresentações\Painel 1 - 47 Congresso da Assemae\Fot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4" y="-3131"/>
            <a:ext cx="9148174" cy="68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5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972753" y="951508"/>
            <a:ext cx="30694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Obrigado!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094930" y="2178546"/>
            <a:ext cx="463708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i="1" dirty="0" smtClean="0">
                <a:latin typeface="Calibri" pitchFamily="34" charset="0"/>
              </a:rPr>
              <a:t>Aparecido </a:t>
            </a:r>
            <a:r>
              <a:rPr lang="pt-BR" altLang="pt-BR" sz="2800" b="1" i="1" dirty="0" err="1" smtClean="0">
                <a:latin typeface="Calibri" pitchFamily="34" charset="0"/>
              </a:rPr>
              <a:t>Hojaij</a:t>
            </a:r>
            <a:endParaRPr lang="pt-BR" altLang="pt-BR" sz="2800" b="1" i="1" dirty="0">
              <a:latin typeface="Calibri" pitchFamily="34" charset="0"/>
            </a:endParaRPr>
          </a:p>
          <a:p>
            <a:pPr algn="ctr" eaLnBrk="1" hangingPunct="1"/>
            <a:r>
              <a:rPr lang="pt-BR" altLang="pt-BR" sz="1800" dirty="0" smtClean="0">
                <a:latin typeface="Calibri" pitchFamily="34" charset="0"/>
              </a:rPr>
              <a:t>Presidente Nacional da Assemae</a:t>
            </a:r>
          </a:p>
          <a:p>
            <a:pPr algn="ctr" eaLnBrk="1" hangingPunct="1"/>
            <a:r>
              <a:rPr lang="pt-BR" altLang="pt-BR" sz="1800" dirty="0" smtClean="0">
                <a:latin typeface="Calibri" pitchFamily="34" charset="0"/>
              </a:rPr>
              <a:t>(61) 3322-5911</a:t>
            </a:r>
          </a:p>
          <a:p>
            <a:pPr algn="ctr" eaLnBrk="1" hangingPunct="1"/>
            <a:r>
              <a:rPr lang="pt-BR" altLang="pt-BR" sz="1800" dirty="0" smtClean="0">
                <a:latin typeface="Calibri" pitchFamily="34" charset="0"/>
              </a:rPr>
              <a:t>presidencia@assemae.org.br</a:t>
            </a:r>
          </a:p>
          <a:p>
            <a:pPr algn="ctr" eaLnBrk="1" hangingPunct="1"/>
            <a:endParaRPr lang="pt-BR" altLang="pt-BR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64608" y="3471788"/>
            <a:ext cx="29067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j-lt"/>
              </a:rPr>
              <a:t>www.assemae.org.br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6" y="4274988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325316" y="4408338"/>
            <a:ext cx="30099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latin typeface="+mj-lt"/>
              </a:rPr>
              <a:t>www.facebook.com/Assemae</a:t>
            </a:r>
            <a:endParaRPr lang="pt-BR" sz="1800" b="1" dirty="0">
              <a:latin typeface="+mj-lt"/>
            </a:endParaRPr>
          </a:p>
        </p:txBody>
      </p:sp>
      <p:pic>
        <p:nvPicPr>
          <p:cNvPr id="11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72" y="4263876"/>
            <a:ext cx="749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545709" y="4479776"/>
            <a:ext cx="12446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latin typeface="+mj-lt"/>
              </a:rPr>
              <a:t>@Assemae</a:t>
            </a:r>
          </a:p>
        </p:txBody>
      </p:sp>
    </p:spTree>
    <p:extLst>
      <p:ext uri="{BB962C8B-B14F-4D97-AF65-F5344CB8AC3E}">
        <p14:creationId xmlns:p14="http://schemas.microsoft.com/office/powerpoint/2010/main" val="283104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622661" y="221751"/>
            <a:ext cx="3164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Realidade Brasileira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4980" y="908720"/>
            <a:ext cx="8141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Brasil tem bons índices de </a:t>
            </a:r>
            <a:r>
              <a:rPr lang="pt-BR" b="1" dirty="0" smtClean="0"/>
              <a:t>abastecimento de água </a:t>
            </a:r>
            <a:r>
              <a:rPr lang="pt-BR" dirty="0" smtClean="0"/>
              <a:t>(</a:t>
            </a:r>
            <a:r>
              <a:rPr lang="pt-BR" b="1" dirty="0" smtClean="0"/>
              <a:t>93,2% da população urbana</a:t>
            </a:r>
            <a:r>
              <a:rPr lang="pt-BR" dirty="0" smtClean="0"/>
              <a:t>), mas ainda precisa avançar muito nas outras vertentes do saneamento básico. </a:t>
            </a:r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b="1" dirty="0" smtClean="0"/>
              <a:t>tratamento de esgotos </a:t>
            </a:r>
            <a:r>
              <a:rPr lang="pt-BR" dirty="0" smtClean="0"/>
              <a:t>nas áreas urbanas corresponde a </a:t>
            </a:r>
            <a:r>
              <a:rPr lang="pt-BR" b="1" dirty="0" smtClean="0"/>
              <a:t>40,8%</a:t>
            </a:r>
            <a:r>
              <a:rPr lang="pt-BR" dirty="0" smtClean="0"/>
              <a:t>. Enquanto isso, desperdiçamos </a:t>
            </a:r>
            <a:r>
              <a:rPr lang="pt-BR" b="1" dirty="0" smtClean="0"/>
              <a:t>36,7% da água tratada </a:t>
            </a:r>
            <a:r>
              <a:rPr lang="pt-BR" dirty="0" smtClean="0"/>
              <a:t>por conta das </a:t>
            </a:r>
            <a:r>
              <a:rPr lang="pt-BR" b="1" dirty="0" smtClean="0"/>
              <a:t>perdas</a:t>
            </a:r>
            <a:r>
              <a:rPr lang="pt-BR" dirty="0" smtClean="0"/>
              <a:t>, e somos considerados o </a:t>
            </a:r>
            <a:r>
              <a:rPr lang="pt-BR" b="1" dirty="0" smtClean="0"/>
              <a:t>5º maior gerador de resíduos sólidos </a:t>
            </a:r>
            <a:r>
              <a:rPr lang="pt-BR" dirty="0" smtClean="0"/>
              <a:t>do mundo. </a:t>
            </a:r>
            <a:endParaRPr lang="pt-BR" dirty="0" smtClean="0"/>
          </a:p>
        </p:txBody>
      </p:sp>
      <p:pic>
        <p:nvPicPr>
          <p:cNvPr id="1026" name="Picture 2" descr="C:\Users\gabriel.silva\Desktop\destaque-269798-240712--a9--foto-dengue--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65948"/>
            <a:ext cx="4104456" cy="256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57864" y="2924944"/>
            <a:ext cx="3319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Cerca de </a:t>
            </a:r>
            <a:r>
              <a:rPr lang="pt-BR" dirty="0"/>
              <a:t>70% da população, que </a:t>
            </a:r>
            <a:r>
              <a:rPr lang="pt-BR" dirty="0" smtClean="0"/>
              <a:t>compõe </a:t>
            </a:r>
            <a:r>
              <a:rPr lang="pt-BR" dirty="0"/>
              <a:t>o déficit de acesso ao abastecimento de água, </a:t>
            </a:r>
            <a:r>
              <a:rPr lang="pt-BR" dirty="0" smtClean="0"/>
              <a:t>possui </a:t>
            </a:r>
            <a:r>
              <a:rPr lang="pt-BR" dirty="0"/>
              <a:t>renda domiciliar mensal de até ½ salário mínimo por morador, ou seja, </a:t>
            </a:r>
            <a:r>
              <a:rPr lang="pt-BR" dirty="0" smtClean="0"/>
              <a:t>apresenta </a:t>
            </a:r>
            <a:r>
              <a:rPr lang="pt-BR" b="1" dirty="0"/>
              <a:t>baixa capacidade de pagamento.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32812" y="5209455"/>
            <a:ext cx="1031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u="sng" dirty="0" smtClean="0"/>
              <a:t>Fonte: SNIS</a:t>
            </a:r>
            <a:endParaRPr lang="pt-BR" sz="1400" b="1" u="sng" dirty="0"/>
          </a:p>
        </p:txBody>
      </p:sp>
    </p:spTree>
    <p:extLst>
      <p:ext uri="{BB962C8B-B14F-4D97-AF65-F5344CB8AC3E}">
        <p14:creationId xmlns:p14="http://schemas.microsoft.com/office/powerpoint/2010/main" val="18629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40722" y="260648"/>
            <a:ext cx="80625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solução para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resolver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desafios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saneamento? 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gabriel.silva\Desktop\RU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028">
            <a:off x="4926356" y="1964518"/>
            <a:ext cx="3754238" cy="252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briel.silva\Desktop\Saneamento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992532" cy="267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5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096852" y="140966"/>
            <a:ext cx="495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Apresentamos uma alternativa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96466" y="660352"/>
            <a:ext cx="7243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Saneamento Público Municipal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Z:\Documentos\2017\Apresentações\Painel 1 - 47 Congresso da Assemae\adutora_cruz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7"/>
          <a:stretch/>
        </p:blipFill>
        <p:spPr bwMode="auto">
          <a:xfrm rot="343440">
            <a:off x="1623399" y="3702358"/>
            <a:ext cx="2670034" cy="170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Documentos\2017\Apresentações\Painel 1 - 47 Congresso da Assemae\Lixeira Consimares 14jan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11182"/>
          <a:stretch/>
        </p:blipFill>
        <p:spPr bwMode="auto">
          <a:xfrm rot="21232081">
            <a:off x="4919040" y="3732358"/>
            <a:ext cx="2729473" cy="173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Documentos\2017\Apresentações\Painel 1 - 47 Congresso da Assemae\Córrego Guaixaya após canalização 2 - foto Divulgação Semas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9"/>
          <a:stretch/>
        </p:blipFill>
        <p:spPr bwMode="auto">
          <a:xfrm rot="21278499">
            <a:off x="1293305" y="1574436"/>
            <a:ext cx="2654985" cy="157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Documentos\2017\Apresentações\Painel 1 - 47 Congresso da Assemae\Aérea - Vista Geral 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6469" r="8764" b="14554"/>
          <a:stretch/>
        </p:blipFill>
        <p:spPr bwMode="auto">
          <a:xfrm rot="376228">
            <a:off x="4940531" y="1595731"/>
            <a:ext cx="2686491" cy="163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:\Documentos\2017\47º Congresso Nacional\Site\Map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43330"/>
            <a:ext cx="2860640" cy="30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699792" y="260648"/>
            <a:ext cx="3399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diz a legislação</a:t>
            </a:r>
            <a:endParaRPr lang="pt-B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11742" y="1350630"/>
            <a:ext cx="7685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A Constituição Brasileira estabele</a:t>
            </a:r>
            <a:r>
              <a:rPr lang="pt-BR" sz="2000" b="1" dirty="0" smtClean="0"/>
              <a:t>c</a:t>
            </a:r>
            <a:r>
              <a:rPr lang="pt-BR" sz="2000" b="1" dirty="0" smtClean="0"/>
              <a:t>e como </a:t>
            </a:r>
            <a:r>
              <a:rPr lang="pt-BR" sz="2000" b="1" dirty="0" smtClean="0"/>
              <a:t>competência dos municípios a organização e prestação dos serviços públicos de interesse local. 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00811" y="2492896"/>
            <a:ext cx="7778724" cy="2808311"/>
          </a:xfrm>
          <a:prstGeom prst="roundRect">
            <a:avLst/>
          </a:prstGeom>
          <a:gradFill flip="none" rotWithShape="1">
            <a:gsLst>
              <a:gs pos="0">
                <a:srgbClr val="D76F41">
                  <a:shade val="30000"/>
                  <a:satMod val="115000"/>
                </a:srgbClr>
              </a:gs>
              <a:gs pos="50000">
                <a:srgbClr val="D76F41">
                  <a:shade val="67500"/>
                  <a:satMod val="115000"/>
                </a:srgbClr>
              </a:gs>
              <a:gs pos="100000">
                <a:srgbClr val="D76F41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187624" y="2852936"/>
            <a:ext cx="7095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Entendem-se como serviços públicos de interesse local todas as atividades de caráter universal, prestadas ou postas à disposição da sociedade de forma contínua, sob regime de direito público, executadas direta ou indiretamente pelo poder público municipal, relativas a comodidades e utilidades essenciais de interesse da comunidade local. </a:t>
            </a:r>
          </a:p>
        </p:txBody>
      </p:sp>
    </p:spTree>
    <p:extLst>
      <p:ext uri="{BB962C8B-B14F-4D97-AF65-F5344CB8AC3E}">
        <p14:creationId xmlns:p14="http://schemas.microsoft.com/office/powerpoint/2010/main" val="323646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28032" y="1772816"/>
            <a:ext cx="2731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São serviços municipais de saneamento básico aqueles organizados, geridos e destinados à operação das atividades de saneamento básico, exclusivamente, pelos respectivos municípios.  </a:t>
            </a:r>
          </a:p>
        </p:txBody>
      </p:sp>
      <p:pic>
        <p:nvPicPr>
          <p:cNvPr id="9" name="Picture 3" descr="Z:\Documentos\2016\Redes Sociais\Manutenção Campolim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849">
            <a:off x="3694318" y="395892"/>
            <a:ext cx="4716549" cy="461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9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403648" y="260648"/>
            <a:ext cx="663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do setor de saneamento municipal</a:t>
            </a:r>
            <a:endParaRPr lang="pt-B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09605"/>
              </p:ext>
            </p:extLst>
          </p:nvPr>
        </p:nvGraphicFramePr>
        <p:xfrm>
          <a:off x="1254954" y="1484784"/>
          <a:ext cx="6768752" cy="3473368"/>
        </p:xfrm>
        <a:graphic>
          <a:graphicData uri="http://schemas.openxmlformats.org/drawingml/2006/table">
            <a:tbl>
              <a:tblPr/>
              <a:tblGrid>
                <a:gridCol w="1091735"/>
                <a:gridCol w="5677017"/>
              </a:tblGrid>
              <a:tr h="6660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Administração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pública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direta: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Prefeitura Municipal;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Autarquias: 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SAAEs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Departamentos, Superintendências, Centros de Operações, Autarquia Municipal, Agência, </a:t>
                      </a:r>
                      <a:r>
                        <a:rPr lang="pt-BR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etc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algn="l" fontAlgn="ctr"/>
                      <a:endParaRPr lang="pt-B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Sociedade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Mista/Empresa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Pública: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Sociedade de economia mista com administração pública, empresa pública, organização social;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Empresa Privada: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Águas, Concessionárias, 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PPPs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etc.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90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abriel.silva\Desktop\fundo power 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77"/>
            <a:ext cx="9144000" cy="61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cumentos\2017\47º Congresso Nacional\Banners\BannerPC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7560"/>
            <a:ext cx="9144000" cy="11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820451"/>
              </p:ext>
            </p:extLst>
          </p:nvPr>
        </p:nvGraphicFramePr>
        <p:xfrm>
          <a:off x="611560" y="809327"/>
          <a:ext cx="7633642" cy="451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385390" y="332656"/>
            <a:ext cx="663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do setor de saneamento municipal</a:t>
            </a:r>
            <a:endParaRPr lang="pt-B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3190" y="5289954"/>
            <a:ext cx="1012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u="sng" dirty="0" smtClean="0"/>
              <a:t>Fonte: SNIS</a:t>
            </a:r>
            <a:endParaRPr lang="pt-BR" sz="1400" u="sng" dirty="0"/>
          </a:p>
        </p:txBody>
      </p:sp>
    </p:spTree>
    <p:extLst>
      <p:ext uri="{BB962C8B-B14F-4D97-AF65-F5344CB8AC3E}">
        <p14:creationId xmlns:p14="http://schemas.microsoft.com/office/powerpoint/2010/main" val="200273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1154</Words>
  <Application>Microsoft Office PowerPoint</Application>
  <PresentationFormat>Apresentação na tela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Gabriel Silva</cp:lastModifiedBy>
  <cp:revision>65</cp:revision>
  <dcterms:created xsi:type="dcterms:W3CDTF">2017-06-08T19:56:26Z</dcterms:created>
  <dcterms:modified xsi:type="dcterms:W3CDTF">2017-06-16T18:19:31Z</dcterms:modified>
</cp:coreProperties>
</file>