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9" r:id="rId2"/>
    <p:sldId id="299" r:id="rId3"/>
    <p:sldId id="32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29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ália Guedes" initials="R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a_000\Nicolas\1.1-TCC\_1-Producao\1-Estudo-Oferta\ESTUDO%20PLUVIOMETR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08759584185837"/>
          <c:y val="2.2917591285472973E-2"/>
          <c:w val="0.63682316531299732"/>
          <c:h val="0.963134643997525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Plan1!$F$6:$F$33</c:f>
              <c:strCache>
                <c:ptCount val="28"/>
                <c:pt idx="0">
                  <c:v>Tocantins</c:v>
                </c:pt>
                <c:pt idx="1">
                  <c:v>Goiás</c:v>
                </c:pt>
                <c:pt idx="2">
                  <c:v>Rio de Janeiro</c:v>
                </c:pt>
                <c:pt idx="3">
                  <c:v>Mato Grosso</c:v>
                </c:pt>
                <c:pt idx="4">
                  <c:v>Paraná</c:v>
                </c:pt>
                <c:pt idx="5">
                  <c:v>Minas Gerais</c:v>
                </c:pt>
                <c:pt idx="6">
                  <c:v>Distrito Federal</c:v>
                </c:pt>
                <c:pt idx="7">
                  <c:v>São Paulo</c:v>
                </c:pt>
                <c:pt idx="8">
                  <c:v>Espírito Santo</c:v>
                </c:pt>
                <c:pt idx="9">
                  <c:v>Paraíba</c:v>
                </c:pt>
                <c:pt idx="10">
                  <c:v>Rio Grande do Sul</c:v>
                </c:pt>
                <c:pt idx="11">
                  <c:v>Santa Catarina</c:v>
                </c:pt>
                <c:pt idx="12">
                  <c:v>BRASIL</c:v>
                </c:pt>
                <c:pt idx="13">
                  <c:v>Bahia</c:v>
                </c:pt>
                <c:pt idx="14">
                  <c:v>Ceará</c:v>
                </c:pt>
                <c:pt idx="15">
                  <c:v>Pará</c:v>
                </c:pt>
                <c:pt idx="16">
                  <c:v>Mato Grosso do Sul</c:v>
                </c:pt>
                <c:pt idx="17">
                  <c:v>Piauí</c:v>
                </c:pt>
                <c:pt idx="18">
                  <c:v>Amazonas</c:v>
                </c:pt>
                <c:pt idx="19">
                  <c:v>Alagoas</c:v>
                </c:pt>
                <c:pt idx="20">
                  <c:v>Sergipe</c:v>
                </c:pt>
                <c:pt idx="21">
                  <c:v>Rio Grande do Norte</c:v>
                </c:pt>
                <c:pt idx="22">
                  <c:v>Rondônia</c:v>
                </c:pt>
                <c:pt idx="23">
                  <c:v>Pernambuco</c:v>
                </c:pt>
                <c:pt idx="24">
                  <c:v>Acre</c:v>
                </c:pt>
                <c:pt idx="25">
                  <c:v>Maranhão</c:v>
                </c:pt>
                <c:pt idx="26">
                  <c:v>Roraima</c:v>
                </c:pt>
                <c:pt idx="27">
                  <c:v>Amapá</c:v>
                </c:pt>
              </c:strCache>
            </c:strRef>
          </c:cat>
          <c:val>
            <c:numRef>
              <c:f>Plan1!$G$6:$G$33</c:f>
              <c:numCache>
                <c:formatCode>0.0%</c:formatCode>
                <c:ptCount val="28"/>
                <c:pt idx="0">
                  <c:v>0.30100000000000032</c:v>
                </c:pt>
                <c:pt idx="1">
                  <c:v>0.30200000000000032</c:v>
                </c:pt>
                <c:pt idx="2">
                  <c:v>0.31400000000000028</c:v>
                </c:pt>
                <c:pt idx="3">
                  <c:v>0.31900000000000034</c:v>
                </c:pt>
                <c:pt idx="4">
                  <c:v>0.34700000000000031</c:v>
                </c:pt>
                <c:pt idx="5">
                  <c:v>0.35100000000000031</c:v>
                </c:pt>
                <c:pt idx="6">
                  <c:v>0.35200000000000031</c:v>
                </c:pt>
                <c:pt idx="7">
                  <c:v>0.36100000000000032</c:v>
                </c:pt>
                <c:pt idx="8">
                  <c:v>0.36300000000000032</c:v>
                </c:pt>
                <c:pt idx="9">
                  <c:v>0.36500000000000032</c:v>
                </c:pt>
                <c:pt idx="10">
                  <c:v>0.37000000000000027</c:v>
                </c:pt>
                <c:pt idx="11">
                  <c:v>0.37300000000000028</c:v>
                </c:pt>
                <c:pt idx="12">
                  <c:v>0.38100000000000034</c:v>
                </c:pt>
                <c:pt idx="13">
                  <c:v>0.38400000000000034</c:v>
                </c:pt>
                <c:pt idx="14">
                  <c:v>0.40600000000000008</c:v>
                </c:pt>
                <c:pt idx="15">
                  <c:v>0.42800000000000032</c:v>
                </c:pt>
                <c:pt idx="16">
                  <c:v>0.43500000000000028</c:v>
                </c:pt>
                <c:pt idx="17">
                  <c:v>0.43700000000000033</c:v>
                </c:pt>
                <c:pt idx="18">
                  <c:v>0.44800000000000001</c:v>
                </c:pt>
                <c:pt idx="19">
                  <c:v>0.45900000000000002</c:v>
                </c:pt>
                <c:pt idx="20">
                  <c:v>0.47700000000000031</c:v>
                </c:pt>
                <c:pt idx="21">
                  <c:v>0.49900000000000028</c:v>
                </c:pt>
                <c:pt idx="22">
                  <c:v>0.50800000000000001</c:v>
                </c:pt>
                <c:pt idx="23">
                  <c:v>0.52600000000000002</c:v>
                </c:pt>
                <c:pt idx="24">
                  <c:v>0.61100000000000054</c:v>
                </c:pt>
                <c:pt idx="25">
                  <c:v>0.62900000000000056</c:v>
                </c:pt>
                <c:pt idx="26">
                  <c:v>0.6660000000000007</c:v>
                </c:pt>
                <c:pt idx="27">
                  <c:v>0.70500000000000052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4329216"/>
        <c:axId val="234330752"/>
      </c:barChart>
      <c:catAx>
        <c:axId val="2343292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cap="small" baseline="0"/>
            </a:pPr>
            <a:endParaRPr lang="pt-BR"/>
          </a:p>
        </c:txPr>
        <c:crossAx val="234330752"/>
        <c:crosses val="autoZero"/>
        <c:auto val="1"/>
        <c:lblAlgn val="ctr"/>
        <c:lblOffset val="100"/>
        <c:noMultiLvlLbl val="0"/>
      </c:catAx>
      <c:valAx>
        <c:axId val="2343307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343292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-1.9088523025530938E-7"/>
                  <c:y val="2.3147783610382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31481481481481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Plan1!$D$4:$D$15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Plan1!$J$4:$J$15</c:f>
              <c:numCache>
                <c:formatCode>0</c:formatCode>
                <c:ptCount val="12"/>
                <c:pt idx="0">
                  <c:v>48.997408811129795</c:v>
                </c:pt>
                <c:pt idx="1">
                  <c:v>67.14367166565971</c:v>
                </c:pt>
                <c:pt idx="2">
                  <c:v>94.079740788652956</c:v>
                </c:pt>
                <c:pt idx="3">
                  <c:v>225.17761340149278</c:v>
                </c:pt>
                <c:pt idx="4">
                  <c:v>371.81558220625516</c:v>
                </c:pt>
                <c:pt idx="5">
                  <c:v>231.56111808577441</c:v>
                </c:pt>
                <c:pt idx="6">
                  <c:v>145.16034555090624</c:v>
                </c:pt>
                <c:pt idx="7">
                  <c:v>113.15022800000011</c:v>
                </c:pt>
                <c:pt idx="8">
                  <c:v>66.736536000000143</c:v>
                </c:pt>
                <c:pt idx="9">
                  <c:v>44.796000000000099</c:v>
                </c:pt>
                <c:pt idx="10">
                  <c:v>51.771339129525124</c:v>
                </c:pt>
                <c:pt idx="11">
                  <c:v>59.762576823869431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19424"/>
        <c:axId val="234920960"/>
      </c:barChart>
      <c:catAx>
        <c:axId val="23491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4920960"/>
        <c:crosses val="autoZero"/>
        <c:auto val="1"/>
        <c:lblAlgn val="ctr"/>
        <c:lblOffset val="100"/>
        <c:noMultiLvlLbl val="0"/>
      </c:catAx>
      <c:valAx>
        <c:axId val="234920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 cap="small" baseline="0">
                    <a:latin typeface="Tw Cen MT" pitchFamily="34" charset="0"/>
                  </a:defRPr>
                </a:pPr>
                <a:r>
                  <a:rPr lang="pt-BR" b="0" cap="small" baseline="0">
                    <a:latin typeface="Tw Cen MT" pitchFamily="34" charset="0"/>
                  </a:rPr>
                  <a:t>Precipitação média (mm)</a:t>
                </a:r>
              </a:p>
            </c:rich>
          </c:tx>
          <c:layout>
            <c:manualLayout>
              <c:xMode val="edge"/>
              <c:yMode val="edge"/>
              <c:x val="8.0152384502080419E-3"/>
              <c:y val="0.1097096850349961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349194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1700808"/>
            <a:ext cx="8424936" cy="2448272"/>
          </a:xfrm>
        </p:spPr>
        <p:txBody>
          <a:bodyPr anchor="ctr" anchorCtr="0">
            <a:normAutofit/>
          </a:bodyPr>
          <a:lstStyle/>
          <a:p>
            <a:r>
              <a:rPr lang="pt-BR" sz="3200" b="1" dirty="0">
                <a:latin typeface="Tw Cen MT Condensed" pitchFamily="34" charset="0"/>
              </a:rPr>
              <a:t>APROVEITAMENTO DE ÁGUAS PLUVIAIS PARA UTILIZAÇÃO EM CAMINHÕES DE MANUTENÇÃO DE REDES COLETORAS DE ESGOTO: </a:t>
            </a:r>
            <a:r>
              <a:rPr lang="pt-BR" sz="3200" dirty="0">
                <a:latin typeface="Tw Cen MT Condensed" pitchFamily="34" charset="0"/>
              </a:rPr>
              <a:t>ESTUDO DE CASO NA UNIDADE REGIONAL DE PIRAJÁ EM </a:t>
            </a:r>
            <a:r>
              <a:rPr lang="pt-BR" sz="3200" dirty="0" smtClean="0">
                <a:latin typeface="Tw Cen MT Condensed" pitchFamily="34" charset="0"/>
              </a:rPr>
              <a:t>SALVADOR-BAHIA</a:t>
            </a:r>
            <a:endParaRPr lang="pt-BR" sz="3200" b="1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861470"/>
            <a:ext cx="7776864" cy="1655762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/>
              <a:t>Autores:</a:t>
            </a:r>
          </a:p>
          <a:p>
            <a:pPr algn="l"/>
            <a:r>
              <a:rPr lang="pt-BR" sz="2800" dirty="0" err="1" smtClean="0"/>
              <a:t>Nícolas</a:t>
            </a:r>
            <a:r>
              <a:rPr lang="pt-BR" sz="2800" dirty="0" smtClean="0"/>
              <a:t> de Aquino Araújo</a:t>
            </a:r>
            <a:endParaRPr lang="pt-BR" sz="2800" dirty="0" smtClean="0"/>
          </a:p>
          <a:p>
            <a:pPr algn="l"/>
            <a:r>
              <a:rPr lang="pt-BR" sz="2800" dirty="0" err="1" smtClean="0"/>
              <a:t>Renavan</a:t>
            </a:r>
            <a:r>
              <a:rPr lang="pt-BR" sz="2800" dirty="0" smtClean="0"/>
              <a:t> Andrade Sobrinho</a:t>
            </a:r>
            <a:endParaRPr lang="pt-BR" sz="2800" dirty="0"/>
          </a:p>
        </p:txBody>
      </p:sp>
      <p:pic>
        <p:nvPicPr>
          <p:cNvPr id="6" name="Picture 2" descr="LogoUF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36"/>
            <a:ext cx="1111988" cy="15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" y="28765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>
                <a:latin typeface="Tw Cen MT Condensed" pitchFamily="34" charset="0"/>
              </a:rPr>
              <a:t>3</a:t>
            </a:r>
            <a:r>
              <a:rPr lang="pt-BR" sz="3300" cap="small" dirty="0" smtClean="0">
                <a:latin typeface="Tw Cen MT Condensed" pitchFamily="34" charset="0"/>
              </a:rPr>
              <a:t>. FUNDAMENTAÇÃO TEÓRICA:</a:t>
            </a:r>
            <a:r>
              <a:rPr lang="pt-BR" sz="3500" cap="small" dirty="0" smtClean="0">
                <a:latin typeface="Tw Cen MT Condensed" pitchFamily="34" charset="0"/>
              </a:rPr>
              <a:t> </a:t>
            </a:r>
            <a:r>
              <a:rPr lang="pt-BR" sz="3000" cap="small" dirty="0" smtClean="0">
                <a:latin typeface="Tw Cen MT Condensed" pitchFamily="34" charset="0"/>
              </a:rPr>
              <a:t>Serviços de manutenção de redes coletoras de esgoto</a:t>
            </a:r>
          </a:p>
        </p:txBody>
      </p:sp>
      <p:pic>
        <p:nvPicPr>
          <p:cNvPr id="6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b="14813"/>
          <a:stretch/>
        </p:blipFill>
        <p:spPr bwMode="auto">
          <a:xfrm>
            <a:off x="1120814" y="1300203"/>
            <a:ext cx="3024336" cy="2316836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/>
          <a:stretch/>
        </p:blipFill>
        <p:spPr bwMode="auto">
          <a:xfrm>
            <a:off x="4613176" y="1285780"/>
            <a:ext cx="3271192" cy="2331259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3390" b="16356"/>
          <a:stretch/>
        </p:blipFill>
        <p:spPr bwMode="auto">
          <a:xfrm>
            <a:off x="2483768" y="4088725"/>
            <a:ext cx="3780155" cy="2220595"/>
          </a:xfrm>
          <a:prstGeom prst="rect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228468" y="808726"/>
            <a:ext cx="26650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Caminhão </a:t>
            </a:r>
            <a:r>
              <a:rPr lang="pt-BR" sz="2500" cap="small" dirty="0" err="1" smtClean="0">
                <a:latin typeface="Tw Cen MT Condensed" pitchFamily="34" charset="0"/>
              </a:rPr>
              <a:t>hidrojato</a:t>
            </a:r>
            <a:endParaRPr lang="pt-BR" sz="2500" cap="small" dirty="0">
              <a:latin typeface="Tw Cen MT Condensed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41944" y="808726"/>
            <a:ext cx="28136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cap="small" dirty="0">
                <a:latin typeface="Tw Cen MT Condensed" pitchFamily="34" charset="0"/>
              </a:rPr>
              <a:t>Caminhão "vácuo” ou </a:t>
            </a:r>
            <a:r>
              <a:rPr lang="pt-BR" sz="2500" cap="small" dirty="0" err="1">
                <a:latin typeface="Tw Cen MT Condensed" pitchFamily="34" charset="0"/>
              </a:rPr>
              <a:t>Vacuum</a:t>
            </a:r>
            <a:endParaRPr lang="pt-BR" sz="2500" cap="small" dirty="0">
              <a:latin typeface="Tw Cen MT Condensed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33617" y="3617038"/>
            <a:ext cx="30804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cap="small" dirty="0">
                <a:latin typeface="Tw Cen MT Condensed" pitchFamily="34" charset="0"/>
              </a:rPr>
              <a:t>Caminhão combinado </a:t>
            </a:r>
            <a:r>
              <a:rPr lang="pt-BR" sz="2500" cap="small" dirty="0" err="1">
                <a:latin typeface="Tw Cen MT Condensed" pitchFamily="34" charset="0"/>
              </a:rPr>
              <a:t>hidrovácuo</a:t>
            </a:r>
            <a:endParaRPr lang="pt-BR" sz="2500" cap="small" dirty="0">
              <a:latin typeface="Tw Cen MT Condensed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63923" y="5356631"/>
            <a:ext cx="302409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err="1" smtClean="0">
                <a:latin typeface="Tw Cen MT Condensed" pitchFamily="34" charset="0"/>
              </a:rPr>
              <a:t>MCidades</a:t>
            </a:r>
            <a:r>
              <a:rPr lang="pt-BR" sz="2000" cap="small" dirty="0" smtClean="0">
                <a:latin typeface="Tw Cen MT Condensed" pitchFamily="34" charset="0"/>
              </a:rPr>
              <a:t> </a:t>
            </a:r>
            <a:r>
              <a:rPr lang="pt-BR" sz="2000" cap="small" dirty="0">
                <a:latin typeface="Tw Cen MT Condensed" pitchFamily="34" charset="0"/>
              </a:rPr>
              <a:t>(</a:t>
            </a:r>
            <a:r>
              <a:rPr lang="pt-BR" sz="2000" cap="small" dirty="0" smtClean="0">
                <a:latin typeface="Tw Cen MT Condensed" pitchFamily="34" charset="0"/>
              </a:rPr>
              <a:t>2008)</a:t>
            </a:r>
            <a:endParaRPr lang="pt-BR" sz="20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28765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>
                <a:latin typeface="Tw Cen MT Condensed" pitchFamily="34" charset="0"/>
              </a:rPr>
              <a:t>3</a:t>
            </a:r>
            <a:r>
              <a:rPr lang="pt-BR" sz="3300" cap="small" dirty="0" smtClean="0">
                <a:latin typeface="Tw Cen MT Condensed" pitchFamily="34" charset="0"/>
              </a:rPr>
              <a:t>. FUNDAMENTAÇÃO TEÓRICA:</a:t>
            </a:r>
            <a:r>
              <a:rPr lang="pt-BR" sz="3500" cap="small" dirty="0" smtClean="0">
                <a:latin typeface="Tw Cen MT Condensed" pitchFamily="34" charset="0"/>
              </a:rPr>
              <a:t> </a:t>
            </a:r>
            <a:r>
              <a:rPr lang="pt-BR" sz="3000" cap="small" dirty="0" smtClean="0">
                <a:latin typeface="Tw Cen MT Condensed" pitchFamily="34" charset="0"/>
              </a:rPr>
              <a:t>Sistema de Aproveitamento de Águas Pluviais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7992888" cy="5298335"/>
          </a:xfrm>
        </p:spPr>
        <p:txBody>
          <a:bodyPr>
            <a:noAutofit/>
          </a:bodyPr>
          <a:lstStyle/>
          <a:p>
            <a:r>
              <a:rPr lang="pt-BR" sz="3000" cap="small" dirty="0" smtClean="0">
                <a:latin typeface="Tw Cen MT Condensed" pitchFamily="34" charset="0"/>
              </a:rPr>
              <a:t>ABNT NBR 15.527/07: Água </a:t>
            </a:r>
            <a:r>
              <a:rPr lang="pt-BR" sz="3000" cap="small" dirty="0">
                <a:latin typeface="Tw Cen MT Condensed" pitchFamily="34" charset="0"/>
              </a:rPr>
              <a:t>de chuva - Aproveitamento de coberturas em áreas urbanas para fins não potáveis - Requisitos. </a:t>
            </a:r>
          </a:p>
          <a:p>
            <a:endParaRPr lang="pt-BR" sz="3000" cap="small" dirty="0" smtClean="0">
              <a:latin typeface="Tw Cen MT Condensed" pitchFamily="34" charset="0"/>
              <a:ea typeface="+mj-ea"/>
              <a:cs typeface="+mj-cs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95802"/>
              </p:ext>
            </p:extLst>
          </p:nvPr>
        </p:nvGraphicFramePr>
        <p:xfrm>
          <a:off x="1882170" y="2206142"/>
          <a:ext cx="5498142" cy="3386274"/>
        </p:xfrm>
        <a:graphic>
          <a:graphicData uri="http://schemas.openxmlformats.org/drawingml/2006/table">
            <a:tbl>
              <a:tblPr firstRow="1" bandRow="1"/>
              <a:tblGrid>
                <a:gridCol w="2845565"/>
                <a:gridCol w="2652577"/>
              </a:tblGrid>
              <a:tr h="582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Uso da água da chuva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Tipo de tratamento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2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Irrigação de jardins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Não é necessário tratamento algum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Irrigadores, combate a incêndios, condicionadores de 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É necessário cuidados para manter os equipamentos em boas condições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4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Sistemas decorativos aquáticos, descargas sanitárias em banheiros, lavagem de roupas e lavagem de carros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Tratamento higiênico devido ao possível contato da água com as pessoas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Banho, piscinas, consumo humano e preparo de alimentos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n-ea"/>
                          <a:cs typeface="+mn-cs"/>
                        </a:rPr>
                        <a:t>Desinfecção, pois a água é ingerida direta ou indiretamente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2183160" y="5549170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adaptado de </a:t>
            </a:r>
            <a:r>
              <a:rPr lang="pt-BR" sz="2000" cap="small" dirty="0" err="1">
                <a:latin typeface="Tw Cen MT Condensed" pitchFamily="34" charset="0"/>
              </a:rPr>
              <a:t>Group</a:t>
            </a:r>
            <a:r>
              <a:rPr lang="pt-BR" sz="2000" cap="small" dirty="0">
                <a:latin typeface="Tw Cen MT Condensed" pitchFamily="34" charset="0"/>
              </a:rPr>
              <a:t> </a:t>
            </a:r>
            <a:r>
              <a:rPr lang="pt-BR" sz="2000" cap="small" dirty="0" err="1">
                <a:latin typeface="Tw Cen MT Condensed" pitchFamily="34" charset="0"/>
              </a:rPr>
              <a:t>Raindrops</a:t>
            </a:r>
            <a:r>
              <a:rPr lang="pt-BR" sz="2000" cap="small" dirty="0">
                <a:latin typeface="Tw Cen MT Condensed" pitchFamily="34" charset="0"/>
              </a:rPr>
              <a:t> (2002</a:t>
            </a:r>
            <a:r>
              <a:rPr lang="pt-BR" sz="2000" cap="small" dirty="0" smtClean="0">
                <a:latin typeface="Tw Cen MT Condensed" pitchFamily="34" charset="0"/>
              </a:rPr>
              <a:t>)</a:t>
            </a:r>
            <a:endParaRPr lang="pt-BR" sz="2000" cap="small" dirty="0">
              <a:latin typeface="Tw Cen MT Condensed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545644" y="1700808"/>
            <a:ext cx="41967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cap="small" dirty="0">
                <a:latin typeface="Tw Cen MT Condensed" pitchFamily="34" charset="0"/>
              </a:rPr>
              <a:t>Níveis de qualidade da água em função do uso</a:t>
            </a:r>
          </a:p>
        </p:txBody>
      </p:sp>
    </p:spTree>
    <p:extLst>
      <p:ext uri="{BB962C8B-B14F-4D97-AF65-F5344CB8AC3E}">
        <p14:creationId xmlns:p14="http://schemas.microsoft.com/office/powerpoint/2010/main" val="28517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" y="28765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>
                <a:latin typeface="Tw Cen MT Condensed" pitchFamily="34" charset="0"/>
              </a:rPr>
              <a:t>3</a:t>
            </a:r>
            <a:r>
              <a:rPr lang="pt-BR" sz="3300" cap="small" dirty="0" smtClean="0">
                <a:latin typeface="Tw Cen MT Condensed" pitchFamily="34" charset="0"/>
              </a:rPr>
              <a:t>. FUNDAMENTAÇÃO TEÓRICA:</a:t>
            </a:r>
            <a:r>
              <a:rPr lang="pt-BR" sz="3500" cap="small" dirty="0" smtClean="0">
                <a:latin typeface="Tw Cen MT Condensed" pitchFamily="34" charset="0"/>
              </a:rPr>
              <a:t> </a:t>
            </a:r>
            <a:r>
              <a:rPr lang="pt-BR" sz="3000" cap="small" dirty="0" smtClean="0">
                <a:latin typeface="Tw Cen MT Condensed" pitchFamily="34" charset="0"/>
              </a:rPr>
              <a:t>Sistema de Aproveitamento de Águas Pluviais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851920" y="5517232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smtClean="0">
                <a:latin typeface="Tw Cen MT Condensed" pitchFamily="34" charset="0"/>
              </a:rPr>
              <a:t>IPT </a:t>
            </a:r>
            <a:r>
              <a:rPr lang="pt-BR" sz="2000" cap="small" dirty="0">
                <a:latin typeface="Tw Cen MT Condensed" pitchFamily="34" charset="0"/>
              </a:rPr>
              <a:t>(</a:t>
            </a:r>
            <a:r>
              <a:rPr lang="pt-BR" sz="2000" cap="small" dirty="0" smtClean="0">
                <a:latin typeface="Tw Cen MT Condensed" pitchFamily="34" charset="0"/>
              </a:rPr>
              <a:t>2015)</a:t>
            </a:r>
            <a:endParaRPr lang="pt-BR" sz="2000" cap="small" dirty="0">
              <a:latin typeface="Tw Cen MT Condensed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57"/>
          <a:stretch>
            <a:fillRect/>
          </a:stretch>
        </p:blipFill>
        <p:spPr bwMode="auto">
          <a:xfrm>
            <a:off x="3203848" y="897773"/>
            <a:ext cx="4824536" cy="490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4" t="4289" r="2854" b="10001"/>
          <a:stretch/>
        </p:blipFill>
        <p:spPr bwMode="auto">
          <a:xfrm>
            <a:off x="467544" y="4565159"/>
            <a:ext cx="3168352" cy="174416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572000" y="4581128"/>
            <a:ext cx="93610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>
            <a:stCxn id="6" idx="1"/>
            <a:endCxn id="10" idx="3"/>
          </p:cNvCxnSpPr>
          <p:nvPr/>
        </p:nvCxnSpPr>
        <p:spPr>
          <a:xfrm flipH="1">
            <a:off x="3635896" y="5049180"/>
            <a:ext cx="936104" cy="388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" y="215642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Caracterização da área de estudo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12927" y="6125234"/>
            <a:ext cx="283346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smtClean="0">
                <a:latin typeface="Tw Cen MT Condensed" pitchFamily="34" charset="0"/>
              </a:rPr>
              <a:t>adaptado de Embasa (20181b)</a:t>
            </a:r>
            <a:endParaRPr lang="pt-BR" sz="2000" cap="small" dirty="0">
              <a:latin typeface="Tw Cen MT Condensed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7992888" cy="5298335"/>
          </a:xfrm>
        </p:spPr>
        <p:txBody>
          <a:bodyPr>
            <a:noAutofit/>
          </a:bodyPr>
          <a:lstStyle/>
          <a:p>
            <a:r>
              <a:rPr lang="pt-BR" sz="3000" cap="small" dirty="0" smtClean="0">
                <a:latin typeface="Tw Cen MT Condensed" pitchFamily="34" charset="0"/>
              </a:rPr>
              <a:t>Maior área de atuação</a:t>
            </a:r>
          </a:p>
          <a:p>
            <a:pPr marL="633413" lvl="1"/>
            <a:r>
              <a:rPr lang="pt-BR" sz="2600" cap="small" dirty="0" smtClean="0">
                <a:latin typeface="Tw Cen MT Condensed" pitchFamily="34" charset="0"/>
              </a:rPr>
              <a:t>Abastece 32,11% de Salvador</a:t>
            </a:r>
          </a:p>
          <a:p>
            <a:pPr marL="633413" lvl="1"/>
            <a:r>
              <a:rPr lang="pt-BR" sz="2600" cap="small" dirty="0">
                <a:latin typeface="Tw Cen MT Condensed" pitchFamily="34" charset="0"/>
              </a:rPr>
              <a:t>E</a:t>
            </a:r>
            <a:r>
              <a:rPr lang="pt-BR" sz="2600" cap="small" dirty="0" smtClean="0">
                <a:latin typeface="Tw Cen MT Condensed" pitchFamily="34" charset="0"/>
              </a:rPr>
              <a:t> toda Simões Filho</a:t>
            </a:r>
          </a:p>
          <a:p>
            <a:pPr marL="633413" lvl="1"/>
            <a:r>
              <a:rPr lang="pt-BR" sz="2600" cap="small" dirty="0" smtClean="0">
                <a:latin typeface="Tw Cen MT Condensed" pitchFamily="34" charset="0"/>
              </a:rPr>
              <a:t>População estimada: 1.031.220hab</a:t>
            </a:r>
          </a:p>
          <a:p>
            <a:r>
              <a:rPr lang="pt-BR" sz="3000" cap="small" dirty="0" smtClean="0">
                <a:latin typeface="Tw Cen MT Condensed" pitchFamily="34" charset="0"/>
              </a:rPr>
              <a:t>Maior número de ligações</a:t>
            </a:r>
          </a:p>
          <a:p>
            <a:pPr marL="633413" lvl="1"/>
            <a:r>
              <a:rPr lang="pt-BR" sz="2600" cap="small" dirty="0" smtClean="0">
                <a:latin typeface="Tw Cen MT Condensed" pitchFamily="34" charset="0"/>
              </a:rPr>
              <a:t>265.996 ligações existentes</a:t>
            </a:r>
          </a:p>
          <a:p>
            <a:r>
              <a:rPr lang="pt-BR" sz="3000" cap="small" dirty="0">
                <a:latin typeface="Tw Cen MT Condensed" pitchFamily="34" charset="0"/>
              </a:rPr>
              <a:t>25 setores de </a:t>
            </a:r>
            <a:r>
              <a:rPr lang="pt-BR" sz="3000" cap="small" dirty="0" smtClean="0">
                <a:latin typeface="Tw Cen MT Condensed" pitchFamily="34" charset="0"/>
              </a:rPr>
              <a:t>abastecimento</a:t>
            </a:r>
          </a:p>
          <a:p>
            <a:r>
              <a:rPr lang="pt-BR" sz="3000" cap="small" dirty="0" smtClean="0">
                <a:latin typeface="Tw Cen MT Condensed" pitchFamily="34" charset="0"/>
              </a:rPr>
              <a:t>1.642 km de redes de distribuição</a:t>
            </a:r>
          </a:p>
          <a:p>
            <a:r>
              <a:rPr lang="pt-BR" sz="3000" cap="small" dirty="0" smtClean="0">
                <a:latin typeface="Tw Cen MT Condensed" pitchFamily="34" charset="0"/>
              </a:rPr>
              <a:t>Média mensal de volume ofertado:</a:t>
            </a:r>
          </a:p>
          <a:p>
            <a:pPr lvl="1"/>
            <a:r>
              <a:rPr lang="pt-BR" sz="2600" cap="small" dirty="0" smtClean="0">
                <a:latin typeface="Tw Cen MT Condensed" pitchFamily="34" charset="0"/>
              </a:rPr>
              <a:t>89.459.620 m³ de água potável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52389" y="719698"/>
            <a:ext cx="23159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Área de atuação da UMJ</a:t>
            </a:r>
            <a:endParaRPr lang="pt-BR" sz="2500" cap="small" dirty="0">
              <a:latin typeface="Tw Cen MT Condensed" pitchFamily="34" charset="0"/>
            </a:endParaRPr>
          </a:p>
        </p:txBody>
      </p:sp>
      <p:pic>
        <p:nvPicPr>
          <p:cNvPr id="9" name="Imagem 8"/>
          <p:cNvPicPr/>
          <p:nvPr/>
        </p:nvPicPr>
        <p:blipFill rotWithShape="1">
          <a:blip r:embed="rId2"/>
          <a:srcRect l="25309" t="4740" r="32057"/>
          <a:stretch/>
        </p:blipFill>
        <p:spPr bwMode="auto">
          <a:xfrm>
            <a:off x="4599809" y="1136396"/>
            <a:ext cx="3716607" cy="46688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86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18864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Caracterização da área de estudo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36512" y="6485274"/>
            <a:ext cx="262778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smtClean="0">
                <a:latin typeface="Tw Cen MT Condensed" pitchFamily="34" charset="0"/>
              </a:rPr>
              <a:t>Google </a:t>
            </a:r>
            <a:r>
              <a:rPr lang="pt-BR" sz="2000" cap="small" dirty="0" err="1" smtClean="0">
                <a:latin typeface="Tw Cen MT Condensed" pitchFamily="34" charset="0"/>
              </a:rPr>
              <a:t>Maps</a:t>
            </a:r>
            <a:r>
              <a:rPr lang="pt-BR" sz="2000" cap="small" dirty="0" smtClean="0">
                <a:latin typeface="Tw Cen MT Condensed" pitchFamily="34" charset="0"/>
              </a:rPr>
              <a:t> (2018)</a:t>
            </a:r>
            <a:endParaRPr lang="pt-BR" sz="2000" cap="small" dirty="0">
              <a:latin typeface="Tw Cen MT Condensed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22953"/>
            <a:ext cx="7992888" cy="5298335"/>
          </a:xfrm>
        </p:spPr>
        <p:txBody>
          <a:bodyPr>
            <a:noAutofit/>
          </a:bodyPr>
          <a:lstStyle/>
          <a:p>
            <a:r>
              <a:rPr lang="pt-BR" sz="2600" cap="small" dirty="0" smtClean="0">
                <a:latin typeface="Tw Cen MT Condensed" pitchFamily="34" charset="0"/>
              </a:rPr>
              <a:t>Parque de Reservação de Pirajá: Rua Elísio Mesquita, nº 763, Pirajá - Salvador/BA</a:t>
            </a:r>
            <a:endParaRPr lang="pt-BR" sz="3000" cap="small" dirty="0" smtClean="0">
              <a:latin typeface="Tw Cen MT Condensed" pitchFamily="34" charset="0"/>
            </a:endParaRPr>
          </a:p>
          <a:p>
            <a:r>
              <a:rPr lang="pt-BR" sz="2600" cap="small" dirty="0" smtClean="0">
                <a:latin typeface="Tw Cen MT Condensed" pitchFamily="34" charset="0"/>
              </a:rPr>
              <a:t>19.195m²  de área total e 568m de perímetro</a:t>
            </a:r>
          </a:p>
          <a:p>
            <a:r>
              <a:rPr lang="pt-BR" sz="2600" cap="small" dirty="0" smtClean="0">
                <a:latin typeface="Tw Cen MT Condensed" pitchFamily="34" charset="0"/>
              </a:rPr>
              <a:t>Abastece as zonas 60 e 61 de Salvador: Lobato, Alto do Cabrito, Pirajá, Campinas e Marechal Rondon </a:t>
            </a:r>
            <a:endParaRPr lang="pt-BR" sz="3000" cap="small" dirty="0" smtClean="0">
              <a:latin typeface="Tw Cen MT Condensed" pitchFamily="34" charset="0"/>
            </a:endParaRPr>
          </a:p>
          <a:p>
            <a:endParaRPr lang="pt-BR" sz="3000" cap="small" dirty="0" smtClean="0">
              <a:latin typeface="Tw Cen MT Condensed" pitchFamily="34" charset="0"/>
              <a:ea typeface="+mj-ea"/>
              <a:cs typeface="+mj-cs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17326" t="14502" r="13202" b="13595"/>
          <a:stretch/>
        </p:blipFill>
        <p:spPr bwMode="auto">
          <a:xfrm>
            <a:off x="1648909" y="2720655"/>
            <a:ext cx="5875419" cy="34189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111535" y="2204864"/>
            <a:ext cx="29501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Vista aérea do Parque de Pirajá</a:t>
            </a:r>
            <a:endParaRPr lang="pt-BR" sz="25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18864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Determinação da área de captação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372990" y="5445224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smtClean="0">
                <a:latin typeface="Tw Cen MT Condensed" pitchFamily="34" charset="0"/>
              </a:rPr>
              <a:t>Google </a:t>
            </a:r>
            <a:r>
              <a:rPr lang="pt-BR" sz="2000" cap="small" dirty="0" err="1" smtClean="0">
                <a:latin typeface="Tw Cen MT Condensed" pitchFamily="34" charset="0"/>
              </a:rPr>
              <a:t>Maps</a:t>
            </a:r>
            <a:r>
              <a:rPr lang="pt-BR" sz="2000" cap="small" dirty="0" smtClean="0">
                <a:latin typeface="Tw Cen MT Condensed" pitchFamily="34" charset="0"/>
              </a:rPr>
              <a:t> (2018)</a:t>
            </a:r>
            <a:endParaRPr lang="pt-BR" sz="2000" cap="small" dirty="0">
              <a:latin typeface="Tw Cen MT Condensed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01912" y="3759749"/>
            <a:ext cx="14665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Área de coleta</a:t>
            </a:r>
            <a:endParaRPr lang="pt-BR" sz="2500" cap="small" dirty="0">
              <a:latin typeface="Tw Cen MT Condensed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22954"/>
            <a:ext cx="6120680" cy="2971576"/>
          </a:xfrm>
        </p:spPr>
        <p:txBody>
          <a:bodyPr>
            <a:noAutofit/>
          </a:bodyPr>
          <a:lstStyle/>
          <a:p>
            <a:r>
              <a:rPr lang="pt-BR" sz="2600" cap="small" dirty="0">
                <a:latin typeface="Tw Cen MT Condensed" pitchFamily="34" charset="0"/>
              </a:rPr>
              <a:t>6,77m de altura, em relação ao nível do </a:t>
            </a:r>
            <a:r>
              <a:rPr lang="pt-BR" sz="2600" cap="small" dirty="0" smtClean="0">
                <a:latin typeface="Tw Cen MT Condensed" pitchFamily="34" charset="0"/>
              </a:rPr>
              <a:t>terreno</a:t>
            </a:r>
            <a:endParaRPr lang="pt-BR" sz="2600" cap="small" dirty="0" smtClean="0">
              <a:latin typeface="Tw Cen MT Condensed" pitchFamily="34" charset="0"/>
              <a:ea typeface="+mj-ea"/>
              <a:cs typeface="+mj-cs"/>
            </a:endParaRP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1.067m² de área de cobertura</a:t>
            </a: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Superfície de concreto</a:t>
            </a:r>
          </a:p>
          <a:p>
            <a:r>
              <a:rPr lang="pt-BR" sz="2600" cap="small" dirty="0" err="1" smtClean="0">
                <a:latin typeface="Tw Cen MT Condensed" pitchFamily="34" charset="0"/>
                <a:ea typeface="+mj-ea"/>
                <a:cs typeface="+mj-cs"/>
              </a:rPr>
              <a:t>Coef</a:t>
            </a:r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. de rugosidade: </a:t>
            </a:r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Adotado 0,80</a:t>
            </a:r>
            <a:endParaRPr lang="pt-BR" sz="2600" cap="small" dirty="0" smtClean="0">
              <a:latin typeface="Tw Cen MT Condensed" pitchFamily="34" charset="0"/>
              <a:ea typeface="+mj-ea"/>
              <a:cs typeface="+mj-cs"/>
            </a:endParaRP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Calhas de concreto</a:t>
            </a: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Condutos de PVC</a:t>
            </a:r>
            <a:r>
              <a:rPr lang="pt-BR" sz="2600" b="1" cap="small" dirty="0" smtClean="0">
                <a:latin typeface="Tw Cen MT Condensed" pitchFamily="34" charset="0"/>
                <a:ea typeface="+mj-ea"/>
                <a:cs typeface="+mj-cs"/>
              </a:rPr>
              <a:t> </a:t>
            </a:r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– </a:t>
            </a:r>
            <a:r>
              <a:rPr lang="pt-BR" sz="2500" dirty="0"/>
              <a:t>Ø</a:t>
            </a:r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100mm </a:t>
            </a:r>
          </a:p>
        </p:txBody>
      </p:sp>
      <p:pic>
        <p:nvPicPr>
          <p:cNvPr id="12" name="Imagem 11"/>
          <p:cNvPicPr/>
          <p:nvPr/>
        </p:nvPicPr>
        <p:blipFill rotWithShape="1">
          <a:blip r:embed="rId2" cstate="print"/>
          <a:srcRect l="19873" t="1813" r="20676"/>
          <a:stretch/>
        </p:blipFill>
        <p:spPr bwMode="auto">
          <a:xfrm>
            <a:off x="780702" y="4221088"/>
            <a:ext cx="2592288" cy="21602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" b="1774"/>
          <a:stretch/>
        </p:blipFill>
        <p:spPr bwMode="auto">
          <a:xfrm>
            <a:off x="4139952" y="1671206"/>
            <a:ext cx="4680518" cy="286657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032448" y="4537775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smtClean="0">
                <a:latin typeface="Tw Cen MT Condensed" pitchFamily="34" charset="0"/>
              </a:rPr>
              <a:t>acervo do autor (2018)</a:t>
            </a:r>
            <a:endParaRPr lang="pt-BR" sz="2000" cap="small" dirty="0">
              <a:latin typeface="Tw Cen MT Condensed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355976" y="1182215"/>
            <a:ext cx="41764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Condutores verticais</a:t>
            </a:r>
            <a:endParaRPr lang="pt-BR" sz="25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1520" y="18864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Levantamento e análise dos dados pluviométricos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22954"/>
            <a:ext cx="6120680" cy="2971576"/>
          </a:xfrm>
        </p:spPr>
        <p:txBody>
          <a:bodyPr>
            <a:noAutofit/>
          </a:bodyPr>
          <a:lstStyle/>
          <a:p>
            <a:r>
              <a:rPr lang="pt-BR" sz="2600" cap="small" dirty="0" smtClean="0">
                <a:latin typeface="Tw Cen MT Condensed" pitchFamily="34" charset="0"/>
              </a:rPr>
              <a:t>Pluviômetro de Pirajá (cód. 292740801A)</a:t>
            </a: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Latitude </a:t>
            </a:r>
            <a:r>
              <a:rPr lang="pt-BR" sz="2600" cap="small" dirty="0">
                <a:latin typeface="Tw Cen MT Condensed" pitchFamily="34" charset="0"/>
                <a:ea typeface="+mj-ea"/>
                <a:cs typeface="+mj-cs"/>
              </a:rPr>
              <a:t>38°27’32</a:t>
            </a:r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” e </a:t>
            </a:r>
            <a:r>
              <a:rPr lang="pt-BR" sz="2600" cap="small" dirty="0">
                <a:latin typeface="Tw Cen MT Condensed" pitchFamily="34" charset="0"/>
                <a:ea typeface="+mj-ea"/>
                <a:cs typeface="+mj-cs"/>
              </a:rPr>
              <a:t>Longitude </a:t>
            </a:r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12°53’55”S</a:t>
            </a: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Altitude: 105m</a:t>
            </a: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Intervalo de dados: 07/01/2014 a 09/11/2018</a:t>
            </a: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Dados de 1768 dias</a:t>
            </a:r>
            <a:endParaRPr lang="pt-BR" sz="2600" cap="small" dirty="0">
              <a:latin typeface="Tw Cen MT Condensed" pitchFamily="34" charset="0"/>
              <a:ea typeface="+mj-ea"/>
              <a:cs typeface="+mj-cs"/>
            </a:endParaRPr>
          </a:p>
        </p:txBody>
      </p:sp>
      <p:pic>
        <p:nvPicPr>
          <p:cNvPr id="11" name="Imagem 10"/>
          <p:cNvPicPr/>
          <p:nvPr/>
        </p:nvPicPr>
        <p:blipFill rotWithShape="1">
          <a:blip r:embed="rId2"/>
          <a:srcRect l="20043" t="18731" r="22714" b="19627"/>
          <a:stretch/>
        </p:blipFill>
        <p:spPr bwMode="auto">
          <a:xfrm>
            <a:off x="1976561" y="3517951"/>
            <a:ext cx="4841182" cy="29310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051720" y="6557282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smtClean="0">
                <a:latin typeface="Tw Cen MT Condensed" pitchFamily="34" charset="0"/>
              </a:rPr>
              <a:t>acervo do autor (2018)</a:t>
            </a:r>
            <a:endParaRPr lang="pt-BR" sz="2000" cap="small" dirty="0">
              <a:latin typeface="Tw Cen MT Condensed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141376" y="3027510"/>
            <a:ext cx="65115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Pluviômetro </a:t>
            </a:r>
            <a:r>
              <a:rPr lang="pt-BR" sz="2500" cap="small" dirty="0">
                <a:latin typeface="Tw Cen MT Condensed" pitchFamily="34" charset="0"/>
              </a:rPr>
              <a:t>instalado dentro </a:t>
            </a:r>
            <a:r>
              <a:rPr lang="pt-BR" sz="2500" cap="small" dirty="0" smtClean="0">
                <a:latin typeface="Tw Cen MT Condensed" pitchFamily="34" charset="0"/>
              </a:rPr>
              <a:t>do Parque </a:t>
            </a:r>
            <a:r>
              <a:rPr lang="pt-BR" sz="2500" cap="small" dirty="0">
                <a:latin typeface="Tw Cen MT Condensed" pitchFamily="34" charset="0"/>
              </a:rPr>
              <a:t>de </a:t>
            </a:r>
            <a:r>
              <a:rPr lang="pt-BR" sz="2500" cap="small" dirty="0" smtClean="0">
                <a:latin typeface="Tw Cen MT Condensed" pitchFamily="34" charset="0"/>
              </a:rPr>
              <a:t>Pirajá</a:t>
            </a:r>
            <a:endParaRPr lang="pt-BR" sz="25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18864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Levantamento e análise dos dados pluviométricos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40108997"/>
              </p:ext>
            </p:extLst>
          </p:nvPr>
        </p:nvGraphicFramePr>
        <p:xfrm>
          <a:off x="323528" y="836712"/>
          <a:ext cx="669674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571971"/>
              </p:ext>
            </p:extLst>
          </p:nvPr>
        </p:nvGraphicFramePr>
        <p:xfrm>
          <a:off x="1403648" y="3968456"/>
          <a:ext cx="6768752" cy="2362200"/>
        </p:xfrm>
        <a:graphic>
          <a:graphicData uri="http://schemas.openxmlformats.org/drawingml/2006/table">
            <a:tbl>
              <a:tblPr firstRow="1" bandRow="1"/>
              <a:tblGrid>
                <a:gridCol w="531266"/>
                <a:gridCol w="1253667"/>
                <a:gridCol w="1386861"/>
                <a:gridCol w="2026487"/>
                <a:gridCol w="1570471"/>
              </a:tblGrid>
              <a:tr h="486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Ano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Média mensal (mm/mês)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Precipitação total (mm/ano)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Meses com precipitação abaixo da média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Dias consecutivos sem precipitação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106,4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1277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166,3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1996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107,9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1295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133,7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1604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131,8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1582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1691680" y="3645024"/>
            <a:ext cx="590465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cap="small" dirty="0">
                <a:latin typeface="Tw Cen MT Condensed" pitchFamily="34" charset="0"/>
              </a:rPr>
              <a:t>  Fonte: elaborado pelo autor a partir dos dados do </a:t>
            </a:r>
            <a:r>
              <a:rPr lang="pt-BR" sz="2000" cap="small" dirty="0" err="1">
                <a:latin typeface="Tw Cen MT Condensed" pitchFamily="34" charset="0"/>
              </a:rPr>
              <a:t>Cemaden</a:t>
            </a:r>
            <a:r>
              <a:rPr lang="pt-BR" sz="2000" cap="small" dirty="0">
                <a:latin typeface="Tw Cen MT Condensed" pitchFamily="34" charset="0"/>
              </a:rPr>
              <a:t> (2018</a:t>
            </a:r>
            <a:r>
              <a:rPr lang="pt-BR" sz="2000" cap="small" dirty="0" smtClean="0">
                <a:latin typeface="Tw Cen MT Condensed" pitchFamily="34" charset="0"/>
              </a:rPr>
              <a:t>)</a:t>
            </a:r>
            <a:endParaRPr lang="pt-BR" sz="20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215642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Levantamento e análise da demanda de água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22954"/>
            <a:ext cx="7920880" cy="2971576"/>
          </a:xfrm>
        </p:spPr>
        <p:txBody>
          <a:bodyPr>
            <a:noAutofit/>
          </a:bodyPr>
          <a:lstStyle/>
          <a:p>
            <a:r>
              <a:rPr lang="pt-BR" sz="2600" cap="small" dirty="0" smtClean="0">
                <a:latin typeface="Tw Cen MT Condensed" pitchFamily="34" charset="0"/>
              </a:rPr>
              <a:t>Abastecimento dos caminhões-pipa e caminhões de manutenção das redes de esgoto</a:t>
            </a: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Não há contato direto do hidrante com os caminhões</a:t>
            </a: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Hidrômetro de nº de série: F94G000641</a:t>
            </a:r>
          </a:p>
          <a:p>
            <a:r>
              <a:rPr lang="pt-BR" sz="2600" cap="small" dirty="0" smtClean="0">
                <a:latin typeface="Tw Cen MT Condensed" pitchFamily="34" charset="0"/>
                <a:ea typeface="+mj-ea"/>
                <a:cs typeface="+mj-cs"/>
              </a:rPr>
              <a:t>Cronograma de faturamento da Zona 61</a:t>
            </a:r>
            <a:endParaRPr lang="pt-BR" sz="2600" cap="small" dirty="0">
              <a:latin typeface="Tw Cen MT Condensed" pitchFamily="34" charset="0"/>
              <a:ea typeface="+mj-ea"/>
              <a:cs typeface="+mj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13792" y="6186705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smtClean="0">
                <a:latin typeface="Tw Cen MT Condensed" pitchFamily="34" charset="0"/>
              </a:rPr>
              <a:t>acervo do autor (2018)</a:t>
            </a:r>
            <a:endParaRPr lang="pt-BR" sz="2000" cap="small" dirty="0">
              <a:latin typeface="Tw Cen MT Condensed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492949" y="1428444"/>
            <a:ext cx="65115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Hidrante de Pirajá</a:t>
            </a:r>
            <a:endParaRPr lang="pt-BR" sz="2500" cap="small" dirty="0">
              <a:latin typeface="Tw Cen MT Condensed" pitchFamily="34" charset="0"/>
            </a:endParaRPr>
          </a:p>
        </p:txBody>
      </p:sp>
      <p:pic>
        <p:nvPicPr>
          <p:cNvPr id="7" name="Imagem 6" descr="C:\Users\nicka_000\AppData\Local\Microsoft\Windows\INetCache\Content.Word\20181107_1313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b="11557"/>
          <a:stretch/>
        </p:blipFill>
        <p:spPr bwMode="auto">
          <a:xfrm>
            <a:off x="5292080" y="1916832"/>
            <a:ext cx="2913290" cy="385152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555984" y="2591906"/>
            <a:ext cx="65115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Hidrômetro do Hidrante</a:t>
            </a:r>
            <a:endParaRPr lang="pt-BR" sz="2500" cap="small" dirty="0">
              <a:latin typeface="Tw Cen MT Condensed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62725" y="5786595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smtClean="0">
                <a:latin typeface="Tw Cen MT Condensed" pitchFamily="34" charset="0"/>
              </a:rPr>
              <a:t>acervo do autor (2018)</a:t>
            </a:r>
            <a:endParaRPr lang="pt-BR" sz="2000" cap="small" dirty="0">
              <a:latin typeface="Tw Cen MT Condensed" pitchFamily="34" charset="0"/>
            </a:endParaRPr>
          </a:p>
        </p:txBody>
      </p:sp>
      <p:pic>
        <p:nvPicPr>
          <p:cNvPr id="12" name="Imagem 11" descr="C:\Users\nicka_000\Nicolas\1.1-TCC\_1-Producao\1-Caracterizacao\_Fotos-Parque\20181107_13135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r="6143"/>
          <a:stretch/>
        </p:blipFill>
        <p:spPr bwMode="auto">
          <a:xfrm>
            <a:off x="683568" y="3068960"/>
            <a:ext cx="4032448" cy="311774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89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" y="215642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Levantamento e análise da demanda de água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783695"/>
              </p:ext>
            </p:extLst>
          </p:nvPr>
        </p:nvGraphicFramePr>
        <p:xfrm>
          <a:off x="1475656" y="845032"/>
          <a:ext cx="6192688" cy="4456176"/>
        </p:xfrm>
        <a:graphic>
          <a:graphicData uri="http://schemas.openxmlformats.org/drawingml/2006/table">
            <a:tbl>
              <a:tblPr firstRow="1" bandRow="1"/>
              <a:tblGrid>
                <a:gridCol w="1258194"/>
                <a:gridCol w="1644831"/>
                <a:gridCol w="1628210"/>
                <a:gridCol w="1661453"/>
              </a:tblGrid>
              <a:tr h="6228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Mês de referência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Consumo total hidrante (m³)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Abastecimento caminhão-pipa (m³)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Volume serviços de manutenção (m³)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set/17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715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286,5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429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out/17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859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351,8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nov/17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1.027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363,3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664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dez/17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999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272,8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726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jan/18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1.085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527,5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fev/18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1.267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338,0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929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mar/18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1.128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284,0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844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abr/18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1.462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697,0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765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mai/18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1.460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656,0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jun/18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1.261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533,5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728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jul/18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1.025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582,0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443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81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ago/18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766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310,5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456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9705"/>
              </p:ext>
            </p:extLst>
          </p:nvPr>
        </p:nvGraphicFramePr>
        <p:xfrm>
          <a:off x="3707904" y="5373216"/>
          <a:ext cx="4082668" cy="1206708"/>
        </p:xfrm>
        <a:graphic>
          <a:graphicData uri="http://schemas.openxmlformats.org/drawingml/2006/table">
            <a:tbl>
              <a:tblPr firstRow="1" bandRow="1"/>
              <a:tblGrid>
                <a:gridCol w="1125384"/>
                <a:gridCol w="1471208"/>
                <a:gridCol w="1486076"/>
              </a:tblGrid>
              <a:tr h="5757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Demanda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Unidade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Volume de água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Diária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m³/dia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21,52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Mensal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m³/mês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654,42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107504" y="5241394"/>
            <a:ext cx="358067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>
                <a:latin typeface="Tw Cen MT Condensed" pitchFamily="34" charset="0"/>
              </a:rPr>
              <a:t>Fonte: elaborado pelo autor a partir dos dados obtidos da Embasa (</a:t>
            </a:r>
            <a:r>
              <a:rPr lang="pt-BR" sz="2000" cap="small" dirty="0" smtClean="0">
                <a:latin typeface="Tw Cen MT Condensed" pitchFamily="34" charset="0"/>
              </a:rPr>
              <a:t>2018d)</a:t>
            </a:r>
            <a:endParaRPr lang="pt-BR" sz="20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85192" y="794961"/>
            <a:ext cx="85792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500" dirty="0" smtClean="0">
                <a:latin typeface="Tw Cen MT Condensed" pitchFamily="34" charset="0"/>
              </a:rPr>
              <a:t>1. OBJETIVOS</a:t>
            </a:r>
            <a:endParaRPr lang="pt-BR" sz="3500" dirty="0">
              <a:latin typeface="Tw Cen MT Condensed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01216" y="1443033"/>
            <a:ext cx="7992888" cy="3498135"/>
          </a:xfrm>
        </p:spPr>
        <p:txBody>
          <a:bodyPr>
            <a:noAutofit/>
          </a:bodyPr>
          <a:lstStyle/>
          <a:p>
            <a:r>
              <a:rPr lang="pt-BR" sz="2800" cap="small" dirty="0" smtClean="0">
                <a:latin typeface="Tw Cen MT Condensed" pitchFamily="34" charset="0"/>
                <a:ea typeface="+mj-ea"/>
                <a:cs typeface="+mj-cs"/>
              </a:rPr>
              <a:t>Objetivo Geral:</a:t>
            </a:r>
          </a:p>
          <a:p>
            <a:pPr marL="538163" lvl="1" algn="just"/>
            <a:r>
              <a:rPr lang="pt-BR" cap="small" dirty="0">
                <a:latin typeface="Tw Cen MT Condensed" pitchFamily="34" charset="0"/>
                <a:ea typeface="+mj-ea"/>
                <a:cs typeface="+mj-cs"/>
              </a:rPr>
              <a:t>Analisar a viabilidade técnica e econômica da implantação de um sistema de aproveitamento de águas pluviais para utilização nos caminhões de manutenção das redes coletoras de esgotamento sanitário da Unidade Regional de </a:t>
            </a:r>
            <a:r>
              <a:rPr lang="pt-BR" cap="small" dirty="0" smtClean="0">
                <a:latin typeface="Tw Cen MT Condensed" pitchFamily="34" charset="0"/>
                <a:ea typeface="+mj-ea"/>
                <a:cs typeface="+mj-cs"/>
              </a:rPr>
              <a:t>Pirajá (UMJ), </a:t>
            </a:r>
            <a:r>
              <a:rPr lang="pt-BR" cap="small" dirty="0">
                <a:latin typeface="Tw Cen MT Condensed" pitchFamily="34" charset="0"/>
                <a:ea typeface="+mj-ea"/>
                <a:cs typeface="+mj-cs"/>
              </a:rPr>
              <a:t>em </a:t>
            </a:r>
            <a:r>
              <a:rPr lang="pt-BR" cap="small" dirty="0" smtClean="0">
                <a:latin typeface="Tw Cen MT Condensed" pitchFamily="34" charset="0"/>
                <a:ea typeface="+mj-ea"/>
                <a:cs typeface="+mj-cs"/>
              </a:rPr>
              <a:t>Salvador-Bahia</a:t>
            </a:r>
            <a:r>
              <a:rPr lang="pt-BR" cap="small" dirty="0" smtClean="0">
                <a:latin typeface="Tw Cen MT Condensed" pitchFamily="34" charset="0"/>
                <a:ea typeface="+mj-ea"/>
                <a:cs typeface="+mj-cs"/>
              </a:rPr>
              <a:t>.</a:t>
            </a:r>
            <a:endParaRPr lang="pt-BR" cap="small" dirty="0" smtClean="0">
              <a:latin typeface="Tw Cen MT Condense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82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215642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Dimensionamento do volume de reservação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92696"/>
            <a:ext cx="7992888" cy="5298335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pt-BR" sz="2800" cap="small" dirty="0" smtClean="0">
                <a:latin typeface="Tw Cen MT Condensed" pitchFamily="34" charset="0"/>
              </a:rPr>
              <a:t>Software Netuno 4.0</a:t>
            </a:r>
          </a:p>
          <a:p>
            <a:pPr>
              <a:spcBef>
                <a:spcPts val="200"/>
              </a:spcBef>
            </a:pPr>
            <a:r>
              <a:rPr lang="pt-BR" sz="2800" cap="small" dirty="0" smtClean="0">
                <a:latin typeface="Tw Cen MT Condensed" pitchFamily="34" charset="0"/>
              </a:rPr>
              <a:t>Dados Informados:</a:t>
            </a:r>
          </a:p>
          <a:p>
            <a:pPr marL="531813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Dados diários de precipitação</a:t>
            </a:r>
          </a:p>
          <a:p>
            <a:pPr marL="531813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Data inicial: 07/01/2014</a:t>
            </a:r>
          </a:p>
          <a:p>
            <a:pPr marL="531813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Descarte de escoamento inicial: 0,4mm</a:t>
            </a:r>
          </a:p>
          <a:p>
            <a:pPr marL="0" lvl="1" indent="0">
              <a:spcBef>
                <a:spcPts val="200"/>
              </a:spcBef>
              <a:buNone/>
            </a:pPr>
            <a:endParaRPr lang="pt-BR" sz="1000" cap="small" dirty="0" smtClean="0">
              <a:latin typeface="Tw Cen MT Condensed" pitchFamily="34" charset="0"/>
            </a:endParaRPr>
          </a:p>
          <a:p>
            <a:pPr marL="342900" lvl="1" indent="-342900">
              <a:spcBef>
                <a:spcPts val="200"/>
              </a:spcBef>
              <a:buFont typeface="Arial" pitchFamily="34" charset="0"/>
              <a:buChar char="•"/>
            </a:pPr>
            <a:r>
              <a:rPr lang="pt-BR" sz="3000" cap="small" dirty="0" smtClean="0">
                <a:latin typeface="Tw Cen MT Condensed" pitchFamily="34" charset="0"/>
              </a:rPr>
              <a:t>Simulação 1</a:t>
            </a:r>
          </a:p>
          <a:p>
            <a:pPr marL="531813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Volume </a:t>
            </a:r>
            <a:r>
              <a:rPr lang="pt-BR" sz="2300" cap="small" dirty="0">
                <a:latin typeface="Tw Cen MT Condensed" pitchFamily="34" charset="0"/>
              </a:rPr>
              <a:t>máx.: </a:t>
            </a:r>
            <a:r>
              <a:rPr lang="pt-BR" sz="2300" cap="small" dirty="0" smtClean="0">
                <a:latin typeface="Tw Cen MT Condensed" pitchFamily="34" charset="0"/>
              </a:rPr>
              <a:t>1.000m³</a:t>
            </a:r>
          </a:p>
          <a:p>
            <a:pPr marL="531813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Intervalos de 1m³</a:t>
            </a:r>
          </a:p>
          <a:p>
            <a:pPr marL="531813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Volume de 240m³</a:t>
            </a:r>
          </a:p>
          <a:p>
            <a:pPr marL="531813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Percentual máx.: </a:t>
            </a:r>
            <a:r>
              <a:rPr lang="pt-BR" sz="2000" cap="small" dirty="0" smtClean="0">
                <a:latin typeface="Tw Cen MT Condensed" pitchFamily="34" charset="0"/>
              </a:rPr>
              <a:t>16,53</a:t>
            </a:r>
            <a:r>
              <a:rPr lang="pt-BR" sz="2000" cap="small" dirty="0" smtClean="0">
                <a:latin typeface="Tw Cen MT Condensed" pitchFamily="34" charset="0"/>
              </a:rPr>
              <a:t>%</a:t>
            </a:r>
            <a:endParaRPr lang="pt-BR" sz="2000" cap="small" dirty="0" smtClean="0">
              <a:latin typeface="Tw Cen MT Condensed" pitchFamily="34" charset="0"/>
            </a:endParaRPr>
          </a:p>
          <a:p>
            <a:pPr marL="531813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Para o </a:t>
            </a:r>
            <a:r>
              <a:rPr lang="pt-BR" sz="2300" cap="small" dirty="0">
                <a:latin typeface="Tw Cen MT Condensed" pitchFamily="34" charset="0"/>
              </a:rPr>
              <a:t>volume de 20m³</a:t>
            </a:r>
          </a:p>
          <a:p>
            <a:pPr marL="531813" lvl="1">
              <a:spcBef>
                <a:spcPts val="200"/>
              </a:spcBef>
            </a:pPr>
            <a:r>
              <a:rPr lang="pt-BR" sz="2300" cap="small" dirty="0">
                <a:latin typeface="Tw Cen MT Condensed" pitchFamily="34" charset="0"/>
              </a:rPr>
              <a:t>Percentual de </a:t>
            </a:r>
            <a:r>
              <a:rPr lang="pt-BR" sz="2000" cap="small" dirty="0">
                <a:latin typeface="Tw Cen MT Condensed" pitchFamily="34" charset="0"/>
              </a:rPr>
              <a:t>12,56%</a:t>
            </a:r>
          </a:p>
        </p:txBody>
      </p:sp>
      <p:pic>
        <p:nvPicPr>
          <p:cNvPr id="7" name="Imagem 6"/>
          <p:cNvPicPr/>
          <p:nvPr/>
        </p:nvPicPr>
        <p:blipFill rotWithShape="1">
          <a:blip r:embed="rId2"/>
          <a:srcRect t="5240"/>
          <a:stretch/>
        </p:blipFill>
        <p:spPr bwMode="auto">
          <a:xfrm>
            <a:off x="3419872" y="2837090"/>
            <a:ext cx="5308848" cy="3600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11960" y="1619300"/>
            <a:ext cx="408471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Área de captação: 1067m²</a:t>
            </a:r>
          </a:p>
          <a:p>
            <a:pPr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Demanda diária: 21,52m³</a:t>
            </a:r>
          </a:p>
          <a:p>
            <a:pPr lvl="1">
              <a:spcBef>
                <a:spcPts val="200"/>
              </a:spcBef>
            </a:pPr>
            <a:r>
              <a:rPr lang="pt-BR" sz="2300" cap="small" dirty="0" err="1" smtClean="0">
                <a:latin typeface="Tw Cen MT Condensed" pitchFamily="34" charset="0"/>
              </a:rPr>
              <a:t>Coef</a:t>
            </a:r>
            <a:r>
              <a:rPr lang="pt-BR" sz="2300" cap="small" dirty="0" smtClean="0">
                <a:latin typeface="Tw Cen MT Condensed" pitchFamily="34" charset="0"/>
              </a:rPr>
              <a:t>. de escoamento inicial: 0,80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01988" y="6557282"/>
            <a:ext cx="590465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cap="small" dirty="0">
                <a:latin typeface="Tw Cen MT Condensed" pitchFamily="34" charset="0"/>
              </a:rPr>
              <a:t> Fonte: obtido pelo autor através de simulação no software Netuno 4.0 (2018</a:t>
            </a:r>
            <a:r>
              <a:rPr lang="pt-BR" sz="2000" cap="small" dirty="0" smtClean="0">
                <a:latin typeface="Tw Cen MT Condensed" pitchFamily="34" charset="0"/>
              </a:rPr>
              <a:t>)</a:t>
            </a:r>
            <a:endParaRPr lang="pt-BR" sz="20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" y="215642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Dimensionamento do volume de reservação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259632" y="6453336"/>
            <a:ext cx="590465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cap="small" dirty="0">
                <a:latin typeface="Tw Cen MT Condensed" pitchFamily="34" charset="0"/>
              </a:rPr>
              <a:t> Fonte: obtido pelo autor através de simulação no software Netuno 4.0 (2018</a:t>
            </a:r>
            <a:r>
              <a:rPr lang="pt-BR" sz="2000" cap="small" dirty="0" smtClean="0">
                <a:latin typeface="Tw Cen MT Condensed" pitchFamily="34" charset="0"/>
              </a:rPr>
              <a:t>)</a:t>
            </a:r>
            <a:endParaRPr lang="pt-BR" sz="2000" cap="small" dirty="0">
              <a:latin typeface="Tw Cen MT Condensed" pitchFamily="34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23528" y="764704"/>
            <a:ext cx="7992888" cy="5298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cap="small" dirty="0" smtClean="0">
                <a:latin typeface="Tw Cen MT Condensed" pitchFamily="34" charset="0"/>
              </a:rPr>
              <a:t>Simulação 2</a:t>
            </a:r>
          </a:p>
          <a:p>
            <a:pPr marL="450850" lvl="1">
              <a:spcBef>
                <a:spcPts val="200"/>
              </a:spcBef>
            </a:pPr>
            <a:r>
              <a:rPr lang="pt-BR" sz="2400" cap="small" dirty="0">
                <a:latin typeface="Tw Cen MT Condensed" pitchFamily="34" charset="0"/>
              </a:rPr>
              <a:t>Volume máx.: </a:t>
            </a:r>
            <a:r>
              <a:rPr lang="pt-BR" sz="2400" cap="small" dirty="0" smtClean="0">
                <a:latin typeface="Tw Cen MT Condensed" pitchFamily="34" charset="0"/>
              </a:rPr>
              <a:t>30m³</a:t>
            </a:r>
            <a:endParaRPr lang="pt-BR" sz="2400" cap="small" dirty="0">
              <a:latin typeface="Tw Cen MT Condensed" pitchFamily="34" charset="0"/>
            </a:endParaRPr>
          </a:p>
          <a:p>
            <a:pPr marL="450850" lvl="1">
              <a:spcBef>
                <a:spcPts val="200"/>
              </a:spcBef>
            </a:pPr>
            <a:r>
              <a:rPr lang="pt-BR" sz="2400" cap="small" dirty="0">
                <a:latin typeface="Tw Cen MT Condensed" pitchFamily="34" charset="0"/>
              </a:rPr>
              <a:t>Intervalos de </a:t>
            </a:r>
            <a:r>
              <a:rPr lang="pt-BR" sz="2400" cap="small" dirty="0" smtClean="0">
                <a:latin typeface="Tw Cen MT Condensed" pitchFamily="34" charset="0"/>
              </a:rPr>
              <a:t>1m³</a:t>
            </a:r>
            <a:endParaRPr lang="pt-BR" sz="2600" cap="small" dirty="0" smtClean="0">
              <a:latin typeface="Tw Cen MT Condensed" pitchFamily="34" charset="0"/>
            </a:endParaRPr>
          </a:p>
          <a:p>
            <a:endParaRPr lang="pt-BR" sz="3000" cap="small" dirty="0" smtClean="0">
              <a:latin typeface="Tw Cen MT Condensed" pitchFamily="34" charset="0"/>
            </a:endParaRPr>
          </a:p>
          <a:p>
            <a:endParaRPr lang="pt-BR" sz="3000" cap="small" dirty="0" smtClean="0">
              <a:latin typeface="Tw Cen MT Condensed" pitchFamily="34" charset="0"/>
              <a:ea typeface="+mj-ea"/>
              <a:cs typeface="+mj-cs"/>
            </a:endParaRPr>
          </a:p>
        </p:txBody>
      </p:sp>
      <p:pic>
        <p:nvPicPr>
          <p:cNvPr id="11" name="Image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968552" cy="417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31575"/>
              </p:ext>
            </p:extLst>
          </p:nvPr>
        </p:nvGraphicFramePr>
        <p:xfrm>
          <a:off x="5436096" y="792938"/>
          <a:ext cx="2880320" cy="5642171"/>
        </p:xfrm>
        <a:graphic>
          <a:graphicData uri="http://schemas.openxmlformats.org/drawingml/2006/table">
            <a:tbl>
              <a:tblPr firstRow="1" bandRow="1"/>
              <a:tblGrid>
                <a:gridCol w="936104"/>
                <a:gridCol w="1944216"/>
              </a:tblGrid>
              <a:tr h="3843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Volume (m³)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Potencial de substituição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1,88%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3,34%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4,54%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4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5,55%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6,40%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7,17%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7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7,85%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8,47%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9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9,01%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9,51%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11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9,94%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12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10,33%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13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10,70%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14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11,03%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15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11,34%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16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11,63%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17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11,89%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18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12,13%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19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12,36%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12,56%</a:t>
                      </a:r>
                    </a:p>
                  </a:txBody>
                  <a:tcPr marL="53392" marR="53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259632" y="2729795"/>
            <a:ext cx="3060340" cy="84322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Definido o volume de 15m³</a:t>
            </a:r>
          </a:p>
          <a:p>
            <a:pPr marL="285750" lvl="1">
              <a:spcBef>
                <a:spcPts val="200"/>
              </a:spcBef>
            </a:pPr>
            <a:r>
              <a:rPr lang="pt-BR" sz="2300" cap="small" dirty="0" smtClean="0">
                <a:latin typeface="Tw Cen MT Condensed" pitchFamily="34" charset="0"/>
              </a:rPr>
              <a:t>Com um percentual de </a:t>
            </a:r>
            <a:r>
              <a:rPr lang="pt-BR" sz="2000" cap="small" dirty="0" smtClean="0">
                <a:latin typeface="Tw Cen MT Condensed" pitchFamily="34" charset="0"/>
              </a:rPr>
              <a:t>11,34%</a:t>
            </a:r>
          </a:p>
        </p:txBody>
      </p:sp>
    </p:spTree>
    <p:extLst>
      <p:ext uri="{BB962C8B-B14F-4D97-AF65-F5344CB8AC3E}">
        <p14:creationId xmlns:p14="http://schemas.microsoft.com/office/powerpoint/2010/main" val="21016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260648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Concepção do sistema de aproveitamento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08720"/>
            <a:ext cx="7992888" cy="5976664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2600" cap="small" dirty="0">
                <a:latin typeface="Tw Cen MT Condensed" pitchFamily="34" charset="0"/>
              </a:rPr>
              <a:t>ABNT NBR 15.527/2007: Água de chuva - Aproveitamento de coberturas em áreas urbanas para fins não potáveis – Requisitos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600" cap="small" dirty="0">
                <a:latin typeface="Tw Cen MT Condensed" pitchFamily="34" charset="0"/>
              </a:rPr>
              <a:t>ABNT NBR 10.844/1989: Instalações prediais de águas pluviais</a:t>
            </a:r>
          </a:p>
          <a:p>
            <a:r>
              <a:rPr lang="pt-BR" sz="2600" cap="small" dirty="0" smtClean="0">
                <a:latin typeface="Tw Cen MT Condensed" pitchFamily="34" charset="0"/>
              </a:rPr>
              <a:t>Vazão </a:t>
            </a:r>
            <a:r>
              <a:rPr lang="pt-BR" sz="2600" cap="small" dirty="0" smtClean="0">
                <a:latin typeface="Tw Cen MT Condensed" pitchFamily="34" charset="0"/>
              </a:rPr>
              <a:t>de projeto: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C: coeficiente de escoamento inicial = 0,80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I : intensidade pluviométrica (mm/h) = 145mm/h (25 anos)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A: área de contribuição (m²) = 1.067m²</a:t>
            </a:r>
            <a:endParaRPr lang="pt-BR" sz="1800" b="1" i="1" dirty="0"/>
          </a:p>
          <a:p>
            <a:pPr lvl="1"/>
            <a:r>
              <a:rPr lang="pt-BR" sz="2200" cap="small" dirty="0">
                <a:latin typeface="Tw Cen MT Condensed" pitchFamily="34" charset="0"/>
              </a:rPr>
              <a:t>Q: vazão de projeto (L/min</a:t>
            </a:r>
            <a:r>
              <a:rPr lang="pt-BR" sz="2200" cap="small" dirty="0" smtClean="0">
                <a:latin typeface="Tw Cen MT Condensed" pitchFamily="34" charset="0"/>
              </a:rPr>
              <a:t>) = 42,98 L/s x 0,80 (</a:t>
            </a:r>
            <a:r>
              <a:rPr lang="pt-BR" sz="2200" cap="small" dirty="0" err="1" smtClean="0">
                <a:latin typeface="Tw Cen MT Condensed" pitchFamily="34" charset="0"/>
              </a:rPr>
              <a:t>coef</a:t>
            </a:r>
            <a:r>
              <a:rPr lang="pt-BR" sz="2200" cap="small" dirty="0" smtClean="0">
                <a:latin typeface="Tw Cen MT Condensed" pitchFamily="34" charset="0"/>
              </a:rPr>
              <a:t>. De escoamento inicial)</a:t>
            </a:r>
          </a:p>
          <a:p>
            <a:pPr lvl="1"/>
            <a:r>
              <a:rPr lang="pt-BR" sz="2200" b="1" cap="small" dirty="0" smtClean="0">
                <a:solidFill>
                  <a:srgbClr val="FF0000"/>
                </a:solidFill>
                <a:latin typeface="Tw Cen MT Condensed" pitchFamily="34" charset="0"/>
              </a:rPr>
              <a:t>Q = 34,39 L/s</a:t>
            </a:r>
          </a:p>
          <a:p>
            <a:endParaRPr lang="pt-BR" sz="2600" cap="small" dirty="0" smtClean="0">
              <a:latin typeface="Tw Cen MT Condensed" pitchFamily="34" charset="0"/>
            </a:endParaRPr>
          </a:p>
          <a:p>
            <a:endParaRPr lang="pt-BR" sz="3000" cap="small" dirty="0" smtClean="0">
              <a:latin typeface="Tw Cen MT Condensed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491880" y="4836152"/>
                <a:ext cx="1944216" cy="6694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smtClean="0">
                          <a:latin typeface="Cambria Math"/>
                        </a:rPr>
                        <m:t>𝑸</m:t>
                      </m:r>
                      <m:r>
                        <a:rPr lang="pt-BR" sz="2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1">
                              <a:latin typeface="Cambria Math"/>
                            </a:rPr>
                            <m:t>𝑰</m:t>
                          </m:r>
                          <m:r>
                            <a:rPr lang="pt-BR" sz="2000" b="1">
                              <a:latin typeface="Cambria Math"/>
                            </a:rPr>
                            <m:t>.</m:t>
                          </m:r>
                          <m:r>
                            <a:rPr lang="pt-BR" sz="2000" b="1">
                              <a:latin typeface="Cambria Math"/>
                            </a:rPr>
                            <m:t>𝑨</m:t>
                          </m:r>
                        </m:num>
                        <m:den>
                          <m:r>
                            <a:rPr lang="pt-BR" sz="2000" b="1">
                              <a:latin typeface="Cambria Math"/>
                            </a:rPr>
                            <m:t>𝟔𝟎</m:t>
                          </m:r>
                        </m:den>
                      </m:f>
                      <m:r>
                        <a:rPr lang="pt-BR" sz="2000" b="1" i="0" smtClean="0">
                          <a:latin typeface="Cambria Math"/>
                        </a:rPr>
                        <m:t>𝐱</m:t>
                      </m:r>
                      <m:r>
                        <a:rPr lang="pt-BR" sz="2000" b="1" i="0" smtClean="0">
                          <a:latin typeface="Cambria Math"/>
                        </a:rPr>
                        <m:t> </m:t>
                      </m:r>
                      <m:r>
                        <a:rPr lang="pt-BR" sz="2000" b="1" i="0" smtClean="0">
                          <a:latin typeface="Cambria Math"/>
                        </a:rPr>
                        <m:t>𝐂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836152"/>
                <a:ext cx="1944216" cy="6694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8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" y="28765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Concepção do sistema de aproveitamento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5976664"/>
          </a:xfrm>
        </p:spPr>
        <p:txBody>
          <a:bodyPr>
            <a:noAutofit/>
          </a:bodyPr>
          <a:lstStyle/>
          <a:p>
            <a:r>
              <a:rPr lang="pt-BR" sz="2600" cap="small" dirty="0" smtClean="0">
                <a:latin typeface="Tw Cen MT Condensed" pitchFamily="34" charset="0"/>
              </a:rPr>
              <a:t>Verificação das calhas: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Estrutura de calhas já existente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Seção estimada:</a:t>
            </a:r>
          </a:p>
          <a:p>
            <a:pPr lvl="2"/>
            <a:r>
              <a:rPr lang="pt-BR" sz="1800" cap="small" dirty="0" smtClean="0">
                <a:latin typeface="Tw Cen MT Condensed" pitchFamily="34" charset="0"/>
              </a:rPr>
              <a:t> 30cm de largura por 20cm de altura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Inclinação adotada de 0,5%</a:t>
            </a:r>
          </a:p>
          <a:p>
            <a:pPr lvl="1"/>
            <a:r>
              <a:rPr lang="pt-BR" sz="2200" cap="small" dirty="0" err="1" smtClean="0">
                <a:latin typeface="Tw Cen MT Condensed" pitchFamily="34" charset="0"/>
              </a:rPr>
              <a:t>Coef</a:t>
            </a:r>
            <a:r>
              <a:rPr lang="pt-BR" sz="2200" cap="small" dirty="0" smtClean="0">
                <a:latin typeface="Tw Cen MT Condensed" pitchFamily="34" charset="0"/>
              </a:rPr>
              <a:t>. de rugosidade de 0,013</a:t>
            </a:r>
          </a:p>
          <a:p>
            <a:pPr lvl="1"/>
            <a:endParaRPr lang="pt-BR" sz="2200" cap="small" dirty="0">
              <a:latin typeface="Tw Cen MT Condensed" pitchFamily="34" charset="0"/>
            </a:endParaRPr>
          </a:p>
          <a:p>
            <a:r>
              <a:rPr lang="pt-BR" sz="2600" cap="small" dirty="0">
                <a:latin typeface="Tw Cen MT Condensed" pitchFamily="34" charset="0"/>
              </a:rPr>
              <a:t>Verificação dos condutores verticais:</a:t>
            </a:r>
          </a:p>
          <a:p>
            <a:pPr lvl="1"/>
            <a:r>
              <a:rPr lang="pt-BR" sz="2200" cap="small" dirty="0">
                <a:latin typeface="Tw Cen MT Condensed" pitchFamily="34" charset="0"/>
              </a:rPr>
              <a:t>Vazão de 516 L/min</a:t>
            </a:r>
          </a:p>
          <a:p>
            <a:pPr lvl="1"/>
            <a:r>
              <a:rPr lang="pt-BR" sz="2200" cap="small" dirty="0">
                <a:latin typeface="Tw Cen MT Condensed" pitchFamily="34" charset="0"/>
              </a:rPr>
              <a:t>Comprimento de 7,07m</a:t>
            </a:r>
          </a:p>
          <a:p>
            <a:pPr lvl="1"/>
            <a:r>
              <a:rPr lang="pt-BR" sz="2200" cap="small" dirty="0">
                <a:latin typeface="Tw Cen MT Condensed" pitchFamily="34" charset="0"/>
              </a:rPr>
              <a:t>Através dos ábacos da ABNT NBR 10.844/1989</a:t>
            </a:r>
          </a:p>
          <a:p>
            <a:pPr lvl="2"/>
            <a:r>
              <a:rPr lang="pt-BR" sz="2500" cap="small" dirty="0">
                <a:solidFill>
                  <a:srgbClr val="FF0000"/>
                </a:solidFill>
                <a:latin typeface="Tw Cen MT Condensed" pitchFamily="34" charset="0"/>
              </a:rPr>
              <a:t>Diâmetro interno mínimo de 90mm &lt; diâmetro atual de 100mm</a:t>
            </a:r>
          </a:p>
          <a:p>
            <a:pPr lvl="1"/>
            <a:endParaRPr lang="pt-BR" sz="2200" cap="small" dirty="0" smtClean="0">
              <a:latin typeface="Tw Cen MT Condensed" pitchFamily="34" charset="0"/>
            </a:endParaRPr>
          </a:p>
          <a:p>
            <a:endParaRPr lang="pt-BR" sz="2600" cap="small" dirty="0" smtClean="0">
              <a:latin typeface="Tw Cen MT Condensed" pitchFamily="34" charset="0"/>
            </a:endParaRPr>
          </a:p>
          <a:p>
            <a:endParaRPr lang="pt-BR" sz="3000" cap="small" dirty="0" smtClean="0">
              <a:latin typeface="Tw Cen MT Condense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36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1520" y="18864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Concepção do sistema de aproveitamento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836712"/>
            <a:ext cx="799288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cap="small" dirty="0" smtClean="0">
                <a:latin typeface="Tw Cen MT Condensed" pitchFamily="34" charset="0"/>
              </a:rPr>
              <a:t>Dimensionamento dos condutores horizontais:</a:t>
            </a:r>
          </a:p>
          <a:p>
            <a:pPr lvl="1"/>
            <a:r>
              <a:rPr lang="pt-BR" sz="2000" cap="small" dirty="0" smtClean="0">
                <a:latin typeface="Tw Cen MT Condensed" pitchFamily="34" charset="0"/>
              </a:rPr>
              <a:t>Declividade de 0,5% (0,005m/m)</a:t>
            </a:r>
          </a:p>
          <a:p>
            <a:pPr lvl="1"/>
            <a:r>
              <a:rPr lang="pt-BR" sz="2000" cap="small" dirty="0" err="1" smtClean="0">
                <a:latin typeface="Tw Cen MT Condensed" pitchFamily="34" charset="0"/>
              </a:rPr>
              <a:t>Coef</a:t>
            </a:r>
            <a:r>
              <a:rPr lang="pt-BR" sz="2000" cap="small" dirty="0" smtClean="0">
                <a:latin typeface="Tw Cen MT Condensed" pitchFamily="34" charset="0"/>
              </a:rPr>
              <a:t>. </a:t>
            </a:r>
            <a:r>
              <a:rPr lang="pt-BR" sz="2000" cap="small" dirty="0">
                <a:latin typeface="Tw Cen MT Condensed" pitchFamily="34" charset="0"/>
              </a:rPr>
              <a:t>d</a:t>
            </a:r>
            <a:r>
              <a:rPr lang="pt-BR" sz="2000" cap="small" dirty="0" smtClean="0">
                <a:latin typeface="Tw Cen MT Condensed" pitchFamily="34" charset="0"/>
              </a:rPr>
              <a:t>e rugosidade = 0,011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89082"/>
              </p:ext>
            </p:extLst>
          </p:nvPr>
        </p:nvGraphicFramePr>
        <p:xfrm>
          <a:off x="724741" y="2204861"/>
          <a:ext cx="7591674" cy="4376521"/>
        </p:xfrm>
        <a:graphic>
          <a:graphicData uri="http://schemas.openxmlformats.org/drawingml/2006/table">
            <a:tbl>
              <a:tblPr firstRow="1" bandRow="1"/>
              <a:tblGrid>
                <a:gridCol w="669852"/>
                <a:gridCol w="893138"/>
                <a:gridCol w="967566"/>
                <a:gridCol w="967566"/>
                <a:gridCol w="967566"/>
                <a:gridCol w="893138"/>
                <a:gridCol w="818710"/>
                <a:gridCol w="744281"/>
                <a:gridCol w="558227"/>
                <a:gridCol w="111630"/>
              </a:tblGrid>
              <a:tr h="5354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Trecho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Extensão</a:t>
                      </a:r>
                      <a:r>
                        <a:rPr lang="pt-BR" sz="1600" kern="1200" cap="small" baseline="0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(m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Diâmetro</a:t>
                      </a:r>
                      <a:r>
                        <a:rPr lang="pt-BR" sz="1600" kern="1200" cap="small" baseline="0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(mm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Capac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.</a:t>
                      </a:r>
                      <a:r>
                        <a:rPr lang="pt-BR" sz="1600" kern="1200" cap="small" baseline="0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(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L/min)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Vazão</a:t>
                      </a:r>
                      <a:r>
                        <a:rPr lang="pt-BR" sz="1600" kern="1200" cap="small" baseline="0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(L/min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 err="1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Decliv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.</a:t>
                      </a:r>
                      <a:r>
                        <a:rPr lang="pt-BR" sz="1600" kern="1200" cap="small" baseline="0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(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m/m)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CT</a:t>
                      </a:r>
                      <a:r>
                        <a:rPr lang="pt-BR" sz="1600" kern="1200" cap="small" baseline="0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Mont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CT Jus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CF</a:t>
                      </a:r>
                      <a:r>
                        <a:rPr lang="pt-BR" sz="1600" kern="1200" cap="small" baseline="0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Mont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CT Jus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Prof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.</a:t>
                      </a:r>
                      <a:r>
                        <a:rPr lang="pt-BR" sz="1600" kern="1200" cap="small" baseline="0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pt-BR" sz="1600" kern="1200" cap="small" dirty="0" smtClean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(</a:t>
                      </a:r>
                      <a:r>
                        <a:rPr lang="pt-BR" sz="16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3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A-1 / 1-2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3,18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0,005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104,48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A-2 / A-3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13,35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1300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0,005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104,48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104,42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A-3 / A-4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16,91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1300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0,005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104,42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B-1 / 1-2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3,18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602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516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0,005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104,48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B-2 / B-3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14,03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1300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0,005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104,48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B-3 / A-4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17,03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1300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0,005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104,41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0,59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A-4 / 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2570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2064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105,00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104,31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0,69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3600400" y="112474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000" cap="small" dirty="0">
                <a:latin typeface="Tw Cen MT Condensed" pitchFamily="34" charset="0"/>
              </a:rPr>
              <a:t>Lâmina d’água = 2/3 do diâmetro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000" cap="small" dirty="0">
                <a:latin typeface="Tw Cen MT Condensed" pitchFamily="34" charset="0"/>
              </a:rPr>
              <a:t>L &lt; 20m entre caixas de inspeção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51720" y="6269250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elaborado pelo autor (2018)</a:t>
            </a:r>
          </a:p>
        </p:txBody>
      </p:sp>
    </p:spTree>
    <p:extLst>
      <p:ext uri="{BB962C8B-B14F-4D97-AF65-F5344CB8AC3E}">
        <p14:creationId xmlns:p14="http://schemas.microsoft.com/office/powerpoint/2010/main" val="18688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16564" r="4953" b="24691"/>
          <a:stretch/>
        </p:blipFill>
        <p:spPr>
          <a:xfrm>
            <a:off x="1691680" y="1124744"/>
            <a:ext cx="5407497" cy="529383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13184" y="215642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Concepção do sistema de aproveitamento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92079" y="5985772"/>
            <a:ext cx="3893159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elaborado pelo autor (2018)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39652" y="692696"/>
            <a:ext cx="65115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Traçado </a:t>
            </a:r>
            <a:r>
              <a:rPr lang="pt-BR" sz="2500" cap="small" dirty="0" smtClean="0">
                <a:latin typeface="Tw Cen MT Condensed" pitchFamily="34" charset="0"/>
              </a:rPr>
              <a:t>os condutores horizontais de águas </a:t>
            </a:r>
            <a:r>
              <a:rPr lang="pt-BR" sz="2500" cap="small" dirty="0" err="1" smtClean="0">
                <a:latin typeface="Tw Cen MT Condensed" pitchFamily="34" charset="0"/>
              </a:rPr>
              <a:t>pluvias</a:t>
            </a:r>
            <a:endParaRPr lang="pt-BR" sz="25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18864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Concepção do sistema de aproveitamento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692696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cap="small" dirty="0" smtClean="0">
                <a:latin typeface="Tw Cen MT Condensed" pitchFamily="34" charset="0"/>
              </a:rPr>
              <a:t>Reservatórios de armazenamento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Volume de </a:t>
            </a:r>
            <a:r>
              <a:rPr lang="pt-BR" sz="2200" cap="small" dirty="0" err="1" smtClean="0">
                <a:latin typeface="Tw Cen MT Condensed" pitchFamily="34" charset="0"/>
              </a:rPr>
              <a:t>reservação</a:t>
            </a:r>
            <a:r>
              <a:rPr lang="pt-BR" sz="2200" cap="small" dirty="0" smtClean="0">
                <a:latin typeface="Tw Cen MT Condensed" pitchFamily="34" charset="0"/>
              </a:rPr>
              <a:t> total: 15m³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Res. </a:t>
            </a:r>
            <a:r>
              <a:rPr lang="pt-BR" sz="2200" cap="small" dirty="0" smtClean="0">
                <a:latin typeface="Tw Cen MT Condensed" pitchFamily="34" charset="0"/>
              </a:rPr>
              <a:t>Inferior 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Capacidade de 10m³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Em concreto armado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2,80x2,80x2,00m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Na  = 1,30m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Totalmente enterrado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Res. </a:t>
            </a:r>
            <a:r>
              <a:rPr lang="pt-BR" sz="2200" cap="small" dirty="0" smtClean="0">
                <a:latin typeface="Tw Cen MT Condensed" pitchFamily="34" charset="0"/>
              </a:rPr>
              <a:t>Superior 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Capacidade de 5m³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Em polietileno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Locado sobre a cobertura do R-17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80520" y="6557282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elaborado pelo </a:t>
            </a:r>
            <a:r>
              <a:rPr lang="pt-BR" sz="2000" cap="small" dirty="0" smtClean="0">
                <a:latin typeface="Tw Cen MT Condensed" pitchFamily="34" charset="0"/>
              </a:rPr>
              <a:t>autor a partir do </a:t>
            </a:r>
            <a:r>
              <a:rPr lang="pt-BR" sz="2000" cap="small" dirty="0" err="1" smtClean="0">
                <a:latin typeface="Tw Cen MT Condensed" pitchFamily="34" charset="0"/>
              </a:rPr>
              <a:t>google</a:t>
            </a:r>
            <a:r>
              <a:rPr lang="pt-BR" sz="2000" cap="small" dirty="0" smtClean="0">
                <a:latin typeface="Tw Cen MT Condensed" pitchFamily="34" charset="0"/>
              </a:rPr>
              <a:t> </a:t>
            </a:r>
            <a:r>
              <a:rPr lang="pt-BR" sz="2000" cap="small" dirty="0" err="1" smtClean="0">
                <a:latin typeface="Tw Cen MT Condensed" pitchFamily="34" charset="0"/>
              </a:rPr>
              <a:t>maps</a:t>
            </a:r>
            <a:r>
              <a:rPr lang="pt-BR" sz="2000" cap="small" dirty="0" smtClean="0">
                <a:latin typeface="Tw Cen MT Condensed" pitchFamily="34" charset="0"/>
              </a:rPr>
              <a:t> </a:t>
            </a:r>
            <a:r>
              <a:rPr lang="pt-BR" sz="2000" cap="small" dirty="0">
                <a:latin typeface="Tw Cen MT Condensed" pitchFamily="34" charset="0"/>
              </a:rPr>
              <a:t>(2018)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267744" y="692696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600" cap="small" dirty="0" smtClean="0">
              <a:latin typeface="Tw Cen MT Condensed" pitchFamily="34" charset="0"/>
            </a:endParaRPr>
          </a:p>
          <a:p>
            <a:pPr lvl="1"/>
            <a:endParaRPr lang="pt-BR" sz="2200" cap="small" dirty="0" smtClean="0">
              <a:latin typeface="Tw Cen MT Condensed" pitchFamily="34" charset="0"/>
            </a:endParaRPr>
          </a:p>
          <a:p>
            <a:pPr marL="457200" lvl="1" indent="0">
              <a:buNone/>
            </a:pPr>
            <a:endParaRPr lang="pt-BR" sz="2200" cap="small" dirty="0" smtClean="0">
              <a:latin typeface="Tw Cen MT Condensed" pitchFamily="34" charset="0"/>
            </a:endParaRPr>
          </a:p>
          <a:p>
            <a:pPr lvl="2"/>
            <a:r>
              <a:rPr lang="pt-BR" sz="2000" cap="small" dirty="0" err="1" smtClean="0">
                <a:latin typeface="Tw Cen MT Condensed" pitchFamily="34" charset="0"/>
              </a:rPr>
              <a:t>Extravasor</a:t>
            </a:r>
            <a:r>
              <a:rPr lang="pt-BR" sz="2000" cap="small" dirty="0" smtClean="0">
                <a:latin typeface="Tw Cen MT Condensed" pitchFamily="34" charset="0"/>
              </a:rPr>
              <a:t> ligado à rede de drenagem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Cobertura com inspeção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Freio d’água</a:t>
            </a:r>
          </a:p>
          <a:p>
            <a:pPr lvl="2"/>
            <a:r>
              <a:rPr lang="pt-BR" sz="2000" cap="small" dirty="0" smtClean="0">
                <a:latin typeface="Tw Cen MT Condensed" pitchFamily="34" charset="0"/>
              </a:rPr>
              <a:t>Sistema flutuante de captação de água</a:t>
            </a:r>
          </a:p>
          <a:p>
            <a:pPr lvl="2"/>
            <a:endParaRPr lang="pt-BR" sz="2000" cap="small" dirty="0" smtClean="0">
              <a:latin typeface="Tw Cen MT Condensed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11" y="3573016"/>
            <a:ext cx="3175925" cy="2916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5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3528" y="18864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Concepção do sistema de aproveitamento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692696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cap="small" dirty="0" smtClean="0">
                <a:latin typeface="Tw Cen MT Condensed" pitchFamily="34" charset="0"/>
              </a:rPr>
              <a:t>Dispositivos de melhoria da qualidade da água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Ralos hemisféricos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Reservatórios de descarte inicial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600" cap="small" dirty="0">
                <a:latin typeface="Tw Cen MT Condensed" pitchFamily="34" charset="0"/>
              </a:rPr>
              <a:t>Dimensionamento do sistema de </a:t>
            </a:r>
            <a:r>
              <a:rPr lang="pt-BR" sz="2600" cap="small" dirty="0" smtClean="0">
                <a:latin typeface="Tw Cen MT Condensed" pitchFamily="34" charset="0"/>
              </a:rPr>
              <a:t>recalque</a:t>
            </a:r>
          </a:p>
          <a:p>
            <a:pPr lvl="1"/>
            <a:r>
              <a:rPr lang="pt-BR" sz="2200" cap="small" dirty="0">
                <a:latin typeface="Tw Cen MT Condensed" pitchFamily="34" charset="0"/>
              </a:rPr>
              <a:t>Duas bombas </a:t>
            </a:r>
            <a:r>
              <a:rPr lang="pt-BR" sz="2200" cap="small" dirty="0" smtClean="0">
                <a:latin typeface="Tw Cen MT Condensed" pitchFamily="34" charset="0"/>
              </a:rPr>
              <a:t>funcionando de forma alternada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Vazão de recalque para enchimento do Re. Superior (5m³) num </a:t>
            </a:r>
            <a:r>
              <a:rPr lang="pt-BR" sz="2200" cap="small" dirty="0" err="1" smtClean="0">
                <a:latin typeface="Tw Cen MT Condensed" pitchFamily="34" charset="0"/>
              </a:rPr>
              <a:t>péríodo</a:t>
            </a:r>
            <a:r>
              <a:rPr lang="pt-BR" sz="2200" cap="small" dirty="0" smtClean="0">
                <a:latin typeface="Tw Cen MT Condensed" pitchFamily="34" charset="0"/>
              </a:rPr>
              <a:t> máximo de 4 horas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Q </a:t>
            </a:r>
            <a:r>
              <a:rPr lang="pt-BR" sz="2200" cap="small" dirty="0" err="1" smtClean="0">
                <a:latin typeface="Tw Cen MT Condensed" pitchFamily="34" charset="0"/>
              </a:rPr>
              <a:t>rec</a:t>
            </a:r>
            <a:r>
              <a:rPr lang="pt-BR" sz="2200" cap="small" dirty="0" smtClean="0">
                <a:latin typeface="Tw Cen MT Condensed" pitchFamily="34" charset="0"/>
              </a:rPr>
              <a:t> = 0,35 L/s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Volume mensal recalcado = 74m³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59horas /mês de funcionamento da bomba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Diâmetro sucção = 32mm (externo)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Diâmetro recalque = 25mm (externo)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Altura manométrica total = 14,24mca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940152" y="4149080"/>
            <a:ext cx="1656184" cy="16496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>
              <a:spcBef>
                <a:spcPct val="20000"/>
              </a:spcBef>
            </a:pPr>
            <a:r>
              <a:rPr lang="pt-BR" sz="2200" b="1" cap="small" dirty="0">
                <a:latin typeface="Tw Cen MT Condensed" pitchFamily="34" charset="0"/>
              </a:rPr>
              <a:t>Bomba </a:t>
            </a:r>
            <a:r>
              <a:rPr lang="pt-BR" sz="2200" b="1" cap="small" dirty="0" smtClean="0">
                <a:latin typeface="Tw Cen MT Condensed" pitchFamily="34" charset="0"/>
              </a:rPr>
              <a:t>definida</a:t>
            </a:r>
          </a:p>
          <a:p>
            <a:pPr marL="0" lvl="1">
              <a:spcBef>
                <a:spcPct val="20000"/>
              </a:spcBef>
            </a:pPr>
            <a:r>
              <a:rPr lang="pt-BR" sz="2200" cap="small" dirty="0" smtClean="0">
                <a:latin typeface="Tw Cen MT Condensed" pitchFamily="34" charset="0"/>
              </a:rPr>
              <a:t>Potência</a:t>
            </a:r>
            <a:r>
              <a:rPr lang="pt-BR" sz="2200" cap="small" dirty="0">
                <a:latin typeface="Tw Cen MT Condensed" pitchFamily="34" charset="0"/>
              </a:rPr>
              <a:t>: 1/3 </a:t>
            </a:r>
            <a:r>
              <a:rPr lang="pt-BR" sz="2200" cap="small" dirty="0" smtClean="0">
                <a:latin typeface="Tw Cen MT Condensed" pitchFamily="34" charset="0"/>
              </a:rPr>
              <a:t>CV</a:t>
            </a:r>
          </a:p>
          <a:p>
            <a:pPr marL="0" lvl="1">
              <a:spcBef>
                <a:spcPct val="20000"/>
              </a:spcBef>
            </a:pPr>
            <a:r>
              <a:rPr lang="pt-BR" sz="2200" cap="small" dirty="0" smtClean="0">
                <a:latin typeface="Tw Cen MT Condensed" pitchFamily="34" charset="0"/>
              </a:rPr>
              <a:t>Q = 1,34m³/h</a:t>
            </a:r>
          </a:p>
          <a:p>
            <a:pPr marL="0" lvl="1">
              <a:spcBef>
                <a:spcPct val="20000"/>
              </a:spcBef>
            </a:pPr>
            <a:r>
              <a:rPr lang="pt-BR" sz="2200" cap="small" dirty="0" smtClean="0">
                <a:latin typeface="Tw Cen MT Condensed" pitchFamily="34" charset="0"/>
              </a:rPr>
              <a:t>H </a:t>
            </a:r>
            <a:r>
              <a:rPr lang="pt-BR" sz="2200" cap="small" dirty="0">
                <a:latin typeface="Tw Cen MT Condensed" pitchFamily="34" charset="0"/>
              </a:rPr>
              <a:t>= 15 </a:t>
            </a:r>
            <a:r>
              <a:rPr lang="pt-BR" sz="2200" cap="small" dirty="0" err="1">
                <a:latin typeface="Tw Cen MT Condensed" pitchFamily="34" charset="0"/>
              </a:rPr>
              <a:t>mca</a:t>
            </a:r>
            <a:endParaRPr lang="pt-BR" sz="22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3528" y="18864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Viabilidade econômica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43797" r="22308" b="14412"/>
          <a:stretch/>
        </p:blipFill>
        <p:spPr bwMode="auto">
          <a:xfrm>
            <a:off x="503548" y="1052736"/>
            <a:ext cx="7632848" cy="285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692696"/>
            <a:ext cx="799288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cap="small" dirty="0" smtClean="0">
                <a:latin typeface="Tw Cen MT Condensed" pitchFamily="34" charset="0"/>
              </a:rPr>
              <a:t>Custos de implantação</a:t>
            </a:r>
          </a:p>
          <a:p>
            <a:endParaRPr lang="pt-BR" sz="2600" cap="small" dirty="0">
              <a:latin typeface="Tw Cen MT Condensed" pitchFamily="34" charset="0"/>
            </a:endParaRPr>
          </a:p>
          <a:p>
            <a:endParaRPr lang="pt-BR" sz="2600" cap="small" dirty="0" smtClean="0">
              <a:latin typeface="Tw Cen MT Condensed" pitchFamily="34" charset="0"/>
            </a:endParaRPr>
          </a:p>
          <a:p>
            <a:endParaRPr lang="pt-BR" sz="2600" cap="small" dirty="0">
              <a:latin typeface="Tw Cen MT Condensed" pitchFamily="34" charset="0"/>
            </a:endParaRPr>
          </a:p>
          <a:p>
            <a:endParaRPr lang="pt-BR" sz="2600" cap="small" dirty="0" smtClean="0">
              <a:latin typeface="Tw Cen MT Condensed" pitchFamily="34" charset="0"/>
            </a:endParaRPr>
          </a:p>
          <a:p>
            <a:endParaRPr lang="pt-BR" sz="2600" cap="small" dirty="0">
              <a:latin typeface="Tw Cen MT Condensed" pitchFamily="34" charset="0"/>
            </a:endParaRPr>
          </a:p>
          <a:p>
            <a:endParaRPr lang="pt-BR" sz="1100" cap="small" dirty="0" smtClean="0">
              <a:latin typeface="Tw Cen MT Condensed" pitchFamily="34" charset="0"/>
            </a:endParaRPr>
          </a:p>
          <a:p>
            <a:r>
              <a:rPr lang="pt-BR" sz="3000" cap="small" dirty="0" smtClean="0">
                <a:latin typeface="Tw Cen MT Condensed" pitchFamily="34" charset="0"/>
              </a:rPr>
              <a:t>Custos de operação</a:t>
            </a:r>
          </a:p>
          <a:p>
            <a:pPr lvl="1"/>
            <a:r>
              <a:rPr lang="pt-BR" sz="2600" cap="small" dirty="0" smtClean="0">
                <a:latin typeface="Tw Cen MT Condensed" pitchFamily="34" charset="0"/>
              </a:rPr>
              <a:t>Consumo de energia elétrica</a:t>
            </a:r>
          </a:p>
          <a:p>
            <a:pPr lvl="2"/>
            <a:r>
              <a:rPr lang="pt-BR" sz="2200" cap="small" dirty="0" smtClean="0">
                <a:latin typeface="Tw Cen MT Condensed" pitchFamily="34" charset="0"/>
              </a:rPr>
              <a:t>Potência da bomba: 1/3CV</a:t>
            </a:r>
          </a:p>
          <a:p>
            <a:pPr lvl="2"/>
            <a:r>
              <a:rPr lang="pt-BR" sz="2200" cap="small" dirty="0" smtClean="0">
                <a:latin typeface="Tw Cen MT Condensed" pitchFamily="34" charset="0"/>
              </a:rPr>
              <a:t>Tempo de funcionamento: 59h/mês</a:t>
            </a:r>
          </a:p>
          <a:p>
            <a:pPr lvl="2"/>
            <a:r>
              <a:rPr lang="pt-BR" sz="2200" cap="small" dirty="0" smtClean="0">
                <a:latin typeface="Tw Cen MT Condensed" pitchFamily="34" charset="0"/>
              </a:rPr>
              <a:t>R$ 0,58194634 / kWh consumido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20072" y="4595196"/>
            <a:ext cx="1800200" cy="874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spcBef>
                <a:spcPct val="20000"/>
              </a:spcBef>
            </a:pPr>
            <a:r>
              <a:rPr lang="pt-BR" sz="2200" b="1" cap="small" dirty="0" smtClean="0">
                <a:latin typeface="Tw Cen MT Condensed" pitchFamily="34" charset="0"/>
              </a:rPr>
              <a:t>Custo Mensal</a:t>
            </a:r>
          </a:p>
          <a:p>
            <a:pPr marL="0" lvl="1" algn="ctr">
              <a:spcBef>
                <a:spcPct val="20000"/>
              </a:spcBef>
            </a:pPr>
            <a:r>
              <a:rPr lang="pt-BR" sz="2400" b="1" cap="small" dirty="0">
                <a:solidFill>
                  <a:srgbClr val="FF0000"/>
                </a:solidFill>
                <a:latin typeface="Tw Cen MT Condensed" pitchFamily="34" charset="0"/>
              </a:rPr>
              <a:t>R$ </a:t>
            </a:r>
            <a:r>
              <a:rPr lang="pt-BR" sz="2400" b="1" cap="small" dirty="0" smtClean="0">
                <a:solidFill>
                  <a:srgbClr val="FF0000"/>
                </a:solidFill>
                <a:latin typeface="Tw Cen MT Condensed" pitchFamily="34" charset="0"/>
              </a:rPr>
              <a:t>8,42/mês</a:t>
            </a:r>
            <a:endParaRPr lang="pt-BR" sz="2400" b="1" cap="small" dirty="0">
              <a:solidFill>
                <a:srgbClr val="FF0000"/>
              </a:solidFill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18864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4. RESULTADOS:</a:t>
            </a:r>
            <a:r>
              <a:rPr lang="pt-BR" sz="3500" cap="small" dirty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Receita gerada pela economia de água potável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692696"/>
            <a:ext cx="799288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cap="small" dirty="0">
                <a:latin typeface="Tw Cen MT Condensed" pitchFamily="34" charset="0"/>
              </a:rPr>
              <a:t>Receita gerada pela economia de água potável </a:t>
            </a:r>
            <a:endParaRPr lang="pt-BR" sz="2800" cap="small" dirty="0" smtClean="0">
              <a:latin typeface="Tw Cen MT Condensed" pitchFamily="34" charset="0"/>
            </a:endParaRPr>
          </a:p>
          <a:p>
            <a:pPr lvl="1"/>
            <a:r>
              <a:rPr lang="pt-BR" sz="2600" cap="small" dirty="0" smtClean="0">
                <a:latin typeface="Tw Cen MT Condensed" pitchFamily="34" charset="0"/>
              </a:rPr>
              <a:t>Volume economizado: 74,17 m³/mês</a:t>
            </a:r>
            <a:endParaRPr lang="pt-BR" sz="2600" cap="small" dirty="0">
              <a:latin typeface="Tw Cen MT Condensed" pitchFamily="34" charset="0"/>
            </a:endParaRPr>
          </a:p>
          <a:p>
            <a:pPr lvl="1"/>
            <a:r>
              <a:rPr lang="pt-BR" sz="2600" cap="small" dirty="0" smtClean="0">
                <a:latin typeface="Tw Cen MT Condensed" pitchFamily="34" charset="0"/>
              </a:rPr>
              <a:t>Tarifa média de água: </a:t>
            </a:r>
            <a:r>
              <a:rPr lang="pt-BR" sz="2600" cap="small" dirty="0">
                <a:latin typeface="Tw Cen MT Condensed" pitchFamily="34" charset="0"/>
              </a:rPr>
              <a:t>R$4,33/m³ </a:t>
            </a:r>
            <a:endParaRPr lang="pt-BR" sz="2600" cap="small" dirty="0" smtClean="0">
              <a:latin typeface="Tw Cen MT Condensed" pitchFamily="34" charset="0"/>
            </a:endParaRPr>
          </a:p>
          <a:p>
            <a:pPr lvl="1"/>
            <a:endParaRPr lang="pt-BR" sz="800" cap="small" dirty="0" smtClean="0">
              <a:latin typeface="Tw Cen MT Condensed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cap="small" dirty="0">
                <a:latin typeface="Tw Cen MT Condensed" pitchFamily="34" charset="0"/>
              </a:rPr>
              <a:t>Valor Presente </a:t>
            </a:r>
            <a:r>
              <a:rPr lang="pt-BR" cap="small" dirty="0" smtClean="0">
                <a:latin typeface="Tw Cen MT Condensed" pitchFamily="34" charset="0"/>
              </a:rPr>
              <a:t>Líquido</a:t>
            </a:r>
          </a:p>
          <a:p>
            <a:pPr lvl="1"/>
            <a:r>
              <a:rPr lang="pt-BR" sz="2600" cap="small" dirty="0">
                <a:latin typeface="Tw Cen MT Condensed" pitchFamily="34" charset="0"/>
              </a:rPr>
              <a:t>Horizonte de projeto: 20 anos</a:t>
            </a:r>
          </a:p>
          <a:p>
            <a:pPr lvl="1"/>
            <a:r>
              <a:rPr lang="pt-BR" sz="2600" cap="small" dirty="0">
                <a:latin typeface="Tw Cen MT Condensed" pitchFamily="34" charset="0"/>
              </a:rPr>
              <a:t>TMA: 7,17% </a:t>
            </a:r>
            <a:r>
              <a:rPr lang="pt-BR" sz="2600" cap="small" dirty="0" err="1">
                <a:latin typeface="Tw Cen MT Condensed" pitchFamily="34" charset="0"/>
              </a:rPr>
              <a:t>a.a</a:t>
            </a:r>
            <a:endParaRPr lang="pt-BR" sz="2600" cap="small" dirty="0">
              <a:latin typeface="Tw Cen MT Condensed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24128" y="1978851"/>
            <a:ext cx="1800200" cy="8740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spcBef>
                <a:spcPct val="20000"/>
              </a:spcBef>
            </a:pPr>
            <a:r>
              <a:rPr lang="pt-BR" sz="2200" b="1" cap="small" dirty="0" smtClean="0">
                <a:latin typeface="Tw Cen MT Condensed" pitchFamily="34" charset="0"/>
              </a:rPr>
              <a:t>Receita Mensal</a:t>
            </a:r>
          </a:p>
          <a:p>
            <a:pPr marL="0" lvl="1" algn="ctr">
              <a:spcBef>
                <a:spcPct val="20000"/>
              </a:spcBef>
            </a:pPr>
            <a:r>
              <a:rPr lang="pt-BR" sz="2400" b="1" cap="small" dirty="0">
                <a:solidFill>
                  <a:srgbClr val="FF0000"/>
                </a:solidFill>
                <a:latin typeface="Tw Cen MT Condensed" pitchFamily="34" charset="0"/>
              </a:rPr>
              <a:t>R$ </a:t>
            </a:r>
            <a:r>
              <a:rPr lang="pt-BR" sz="2400" b="1" cap="small" dirty="0" smtClean="0">
                <a:solidFill>
                  <a:srgbClr val="FF0000"/>
                </a:solidFill>
                <a:latin typeface="Tw Cen MT Condensed" pitchFamily="34" charset="0"/>
              </a:rPr>
              <a:t>321,14/mês</a:t>
            </a:r>
            <a:endParaRPr lang="pt-BR" sz="2400" b="1" cap="small" dirty="0">
              <a:solidFill>
                <a:srgbClr val="FF0000"/>
              </a:solidFill>
              <a:latin typeface="Tw Cen MT Condensed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10578"/>
              </p:ext>
            </p:extLst>
          </p:nvPr>
        </p:nvGraphicFramePr>
        <p:xfrm>
          <a:off x="2987824" y="3356992"/>
          <a:ext cx="5544616" cy="3302508"/>
        </p:xfrm>
        <a:graphic>
          <a:graphicData uri="http://schemas.openxmlformats.org/drawingml/2006/table">
            <a:tbl>
              <a:tblPr firstRow="1" bandRow="1"/>
              <a:tblGrid>
                <a:gridCol w="479165"/>
                <a:gridCol w="821424"/>
                <a:gridCol w="821424"/>
                <a:gridCol w="752972"/>
                <a:gridCol w="1095232"/>
                <a:gridCol w="1574399"/>
              </a:tblGrid>
              <a:tr h="3276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Ano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Entradas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Saídas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Saldo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VPL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VPL acumulado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33357,02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rgbClr val="FF0000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-33357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rgbClr val="FF0000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-R$ 33.357,02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rgbClr val="FF0000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-R$ 33.357,02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3853,7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8,42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3845,28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R$ 3.588,02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rgbClr val="FF0000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-R$ 29.769,00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30">
                <a:tc gridSpan="6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...</a:t>
                      </a: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13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3853,7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8,42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3845,28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R$ 1.563,06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rgbClr val="FF0000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-R$ 1.526,91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3853,7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8,42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3845,28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R$ 1.458,49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rgbClr val="FF0000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-R$ 68,42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15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3853,7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8,42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3845,28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R$ 1.360,91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R$ 1.292,49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330">
                <a:tc gridSpan="6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0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...</a:t>
                      </a:r>
                    </a:p>
                  </a:txBody>
                  <a:tcPr marL="68580" marR="6858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19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3853,7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8,42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3845,28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R$ 1.031,66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R$ 5.884,54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20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3853,7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8,42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3845,28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R$ 962,64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cap="small" dirty="0">
                          <a:solidFill>
                            <a:schemeClr val="tx1"/>
                          </a:solidFill>
                          <a:latin typeface="Tw Cen MT Condensed" pitchFamily="34" charset="0"/>
                          <a:ea typeface="+mj-ea"/>
                          <a:cs typeface="+mj-cs"/>
                        </a:rPr>
                        <a:t>R$ 6.847,18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6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578937"/>
            <a:ext cx="85792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500" dirty="0" smtClean="0">
                <a:latin typeface="Tw Cen MT Condensed" pitchFamily="34" charset="0"/>
              </a:rPr>
              <a:t>1. OBJETIVOS</a:t>
            </a:r>
            <a:endParaRPr lang="pt-BR" sz="3500" dirty="0">
              <a:latin typeface="Tw Cen MT Condensed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27009"/>
            <a:ext cx="7992888" cy="5298335"/>
          </a:xfrm>
        </p:spPr>
        <p:txBody>
          <a:bodyPr>
            <a:noAutofit/>
          </a:bodyPr>
          <a:lstStyle/>
          <a:p>
            <a:r>
              <a:rPr lang="pt-BR" sz="2800" cap="small" dirty="0" smtClean="0">
                <a:latin typeface="Tw Cen MT Condensed" pitchFamily="34" charset="0"/>
              </a:rPr>
              <a:t>Objetivos </a:t>
            </a:r>
            <a:r>
              <a:rPr lang="pt-BR" sz="2800" cap="small" dirty="0" smtClean="0">
                <a:latin typeface="Tw Cen MT Condensed" pitchFamily="34" charset="0"/>
              </a:rPr>
              <a:t>Específicos:</a:t>
            </a:r>
            <a:endParaRPr lang="pt-BR" sz="2800" cap="small" dirty="0">
              <a:latin typeface="Tw Cen MT Condensed" pitchFamily="34" charset="0"/>
            </a:endParaRPr>
          </a:p>
          <a:p>
            <a:pPr marL="538163" lvl="1" algn="just"/>
            <a:r>
              <a:rPr lang="pt-BR" cap="small" dirty="0">
                <a:latin typeface="Tw Cen MT Condensed" pitchFamily="34" charset="0"/>
                <a:ea typeface="+mj-ea"/>
                <a:cs typeface="+mj-cs"/>
              </a:rPr>
              <a:t>Analisar a oferta de águas pluviais </a:t>
            </a:r>
            <a:r>
              <a:rPr lang="pt-BR" cap="small" dirty="0" smtClean="0">
                <a:latin typeface="Tw Cen MT Condensed" pitchFamily="34" charset="0"/>
                <a:ea typeface="+mj-ea"/>
                <a:cs typeface="+mj-cs"/>
              </a:rPr>
              <a:t>no bairro </a:t>
            </a:r>
            <a:r>
              <a:rPr lang="pt-BR" cap="small" dirty="0">
                <a:latin typeface="Tw Cen MT Condensed" pitchFamily="34" charset="0"/>
                <a:ea typeface="+mj-ea"/>
                <a:cs typeface="+mj-cs"/>
              </a:rPr>
              <a:t>de Pirajá, em Salvador;</a:t>
            </a:r>
          </a:p>
          <a:p>
            <a:pPr marL="538163" lvl="1" algn="just"/>
            <a:r>
              <a:rPr lang="pt-BR" cap="small" dirty="0">
                <a:latin typeface="Tw Cen MT Condensed" pitchFamily="34" charset="0"/>
                <a:ea typeface="+mj-ea"/>
                <a:cs typeface="+mj-cs"/>
              </a:rPr>
              <a:t>Fazer levantamento do volume de água potável demandado nos serviços de manutenção das redes coletoras de esgoto na área de atuação da </a:t>
            </a:r>
            <a:r>
              <a:rPr lang="pt-BR" cap="small" dirty="0" smtClean="0">
                <a:latin typeface="Tw Cen MT Condensed" pitchFamily="34" charset="0"/>
                <a:ea typeface="+mj-ea"/>
                <a:cs typeface="+mj-cs"/>
              </a:rPr>
              <a:t>UMJ;</a:t>
            </a:r>
          </a:p>
          <a:p>
            <a:pPr marL="538163" lvl="1" algn="just"/>
            <a:r>
              <a:rPr lang="pt-BR" cap="small" dirty="0" smtClean="0">
                <a:latin typeface="Tw Cen MT Condensed" pitchFamily="34" charset="0"/>
                <a:ea typeface="+mj-ea"/>
                <a:cs typeface="+mj-cs"/>
              </a:rPr>
              <a:t>Dimensionar o sistema de reservação de águas pluviais;</a:t>
            </a:r>
          </a:p>
          <a:p>
            <a:pPr marL="538163" lvl="1" algn="just"/>
            <a:r>
              <a:rPr lang="pt-BR" cap="small" dirty="0" smtClean="0">
                <a:latin typeface="Tw Cen MT Condensed" pitchFamily="34" charset="0"/>
                <a:ea typeface="+mj-ea"/>
                <a:cs typeface="+mj-cs"/>
              </a:rPr>
              <a:t>Fazer </a:t>
            </a:r>
            <a:r>
              <a:rPr lang="pt-BR" cap="small" dirty="0">
                <a:latin typeface="Tw Cen MT Condensed" pitchFamily="34" charset="0"/>
                <a:ea typeface="+mj-ea"/>
                <a:cs typeface="+mj-cs"/>
              </a:rPr>
              <a:t>levantamento dos custos de implantação e operação do </a:t>
            </a:r>
            <a:r>
              <a:rPr lang="pt-BR" cap="small" dirty="0" smtClean="0">
                <a:latin typeface="Tw Cen MT Condensed" pitchFamily="34" charset="0"/>
                <a:ea typeface="+mj-ea"/>
                <a:cs typeface="+mj-cs"/>
              </a:rPr>
              <a:t>sistema;</a:t>
            </a:r>
          </a:p>
          <a:p>
            <a:pPr marL="538163" lvl="1" algn="just"/>
            <a:r>
              <a:rPr lang="pt-BR" cap="small" dirty="0" smtClean="0">
                <a:latin typeface="Tw Cen MT Condensed" pitchFamily="34" charset="0"/>
                <a:ea typeface="+mj-ea"/>
                <a:cs typeface="+mj-cs"/>
              </a:rPr>
              <a:t>Comparar </a:t>
            </a:r>
            <a:r>
              <a:rPr lang="pt-BR" cap="small" dirty="0">
                <a:latin typeface="Tw Cen MT Condensed" pitchFamily="34" charset="0"/>
                <a:ea typeface="+mj-ea"/>
                <a:cs typeface="+mj-cs"/>
              </a:rPr>
              <a:t>os custos demandados pelo sistema de aproveitamento de águas pluviais com o acréscimo de receita gerado pela economia de água potável</a:t>
            </a:r>
            <a:r>
              <a:rPr lang="pt-BR" dirty="0">
                <a:latin typeface="Tw Cen MT Condensed" pitchFamily="34" charset="0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7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" y="28765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5. CONCLUSÃO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692696"/>
            <a:ext cx="799288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cap="small" dirty="0" smtClean="0">
                <a:latin typeface="Tw Cen MT Condensed" pitchFamily="34" charset="0"/>
              </a:rPr>
              <a:t>Pluviosidade mínima anual de 1.277mm/ano no Bairro de Pirajá;</a:t>
            </a:r>
          </a:p>
          <a:p>
            <a:r>
              <a:rPr lang="pt-BR" sz="2800" cap="small" dirty="0" smtClean="0">
                <a:latin typeface="Tw Cen MT Condensed" pitchFamily="34" charset="0"/>
              </a:rPr>
              <a:t>Volume de água utilizada nos serviços de manutenção: 654,42m³/mês</a:t>
            </a:r>
          </a:p>
          <a:p>
            <a:r>
              <a:rPr lang="pt-BR" sz="2800" cap="small" dirty="0" smtClean="0">
                <a:latin typeface="Tw Cen MT Condensed" pitchFamily="34" charset="0"/>
              </a:rPr>
              <a:t>Viabilidade técnica: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Grande área de captação (1.067m²)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Infraestrutura existente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Implantação da rede de coleta em áreas sem interferências</a:t>
            </a:r>
          </a:p>
          <a:p>
            <a:pPr lvl="1"/>
            <a:r>
              <a:rPr lang="pt-BR" sz="2200" cap="small" dirty="0" smtClean="0">
                <a:latin typeface="Tw Cen MT Condensed" pitchFamily="34" charset="0"/>
              </a:rPr>
              <a:t>Utilização da cobertura do R-17 como estrutura de suporte do Re. Superior</a:t>
            </a:r>
            <a:endParaRPr lang="pt-BR" sz="2200" cap="small" dirty="0">
              <a:latin typeface="Tw Cen MT Condensed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cap="small" dirty="0" smtClean="0">
                <a:latin typeface="Tw Cen MT Condensed" pitchFamily="34" charset="0"/>
              </a:rPr>
              <a:t>Economia de 890m³ de água potável por ano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cap="small" dirty="0" smtClean="0">
                <a:latin typeface="Tw Cen MT Condensed" pitchFamily="34" charset="0"/>
              </a:rPr>
              <a:t>Viabilidade econômica dentro do horizonte de projeto previsto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cap="small" dirty="0" err="1" smtClean="0">
                <a:latin typeface="Tw Cen MT Condensed" pitchFamily="34" charset="0"/>
              </a:rPr>
              <a:t>Replicabilidade</a:t>
            </a:r>
            <a:r>
              <a:rPr lang="pt-BR" cap="small" dirty="0">
                <a:latin typeface="Tw Cen MT Condensed" pitchFamily="34" charset="0"/>
              </a:rPr>
              <a:t> </a:t>
            </a:r>
            <a:r>
              <a:rPr lang="pt-BR" cap="small" dirty="0" smtClean="0">
                <a:latin typeface="Tw Cen MT Condensed" pitchFamily="34" charset="0"/>
              </a:rPr>
              <a:t>da ideia para outras unidades da Embasa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cap="small" dirty="0" smtClean="0">
                <a:latin typeface="Tw Cen MT Condensed" pitchFamily="34" charset="0"/>
              </a:rPr>
              <a:t>Compromisso com as boas práticas e com a redução de perdas</a:t>
            </a:r>
            <a:endParaRPr lang="pt-BR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" y="260648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 smtClean="0">
                <a:latin typeface="Tw Cen MT Condensed" pitchFamily="34" charset="0"/>
              </a:rPr>
              <a:t>6. SUGESTÕES PARA TRABALHOS FUTUROS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52736"/>
            <a:ext cx="799288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cap="small" dirty="0" smtClean="0">
                <a:latin typeface="Tw Cen MT Condensed" pitchFamily="34" charset="0"/>
              </a:rPr>
              <a:t>Verificação estrutural da cobertura do R-17;</a:t>
            </a:r>
          </a:p>
          <a:p>
            <a:endParaRPr lang="pt-BR" sz="2800" cap="small" dirty="0" smtClean="0">
              <a:latin typeface="Tw Cen MT Condensed" pitchFamily="34" charset="0"/>
            </a:endParaRPr>
          </a:p>
          <a:p>
            <a:r>
              <a:rPr lang="pt-BR" sz="2800" cap="small" dirty="0" smtClean="0">
                <a:latin typeface="Tw Cen MT Condensed" pitchFamily="34" charset="0"/>
              </a:rPr>
              <a:t>Obtenção do coeficiente de escoamento da cobertura de forma experimental;</a:t>
            </a:r>
          </a:p>
          <a:p>
            <a:endParaRPr lang="pt-BR" sz="2800" cap="small" dirty="0" smtClean="0">
              <a:latin typeface="Tw Cen MT Condensed" pitchFamily="34" charset="0"/>
            </a:endParaRPr>
          </a:p>
          <a:p>
            <a:r>
              <a:rPr lang="pt-BR" sz="2800" cap="small" dirty="0" smtClean="0">
                <a:latin typeface="Tw Cen MT Condensed" pitchFamily="34" charset="0"/>
              </a:rPr>
              <a:t>Viabilidade da utilização da área de piso para coleta de água da chuva;</a:t>
            </a:r>
          </a:p>
          <a:p>
            <a:endParaRPr lang="pt-BR" sz="2800" cap="small" dirty="0" smtClean="0">
              <a:latin typeface="Tw Cen MT Condensed" pitchFamily="34" charset="0"/>
            </a:endParaRPr>
          </a:p>
          <a:p>
            <a:r>
              <a:rPr lang="pt-BR" sz="2800" cap="small" dirty="0" smtClean="0">
                <a:latin typeface="Tw Cen MT Condensed" pitchFamily="34" charset="0"/>
              </a:rPr>
              <a:t>Realização de estudos semelhantes a este em outras unidades da Embasa.</a:t>
            </a:r>
          </a:p>
        </p:txBody>
      </p:sp>
    </p:spTree>
    <p:extLst>
      <p:ext uri="{BB962C8B-B14F-4D97-AF65-F5344CB8AC3E}">
        <p14:creationId xmlns:p14="http://schemas.microsoft.com/office/powerpoint/2010/main" val="23621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99792" y="4149080"/>
            <a:ext cx="4259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Muito Obrigado!</a:t>
            </a:r>
            <a:endParaRPr lang="pt-BR" sz="3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08" y="404664"/>
            <a:ext cx="2837644" cy="37835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187624" y="4797152"/>
            <a:ext cx="72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renavansobrinho@gmail.com</a:t>
            </a:r>
            <a:endParaRPr lang="pt-BR" sz="36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8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332656"/>
            <a:ext cx="85792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500" dirty="0" smtClean="0">
                <a:latin typeface="Tw Cen MT Condensed" pitchFamily="34" charset="0"/>
              </a:rPr>
              <a:t>2. METODOLOGIA</a:t>
            </a:r>
            <a:endParaRPr lang="pt-BR" sz="3500" dirty="0">
              <a:latin typeface="Tw Cen MT Condensed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7992888" cy="5298335"/>
          </a:xfrm>
        </p:spPr>
        <p:txBody>
          <a:bodyPr>
            <a:noAutofit/>
          </a:bodyPr>
          <a:lstStyle/>
          <a:p>
            <a:r>
              <a:rPr lang="pt-BR" sz="2400" cap="small" dirty="0" smtClean="0">
                <a:latin typeface="Tw Cen MT Condensed" pitchFamily="34" charset="0"/>
              </a:rPr>
              <a:t>Fundamentação teórica:</a:t>
            </a:r>
          </a:p>
          <a:p>
            <a:pPr lvl="1"/>
            <a:r>
              <a:rPr lang="pt-BR" sz="2400" cap="small" dirty="0">
                <a:latin typeface="Tw Cen MT Condensed" pitchFamily="34" charset="0"/>
              </a:rPr>
              <a:t>Artigos científicos, dissertações, teses de doutorado, manuais e normas técnicas.</a:t>
            </a:r>
          </a:p>
          <a:p>
            <a:r>
              <a:rPr lang="pt-BR" sz="2400" cap="small" dirty="0">
                <a:latin typeface="Tw Cen MT Condensed" pitchFamily="34" charset="0"/>
              </a:rPr>
              <a:t>Análise de dados primários</a:t>
            </a:r>
            <a:r>
              <a:rPr lang="pt-BR" sz="2400" cap="small" dirty="0" smtClean="0">
                <a:latin typeface="Tw Cen MT Condensed" pitchFamily="34" charset="0"/>
              </a:rPr>
              <a:t>:</a:t>
            </a:r>
          </a:p>
          <a:p>
            <a:pPr lvl="1"/>
            <a:r>
              <a:rPr lang="pt-BR" sz="2400" cap="small" dirty="0" smtClean="0">
                <a:latin typeface="Tw Cen MT Condensed" pitchFamily="34" charset="0"/>
              </a:rPr>
              <a:t>Dados de pluviosidade;</a:t>
            </a:r>
          </a:p>
          <a:p>
            <a:pPr lvl="1"/>
            <a:r>
              <a:rPr lang="pt-BR" sz="2400" cap="small" dirty="0" smtClean="0">
                <a:latin typeface="Tw Cen MT Condensed" pitchFamily="34" charset="0"/>
              </a:rPr>
              <a:t>Dados de demanda de água nos serviços de manutenção das redes de esgoto;</a:t>
            </a:r>
          </a:p>
          <a:p>
            <a:pPr lvl="1"/>
            <a:r>
              <a:rPr lang="pt-BR" sz="2400" cap="small" dirty="0" smtClean="0">
                <a:latin typeface="Tw Cen MT Condensed" pitchFamily="34" charset="0"/>
              </a:rPr>
              <a:t>Simulação do volume de reservação através do software Netuno  4.0;</a:t>
            </a:r>
          </a:p>
          <a:p>
            <a:pPr lvl="1"/>
            <a:r>
              <a:rPr lang="pt-BR" sz="2400" cap="small" dirty="0" smtClean="0">
                <a:latin typeface="Tw Cen MT Condensed" pitchFamily="34" charset="0"/>
              </a:rPr>
              <a:t>Custo dos serviços de implantação obtidos através do SINAPI, Tabela de preços da Embasa e ORSE;</a:t>
            </a:r>
          </a:p>
          <a:p>
            <a:pPr lvl="1"/>
            <a:r>
              <a:rPr lang="pt-BR" sz="2400" cap="small" dirty="0" smtClean="0">
                <a:latin typeface="Tw Cen MT Condensed" pitchFamily="34" charset="0"/>
              </a:rPr>
              <a:t>Custo de operação do sistema a partir da tabela tarifária da Coelba;</a:t>
            </a:r>
          </a:p>
          <a:p>
            <a:pPr lvl="1"/>
            <a:r>
              <a:rPr lang="pt-BR" sz="2400" cap="small" dirty="0" smtClean="0">
                <a:latin typeface="Tw Cen MT Condensed" pitchFamily="34" charset="0"/>
              </a:rPr>
              <a:t>Valor da tarifa média de água potável em Salvador.</a:t>
            </a:r>
            <a:endParaRPr lang="pt-BR" sz="2400" cap="small" dirty="0">
              <a:latin typeface="Tw Cen MT Condensed" pitchFamily="34" charset="0"/>
            </a:endParaRPr>
          </a:p>
          <a:p>
            <a:r>
              <a:rPr lang="pt-BR" sz="2400" cap="small" dirty="0">
                <a:latin typeface="Tw Cen MT Condensed" pitchFamily="34" charset="0"/>
              </a:rPr>
              <a:t>Inspeções técnicas de campo</a:t>
            </a:r>
            <a:r>
              <a:rPr lang="pt-BR" sz="2400" cap="small" dirty="0" smtClean="0">
                <a:latin typeface="Tw Cen MT Condensed" pitchFamily="34" charset="0"/>
              </a:rPr>
              <a:t>:</a:t>
            </a:r>
          </a:p>
          <a:p>
            <a:pPr lvl="1"/>
            <a:r>
              <a:rPr lang="pt-BR" sz="2400" cap="small" dirty="0" smtClean="0">
                <a:latin typeface="Tw Cen MT Condensed" pitchFamily="34" charset="0"/>
              </a:rPr>
              <a:t>Dias 7,14 e 21 de novembro de 2018.</a:t>
            </a:r>
          </a:p>
          <a:p>
            <a:endParaRPr lang="pt-BR" sz="2400" cap="small" dirty="0">
              <a:latin typeface="Tw Cen MT Condensed" pitchFamily="34" charset="0"/>
            </a:endParaRPr>
          </a:p>
          <a:p>
            <a:endParaRPr lang="pt-BR" sz="2400" cap="small" dirty="0" smtClean="0">
              <a:latin typeface="Tw Cen MT Condense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32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332656"/>
            <a:ext cx="85792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500" dirty="0" smtClean="0">
                <a:latin typeface="Tw Cen MT Condensed" pitchFamily="34" charset="0"/>
              </a:rPr>
              <a:t>2. METODOLOGIA</a:t>
            </a:r>
            <a:endParaRPr lang="pt-BR" sz="3500" dirty="0">
              <a:latin typeface="Tw Cen MT Condensed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11152" y="6253861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elaborado pelo autor (2018)</a:t>
            </a:r>
          </a:p>
        </p:txBody>
      </p:sp>
      <p:pic>
        <p:nvPicPr>
          <p:cNvPr id="16" name="Imagem 15"/>
          <p:cNvPicPr/>
          <p:nvPr/>
        </p:nvPicPr>
        <p:blipFill rotWithShape="1">
          <a:blip r:embed="rId2"/>
          <a:srcRect l="21062" r="19827" b="1061"/>
          <a:stretch/>
        </p:blipFill>
        <p:spPr bwMode="auto">
          <a:xfrm>
            <a:off x="1804864" y="1169750"/>
            <a:ext cx="5575448" cy="568824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748272" y="692696"/>
            <a:ext cx="52977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cap="small" dirty="0" smtClean="0">
                <a:latin typeface="Tw Cen MT Condensed" pitchFamily="34" charset="0"/>
              </a:rPr>
              <a:t>Fluxograma </a:t>
            </a:r>
            <a:r>
              <a:rPr lang="pt-BR" sz="2500" cap="small" dirty="0">
                <a:latin typeface="Tw Cen MT Condensed" pitchFamily="34" charset="0"/>
              </a:rPr>
              <a:t>da metodologia do trabalho</a:t>
            </a:r>
          </a:p>
        </p:txBody>
      </p:sp>
    </p:spTree>
    <p:extLst>
      <p:ext uri="{BB962C8B-B14F-4D97-AF65-F5344CB8AC3E}">
        <p14:creationId xmlns:p14="http://schemas.microsoft.com/office/powerpoint/2010/main" val="7094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28765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>
                <a:latin typeface="Tw Cen MT Condensed" pitchFamily="34" charset="0"/>
              </a:rPr>
              <a:t>3</a:t>
            </a:r>
            <a:r>
              <a:rPr lang="pt-BR" sz="3300" cap="small" dirty="0" smtClean="0">
                <a:latin typeface="Tw Cen MT Condensed" pitchFamily="34" charset="0"/>
              </a:rPr>
              <a:t>. FUNDAMENTAÇÃO TEÓRICA:</a:t>
            </a:r>
            <a:r>
              <a:rPr lang="pt-BR" sz="3500" cap="small" dirty="0" smtClean="0">
                <a:latin typeface="Tw Cen MT Condensed" pitchFamily="34" charset="0"/>
              </a:rPr>
              <a:t> </a:t>
            </a:r>
            <a:r>
              <a:rPr lang="pt-BR" sz="3300" cap="small" dirty="0" smtClean="0">
                <a:latin typeface="Tw Cen MT Condensed" pitchFamily="34" charset="0"/>
              </a:rPr>
              <a:t>Escassez de recursos hídricos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38977"/>
            <a:ext cx="7992888" cy="5298335"/>
          </a:xfrm>
        </p:spPr>
        <p:txBody>
          <a:bodyPr>
            <a:noAutofit/>
          </a:bodyPr>
          <a:lstStyle/>
          <a:p>
            <a:r>
              <a:rPr lang="pt-BR" sz="2600" cap="small" dirty="0" smtClean="0">
                <a:latin typeface="Tw Cen MT Condensed" pitchFamily="34" charset="0"/>
              </a:rPr>
              <a:t>2,5% </a:t>
            </a:r>
            <a:r>
              <a:rPr lang="pt-BR" sz="3000" cap="small" dirty="0" smtClean="0">
                <a:latin typeface="Tw Cen MT Condensed" pitchFamily="34" charset="0"/>
              </a:rPr>
              <a:t>de toda a água do planeta é doce</a:t>
            </a:r>
          </a:p>
          <a:p>
            <a:r>
              <a:rPr lang="pt-BR" sz="2600" cap="small" dirty="0" smtClean="0">
                <a:latin typeface="Tw Cen MT Condensed" pitchFamily="34" charset="0"/>
              </a:rPr>
              <a:t>68,7% </a:t>
            </a:r>
            <a:r>
              <a:rPr lang="pt-BR" sz="3000" cap="small" dirty="0" smtClean="0">
                <a:latin typeface="Tw Cen MT Condensed" pitchFamily="34" charset="0"/>
              </a:rPr>
              <a:t>da água doce na forma de gelo e cobertura permanente de neve</a:t>
            </a:r>
          </a:p>
          <a:p>
            <a:r>
              <a:rPr lang="pt-BR" sz="2600" cap="small" dirty="0" smtClean="0">
                <a:latin typeface="Tw Cen MT Condensed" pitchFamily="34" charset="0"/>
              </a:rPr>
              <a:t>29%</a:t>
            </a:r>
            <a:r>
              <a:rPr lang="pt-BR" sz="3000" cap="small" dirty="0" smtClean="0">
                <a:latin typeface="Tw Cen MT Condensed" pitchFamily="34" charset="0"/>
              </a:rPr>
              <a:t> da população mundial carecem de abastecimento de água potável com segurança</a:t>
            </a:r>
          </a:p>
          <a:p>
            <a:endParaRPr lang="pt-BR" sz="3000" cap="small" dirty="0" smtClean="0">
              <a:latin typeface="Tw Cen MT Condensed" pitchFamily="34" charset="0"/>
            </a:endParaRPr>
          </a:p>
          <a:p>
            <a:endParaRPr lang="pt-BR" sz="3000" cap="small" dirty="0" smtClean="0">
              <a:latin typeface="Tw Cen MT Condensed" pitchFamily="34" charset="0"/>
              <a:ea typeface="+mj-ea"/>
              <a:cs typeface="+mj-cs"/>
            </a:endParaRPr>
          </a:p>
        </p:txBody>
      </p:sp>
      <p:pic>
        <p:nvPicPr>
          <p:cNvPr id="13" name="Imagem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2996952"/>
            <a:ext cx="6768752" cy="38610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tângulo 9"/>
          <p:cNvSpPr/>
          <p:nvPr/>
        </p:nvSpPr>
        <p:spPr>
          <a:xfrm>
            <a:off x="3024336" y="3140968"/>
            <a:ext cx="4572000" cy="4001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pt-BR" sz="2000" dirty="0" smtClean="0"/>
              <a:t>  </a:t>
            </a:r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smtClean="0">
                <a:latin typeface="Tw Cen MT Condensed" pitchFamily="34" charset="0"/>
              </a:rPr>
              <a:t>MMA (2005)</a:t>
            </a:r>
            <a:endParaRPr lang="pt-BR" sz="20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07504" y="332656"/>
            <a:ext cx="8928992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>
                <a:latin typeface="Tw Cen MT Condensed" pitchFamily="34" charset="0"/>
              </a:rPr>
              <a:t>3</a:t>
            </a:r>
            <a:r>
              <a:rPr lang="pt-BR" sz="3300" cap="small" dirty="0" smtClean="0">
                <a:latin typeface="Tw Cen MT Condensed" pitchFamily="34" charset="0"/>
              </a:rPr>
              <a:t>. FUNDAMENTAÇÃO TEÓRICA:</a:t>
            </a:r>
            <a:r>
              <a:rPr lang="pt-BR" sz="3500" cap="small" dirty="0" smtClean="0">
                <a:latin typeface="Tw Cen MT Condensed" pitchFamily="34" charset="0"/>
              </a:rPr>
              <a:t> </a:t>
            </a:r>
            <a:r>
              <a:rPr lang="pt-BR" sz="3000" cap="small" dirty="0" smtClean="0">
                <a:latin typeface="Tw Cen MT Condensed" pitchFamily="34" charset="0"/>
              </a:rPr>
              <a:t>Perdas nos Sistemas de Abastecimento de Água Potável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07704" y="6381328"/>
            <a:ext cx="511256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elaborado pelo autor, com base nos dados do </a:t>
            </a:r>
            <a:r>
              <a:rPr lang="pt-BR" sz="2000" cap="small" dirty="0" err="1">
                <a:latin typeface="Tw Cen MT Condensed" pitchFamily="34" charset="0"/>
              </a:rPr>
              <a:t>MCidades</a:t>
            </a:r>
            <a:r>
              <a:rPr lang="pt-BR" sz="2000" cap="small" dirty="0">
                <a:latin typeface="Tw Cen MT Condensed" pitchFamily="34" charset="0"/>
              </a:rPr>
              <a:t> (2018</a:t>
            </a:r>
            <a:r>
              <a:rPr lang="pt-BR" sz="2000" cap="small" dirty="0" smtClean="0">
                <a:latin typeface="Tw Cen MT Condensed" pitchFamily="34" charset="0"/>
              </a:rPr>
              <a:t>)</a:t>
            </a:r>
            <a:endParaRPr lang="pt-BR" sz="2000" cap="small" dirty="0">
              <a:latin typeface="Tw Cen MT Condensed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04052681"/>
              </p:ext>
            </p:extLst>
          </p:nvPr>
        </p:nvGraphicFramePr>
        <p:xfrm>
          <a:off x="2195736" y="860528"/>
          <a:ext cx="5040560" cy="599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3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" y="359658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>
                <a:latin typeface="Tw Cen MT Condensed" pitchFamily="34" charset="0"/>
              </a:rPr>
              <a:t>3</a:t>
            </a:r>
            <a:r>
              <a:rPr lang="pt-BR" sz="3300" cap="small" dirty="0" smtClean="0">
                <a:latin typeface="Tw Cen MT Condensed" pitchFamily="34" charset="0"/>
              </a:rPr>
              <a:t>. FUNDAMENTAÇÃO TEÓRICA:</a:t>
            </a:r>
            <a:r>
              <a:rPr lang="pt-BR" sz="3500" cap="small" dirty="0" smtClean="0">
                <a:latin typeface="Tw Cen MT Condensed" pitchFamily="34" charset="0"/>
              </a:rPr>
              <a:t> </a:t>
            </a:r>
            <a:r>
              <a:rPr lang="pt-BR" sz="3000" cap="small" dirty="0" smtClean="0">
                <a:latin typeface="Tw Cen MT Condensed" pitchFamily="34" charset="0"/>
              </a:rPr>
              <a:t>Perdas nos Sistemas de Abastecimento de Água Potável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63080" y="5549170"/>
            <a:ext cx="48292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adaptado de Alegre et al. (2000</a:t>
            </a:r>
            <a:r>
              <a:rPr lang="pt-BR" sz="2000" cap="small" dirty="0" smtClean="0">
                <a:latin typeface="Tw Cen MT Condensed" pitchFamily="34" charset="0"/>
              </a:rPr>
              <a:t>)</a:t>
            </a:r>
            <a:endParaRPr lang="pt-BR" sz="2000" cap="small" dirty="0">
              <a:latin typeface="Tw Cen MT Condensed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rcRect l="12562" t="3824" r="13013" b="26176"/>
          <a:stretch>
            <a:fillRect/>
          </a:stretch>
        </p:blipFill>
        <p:spPr bwMode="auto">
          <a:xfrm>
            <a:off x="1398476" y="1253788"/>
            <a:ext cx="6408712" cy="441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1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1176" y="287650"/>
            <a:ext cx="8579296" cy="10531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pt-BR" sz="3300" cap="small" dirty="0">
                <a:latin typeface="Tw Cen MT Condensed" pitchFamily="34" charset="0"/>
              </a:rPr>
              <a:t>3</a:t>
            </a:r>
            <a:r>
              <a:rPr lang="pt-BR" sz="3300" cap="small" dirty="0" smtClean="0">
                <a:latin typeface="Tw Cen MT Condensed" pitchFamily="34" charset="0"/>
              </a:rPr>
              <a:t>. FUNDAMENTAÇÃO TEÓRICA:</a:t>
            </a:r>
            <a:r>
              <a:rPr lang="pt-BR" sz="3500" cap="small" dirty="0" smtClean="0">
                <a:latin typeface="Tw Cen MT Condensed" pitchFamily="34" charset="0"/>
              </a:rPr>
              <a:t> </a:t>
            </a:r>
            <a:r>
              <a:rPr lang="pt-BR" sz="3000" cap="small" dirty="0" smtClean="0">
                <a:latin typeface="Tw Cen MT Condensed" pitchFamily="34" charset="0"/>
              </a:rPr>
              <a:t>Serviços de manutenção de redes coletoras de esgoto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82993"/>
            <a:ext cx="8424936" cy="5298335"/>
          </a:xfrm>
        </p:spPr>
        <p:txBody>
          <a:bodyPr>
            <a:noAutofit/>
          </a:bodyPr>
          <a:lstStyle/>
          <a:p>
            <a:pPr lvl="0" algn="just"/>
            <a:r>
              <a:rPr lang="pt-BR" sz="3000" cap="small" dirty="0" smtClean="0">
                <a:latin typeface="Tw Cen MT Condensed" pitchFamily="34" charset="0"/>
              </a:rPr>
              <a:t>Caminhões </a:t>
            </a:r>
            <a:r>
              <a:rPr lang="pt-BR" sz="3000" cap="small" dirty="0" err="1">
                <a:latin typeface="Tw Cen MT Condensed" pitchFamily="34" charset="0"/>
              </a:rPr>
              <a:t>hidrojato</a:t>
            </a:r>
            <a:r>
              <a:rPr lang="pt-BR" sz="3000" cap="small" dirty="0">
                <a:latin typeface="Tw Cen MT Condensed" pitchFamily="34" charset="0"/>
              </a:rPr>
              <a:t>: </a:t>
            </a:r>
            <a:r>
              <a:rPr lang="pt-BR" sz="3000" cap="small" dirty="0" smtClean="0">
                <a:latin typeface="Tw Cen MT Condensed" pitchFamily="34" charset="0"/>
              </a:rPr>
              <a:t>indicados </a:t>
            </a:r>
            <a:r>
              <a:rPr lang="pt-BR" sz="3000" cap="small" dirty="0">
                <a:latin typeface="Tw Cen MT Condensed" pitchFamily="34" charset="0"/>
              </a:rPr>
              <a:t>para desobstrução e limpeza de ramais de até 150mm, desobstrução de condutos de até 200mm, limpeza de condutos e respectivas singularidades de até 150mm e limpeza de singularidades especiais de até 6 metros de profundidade;</a:t>
            </a:r>
          </a:p>
          <a:p>
            <a:pPr lvl="0" algn="just"/>
            <a:r>
              <a:rPr lang="pt-BR" sz="3000" cap="small" dirty="0">
                <a:latin typeface="Tw Cen MT Condensed" pitchFamily="34" charset="0"/>
              </a:rPr>
              <a:t>Caminhões “vácuo”: indicados para limpeza de condutos e respectivas singularidades </a:t>
            </a:r>
            <a:r>
              <a:rPr lang="pt-BR" sz="3000" cap="small" dirty="0" smtClean="0">
                <a:latin typeface="Tw Cen MT Condensed" pitchFamily="34" charset="0"/>
              </a:rPr>
              <a:t>&gt; </a:t>
            </a:r>
            <a:r>
              <a:rPr lang="pt-BR" sz="3000" cap="small" dirty="0">
                <a:latin typeface="Tw Cen MT Condensed" pitchFamily="34" charset="0"/>
              </a:rPr>
              <a:t>200mm e limpeza de singularidades especiais </a:t>
            </a:r>
            <a:r>
              <a:rPr lang="pt-BR" sz="3000" cap="small" dirty="0" smtClean="0">
                <a:latin typeface="Tw Cen MT Condensed" pitchFamily="34" charset="0"/>
              </a:rPr>
              <a:t>até </a:t>
            </a:r>
            <a:r>
              <a:rPr lang="pt-BR" sz="3000" cap="small" dirty="0">
                <a:latin typeface="Tw Cen MT Condensed" pitchFamily="34" charset="0"/>
              </a:rPr>
              <a:t>6 metros de profundidade;</a:t>
            </a:r>
          </a:p>
          <a:p>
            <a:pPr lvl="0" algn="just"/>
            <a:r>
              <a:rPr lang="pt-BR" sz="3000" cap="small" dirty="0">
                <a:latin typeface="Tw Cen MT Condensed" pitchFamily="34" charset="0"/>
              </a:rPr>
              <a:t>Combinados: desobstrução de condutos de até 400 mm, limpeza de condutos e respectivas singularidades de até 400mm e limpeza de singularidades especiais com profundidades </a:t>
            </a:r>
            <a:r>
              <a:rPr lang="pt-BR" sz="3000" cap="small" dirty="0" smtClean="0">
                <a:latin typeface="Tw Cen MT Condensed" pitchFamily="34" charset="0"/>
              </a:rPr>
              <a:t>até </a:t>
            </a:r>
            <a:r>
              <a:rPr lang="pt-BR" sz="3000" cap="small" dirty="0" smtClean="0">
                <a:latin typeface="Tw Cen MT Condensed" pitchFamily="34" charset="0"/>
              </a:rPr>
              <a:t>6 </a:t>
            </a:r>
            <a:r>
              <a:rPr lang="pt-BR" sz="3000" cap="small" dirty="0">
                <a:latin typeface="Tw Cen MT Condensed" pitchFamily="34" charset="0"/>
              </a:rPr>
              <a:t>metros.</a:t>
            </a:r>
          </a:p>
          <a:p>
            <a:pPr algn="just"/>
            <a:endParaRPr lang="pt-BR" sz="3000" cap="small" dirty="0">
              <a:latin typeface="Tw Cen MT Condensed" pitchFamily="34" charset="0"/>
            </a:endParaRPr>
          </a:p>
          <a:p>
            <a:pPr algn="just"/>
            <a:endParaRPr lang="pt-BR" sz="3000" cap="small" dirty="0">
              <a:latin typeface="Tw Cen MT Condensed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56176" y="5477162"/>
            <a:ext cx="3024093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000" cap="small" dirty="0" smtClean="0">
                <a:latin typeface="Tw Cen MT Condensed" pitchFamily="34" charset="0"/>
              </a:rPr>
              <a:t>Fonte</a:t>
            </a:r>
            <a:r>
              <a:rPr lang="pt-BR" sz="2000" cap="small" dirty="0">
                <a:latin typeface="Tw Cen MT Condensed" pitchFamily="34" charset="0"/>
              </a:rPr>
              <a:t>: </a:t>
            </a:r>
            <a:r>
              <a:rPr lang="pt-BR" sz="2000" cap="small" dirty="0" err="1" smtClean="0">
                <a:latin typeface="Tw Cen MT Condensed" pitchFamily="34" charset="0"/>
              </a:rPr>
              <a:t>MCidades</a:t>
            </a:r>
            <a:r>
              <a:rPr lang="pt-BR" sz="2000" cap="small" dirty="0" smtClean="0">
                <a:latin typeface="Tw Cen MT Condensed" pitchFamily="34" charset="0"/>
              </a:rPr>
              <a:t> </a:t>
            </a:r>
            <a:r>
              <a:rPr lang="pt-BR" sz="2000" cap="small" dirty="0">
                <a:latin typeface="Tw Cen MT Condensed" pitchFamily="34" charset="0"/>
              </a:rPr>
              <a:t>(</a:t>
            </a:r>
            <a:r>
              <a:rPr lang="pt-BR" sz="2000" cap="small" dirty="0" smtClean="0">
                <a:latin typeface="Tw Cen MT Condensed" pitchFamily="34" charset="0"/>
              </a:rPr>
              <a:t>2008)</a:t>
            </a:r>
            <a:endParaRPr lang="pt-BR" sz="2000" cap="small" dirty="0">
              <a:latin typeface="Tw Cen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2282</Words>
  <Application>Microsoft Office PowerPoint</Application>
  <PresentationFormat>Apresentação na tela (4:3)</PresentationFormat>
  <Paragraphs>555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APROVEITAMENTO DE ÁGUAS PLUVIAIS PARA UTILIZAÇÃO EM CAMINHÕES DE MANUTENÇÃO DE REDES COLETORAS DE ESGOTO: ESTUDO DE CASO NA UNIDADE REGIONAL DE PIRAJÁ EM SALVADOR-BAHIA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Renavan</cp:lastModifiedBy>
  <cp:revision>33</cp:revision>
  <dcterms:created xsi:type="dcterms:W3CDTF">2018-05-02T19:43:05Z</dcterms:created>
  <dcterms:modified xsi:type="dcterms:W3CDTF">2019-05-09T01:42:49Z</dcterms:modified>
</cp:coreProperties>
</file>