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Default Extension="tiff" ContentType="image/tiff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669" r:id="rId2"/>
    <p:sldMasterId id="2147483677" r:id="rId3"/>
    <p:sldMasterId id="2147483685" r:id="rId4"/>
    <p:sldMasterId id="2147483692" r:id="rId5"/>
    <p:sldMasterId id="2147483694" r:id="rId6"/>
    <p:sldMasterId id="2147483696" r:id="rId7"/>
  </p:sldMasterIdLst>
  <p:notesMasterIdLst>
    <p:notesMasterId r:id="rId110"/>
  </p:notesMasterIdLst>
  <p:sldIdLst>
    <p:sldId id="256" r:id="rId8"/>
    <p:sldId id="423" r:id="rId9"/>
    <p:sldId id="576" r:id="rId10"/>
    <p:sldId id="406" r:id="rId11"/>
    <p:sldId id="422" r:id="rId12"/>
    <p:sldId id="409" r:id="rId13"/>
    <p:sldId id="410" r:id="rId14"/>
    <p:sldId id="420" r:id="rId15"/>
    <p:sldId id="419" r:id="rId16"/>
    <p:sldId id="580" r:id="rId17"/>
    <p:sldId id="581" r:id="rId18"/>
    <p:sldId id="582" r:id="rId19"/>
    <p:sldId id="583" r:id="rId20"/>
    <p:sldId id="584" r:id="rId21"/>
    <p:sldId id="585" r:id="rId22"/>
    <p:sldId id="586" r:id="rId23"/>
    <p:sldId id="587" r:id="rId24"/>
    <p:sldId id="578" r:id="rId25"/>
    <p:sldId id="577" r:id="rId26"/>
    <p:sldId id="425" r:id="rId27"/>
    <p:sldId id="448" r:id="rId28"/>
    <p:sldId id="449" r:id="rId29"/>
    <p:sldId id="260" r:id="rId30"/>
    <p:sldId id="574" r:id="rId31"/>
    <p:sldId id="261" r:id="rId32"/>
    <p:sldId id="457" r:id="rId33"/>
    <p:sldId id="471" r:id="rId34"/>
    <p:sldId id="460" r:id="rId35"/>
    <p:sldId id="575" r:id="rId36"/>
    <p:sldId id="472" r:id="rId37"/>
    <p:sldId id="473" r:id="rId38"/>
    <p:sldId id="474" r:id="rId39"/>
    <p:sldId id="475" r:id="rId40"/>
    <p:sldId id="476" r:id="rId41"/>
    <p:sldId id="477" r:id="rId42"/>
    <p:sldId id="478" r:id="rId43"/>
    <p:sldId id="479" r:id="rId44"/>
    <p:sldId id="480" r:id="rId45"/>
    <p:sldId id="481" r:id="rId46"/>
    <p:sldId id="482" r:id="rId47"/>
    <p:sldId id="483" r:id="rId48"/>
    <p:sldId id="484" r:id="rId49"/>
    <p:sldId id="485" r:id="rId50"/>
    <p:sldId id="571" r:id="rId51"/>
    <p:sldId id="275" r:id="rId52"/>
    <p:sldId id="277" r:id="rId53"/>
    <p:sldId id="276" r:id="rId54"/>
    <p:sldId id="486" r:id="rId55"/>
    <p:sldId id="487" r:id="rId56"/>
    <p:sldId id="488" r:id="rId57"/>
    <p:sldId id="489" r:id="rId58"/>
    <p:sldId id="280" r:id="rId59"/>
    <p:sldId id="282" r:id="rId60"/>
    <p:sldId id="490" r:id="rId61"/>
    <p:sldId id="491" r:id="rId62"/>
    <p:sldId id="287" r:id="rId63"/>
    <p:sldId id="288" r:id="rId64"/>
    <p:sldId id="492" r:id="rId65"/>
    <p:sldId id="493" r:id="rId66"/>
    <p:sldId id="494" r:id="rId67"/>
    <p:sldId id="495" r:id="rId68"/>
    <p:sldId id="496" r:id="rId69"/>
    <p:sldId id="532" r:id="rId70"/>
    <p:sldId id="533" r:id="rId71"/>
    <p:sldId id="534" r:id="rId72"/>
    <p:sldId id="535" r:id="rId73"/>
    <p:sldId id="536" r:id="rId74"/>
    <p:sldId id="537" r:id="rId75"/>
    <p:sldId id="538" r:id="rId76"/>
    <p:sldId id="539" r:id="rId77"/>
    <p:sldId id="540" r:id="rId78"/>
    <p:sldId id="541" r:id="rId79"/>
    <p:sldId id="542" r:id="rId80"/>
    <p:sldId id="543" r:id="rId81"/>
    <p:sldId id="544" r:id="rId82"/>
    <p:sldId id="545" r:id="rId83"/>
    <p:sldId id="546" r:id="rId84"/>
    <p:sldId id="547" r:id="rId85"/>
    <p:sldId id="548" r:id="rId86"/>
    <p:sldId id="549" r:id="rId87"/>
    <p:sldId id="550" r:id="rId88"/>
    <p:sldId id="551" r:id="rId89"/>
    <p:sldId id="552" r:id="rId90"/>
    <p:sldId id="553" r:id="rId91"/>
    <p:sldId id="554" r:id="rId92"/>
    <p:sldId id="555" r:id="rId93"/>
    <p:sldId id="556" r:id="rId94"/>
    <p:sldId id="557" r:id="rId95"/>
    <p:sldId id="558" r:id="rId96"/>
    <p:sldId id="559" r:id="rId97"/>
    <p:sldId id="560" r:id="rId98"/>
    <p:sldId id="561" r:id="rId99"/>
    <p:sldId id="562" r:id="rId100"/>
    <p:sldId id="563" r:id="rId101"/>
    <p:sldId id="564" r:id="rId102"/>
    <p:sldId id="565" r:id="rId103"/>
    <p:sldId id="566" r:id="rId104"/>
    <p:sldId id="567" r:id="rId105"/>
    <p:sldId id="568" r:id="rId106"/>
    <p:sldId id="569" r:id="rId107"/>
    <p:sldId id="570" r:id="rId108"/>
    <p:sldId id="405" r:id="rId109"/>
  </p:sldIdLst>
  <p:sldSz cx="9144000" cy="6858000" type="screen4x3"/>
  <p:notesSz cx="6881813" cy="95885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AB7942"/>
    <a:srgbClr val="FF00FF"/>
    <a:srgbClr val="66FF33"/>
    <a:srgbClr val="FFFF66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473" autoAdjust="0"/>
    <p:restoredTop sz="94707" autoAdjust="0"/>
  </p:normalViewPr>
  <p:slideViewPr>
    <p:cSldViewPr>
      <p:cViewPr varScale="1">
        <p:scale>
          <a:sx n="73" d="100"/>
          <a:sy n="73" d="100"/>
        </p:scale>
        <p:origin x="-100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932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viewProps" Target="viewProps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slide" Target="slides/slide80.xml"/><Relationship Id="rId102" Type="http://schemas.openxmlformats.org/officeDocument/2006/relationships/slide" Target="slides/slide95.xml"/><Relationship Id="rId110" Type="http://schemas.openxmlformats.org/officeDocument/2006/relationships/notesMaster" Target="notesMasters/notesMaster1.xml"/><Relationship Id="rId115" Type="http://schemas.microsoft.com/office/2015/10/relationships/revisionInfo" Target="revisionInfo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13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tableStyles" Target="tableStyle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CAD2072\Desktop\rcad2072\Desktop\ARQUIVOS%20PEN%20DRIVE\SANASA\DESK%20TOP%20-%20micro%20ANA\DIVERSOS%20-%20EXCEL\C&#243;pia%20de%20Gr&#225;fico%20IPD%20-%20out%20%202015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plotArea>
      <c:layout>
        <c:manualLayout>
          <c:layoutTarget val="inner"/>
          <c:xMode val="edge"/>
          <c:yMode val="edge"/>
          <c:x val="7.5050711925258112E-2"/>
          <c:y val="0.10496415006947701"/>
          <c:w val="0.91057011137856503"/>
          <c:h val="0.71313138798826592"/>
        </c:manualLayout>
      </c:layout>
      <c:lineChart>
        <c:grouping val="standard"/>
        <c:ser>
          <c:idx val="1"/>
          <c:order val="0"/>
          <c:tx>
            <c:strRef>
              <c:f>'GRÁFICO IPD'!$A$4</c:f>
              <c:strCache>
                <c:ptCount val="1"/>
                <c:pt idx="0">
                  <c:v>Média PCJ - SNIS 2013 (%)</c:v>
                </c:pt>
              </c:strCache>
            </c:strRef>
          </c:tx>
          <c:spPr>
            <a:ln w="254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6"/>
              <c:layout>
                <c:manualLayout>
                  <c:x val="-0.18201058356610705"/>
                  <c:y val="-2.248196429838970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32,8%</a:t>
                    </a:r>
                  </a:p>
                </c:rich>
              </c:tx>
              <c:dLblPos val="r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DAF1-467F-A1B0-FFAEEDEBDF3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300" b="1" i="0" u="none" strike="noStrike" baseline="0">
                    <a:solidFill>
                      <a:srgbClr val="339933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'GRÁFICO IPD'!$B$1:$AE$1</c:f>
              <c:strCache>
                <c:ptCount val="30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 até out</c:v>
                </c:pt>
              </c:strCache>
            </c:strRef>
          </c:cat>
          <c:val>
            <c:numRef>
              <c:f>'GRÁFICO IPD'!$B$4:$AE$4</c:f>
              <c:numCache>
                <c:formatCode>0.0</c:formatCode>
                <c:ptCount val="30"/>
                <c:pt idx="0">
                  <c:v>32.800000000000011</c:v>
                </c:pt>
                <c:pt idx="1">
                  <c:v>32.800000000000011</c:v>
                </c:pt>
                <c:pt idx="2">
                  <c:v>32.800000000000011</c:v>
                </c:pt>
                <c:pt idx="3">
                  <c:v>32.800000000000011</c:v>
                </c:pt>
                <c:pt idx="4">
                  <c:v>32.800000000000011</c:v>
                </c:pt>
                <c:pt idx="5">
                  <c:v>32.800000000000011</c:v>
                </c:pt>
                <c:pt idx="6">
                  <c:v>32.800000000000011</c:v>
                </c:pt>
                <c:pt idx="7">
                  <c:v>32.800000000000011</c:v>
                </c:pt>
                <c:pt idx="8">
                  <c:v>32.800000000000011</c:v>
                </c:pt>
                <c:pt idx="9">
                  <c:v>32.800000000000011</c:v>
                </c:pt>
                <c:pt idx="10">
                  <c:v>32.800000000000011</c:v>
                </c:pt>
                <c:pt idx="11">
                  <c:v>32.800000000000011</c:v>
                </c:pt>
                <c:pt idx="12">
                  <c:v>32.800000000000011</c:v>
                </c:pt>
                <c:pt idx="13">
                  <c:v>32.800000000000011</c:v>
                </c:pt>
                <c:pt idx="14">
                  <c:v>32.800000000000011</c:v>
                </c:pt>
                <c:pt idx="15">
                  <c:v>32.800000000000011</c:v>
                </c:pt>
                <c:pt idx="16">
                  <c:v>32.800000000000011</c:v>
                </c:pt>
                <c:pt idx="17">
                  <c:v>32.800000000000011</c:v>
                </c:pt>
                <c:pt idx="18">
                  <c:v>32.800000000000011</c:v>
                </c:pt>
                <c:pt idx="19">
                  <c:v>32.800000000000011</c:v>
                </c:pt>
                <c:pt idx="20">
                  <c:v>32.800000000000011</c:v>
                </c:pt>
                <c:pt idx="21">
                  <c:v>32.800000000000011</c:v>
                </c:pt>
                <c:pt idx="22">
                  <c:v>32.800000000000011</c:v>
                </c:pt>
                <c:pt idx="23">
                  <c:v>32.800000000000011</c:v>
                </c:pt>
                <c:pt idx="24">
                  <c:v>32.800000000000011</c:v>
                </c:pt>
                <c:pt idx="25">
                  <c:v>32.800000000000011</c:v>
                </c:pt>
                <c:pt idx="26">
                  <c:v>32.800000000000011</c:v>
                </c:pt>
                <c:pt idx="27">
                  <c:v>32.800000000000011</c:v>
                </c:pt>
                <c:pt idx="28">
                  <c:v>32.800000000000011</c:v>
                </c:pt>
                <c:pt idx="29">
                  <c:v>32.800000000000011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E-DAF1-467F-A1B0-FFAEEDEBDF30}"/>
            </c:ext>
          </c:extLst>
        </c:ser>
        <c:ser>
          <c:idx val="2"/>
          <c:order val="1"/>
          <c:tx>
            <c:strRef>
              <c:f>'GRÁFICO IPD'!$A$3</c:f>
              <c:strCache>
                <c:ptCount val="1"/>
                <c:pt idx="0">
                  <c:v>Média Nacional - SNIS 2013 (%)</c:v>
                </c:pt>
              </c:strCache>
            </c:strRef>
          </c:tx>
          <c:spPr>
            <a:ln w="25400">
              <a:solidFill>
                <a:srgbClr val="FF0000"/>
              </a:solidFill>
            </a:ln>
            <a:effectLst>
              <a:outerShdw blurRad="635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1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2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3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4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5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6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7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8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9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A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B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C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D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E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F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0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1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2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3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4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5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6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7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8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6"/>
              <c:layout>
                <c:manualLayout>
                  <c:x val="-0.25089522737708497"/>
                  <c:y val="-3.330870974436130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37,0%</a:t>
                    </a:r>
                  </a:p>
                </c:rich>
              </c:tx>
              <c:dLblPos val="r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9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A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B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C-DAF1-467F-A1B0-FFAEEDEBDF3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300" b="1" i="0" u="none" strike="noStrike" baseline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'GRÁFICO IPD'!$B$1:$AE$1</c:f>
              <c:strCache>
                <c:ptCount val="30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 até out</c:v>
                </c:pt>
              </c:strCache>
            </c:strRef>
          </c:cat>
          <c:val>
            <c:numRef>
              <c:f>'GRÁFICO IPD'!$B$3:$AE$3</c:f>
              <c:numCache>
                <c:formatCode>0.0</c:formatCode>
                <c:ptCount val="30"/>
                <c:pt idx="0">
                  <c:v>37</c:v>
                </c:pt>
                <c:pt idx="1">
                  <c:v>37</c:v>
                </c:pt>
                <c:pt idx="2">
                  <c:v>37</c:v>
                </c:pt>
                <c:pt idx="3">
                  <c:v>37</c:v>
                </c:pt>
                <c:pt idx="4">
                  <c:v>37</c:v>
                </c:pt>
                <c:pt idx="5">
                  <c:v>37</c:v>
                </c:pt>
                <c:pt idx="6">
                  <c:v>37</c:v>
                </c:pt>
                <c:pt idx="7">
                  <c:v>37</c:v>
                </c:pt>
                <c:pt idx="8">
                  <c:v>37</c:v>
                </c:pt>
                <c:pt idx="9">
                  <c:v>37</c:v>
                </c:pt>
                <c:pt idx="10">
                  <c:v>37</c:v>
                </c:pt>
                <c:pt idx="11">
                  <c:v>37</c:v>
                </c:pt>
                <c:pt idx="12">
                  <c:v>37</c:v>
                </c:pt>
                <c:pt idx="13">
                  <c:v>37</c:v>
                </c:pt>
                <c:pt idx="14">
                  <c:v>37</c:v>
                </c:pt>
                <c:pt idx="15">
                  <c:v>37</c:v>
                </c:pt>
                <c:pt idx="16">
                  <c:v>37</c:v>
                </c:pt>
                <c:pt idx="17">
                  <c:v>37</c:v>
                </c:pt>
                <c:pt idx="18">
                  <c:v>37</c:v>
                </c:pt>
                <c:pt idx="19">
                  <c:v>37</c:v>
                </c:pt>
                <c:pt idx="20">
                  <c:v>37</c:v>
                </c:pt>
                <c:pt idx="21">
                  <c:v>37</c:v>
                </c:pt>
                <c:pt idx="22">
                  <c:v>37</c:v>
                </c:pt>
                <c:pt idx="23">
                  <c:v>37</c:v>
                </c:pt>
                <c:pt idx="24">
                  <c:v>37</c:v>
                </c:pt>
                <c:pt idx="25">
                  <c:v>37</c:v>
                </c:pt>
                <c:pt idx="26">
                  <c:v>37</c:v>
                </c:pt>
                <c:pt idx="27">
                  <c:v>37</c:v>
                </c:pt>
                <c:pt idx="28">
                  <c:v>37</c:v>
                </c:pt>
                <c:pt idx="29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3D-DAF1-467F-A1B0-FFAEEDEBDF30}"/>
            </c:ext>
          </c:extLst>
        </c:ser>
        <c:ser>
          <c:idx val="0"/>
          <c:order val="2"/>
          <c:tx>
            <c:strRef>
              <c:f>'GRÁFICO IPD'!$A$2</c:f>
              <c:strCache>
                <c:ptCount val="1"/>
                <c:pt idx="0">
                  <c:v>Índice de Perdas na Distribuição (%)</c:v>
                </c:pt>
              </c:strCache>
            </c:strRef>
          </c:tx>
          <c:spPr>
            <a:ln w="2222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5"/>
            <c:spPr>
              <a:solidFill>
                <a:srgbClr val="002060"/>
              </a:solidFill>
              <a:ln w="3175">
                <a:solidFill>
                  <a:srgbClr val="00206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0"/>
              <c:layout>
                <c:manualLayout>
                  <c:x val="-1.41093474426808E-2"/>
                  <c:y val="3.9119804400978002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E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4656084656084731E-3"/>
                  <c:y val="3.9119804400978002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F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1164021164021198E-2"/>
                  <c:y val="-3.2600093692444904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0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2610827791603703E-2"/>
                  <c:y val="-2.2820194534506705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1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0917218680998207E-2"/>
                  <c:y val="1.3039934800325999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2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2574955908289205E-2"/>
                  <c:y val="3.9119804400978002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3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2574955908289205E-2"/>
                  <c:y val="-2.9339853300733503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4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3657704704010402E-2"/>
                  <c:y val="3.2845329627914213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5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5190392680705417E-2"/>
                  <c:y val="-2.7301538913822206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6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1261406619912509E-2"/>
                  <c:y val="2.4396281318538098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7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2.3985890652557299E-2"/>
                  <c:y val="3.5859820700896508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8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8.4656084656084228E-3"/>
                  <c:y val="-2.2819885900570509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9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4.2328042328042305E-3"/>
                  <c:y val="-9.7799511002445005E-3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A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5.6437389770723108E-3"/>
                  <c:y val="-1.95599022004889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B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2.1164021164021198E-2"/>
                  <c:y val="3.5859820700896508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C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1.41093474426808E-2"/>
                  <c:y val="-2.9339853300733503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D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-2.3868902397563004E-2"/>
                  <c:y val="2.9339756059904302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E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layout>
                <c:manualLayout>
                  <c:x val="-2.1164021164021198E-2"/>
                  <c:y val="-2.93398533007336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F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8"/>
              <c:layout>
                <c:manualLayout>
                  <c:x val="-8.4656084656084731E-3"/>
                  <c:y val="-2.2819885900570408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0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19"/>
              <c:layout>
                <c:manualLayout>
                  <c:x val="-2.53968253968254E-2"/>
                  <c:y val="3.2599837000815007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1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0"/>
              <c:layout>
                <c:manualLayout>
                  <c:x val="-9.8766543071005155E-3"/>
                  <c:y val="-2.6079869600652006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2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1"/>
              <c:layout>
                <c:manualLayout>
                  <c:x val="-8.4656084656084731E-3"/>
                  <c:y val="-1.9559902200489001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3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2"/>
              <c:layout>
                <c:manualLayout>
                  <c:x val="-5.6437389770723108E-3"/>
                  <c:y val="-1.9559902200489001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4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3"/>
              <c:layout>
                <c:manualLayout>
                  <c:x val="-4.2328042328042305E-3"/>
                  <c:y val="-1.62999185004075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5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4"/>
              <c:layout>
                <c:manualLayout>
                  <c:x val="-1.8342151675485106E-2"/>
                  <c:y val="3.5859820700896508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6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5"/>
              <c:layout>
                <c:manualLayout>
                  <c:x val="-2.3986001749781195E-2"/>
                  <c:y val="-2.9339853300733503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7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6"/>
              <c:layout>
                <c:manualLayout>
                  <c:x val="-2.4958154842043695E-2"/>
                  <c:y val="2.9339756059904302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8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7"/>
              <c:layout>
                <c:manualLayout>
                  <c:x val="-9.6196933426379513E-3"/>
                  <c:y val="1.6565477987063603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9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8"/>
              <c:layout>
                <c:manualLayout>
                  <c:x val="-1.0036978758749799E-2"/>
                  <c:y val="-1.7876342761679802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A-DAF1-467F-A1B0-FFAEEDEBDF30}"/>
                </c:ext>
                <c:ext xmlns:c15="http://schemas.microsoft.com/office/drawing/2012/chart" uri="{CE6537A1-D6FC-4f65-9D91-7224C49458BB}"/>
              </c:extLst>
            </c:dLbl>
            <c:dLbl>
              <c:idx val="29"/>
              <c:layout>
                <c:manualLayout>
                  <c:x val="-1.4344628919133304E-3"/>
                  <c:y val="2.3225603251206501E-2"/>
                </c:manualLayout>
              </c:layout>
              <c:dLblPos val="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B-DAF1-467F-A1B0-FFAEEDEBDF3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8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'GRÁFICO IPD'!$B$1:$AE$1</c:f>
              <c:strCache>
                <c:ptCount val="30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 até out</c:v>
                </c:pt>
              </c:strCache>
            </c:strRef>
          </c:cat>
          <c:val>
            <c:numRef>
              <c:f>'GRÁFICO IPD'!$B$2:$AE$2</c:f>
              <c:numCache>
                <c:formatCode>0.0</c:formatCode>
                <c:ptCount val="30"/>
                <c:pt idx="0">
                  <c:v>35.1</c:v>
                </c:pt>
                <c:pt idx="1">
                  <c:v>36.9</c:v>
                </c:pt>
                <c:pt idx="2">
                  <c:v>41</c:v>
                </c:pt>
                <c:pt idx="3">
                  <c:v>40.700000000000003</c:v>
                </c:pt>
                <c:pt idx="4">
                  <c:v>38.4</c:v>
                </c:pt>
                <c:pt idx="5">
                  <c:v>37.800000000000011</c:v>
                </c:pt>
                <c:pt idx="6">
                  <c:v>39.6</c:v>
                </c:pt>
                <c:pt idx="7">
                  <c:v>37.6</c:v>
                </c:pt>
                <c:pt idx="8">
                  <c:v>37.700000000000003</c:v>
                </c:pt>
                <c:pt idx="9">
                  <c:v>36.300000000000011</c:v>
                </c:pt>
                <c:pt idx="10">
                  <c:v>33.800000000000011</c:v>
                </c:pt>
                <c:pt idx="11">
                  <c:v>34.700000000000003</c:v>
                </c:pt>
                <c:pt idx="12">
                  <c:v>31.4</c:v>
                </c:pt>
                <c:pt idx="13">
                  <c:v>27.7</c:v>
                </c:pt>
                <c:pt idx="14">
                  <c:v>26.7</c:v>
                </c:pt>
                <c:pt idx="15">
                  <c:v>26.6</c:v>
                </c:pt>
                <c:pt idx="16">
                  <c:v>26</c:v>
                </c:pt>
                <c:pt idx="17">
                  <c:v>27.2</c:v>
                </c:pt>
                <c:pt idx="18">
                  <c:v>27.1</c:v>
                </c:pt>
                <c:pt idx="19">
                  <c:v>25.8</c:v>
                </c:pt>
                <c:pt idx="20">
                  <c:v>25.8</c:v>
                </c:pt>
                <c:pt idx="21">
                  <c:v>24.2</c:v>
                </c:pt>
                <c:pt idx="22">
                  <c:v>21.8</c:v>
                </c:pt>
                <c:pt idx="23">
                  <c:v>20.2</c:v>
                </c:pt>
                <c:pt idx="24">
                  <c:v>19.5</c:v>
                </c:pt>
                <c:pt idx="25">
                  <c:v>19.899999999999999</c:v>
                </c:pt>
                <c:pt idx="26">
                  <c:v>19.3</c:v>
                </c:pt>
                <c:pt idx="27">
                  <c:v>19.2</c:v>
                </c:pt>
                <c:pt idx="28">
                  <c:v>21.6</c:v>
                </c:pt>
                <c:pt idx="29">
                  <c:v>21.04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5C-DAF1-467F-A1B0-FFAEEDEBDF30}"/>
            </c:ext>
          </c:extLst>
        </c:ser>
        <c:dLbls/>
        <c:marker val="1"/>
        <c:axId val="63810176"/>
        <c:axId val="63979904"/>
      </c:lineChart>
      <c:catAx>
        <c:axId val="63810176"/>
        <c:scaling>
          <c:orientation val="minMax"/>
        </c:scaling>
        <c:axPos val="b"/>
        <c:numFmt formatCode="General" sourceLinked="1"/>
        <c:tickLblPos val="nextTo"/>
        <c:txPr>
          <a:bodyPr rot="-540000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63979904"/>
        <c:crosses val="autoZero"/>
        <c:auto val="1"/>
        <c:lblAlgn val="ctr"/>
        <c:lblOffset val="100"/>
      </c:catAx>
      <c:valAx>
        <c:axId val="63979904"/>
        <c:scaling>
          <c:orientation val="minMax"/>
          <c:max val="45"/>
          <c:min val="15"/>
        </c:scaling>
        <c:axPos val="l"/>
        <c:majorGridlines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pt-BR"/>
                  <a:t>%</a:t>
                </a:r>
              </a:p>
            </c:rich>
          </c:tx>
          <c:layout>
            <c:manualLayout>
              <c:xMode val="edge"/>
              <c:yMode val="edge"/>
              <c:x val="3.2661326816906509E-4"/>
              <c:y val="0.44407775403786104"/>
            </c:manualLayout>
          </c:layout>
          <c:spPr>
            <a:noFill/>
            <a:ln w="25400">
              <a:noFill/>
            </a:ln>
          </c:spPr>
        </c:title>
        <c:numFmt formatCode="0.0" sourceLinked="1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63810176"/>
        <c:crosses val="autoZero"/>
        <c:crossBetween val="between"/>
        <c:majorUnit val="5"/>
      </c:valAx>
      <c:spPr>
        <a:solidFill>
          <a:schemeClr val="bg2"/>
        </a:solidFill>
      </c:spPr>
    </c:plotArea>
    <c:legend>
      <c:legendPos val="r"/>
      <c:layout>
        <c:manualLayout>
          <c:xMode val="edge"/>
          <c:yMode val="edge"/>
          <c:x val="7.7433478142818424E-2"/>
          <c:y val="0.91752055660974108"/>
          <c:w val="0.89168623857362717"/>
          <c:h val="7.878557874762801E-2"/>
        </c:manualLayout>
      </c:layout>
      <c:txPr>
        <a:bodyPr/>
        <a:lstStyle/>
        <a:p>
          <a:pPr>
            <a:defRPr sz="69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pt-BR"/>
        </a:p>
      </c:txPr>
    </c:legend>
    <c:plotVisOnly val="1"/>
    <c:dispBlanksAs val="gap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942BA8-A304-498D-A16B-D6E09DD001E4}" type="doc">
      <dgm:prSet loTypeId="urn:microsoft.com/office/officeart/2005/8/layout/radial6" loCatId="cycle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pt-BR"/>
        </a:p>
      </dgm:t>
    </dgm:pt>
    <dgm:pt modelId="{208F15EA-69E7-400D-AC4F-5B4206ED9AF5}">
      <dgm:prSet phldrT="[Texto]"/>
      <dgm:spPr/>
      <dgm:t>
        <a:bodyPr/>
        <a:lstStyle/>
        <a:p>
          <a:r>
            <a:rPr lang="pt-BR" b="1" dirty="0"/>
            <a:t>Planos de Recursos Hídricos</a:t>
          </a:r>
        </a:p>
      </dgm:t>
    </dgm:pt>
    <dgm:pt modelId="{68BB7C0E-5C05-4E60-9522-4DCA8F1BD477}" type="parTrans" cxnId="{AABA48FB-763D-441A-A920-F3F427A18A02}">
      <dgm:prSet/>
      <dgm:spPr/>
      <dgm:t>
        <a:bodyPr/>
        <a:lstStyle/>
        <a:p>
          <a:endParaRPr lang="pt-BR"/>
        </a:p>
      </dgm:t>
    </dgm:pt>
    <dgm:pt modelId="{A577508B-0DB1-42B2-BEA5-3231EC467FDF}" type="sibTrans" cxnId="{AABA48FB-763D-441A-A920-F3F427A18A02}">
      <dgm:prSet/>
      <dgm:spPr/>
      <dgm:t>
        <a:bodyPr/>
        <a:lstStyle/>
        <a:p>
          <a:endParaRPr lang="pt-BR"/>
        </a:p>
      </dgm:t>
    </dgm:pt>
    <dgm:pt modelId="{2A6C8342-6245-454C-9492-306665624263}">
      <dgm:prSet phldrT="[Texto]" custT="1"/>
      <dgm:spPr/>
      <dgm:t>
        <a:bodyPr/>
        <a:lstStyle/>
        <a:p>
          <a:r>
            <a:rPr lang="pt-BR" sz="1400" b="1" dirty="0"/>
            <a:t>Outorga de direito de uso da água</a:t>
          </a:r>
        </a:p>
      </dgm:t>
    </dgm:pt>
    <dgm:pt modelId="{3D1FFCC3-C988-4042-995C-2DA17706DE11}" type="parTrans" cxnId="{8116D7D5-0D67-4CFF-AB3A-D3877A29D0FB}">
      <dgm:prSet/>
      <dgm:spPr/>
      <dgm:t>
        <a:bodyPr/>
        <a:lstStyle/>
        <a:p>
          <a:endParaRPr lang="pt-BR"/>
        </a:p>
      </dgm:t>
    </dgm:pt>
    <dgm:pt modelId="{BAEA60EB-D7CA-49EF-8248-3414597ED770}" type="sibTrans" cxnId="{8116D7D5-0D67-4CFF-AB3A-D3877A29D0FB}">
      <dgm:prSet/>
      <dgm:spPr/>
      <dgm:t>
        <a:bodyPr/>
        <a:lstStyle/>
        <a:p>
          <a:endParaRPr lang="pt-BR"/>
        </a:p>
      </dgm:t>
    </dgm:pt>
    <dgm:pt modelId="{6B6D63F9-EFEC-4D07-B59D-D3C3F2D1EBC0}">
      <dgm:prSet phldrT="[Texto]" custT="1"/>
      <dgm:spPr/>
      <dgm:t>
        <a:bodyPr/>
        <a:lstStyle/>
        <a:p>
          <a:r>
            <a:rPr lang="pt-BR" sz="1400" b="1" dirty="0"/>
            <a:t>Cobrança  pelo uso da água</a:t>
          </a:r>
        </a:p>
      </dgm:t>
    </dgm:pt>
    <dgm:pt modelId="{9667A9E5-750D-4B38-8DCC-F5C85D6E5F34}" type="parTrans" cxnId="{BF58F371-C3F9-4C32-9D61-A45FA92C3770}">
      <dgm:prSet/>
      <dgm:spPr/>
      <dgm:t>
        <a:bodyPr/>
        <a:lstStyle/>
        <a:p>
          <a:endParaRPr lang="pt-BR"/>
        </a:p>
      </dgm:t>
    </dgm:pt>
    <dgm:pt modelId="{27952513-E77F-4261-9072-64BFFE913CD9}" type="sibTrans" cxnId="{BF58F371-C3F9-4C32-9D61-A45FA92C3770}">
      <dgm:prSet/>
      <dgm:spPr/>
      <dgm:t>
        <a:bodyPr/>
        <a:lstStyle/>
        <a:p>
          <a:endParaRPr lang="pt-BR"/>
        </a:p>
      </dgm:t>
    </dgm:pt>
    <dgm:pt modelId="{5D25454A-A594-4F06-BC2A-F622271CF1F0}">
      <dgm:prSet phldrT="[Texto]" custT="1"/>
      <dgm:spPr/>
      <dgm:t>
        <a:bodyPr/>
        <a:lstStyle/>
        <a:p>
          <a:r>
            <a:rPr lang="pt-BR" sz="1400" b="1" dirty="0"/>
            <a:t>Sistemas de Informações</a:t>
          </a:r>
        </a:p>
      </dgm:t>
    </dgm:pt>
    <dgm:pt modelId="{42046A19-E25D-4CB7-80F8-CE3B86EF894A}" type="parTrans" cxnId="{7B15CBD0-ADD8-4533-9C8F-75DBF7D4D84F}">
      <dgm:prSet/>
      <dgm:spPr/>
      <dgm:t>
        <a:bodyPr/>
        <a:lstStyle/>
        <a:p>
          <a:endParaRPr lang="pt-BR"/>
        </a:p>
      </dgm:t>
    </dgm:pt>
    <dgm:pt modelId="{48EBF2AB-2963-48AD-9FD7-C2C0CFF129E5}" type="sibTrans" cxnId="{7B15CBD0-ADD8-4533-9C8F-75DBF7D4D84F}">
      <dgm:prSet/>
      <dgm:spPr/>
      <dgm:t>
        <a:bodyPr/>
        <a:lstStyle/>
        <a:p>
          <a:endParaRPr lang="pt-BR"/>
        </a:p>
      </dgm:t>
    </dgm:pt>
    <dgm:pt modelId="{D4DF4A38-706E-45C4-B006-5F91DA9E353A}">
      <dgm:prSet phldrT="[Texto]" custT="1"/>
      <dgm:spPr/>
      <dgm:t>
        <a:bodyPr/>
        <a:lstStyle/>
        <a:p>
          <a:r>
            <a:rPr lang="pt-BR" sz="1400" b="1" dirty="0"/>
            <a:t>Enquadra-mento  dos corpos d’água</a:t>
          </a:r>
        </a:p>
      </dgm:t>
    </dgm:pt>
    <dgm:pt modelId="{77EEF1EA-7862-4E03-9427-63DB59FD8A68}" type="parTrans" cxnId="{260E5D67-A32C-444A-8038-60D0923DB107}">
      <dgm:prSet/>
      <dgm:spPr/>
      <dgm:t>
        <a:bodyPr/>
        <a:lstStyle/>
        <a:p>
          <a:endParaRPr lang="pt-BR"/>
        </a:p>
      </dgm:t>
    </dgm:pt>
    <dgm:pt modelId="{9402358C-31B3-4D21-B350-BE5D334F2B6E}" type="sibTrans" cxnId="{260E5D67-A32C-444A-8038-60D0923DB107}">
      <dgm:prSet/>
      <dgm:spPr/>
      <dgm:t>
        <a:bodyPr/>
        <a:lstStyle/>
        <a:p>
          <a:endParaRPr lang="pt-BR"/>
        </a:p>
      </dgm:t>
    </dgm:pt>
    <dgm:pt modelId="{3146F1BE-8E26-4851-A99B-DDE467C11A03}" type="pres">
      <dgm:prSet presAssocID="{CE942BA8-A304-498D-A16B-D6E09DD001E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FBB6352-76A9-4C31-80BC-44FBA31AFEF9}" type="pres">
      <dgm:prSet presAssocID="{208F15EA-69E7-400D-AC4F-5B4206ED9AF5}" presName="centerShape" presStyleLbl="node0" presStyleIdx="0" presStyleCnt="1" custLinFactNeighborX="-2594" custLinFactNeighborY="-165"/>
      <dgm:spPr/>
      <dgm:t>
        <a:bodyPr/>
        <a:lstStyle/>
        <a:p>
          <a:endParaRPr lang="pt-BR"/>
        </a:p>
      </dgm:t>
    </dgm:pt>
    <dgm:pt modelId="{35A189C3-DD1F-41F5-B1C7-03B27D157BF9}" type="pres">
      <dgm:prSet presAssocID="{2A6C8342-6245-454C-9492-306665624263}" presName="node" presStyleLbl="node1" presStyleIdx="0" presStyleCnt="4" custScaleX="12730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F81DC71-032F-438D-912C-47F69BBB968B}" type="pres">
      <dgm:prSet presAssocID="{2A6C8342-6245-454C-9492-306665624263}" presName="dummy" presStyleCnt="0"/>
      <dgm:spPr/>
    </dgm:pt>
    <dgm:pt modelId="{E9C590FD-9AD8-4106-A6B8-59CCBE18ADE8}" type="pres">
      <dgm:prSet presAssocID="{BAEA60EB-D7CA-49EF-8248-3414597ED770}" presName="sibTrans" presStyleLbl="sibTrans2D1" presStyleIdx="0" presStyleCnt="4"/>
      <dgm:spPr/>
      <dgm:t>
        <a:bodyPr/>
        <a:lstStyle/>
        <a:p>
          <a:endParaRPr lang="pt-BR"/>
        </a:p>
      </dgm:t>
    </dgm:pt>
    <dgm:pt modelId="{17D4A5E8-D989-49CC-8878-442532EED6F8}" type="pres">
      <dgm:prSet presAssocID="{6B6D63F9-EFEC-4D07-B59D-D3C3F2D1EBC0}" presName="node" presStyleLbl="node1" presStyleIdx="1" presStyleCnt="4" custScaleX="134821" custRadScaleRad="146756" custRadScaleInc="25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2CC5F82-66CC-4308-82D2-008EA1F0B341}" type="pres">
      <dgm:prSet presAssocID="{6B6D63F9-EFEC-4D07-B59D-D3C3F2D1EBC0}" presName="dummy" presStyleCnt="0"/>
      <dgm:spPr/>
    </dgm:pt>
    <dgm:pt modelId="{D648E023-7B40-49E2-8DD3-72C0B4F19790}" type="pres">
      <dgm:prSet presAssocID="{27952513-E77F-4261-9072-64BFFE913CD9}" presName="sibTrans" presStyleLbl="sibTrans2D1" presStyleIdx="1" presStyleCnt="4"/>
      <dgm:spPr/>
      <dgm:t>
        <a:bodyPr/>
        <a:lstStyle/>
        <a:p>
          <a:endParaRPr lang="pt-BR"/>
        </a:p>
      </dgm:t>
    </dgm:pt>
    <dgm:pt modelId="{A41E0545-7686-40E6-A5E3-BAD524FADFDE}" type="pres">
      <dgm:prSet presAssocID="{5D25454A-A594-4F06-BC2A-F622271CF1F0}" presName="node" presStyleLbl="node1" presStyleIdx="2" presStyleCnt="4" custScaleX="14707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7C14ED2-C9FE-4710-9499-D99DFED270FE}" type="pres">
      <dgm:prSet presAssocID="{5D25454A-A594-4F06-BC2A-F622271CF1F0}" presName="dummy" presStyleCnt="0"/>
      <dgm:spPr/>
    </dgm:pt>
    <dgm:pt modelId="{4AE8DB8E-C3FF-4FB8-850D-47DCA5716C6B}" type="pres">
      <dgm:prSet presAssocID="{48EBF2AB-2963-48AD-9FD7-C2C0CFF129E5}" presName="sibTrans" presStyleLbl="sibTrans2D1" presStyleIdx="2" presStyleCnt="4"/>
      <dgm:spPr/>
      <dgm:t>
        <a:bodyPr/>
        <a:lstStyle/>
        <a:p>
          <a:endParaRPr lang="pt-BR"/>
        </a:p>
      </dgm:t>
    </dgm:pt>
    <dgm:pt modelId="{CA5A40F5-F6AD-4B11-B362-7C88B7AE13FE}" type="pres">
      <dgm:prSet presAssocID="{D4DF4A38-706E-45C4-B006-5F91DA9E353A}" presName="node" presStyleLbl="node1" presStyleIdx="3" presStyleCnt="4" custScaleX="133424" custRadScaleRad="146689" custRadScaleInc="204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9875B12-AF8D-45D1-ACD2-052062B51EEB}" type="pres">
      <dgm:prSet presAssocID="{D4DF4A38-706E-45C4-B006-5F91DA9E353A}" presName="dummy" presStyleCnt="0"/>
      <dgm:spPr/>
    </dgm:pt>
    <dgm:pt modelId="{D75992CD-38F4-433B-96B8-AD0F701E3130}" type="pres">
      <dgm:prSet presAssocID="{9402358C-31B3-4D21-B350-BE5D334F2B6E}" presName="sibTrans" presStyleLbl="sibTrans2D1" presStyleIdx="3" presStyleCnt="4"/>
      <dgm:spPr/>
      <dgm:t>
        <a:bodyPr/>
        <a:lstStyle/>
        <a:p>
          <a:endParaRPr lang="pt-BR"/>
        </a:p>
      </dgm:t>
    </dgm:pt>
  </dgm:ptLst>
  <dgm:cxnLst>
    <dgm:cxn modelId="{03B681B7-38DD-4041-9CAD-85B85D461E40}" type="presOf" srcId="{CE942BA8-A304-498D-A16B-D6E09DD001E4}" destId="{3146F1BE-8E26-4851-A99B-DDE467C11A03}" srcOrd="0" destOrd="0" presId="urn:microsoft.com/office/officeart/2005/8/layout/radial6"/>
    <dgm:cxn modelId="{381BFCCA-8C0E-6340-B5A5-E67765FAD9E8}" type="presOf" srcId="{48EBF2AB-2963-48AD-9FD7-C2C0CFF129E5}" destId="{4AE8DB8E-C3FF-4FB8-850D-47DCA5716C6B}" srcOrd="0" destOrd="0" presId="urn:microsoft.com/office/officeart/2005/8/layout/radial6"/>
    <dgm:cxn modelId="{260E5D67-A32C-444A-8038-60D0923DB107}" srcId="{208F15EA-69E7-400D-AC4F-5B4206ED9AF5}" destId="{D4DF4A38-706E-45C4-B006-5F91DA9E353A}" srcOrd="3" destOrd="0" parTransId="{77EEF1EA-7862-4E03-9427-63DB59FD8A68}" sibTransId="{9402358C-31B3-4D21-B350-BE5D334F2B6E}"/>
    <dgm:cxn modelId="{BF58F371-C3F9-4C32-9D61-A45FA92C3770}" srcId="{208F15EA-69E7-400D-AC4F-5B4206ED9AF5}" destId="{6B6D63F9-EFEC-4D07-B59D-D3C3F2D1EBC0}" srcOrd="1" destOrd="0" parTransId="{9667A9E5-750D-4B38-8DCC-F5C85D6E5F34}" sibTransId="{27952513-E77F-4261-9072-64BFFE913CD9}"/>
    <dgm:cxn modelId="{7DDD694F-6938-C94D-A15D-966764B4188B}" type="presOf" srcId="{6B6D63F9-EFEC-4D07-B59D-D3C3F2D1EBC0}" destId="{17D4A5E8-D989-49CC-8878-442532EED6F8}" srcOrd="0" destOrd="0" presId="urn:microsoft.com/office/officeart/2005/8/layout/radial6"/>
    <dgm:cxn modelId="{4F50146A-6016-7341-A30D-2A26A86D66C5}" type="presOf" srcId="{27952513-E77F-4261-9072-64BFFE913CD9}" destId="{D648E023-7B40-49E2-8DD3-72C0B4F19790}" srcOrd="0" destOrd="0" presId="urn:microsoft.com/office/officeart/2005/8/layout/radial6"/>
    <dgm:cxn modelId="{6A800143-F7C0-954C-8AB9-B748E35761F0}" type="presOf" srcId="{9402358C-31B3-4D21-B350-BE5D334F2B6E}" destId="{D75992CD-38F4-433B-96B8-AD0F701E3130}" srcOrd="0" destOrd="0" presId="urn:microsoft.com/office/officeart/2005/8/layout/radial6"/>
    <dgm:cxn modelId="{DEC41D46-3EC7-2D4E-B40A-90609D9D1C4F}" type="presOf" srcId="{208F15EA-69E7-400D-AC4F-5B4206ED9AF5}" destId="{DFBB6352-76A9-4C31-80BC-44FBA31AFEF9}" srcOrd="0" destOrd="0" presId="urn:microsoft.com/office/officeart/2005/8/layout/radial6"/>
    <dgm:cxn modelId="{FBFEC2E9-4AA6-2D48-86D6-3AE37EE7B69D}" type="presOf" srcId="{2A6C8342-6245-454C-9492-306665624263}" destId="{35A189C3-DD1F-41F5-B1C7-03B27D157BF9}" srcOrd="0" destOrd="0" presId="urn:microsoft.com/office/officeart/2005/8/layout/radial6"/>
    <dgm:cxn modelId="{8116D7D5-0D67-4CFF-AB3A-D3877A29D0FB}" srcId="{208F15EA-69E7-400D-AC4F-5B4206ED9AF5}" destId="{2A6C8342-6245-454C-9492-306665624263}" srcOrd="0" destOrd="0" parTransId="{3D1FFCC3-C988-4042-995C-2DA17706DE11}" sibTransId="{BAEA60EB-D7CA-49EF-8248-3414597ED770}"/>
    <dgm:cxn modelId="{AABA48FB-763D-441A-A920-F3F427A18A02}" srcId="{CE942BA8-A304-498D-A16B-D6E09DD001E4}" destId="{208F15EA-69E7-400D-AC4F-5B4206ED9AF5}" srcOrd="0" destOrd="0" parTransId="{68BB7C0E-5C05-4E60-9522-4DCA8F1BD477}" sibTransId="{A577508B-0DB1-42B2-BEA5-3231EC467FDF}"/>
    <dgm:cxn modelId="{7B15CBD0-ADD8-4533-9C8F-75DBF7D4D84F}" srcId="{208F15EA-69E7-400D-AC4F-5B4206ED9AF5}" destId="{5D25454A-A594-4F06-BC2A-F622271CF1F0}" srcOrd="2" destOrd="0" parTransId="{42046A19-E25D-4CB7-80F8-CE3B86EF894A}" sibTransId="{48EBF2AB-2963-48AD-9FD7-C2C0CFF129E5}"/>
    <dgm:cxn modelId="{454D7F2F-B8A7-D04F-AAB3-C0074D9244FE}" type="presOf" srcId="{5D25454A-A594-4F06-BC2A-F622271CF1F0}" destId="{A41E0545-7686-40E6-A5E3-BAD524FADFDE}" srcOrd="0" destOrd="0" presId="urn:microsoft.com/office/officeart/2005/8/layout/radial6"/>
    <dgm:cxn modelId="{FE3BDA46-93A6-1A4A-B883-9616BB73FCC0}" type="presOf" srcId="{BAEA60EB-D7CA-49EF-8248-3414597ED770}" destId="{E9C590FD-9AD8-4106-A6B8-59CCBE18ADE8}" srcOrd="0" destOrd="0" presId="urn:microsoft.com/office/officeart/2005/8/layout/radial6"/>
    <dgm:cxn modelId="{7BB71F53-A1BA-AF4B-83FD-AC911EC50E73}" type="presOf" srcId="{D4DF4A38-706E-45C4-B006-5F91DA9E353A}" destId="{CA5A40F5-F6AD-4B11-B362-7C88B7AE13FE}" srcOrd="0" destOrd="0" presId="urn:microsoft.com/office/officeart/2005/8/layout/radial6"/>
    <dgm:cxn modelId="{EB062D48-2EDB-1240-A9D7-5334B7D044DD}" type="presParOf" srcId="{3146F1BE-8E26-4851-A99B-DDE467C11A03}" destId="{DFBB6352-76A9-4C31-80BC-44FBA31AFEF9}" srcOrd="0" destOrd="0" presId="urn:microsoft.com/office/officeart/2005/8/layout/radial6"/>
    <dgm:cxn modelId="{ED05E8A3-B99A-554A-9F8A-16D70D4F4CD6}" type="presParOf" srcId="{3146F1BE-8E26-4851-A99B-DDE467C11A03}" destId="{35A189C3-DD1F-41F5-B1C7-03B27D157BF9}" srcOrd="1" destOrd="0" presId="urn:microsoft.com/office/officeart/2005/8/layout/radial6"/>
    <dgm:cxn modelId="{FE849F3A-E3D4-1D4F-AB59-2B0C27742FAA}" type="presParOf" srcId="{3146F1BE-8E26-4851-A99B-DDE467C11A03}" destId="{DF81DC71-032F-438D-912C-47F69BBB968B}" srcOrd="2" destOrd="0" presId="urn:microsoft.com/office/officeart/2005/8/layout/radial6"/>
    <dgm:cxn modelId="{449CEB5A-2AE4-9B45-8866-3A8CDA6DA80A}" type="presParOf" srcId="{3146F1BE-8E26-4851-A99B-DDE467C11A03}" destId="{E9C590FD-9AD8-4106-A6B8-59CCBE18ADE8}" srcOrd="3" destOrd="0" presId="urn:microsoft.com/office/officeart/2005/8/layout/radial6"/>
    <dgm:cxn modelId="{98054312-E935-764C-98A2-8F4C1E87C6D0}" type="presParOf" srcId="{3146F1BE-8E26-4851-A99B-DDE467C11A03}" destId="{17D4A5E8-D989-49CC-8878-442532EED6F8}" srcOrd="4" destOrd="0" presId="urn:microsoft.com/office/officeart/2005/8/layout/radial6"/>
    <dgm:cxn modelId="{C4FE7FFB-8D50-D042-BB1B-23268B6F966D}" type="presParOf" srcId="{3146F1BE-8E26-4851-A99B-DDE467C11A03}" destId="{F2CC5F82-66CC-4308-82D2-008EA1F0B341}" srcOrd="5" destOrd="0" presId="urn:microsoft.com/office/officeart/2005/8/layout/radial6"/>
    <dgm:cxn modelId="{402ABEAF-9B03-3E48-B2F0-7D4FAF2F57DB}" type="presParOf" srcId="{3146F1BE-8E26-4851-A99B-DDE467C11A03}" destId="{D648E023-7B40-49E2-8DD3-72C0B4F19790}" srcOrd="6" destOrd="0" presId="urn:microsoft.com/office/officeart/2005/8/layout/radial6"/>
    <dgm:cxn modelId="{1B675FAB-1DA8-9C48-B6F8-93C24F5F47DA}" type="presParOf" srcId="{3146F1BE-8E26-4851-A99B-DDE467C11A03}" destId="{A41E0545-7686-40E6-A5E3-BAD524FADFDE}" srcOrd="7" destOrd="0" presId="urn:microsoft.com/office/officeart/2005/8/layout/radial6"/>
    <dgm:cxn modelId="{29AFCCC3-A1AB-2E4B-8AC4-306D50FF8240}" type="presParOf" srcId="{3146F1BE-8E26-4851-A99B-DDE467C11A03}" destId="{97C14ED2-C9FE-4710-9499-D99DFED270FE}" srcOrd="8" destOrd="0" presId="urn:microsoft.com/office/officeart/2005/8/layout/radial6"/>
    <dgm:cxn modelId="{FCBAA209-63A3-6349-AB91-C23F1986323D}" type="presParOf" srcId="{3146F1BE-8E26-4851-A99B-DDE467C11A03}" destId="{4AE8DB8E-C3FF-4FB8-850D-47DCA5716C6B}" srcOrd="9" destOrd="0" presId="urn:microsoft.com/office/officeart/2005/8/layout/radial6"/>
    <dgm:cxn modelId="{4C02ABEF-CA02-1B43-8095-7C22EA069555}" type="presParOf" srcId="{3146F1BE-8E26-4851-A99B-DDE467C11A03}" destId="{CA5A40F5-F6AD-4B11-B362-7C88B7AE13FE}" srcOrd="10" destOrd="0" presId="urn:microsoft.com/office/officeart/2005/8/layout/radial6"/>
    <dgm:cxn modelId="{A9C69AAC-8BCA-EF45-8059-C40580D573BF}" type="presParOf" srcId="{3146F1BE-8E26-4851-A99B-DDE467C11A03}" destId="{69875B12-AF8D-45D1-ACD2-052062B51EEB}" srcOrd="11" destOrd="0" presId="urn:microsoft.com/office/officeart/2005/8/layout/radial6"/>
    <dgm:cxn modelId="{400A13D7-F452-1B49-A610-A82934E0B170}" type="presParOf" srcId="{3146F1BE-8E26-4851-A99B-DDE467C11A03}" destId="{D75992CD-38F4-433B-96B8-AD0F701E3130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5992CD-38F4-433B-96B8-AD0F701E3130}">
      <dsp:nvSpPr>
        <dsp:cNvPr id="0" name=""/>
        <dsp:cNvSpPr/>
      </dsp:nvSpPr>
      <dsp:spPr>
        <a:xfrm>
          <a:off x="824436" y="428148"/>
          <a:ext cx="4082167" cy="4082167"/>
        </a:xfrm>
        <a:prstGeom prst="blockArc">
          <a:avLst>
            <a:gd name="adj1" fmla="val 10534972"/>
            <a:gd name="adj2" fmla="val 17691853"/>
            <a:gd name="adj3" fmla="val 464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E8DB8E-C3FF-4FB8-850D-47DCA5716C6B}">
      <dsp:nvSpPr>
        <dsp:cNvPr id="0" name=""/>
        <dsp:cNvSpPr/>
      </dsp:nvSpPr>
      <dsp:spPr>
        <a:xfrm>
          <a:off x="818303" y="800611"/>
          <a:ext cx="4082167" cy="4082167"/>
        </a:xfrm>
        <a:prstGeom prst="blockArc">
          <a:avLst>
            <a:gd name="adj1" fmla="val 3896483"/>
            <a:gd name="adj2" fmla="val 11178230"/>
            <a:gd name="adj3" fmla="val 464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48E023-7B40-49E2-8DD3-72C0B4F19790}">
      <dsp:nvSpPr>
        <dsp:cNvPr id="0" name=""/>
        <dsp:cNvSpPr/>
      </dsp:nvSpPr>
      <dsp:spPr>
        <a:xfrm>
          <a:off x="2500383" y="797456"/>
          <a:ext cx="4082167" cy="4082167"/>
        </a:xfrm>
        <a:prstGeom prst="blockArc">
          <a:avLst>
            <a:gd name="adj1" fmla="val 21349871"/>
            <a:gd name="adj2" fmla="val 6890623"/>
            <a:gd name="adj3" fmla="val 464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C590FD-9AD8-4106-A6B8-59CCBE18ADE8}">
      <dsp:nvSpPr>
        <dsp:cNvPr id="0" name=""/>
        <dsp:cNvSpPr/>
      </dsp:nvSpPr>
      <dsp:spPr>
        <a:xfrm>
          <a:off x="2508153" y="424830"/>
          <a:ext cx="4082167" cy="4082167"/>
        </a:xfrm>
        <a:prstGeom prst="blockArc">
          <a:avLst>
            <a:gd name="adj1" fmla="val 14694599"/>
            <a:gd name="adj2" fmla="val 393466"/>
            <a:gd name="adj3" fmla="val 464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BB6352-76A9-4C31-80BC-44FBA31AFEF9}">
      <dsp:nvSpPr>
        <dsp:cNvPr id="0" name=""/>
        <dsp:cNvSpPr/>
      </dsp:nvSpPr>
      <dsp:spPr>
        <a:xfrm>
          <a:off x="2660604" y="1707678"/>
          <a:ext cx="1879556" cy="18795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/>
            <a:t>Planos de Recursos Hídricos</a:t>
          </a:r>
        </a:p>
      </dsp:txBody>
      <dsp:txXfrm>
        <a:off x="2935859" y="1982933"/>
        <a:ext cx="1329046" cy="1329046"/>
      </dsp:txXfrm>
    </dsp:sp>
    <dsp:sp modelId="{35A189C3-DD1F-41F5-B1C7-03B27D157BF9}">
      <dsp:nvSpPr>
        <dsp:cNvPr id="0" name=""/>
        <dsp:cNvSpPr/>
      </dsp:nvSpPr>
      <dsp:spPr>
        <a:xfrm>
          <a:off x="2866347" y="2472"/>
          <a:ext cx="1674938" cy="131568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/>
            <a:t>Outorga de direito de uso da água</a:t>
          </a:r>
        </a:p>
      </dsp:txBody>
      <dsp:txXfrm>
        <a:off x="3111636" y="195150"/>
        <a:ext cx="1184360" cy="930333"/>
      </dsp:txXfrm>
    </dsp:sp>
    <dsp:sp modelId="{17D4A5E8-D989-49CC-8878-442532EED6F8}">
      <dsp:nvSpPr>
        <dsp:cNvPr id="0" name=""/>
        <dsp:cNvSpPr/>
      </dsp:nvSpPr>
      <dsp:spPr>
        <a:xfrm>
          <a:off x="5642998" y="2035761"/>
          <a:ext cx="1773825" cy="131568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/>
            <a:t>Cobrança  pelo uso da água</a:t>
          </a:r>
        </a:p>
      </dsp:txBody>
      <dsp:txXfrm>
        <a:off x="5902769" y="2228439"/>
        <a:ext cx="1254283" cy="930333"/>
      </dsp:txXfrm>
    </dsp:sp>
    <dsp:sp modelId="{A41E0545-7686-40E6-A5E3-BAD524FADFDE}">
      <dsp:nvSpPr>
        <dsp:cNvPr id="0" name=""/>
        <dsp:cNvSpPr/>
      </dsp:nvSpPr>
      <dsp:spPr>
        <a:xfrm>
          <a:off x="2736304" y="3989910"/>
          <a:ext cx="1935024" cy="131568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/>
            <a:t>Sistemas de Informações</a:t>
          </a:r>
        </a:p>
      </dsp:txBody>
      <dsp:txXfrm>
        <a:off x="3019682" y="4182588"/>
        <a:ext cx="1368268" cy="930333"/>
      </dsp:txXfrm>
    </dsp:sp>
    <dsp:sp modelId="{CA5A40F5-F6AD-4B11-B362-7C88B7AE13FE}">
      <dsp:nvSpPr>
        <dsp:cNvPr id="0" name=""/>
        <dsp:cNvSpPr/>
      </dsp:nvSpPr>
      <dsp:spPr>
        <a:xfrm>
          <a:off x="0" y="1964938"/>
          <a:ext cx="1755445" cy="131568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/>
            <a:t>Enquadra-mento  dos corpos d’água</a:t>
          </a:r>
        </a:p>
      </dsp:txBody>
      <dsp:txXfrm>
        <a:off x="257079" y="2157616"/>
        <a:ext cx="1241287" cy="9303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119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10" tIns="47055" rIns="94110" bIns="4705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102" y="0"/>
            <a:ext cx="2982119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10" tIns="47055" rIns="94110" bIns="4705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4575" y="719138"/>
            <a:ext cx="4794250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182" y="4554538"/>
            <a:ext cx="550545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10" tIns="47055" rIns="94110" bIns="470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noProof="0"/>
              <a:t>Clique para editar os estilos do texto mestre</a:t>
            </a:r>
          </a:p>
          <a:p>
            <a:pPr lvl="1"/>
            <a:r>
              <a:rPr lang="pt-BR" altLang="pt-BR" noProof="0"/>
              <a:t>Segundo nível</a:t>
            </a:r>
          </a:p>
          <a:p>
            <a:pPr lvl="2"/>
            <a:r>
              <a:rPr lang="pt-BR" altLang="pt-BR" noProof="0"/>
              <a:t>Terceiro nível</a:t>
            </a:r>
          </a:p>
          <a:p>
            <a:pPr lvl="3"/>
            <a:r>
              <a:rPr lang="pt-BR" altLang="pt-BR" noProof="0"/>
              <a:t>Quarto nível</a:t>
            </a:r>
          </a:p>
          <a:p>
            <a:pPr lvl="4"/>
            <a:r>
              <a:rPr lang="pt-BR" altLang="pt-BR" noProof="0"/>
              <a:t>Quinto nível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7411"/>
            <a:ext cx="2982119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10" tIns="47055" rIns="94110" bIns="4705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102" y="9107411"/>
            <a:ext cx="2982119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10" tIns="47055" rIns="94110" bIns="4705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6C4B667-93FA-4F8C-ABA0-E5CC076F99C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8400759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187396" name="Espaço Reservado para Número de Slide 3"/>
          <p:cNvSpPr txBox="1">
            <a:spLocks noGrp="1"/>
          </p:cNvSpPr>
          <p:nvPr/>
        </p:nvSpPr>
        <p:spPr bwMode="auto">
          <a:xfrm>
            <a:off x="3883025" y="8686800"/>
            <a:ext cx="2973388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204" tIns="44603" rIns="89204" bIns="44603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fld id="{56F2DA43-09E6-4867-AE38-937A9570686A}" type="slidenum">
              <a:rPr lang="pt-BR" altLang="pt-BR" ker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eaLnBrk="1" fontAlgn="auto" hangingPunct="1">
                <a:spcBef>
                  <a:spcPct val="0"/>
                </a:spcBef>
                <a:spcAft>
                  <a:spcPts val="0"/>
                </a:spcAft>
                <a:defRPr/>
              </a:pPr>
              <a:t>11</a:t>
            </a:fld>
            <a:endParaRPr lang="pt-BR" altLang="pt-BR" kern="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576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6020" indent="-29462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78493" indent="-23569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49890" indent="-23569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21287" indent="-23569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2684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64082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35479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06876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762838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6020" indent="-29462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78493" indent="-23569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49890" indent="-23569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21287" indent="-23569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2684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64082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35479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06876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81209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6020" indent="-29462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78493" indent="-23569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49890" indent="-23569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21287" indent="-23569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2684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64082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35479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06876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81723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6020" indent="-29462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78493" indent="-23569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49890" indent="-23569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21287" indent="-23569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2684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64082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35479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06876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976144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187396" name="Espaço Reservado para Número de Slide 3"/>
          <p:cNvSpPr txBox="1">
            <a:spLocks noGrp="1"/>
          </p:cNvSpPr>
          <p:nvPr/>
        </p:nvSpPr>
        <p:spPr bwMode="auto">
          <a:xfrm>
            <a:off x="3883408" y="8686221"/>
            <a:ext cx="2973011" cy="45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204" tIns="44603" rIns="89204" bIns="44603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EA5E4AA-C876-4B3E-BBD2-8759594CA754}" type="slidenum">
              <a:rPr lang="pt-BR" altLang="pt-BR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pt-BR" altLang="pt-BR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42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187396" name="Espaço Reservado para Número de Slide 3"/>
          <p:cNvSpPr txBox="1">
            <a:spLocks noGrp="1"/>
          </p:cNvSpPr>
          <p:nvPr/>
        </p:nvSpPr>
        <p:spPr bwMode="auto">
          <a:xfrm>
            <a:off x="3883025" y="8686800"/>
            <a:ext cx="2973388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204" tIns="44603" rIns="89204" bIns="44603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1D16F2-82C6-4DBF-BD11-90E7E88CA44B}" type="slidenum">
              <a:rPr kumimoji="0" lang="pt-BR" altLang="pt-B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altLang="pt-B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6250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187396" name="Espaço Reservado para Número de Slide 3"/>
          <p:cNvSpPr txBox="1">
            <a:spLocks noGrp="1"/>
          </p:cNvSpPr>
          <p:nvPr/>
        </p:nvSpPr>
        <p:spPr bwMode="auto">
          <a:xfrm>
            <a:off x="3883408" y="8686221"/>
            <a:ext cx="2973011" cy="45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204" tIns="44603" rIns="89204" bIns="44603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2EA5E4AA-C876-4B3E-BBD2-8759594CA754}" type="slidenum">
              <a:rPr lang="pt-BR" altLang="pt-BR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17</a:t>
            </a:fld>
            <a:endParaRPr lang="pt-BR" altLang="pt-BR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5554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  <p:sp>
        <p:nvSpPr>
          <p:cNvPr id="112644" name="Espaço Reservado para Número de Slide 3"/>
          <p:cNvSpPr txBox="1">
            <a:spLocks noGrp="1"/>
          </p:cNvSpPr>
          <p:nvPr/>
        </p:nvSpPr>
        <p:spPr bwMode="auto">
          <a:xfrm>
            <a:off x="3897514" y="9107111"/>
            <a:ext cx="2982742" cy="47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105" tIns="47053" rIns="94105" bIns="47053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6C14D59-68D5-4F71-99F2-9A015445428B}" type="slidenum">
              <a:rPr lang="pt-BR" sz="12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pt-BR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938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6020" indent="-29462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78493" indent="-23569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49890" indent="-23569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21287" indent="-23569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2684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64082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35479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06876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CD03CE-6999-4306-8EC5-2E0B76E99E2C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645067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6020" indent="-29462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78493" indent="-23569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49890" indent="-23569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21287" indent="-23569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2684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64082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35479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06876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E5F6AA-FBA9-4D45-A1B6-04EF8A363413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414891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6020" indent="-29462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78493" indent="-23569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49890" indent="-23569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21287" indent="-23569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2684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64082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35479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06876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509938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6020" indent="-29462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78493" indent="-23569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49890" indent="-23569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21287" indent="-23569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2684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64082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35479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06876" indent="-23569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206067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78340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6948488" y="65198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8C26D8-6878-44F5-BC4B-66FE7BB70EE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776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5200"/>
            <a:ext cx="4500000" cy="432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00" b="1">
                <a:solidFill>
                  <a:srgbClr val="28375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0"/>
          </p:nvPr>
        </p:nvSpPr>
        <p:spPr>
          <a:xfrm>
            <a:off x="6948488" y="65198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ED84743-E152-4600-B21B-B2ED376F099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7554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5B6E30E9-F3D8-4770-B579-593A33B6367C}" type="datetimeFigureOut">
              <a:rPr lang="pt-BR"/>
              <a:pPr>
                <a:defRPr/>
              </a:pPr>
              <a:t>21/06/2017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D1B78F1E-5EEF-4FE7-9C17-D57AA5A6A9A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467699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7542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8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6338902" cy="404794"/>
          </a:xfrm>
          <a:prstGeom prst="rect">
            <a:avLst/>
          </a:prstGeom>
          <a:solidFill>
            <a:schemeClr val="accent6">
              <a:shade val="75000"/>
            </a:schemeClr>
          </a:solidFill>
        </p:spPr>
        <p:txBody>
          <a:bodyPr>
            <a:normAutofit/>
          </a:bodyPr>
          <a:lstStyle>
            <a:lvl1pPr eaLnBrk="1" latinLnBrk="0" hangingPunct="1">
              <a:defRPr kumimoji="0" lang="pt-BR" sz="1600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pt-BR" dirty="0"/>
              <a:t>Clique para adicionar um título</a:t>
            </a:r>
          </a:p>
        </p:txBody>
      </p:sp>
      <p:sp>
        <p:nvSpPr>
          <p:cNvPr id="11" name="Rectangle 11"/>
          <p:cNvSpPr>
            <a:spLocks noGrp="1"/>
          </p:cNvSpPr>
          <p:nvPr>
            <p:ph sz="quarter" idx="15"/>
          </p:nvPr>
        </p:nvSpPr>
        <p:spPr>
          <a:xfrm>
            <a:off x="304800" y="785794"/>
            <a:ext cx="8077200" cy="5462606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pt-BR" dirty="0"/>
              <a:t>Clique para editar os estilos do texto mestre</a:t>
            </a:r>
          </a:p>
          <a:p>
            <a:pPr lvl="1" eaLnBrk="1" latinLnBrk="0" hangingPunct="1"/>
            <a:r>
              <a:rPr lang="pt-BR" dirty="0"/>
              <a:t>Segundo nível</a:t>
            </a:r>
          </a:p>
          <a:p>
            <a:pPr lvl="2" eaLnBrk="1" latinLnBrk="0" hangingPunct="1"/>
            <a:r>
              <a:rPr lang="pt-BR" dirty="0"/>
              <a:t>Terceiro nível</a:t>
            </a:r>
          </a:p>
          <a:p>
            <a:pPr lvl="3" eaLnBrk="1" latinLnBrk="0" hangingPunct="1"/>
            <a:r>
              <a:rPr lang="pt-BR" dirty="0"/>
              <a:t>Quarto nível</a:t>
            </a:r>
          </a:p>
          <a:p>
            <a:pPr lvl="4" eaLnBrk="1" latinLnBrk="0" hangingPunct="1"/>
            <a:r>
              <a:rPr lang="pt-BR" dirty="0"/>
              <a:t>Quinto nível</a:t>
            </a:r>
            <a:endParaRPr/>
          </a:p>
        </p:txBody>
      </p:sp>
      <p:sp>
        <p:nvSpPr>
          <p:cNvPr id="9" name="Rectangle 9"/>
          <p:cNvSpPr>
            <a:spLocks noGrp="1"/>
          </p:cNvSpPr>
          <p:nvPr>
            <p:ph type="dt" sz="half" idx="16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pt-BR"/>
              <a:t>26/10/2010</a:t>
            </a:r>
            <a:endParaRPr kumimoji="0" lang="pt-BR"/>
          </a:p>
        </p:txBody>
      </p:sp>
      <p:sp>
        <p:nvSpPr>
          <p:cNvPr id="10" name="Rectangle 10"/>
          <p:cNvSpPr>
            <a:spLocks noGrp="1"/>
          </p:cNvSpPr>
          <p:nvPr>
            <p:ph type="sldNum" sz="quarter" idx="17"/>
          </p:nvPr>
        </p:nvSpPr>
        <p:spPr>
          <a:xfrm>
            <a:off x="6504432" y="6473952"/>
            <a:ext cx="990600" cy="304800"/>
          </a:xfrm>
          <a:prstGeom prst="rect">
            <a:avLst/>
          </a:prstGeom>
        </p:spPr>
        <p:txBody>
          <a:bodyPr/>
          <a:lstStyle/>
          <a:p>
            <a:pPr algn="r"/>
            <a:fld id="{256D3EEF-DE4E-429D-8EC4-DDC531AFF587}" type="slidenum">
              <a:rPr kumimoji="0" lang="pt-BR" sz="1000"/>
              <a:pPr algn="r"/>
              <a:t>‹nº›</a:t>
            </a:fld>
            <a:endParaRPr kumimoji="0" lang="pt-BR"/>
          </a:p>
        </p:txBody>
      </p:sp>
      <p:sp>
        <p:nvSpPr>
          <p:cNvPr id="12" name="Rectangle 12"/>
          <p:cNvSpPr>
            <a:spLocks noGrp="1"/>
          </p:cNvSpPr>
          <p:nvPr>
            <p:ph type="ftr" sz="quarter" idx="18"/>
          </p:nvPr>
        </p:nvSpPr>
        <p:spPr>
          <a:xfrm>
            <a:off x="2705100" y="6477000"/>
            <a:ext cx="3733800" cy="304800"/>
          </a:xfrm>
          <a:prstGeom prst="rect">
            <a:avLst/>
          </a:prstGeom>
        </p:spPr>
        <p:txBody>
          <a:bodyPr/>
          <a:lstStyle/>
          <a:p>
            <a:endParaRPr kumimoji="0" lang="pt-BR"/>
          </a:p>
        </p:txBody>
      </p:sp>
    </p:spTree>
    <p:extLst>
      <p:ext uri="{BB962C8B-B14F-4D97-AF65-F5344CB8AC3E}">
        <p14:creationId xmlns:p14="http://schemas.microsoft.com/office/powerpoint/2010/main" xmlns="" val="1109256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80498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fld id="{3E2BFDF4-85EF-4EE0-9731-9F1569CE7901}" type="datetimeFigureOut">
              <a:rPr lang="pt-BR"/>
              <a:pPr>
                <a:defRPr/>
              </a:pPr>
              <a:t>21/06/2017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fld id="{BB8A5D30-8538-4106-B165-3FA5B1DF7D6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627909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2636912"/>
            <a:ext cx="7772400" cy="1362075"/>
          </a:xfrm>
          <a:prstGeom prst="rect">
            <a:avLst/>
          </a:prstGeom>
        </p:spPr>
        <p:txBody>
          <a:bodyPr anchor="t"/>
          <a:lstStyle>
            <a:lvl1pPr algn="ctr">
              <a:defRPr sz="4000" b="1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455582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fld id="{CE35ACC0-8759-46A6-9091-C36F8CA8A55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92565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2798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4AD5BD-1C1A-455D-B4D3-7BE101AF23D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4050915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5C30551D-A46D-4904-A7B4-60A14AA818C9}" type="datetimeFigureOut">
              <a:rPr lang="pt-BR"/>
              <a:pPr>
                <a:defRPr/>
              </a:pPr>
              <a:t>21/06/2017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9B96DA3B-9214-4514-8621-897F2F8B896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39960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02ACE604-7577-4FCC-A540-91E27584AD78}" type="datetimeFigureOut">
              <a:rPr lang="pt-BR"/>
              <a:pPr>
                <a:defRPr/>
              </a:pPr>
              <a:t>21/06/2017</a:t>
            </a:fld>
            <a:endParaRPr lang="pt-BR"/>
          </a:p>
        </p:txBody>
      </p:sp>
      <p:sp>
        <p:nvSpPr>
          <p:cNvPr id="3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3C783C45-05CA-43B2-B671-5A0773F125C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82275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87943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3639676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88259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2636912"/>
            <a:ext cx="7772400" cy="1362075"/>
          </a:xfrm>
          <a:prstGeom prst="rect">
            <a:avLst/>
          </a:prstGeom>
        </p:spPr>
        <p:txBody>
          <a:bodyPr anchor="t"/>
          <a:lstStyle>
            <a:lvl1pPr algn="ctr">
              <a:defRPr sz="4000" b="1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10003186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74879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fld id="{A6729642-FE97-44C2-9A5A-025EF52D358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2575554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51031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7822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365125"/>
            <a:ext cx="8229600" cy="57610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7299344-CCFB-4191-B6E1-8771F2CFC40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1833156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07835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6160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4406C20-C0FF-490B-85CF-D0808BE9C619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pic>
        <p:nvPicPr>
          <p:cNvPr id="5" name="Imagem 4" descr="Comitês PCJ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64527" y="71415"/>
            <a:ext cx="857524" cy="9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0211278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 userDrawn="1"/>
        </p:nvSpPr>
        <p:spPr bwMode="auto">
          <a:xfrm>
            <a:off x="250825" y="260350"/>
            <a:ext cx="7273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altLang="pt-BR" sz="2800" b="1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3" name="Retângulo de cantos arredondados 5"/>
          <p:cNvSpPr/>
          <p:nvPr userDrawn="1"/>
        </p:nvSpPr>
        <p:spPr>
          <a:xfrm>
            <a:off x="250825" y="215900"/>
            <a:ext cx="7273925" cy="620713"/>
          </a:xfrm>
          <a:prstGeom prst="round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7143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4"/>
          <p:cNvSpPr/>
          <p:nvPr userDrawn="1"/>
        </p:nvSpPr>
        <p:spPr>
          <a:xfrm>
            <a:off x="250825" y="215900"/>
            <a:ext cx="7273925" cy="620713"/>
          </a:xfrm>
          <a:prstGeom prst="round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fld id="{330E0EAC-23BA-430E-8062-F67A70E42AF1}" type="datetimeFigureOut">
              <a:rPr lang="pt-BR"/>
              <a:pPr>
                <a:defRPr/>
              </a:pPr>
              <a:t>21/06/2017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fld id="{D8781670-DE41-4F75-919F-457A21FA2C5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880529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4"/>
          <p:cNvSpPr/>
          <p:nvPr userDrawn="1"/>
        </p:nvSpPr>
        <p:spPr>
          <a:xfrm>
            <a:off x="250825" y="215900"/>
            <a:ext cx="7273925" cy="620713"/>
          </a:xfrm>
          <a:prstGeom prst="round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7B2ABE36-4CDD-47A9-8315-07427533C753}" type="datetimeFigureOut">
              <a:rPr lang="pt-BR"/>
              <a:pPr>
                <a:defRPr/>
              </a:pPr>
              <a:t>21/06/2017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FD98447E-DDC1-4822-8245-430374E0A72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421874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4"/>
          <p:cNvSpPr/>
          <p:nvPr userDrawn="1"/>
        </p:nvSpPr>
        <p:spPr>
          <a:xfrm>
            <a:off x="250825" y="215900"/>
            <a:ext cx="7273925" cy="620713"/>
          </a:xfrm>
          <a:prstGeom prst="round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363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02" t="13020" r="7431" b="16731"/>
          <a:stretch>
            <a:fillRect/>
          </a:stretch>
        </p:blipFill>
        <p:spPr bwMode="auto">
          <a:xfrm>
            <a:off x="2227263" y="5532438"/>
            <a:ext cx="90487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10175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cs2036\Desktop\Projeto Reagua\textura 7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m 4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1550" y="5845175"/>
            <a:ext cx="1951038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e 6"/>
          <p:cNvSpPr/>
          <p:nvPr userDrawn="1"/>
        </p:nvSpPr>
        <p:spPr>
          <a:xfrm>
            <a:off x="2578100" y="6102350"/>
            <a:ext cx="288925" cy="2873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9" name="Imagem 2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8700" y="5794375"/>
            <a:ext cx="205105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75" r:id="rId2"/>
    <p:sldLayoutId id="2147483776" r:id="rId3"/>
    <p:sldLayoutId id="2147483777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 userDrawn="1"/>
        </p:nvSpPr>
        <p:spPr>
          <a:xfrm>
            <a:off x="250825" y="215900"/>
            <a:ext cx="7273925" cy="620713"/>
          </a:xfrm>
          <a:prstGeom prst="round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2051" name="Picture 7" descr="logo sanasa azul 2010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5238" y="333375"/>
            <a:ext cx="1420812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85" r:id="rId8"/>
    <p:sldLayoutId id="2147483786" r:id="rId9"/>
    <p:sldLayoutId id="2147483787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68" r:id="rId2"/>
    <p:sldLayoutId id="2147483750" r:id="rId3"/>
    <p:sldLayoutId id="2147483769" r:id="rId4"/>
    <p:sldLayoutId id="2147483751" r:id="rId5"/>
    <p:sldLayoutId id="2147483770" r:id="rId6"/>
    <p:sldLayoutId id="2147483771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cs2036\Desktop\Projeto Reagua\textura 7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e 6"/>
          <p:cNvSpPr/>
          <p:nvPr userDrawn="1"/>
        </p:nvSpPr>
        <p:spPr>
          <a:xfrm>
            <a:off x="4067175" y="5876925"/>
            <a:ext cx="288925" cy="288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3076" name="Imagem 2"/>
          <p:cNvPicPr>
            <a:picLocks noChangeAspect="1"/>
          </p:cNvPicPr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3488" y="5568950"/>
            <a:ext cx="205105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 descr="C:\Users\rcs2036\Desktop\Logo 40 anos 1 cor.gif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6238" y="4981575"/>
            <a:ext cx="1590675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72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4099" name="Imagem 4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1550" y="5845175"/>
            <a:ext cx="1951038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CaixaDeTexto 5"/>
          <p:cNvSpPr txBox="1">
            <a:spLocks noChangeArrowheads="1"/>
          </p:cNvSpPr>
          <p:nvPr userDrawn="1"/>
        </p:nvSpPr>
        <p:spPr bwMode="auto">
          <a:xfrm>
            <a:off x="419100" y="974725"/>
            <a:ext cx="8353425" cy="51403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  <a:buSzPct val="95000"/>
              <a:defRPr/>
            </a:pPr>
            <a:r>
              <a:rPr lang="pt-BR" sz="2000" b="1" dirty="0">
                <a:solidFill>
                  <a:srgbClr val="000066"/>
                </a:solidFill>
                <a:cs typeface="Arial" charset="0"/>
              </a:rPr>
              <a:t>___________________________________________________________</a:t>
            </a:r>
          </a:p>
          <a:p>
            <a:pPr algn="ctr">
              <a:spcAft>
                <a:spcPts val="1200"/>
              </a:spcAft>
              <a:buSzPct val="95000"/>
              <a:defRPr/>
            </a:pPr>
            <a:r>
              <a:rPr lang="pt-BR" sz="2000" b="1" dirty="0">
                <a:solidFill>
                  <a:srgbClr val="002060"/>
                </a:solidFill>
                <a:cs typeface="Arial" panose="020B0604020202020204" pitchFamily="34" charset="0"/>
              </a:rPr>
              <a:t>DIRETORIA EXECUTIVA DA SANASA</a:t>
            </a:r>
          </a:p>
          <a:p>
            <a:pPr algn="ctr">
              <a:spcAft>
                <a:spcPts val="1200"/>
              </a:spcAft>
              <a:buSzPct val="95000"/>
              <a:defRPr/>
            </a:pPr>
            <a:r>
              <a:rPr lang="pt-BR" sz="2000" b="1" dirty="0">
                <a:solidFill>
                  <a:srgbClr val="002060"/>
                </a:solidFill>
                <a:cs typeface="Arial" panose="020B0604020202020204" pitchFamily="34" charset="0"/>
              </a:rPr>
              <a:t>Diretor Presidente </a:t>
            </a:r>
            <a:r>
              <a:rPr lang="pt-BR" sz="2000" dirty="0">
                <a:solidFill>
                  <a:srgbClr val="002060"/>
                </a:solidFill>
                <a:cs typeface="Arial" panose="020B0604020202020204" pitchFamily="34" charset="0"/>
              </a:rPr>
              <a:t>–</a:t>
            </a:r>
            <a:r>
              <a:rPr lang="pt-BR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002060"/>
                </a:solidFill>
                <a:cs typeface="Arial" panose="020B0604020202020204" pitchFamily="34" charset="0"/>
              </a:rPr>
              <a:t>Arly</a:t>
            </a:r>
            <a:r>
              <a:rPr lang="pt-BR" sz="2000" dirty="0">
                <a:solidFill>
                  <a:srgbClr val="002060"/>
                </a:solidFill>
                <a:cs typeface="Arial" panose="020B0604020202020204" pitchFamily="34" charset="0"/>
              </a:rPr>
              <a:t> de Lara </a:t>
            </a:r>
            <a:r>
              <a:rPr lang="pt-BR" sz="2000" dirty="0" err="1">
                <a:solidFill>
                  <a:srgbClr val="002060"/>
                </a:solidFill>
                <a:cs typeface="Arial" panose="020B0604020202020204" pitchFamily="34" charset="0"/>
              </a:rPr>
              <a:t>Romêo</a:t>
            </a:r>
            <a:endParaRPr lang="pt-BR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  <a:buSzPct val="95000"/>
              <a:defRPr/>
            </a:pPr>
            <a:r>
              <a:rPr lang="pt-BR" sz="2000" b="1" dirty="0">
                <a:solidFill>
                  <a:srgbClr val="002060"/>
                </a:solidFill>
                <a:cs typeface="Arial" panose="020B0604020202020204" pitchFamily="34" charset="0"/>
              </a:rPr>
              <a:t>Chefe de Gabinete </a:t>
            </a:r>
            <a:r>
              <a:rPr lang="pt-BR" sz="2000" dirty="0">
                <a:solidFill>
                  <a:srgbClr val="002060"/>
                </a:solidFill>
                <a:cs typeface="Arial" panose="020B0604020202020204" pitchFamily="34" charset="0"/>
              </a:rPr>
              <a:t>– Fernando Ribeiro Rossilho</a:t>
            </a:r>
          </a:p>
          <a:p>
            <a:pPr algn="ctr">
              <a:spcAft>
                <a:spcPts val="1200"/>
              </a:spcAft>
              <a:buSzPct val="95000"/>
              <a:defRPr/>
            </a:pPr>
            <a:r>
              <a:rPr lang="pt-BR" sz="2000" b="1" dirty="0">
                <a:solidFill>
                  <a:srgbClr val="002060"/>
                </a:solidFill>
                <a:cs typeface="Arial" charset="0"/>
              </a:rPr>
              <a:t>Procuradora Jurídica </a:t>
            </a:r>
            <a:r>
              <a:rPr lang="pt-BR" sz="2000" dirty="0">
                <a:solidFill>
                  <a:srgbClr val="002060"/>
                </a:solidFill>
                <a:cs typeface="Arial" panose="020B0604020202020204" pitchFamily="34" charset="0"/>
              </a:rPr>
              <a:t>– Maria P. P. A. </a:t>
            </a:r>
            <a:r>
              <a:rPr lang="pt-BR" sz="2000" dirty="0" err="1">
                <a:solidFill>
                  <a:srgbClr val="002060"/>
                </a:solidFill>
                <a:cs typeface="Arial" panose="020B0604020202020204" pitchFamily="34" charset="0"/>
              </a:rPr>
              <a:t>Balesteros</a:t>
            </a:r>
            <a:r>
              <a:rPr lang="pt-BR" sz="2000" dirty="0">
                <a:solidFill>
                  <a:srgbClr val="002060"/>
                </a:solidFill>
                <a:cs typeface="Arial" panose="020B0604020202020204" pitchFamily="34" charset="0"/>
              </a:rPr>
              <a:t> Silva </a:t>
            </a:r>
          </a:p>
          <a:p>
            <a:pPr algn="ctr">
              <a:spcAft>
                <a:spcPts val="1200"/>
              </a:spcAft>
              <a:buSzPct val="95000"/>
              <a:defRPr/>
            </a:pPr>
            <a:r>
              <a:rPr lang="pt-BR" sz="2000" b="1" dirty="0">
                <a:solidFill>
                  <a:srgbClr val="002060"/>
                </a:solidFill>
                <a:cs typeface="Arial" panose="020B0604020202020204" pitchFamily="34" charset="0"/>
              </a:rPr>
              <a:t>Diretor Administrativo </a:t>
            </a:r>
            <a:r>
              <a:rPr lang="pt-BR" sz="2000" dirty="0">
                <a:solidFill>
                  <a:srgbClr val="002060"/>
                </a:solidFill>
                <a:cs typeface="Arial" panose="020B0604020202020204" pitchFamily="34" charset="0"/>
              </a:rPr>
              <a:t>– Paulo Jorge Zeraik</a:t>
            </a:r>
            <a:r>
              <a:rPr lang="pt-BR" sz="2000" dirty="0">
                <a:solidFill>
                  <a:prstClr val="black"/>
                </a:solidFill>
                <a:cs typeface="Arial" charset="0"/>
              </a:rPr>
              <a:t> </a:t>
            </a:r>
            <a:endParaRPr lang="pt-BR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  <a:buSzPct val="95000"/>
              <a:defRPr/>
            </a:pPr>
            <a:r>
              <a:rPr lang="pt-BR" sz="2000" b="1" dirty="0">
                <a:solidFill>
                  <a:srgbClr val="002060"/>
                </a:solidFill>
                <a:cs typeface="Arial" panose="020B0604020202020204" pitchFamily="34" charset="0"/>
              </a:rPr>
              <a:t>Diretor Comercial</a:t>
            </a:r>
            <a:r>
              <a:rPr lang="pt-BR" sz="2000" dirty="0">
                <a:solidFill>
                  <a:srgbClr val="002060"/>
                </a:solidFill>
                <a:cs typeface="Arial" panose="020B0604020202020204" pitchFamily="34" charset="0"/>
              </a:rPr>
              <a:t> – Luiz Carlos de Souza</a:t>
            </a:r>
            <a:endParaRPr lang="pt-BR" sz="20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  <a:buSzPct val="95000"/>
              <a:defRPr/>
            </a:pPr>
            <a:r>
              <a:rPr lang="pt-BR" sz="2000" b="1" dirty="0">
                <a:solidFill>
                  <a:srgbClr val="002060"/>
                </a:solidFill>
                <a:cs typeface="Arial" panose="020B0604020202020204" pitchFamily="34" charset="0"/>
              </a:rPr>
              <a:t>Diretor Financeiro e de Relações com Investidores </a:t>
            </a:r>
            <a:r>
              <a:rPr lang="pt-BR" sz="2000" dirty="0">
                <a:solidFill>
                  <a:srgbClr val="002060"/>
                </a:solidFill>
                <a:cs typeface="Arial" panose="020B0604020202020204" pitchFamily="34" charset="0"/>
              </a:rPr>
              <a:t>–</a:t>
            </a:r>
            <a:r>
              <a:rPr lang="pt-BR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pt-BR" sz="2000" dirty="0">
                <a:solidFill>
                  <a:srgbClr val="002060"/>
                </a:solidFill>
                <a:cs typeface="Arial" panose="020B0604020202020204" pitchFamily="34" charset="0"/>
              </a:rPr>
              <a:t>Pedro Cláudio da Silva</a:t>
            </a:r>
          </a:p>
          <a:p>
            <a:pPr algn="ctr">
              <a:spcAft>
                <a:spcPts val="1200"/>
              </a:spcAft>
              <a:buSzPct val="95000"/>
              <a:defRPr/>
            </a:pPr>
            <a:r>
              <a:rPr lang="pt-BR" sz="2000" b="1" dirty="0">
                <a:solidFill>
                  <a:srgbClr val="002060"/>
                </a:solidFill>
                <a:cs typeface="Arial" panose="020B0604020202020204" pitchFamily="34" charset="0"/>
              </a:rPr>
              <a:t>Diretor Técnico </a:t>
            </a:r>
            <a:r>
              <a:rPr lang="pt-BR" sz="2000" dirty="0">
                <a:solidFill>
                  <a:srgbClr val="002060"/>
                </a:solidFill>
                <a:cs typeface="Arial" panose="020B0604020202020204" pitchFamily="34" charset="0"/>
              </a:rPr>
              <a:t>–</a:t>
            </a:r>
            <a:r>
              <a:rPr lang="pt-BR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pt-BR" sz="2000" dirty="0">
                <a:solidFill>
                  <a:srgbClr val="002060"/>
                </a:solidFill>
                <a:cs typeface="Arial" panose="020B0604020202020204" pitchFamily="34" charset="0"/>
              </a:rPr>
              <a:t>Marco Antônio dos Santos</a:t>
            </a:r>
            <a:endParaRPr lang="pt-BR" sz="28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  <a:buSzPct val="95000"/>
              <a:defRPr/>
            </a:pPr>
            <a:r>
              <a:rPr lang="pt-BR" sz="2800" b="1" dirty="0">
                <a:solidFill>
                  <a:srgbClr val="002060"/>
                </a:solidFill>
                <a:cs typeface="Arial" panose="020B0604020202020204" pitchFamily="34" charset="0"/>
              </a:rPr>
              <a:t>www.sanasa.com.br    0800 77 21 195</a:t>
            </a:r>
            <a:endParaRPr lang="pt-BR" sz="20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 eaLnBrk="1" hangingPunct="1">
              <a:spcAft>
                <a:spcPts val="1200"/>
              </a:spcAft>
              <a:buSzPct val="95000"/>
              <a:defRPr/>
            </a:pPr>
            <a:endParaRPr lang="pt-BR" sz="2000" b="1" dirty="0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2" name="Elipse 1"/>
          <p:cNvSpPr/>
          <p:nvPr userDrawn="1"/>
        </p:nvSpPr>
        <p:spPr>
          <a:xfrm>
            <a:off x="2578100" y="6102350"/>
            <a:ext cx="288925" cy="2873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4102" name="Imagem 2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8700" y="5794375"/>
            <a:ext cx="205105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cs2036\Desktop\Projeto Reagua\textura 7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e 6"/>
          <p:cNvSpPr/>
          <p:nvPr userDrawn="1"/>
        </p:nvSpPr>
        <p:spPr>
          <a:xfrm>
            <a:off x="4067175" y="5876925"/>
            <a:ext cx="288925" cy="288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5124" name="Imagem 2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3488" y="5568950"/>
            <a:ext cx="205105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C:\Users\rcs2036\Desktop\Logo 40 anos 1 cor.gi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6238" y="4981575"/>
            <a:ext cx="1590675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4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3077" name="CaixaDeTexto 5"/>
          <p:cNvSpPr txBox="1">
            <a:spLocks noChangeArrowheads="1"/>
          </p:cNvSpPr>
          <p:nvPr userDrawn="1"/>
        </p:nvSpPr>
        <p:spPr bwMode="auto">
          <a:xfrm>
            <a:off x="468313" y="1614488"/>
            <a:ext cx="8353425" cy="406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Aft>
                <a:spcPts val="1200"/>
              </a:spcAft>
              <a:buSzPct val="95000"/>
              <a:defRPr/>
            </a:pPr>
            <a:r>
              <a:rPr lang="pt-BR" sz="2000" b="1" dirty="0">
                <a:solidFill>
                  <a:srgbClr val="000066"/>
                </a:solidFill>
                <a:cs typeface="Arial" charset="0"/>
              </a:rPr>
              <a:t>____________________________________________________________</a:t>
            </a:r>
          </a:p>
          <a:p>
            <a:pPr algn="ctr" eaLnBrk="1" hangingPunct="1">
              <a:spcAft>
                <a:spcPts val="1200"/>
              </a:spcAft>
              <a:buSzPct val="95000"/>
              <a:defRPr/>
            </a:pPr>
            <a:r>
              <a:rPr lang="pt-BR" sz="1600" b="1" dirty="0">
                <a:solidFill>
                  <a:srgbClr val="002060"/>
                </a:solidFill>
                <a:cs typeface="Arial" charset="0"/>
              </a:rPr>
              <a:t>DIRETORIA EXECUTIVA DA SANASA</a:t>
            </a:r>
          </a:p>
          <a:p>
            <a:pPr algn="ctr" eaLnBrk="1" hangingPunct="1">
              <a:spcAft>
                <a:spcPts val="1200"/>
              </a:spcAft>
              <a:buSzPct val="95000"/>
              <a:defRPr/>
            </a:pPr>
            <a:r>
              <a:rPr lang="pt-BR" sz="1600" b="1" dirty="0">
                <a:solidFill>
                  <a:srgbClr val="002060"/>
                </a:solidFill>
                <a:cs typeface="Arial" charset="0"/>
              </a:rPr>
              <a:t>Diretor Presidente </a:t>
            </a:r>
            <a:r>
              <a:rPr lang="pt-BR" sz="1600" dirty="0">
                <a:solidFill>
                  <a:srgbClr val="002060"/>
                </a:solidFill>
                <a:cs typeface="Arial" charset="0"/>
              </a:rPr>
              <a:t>–</a:t>
            </a:r>
            <a:r>
              <a:rPr lang="pt-BR" sz="1600" b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pt-BR" sz="1600" dirty="0">
                <a:solidFill>
                  <a:srgbClr val="002060"/>
                </a:solidFill>
                <a:cs typeface="Arial" charset="0"/>
              </a:rPr>
              <a:t>Arly de Lara Romêo</a:t>
            </a:r>
          </a:p>
          <a:p>
            <a:pPr algn="ctr" eaLnBrk="1" hangingPunct="1">
              <a:spcAft>
                <a:spcPts val="1200"/>
              </a:spcAft>
              <a:buSzPct val="95000"/>
              <a:defRPr/>
            </a:pPr>
            <a:r>
              <a:rPr lang="pt-BR" sz="1600" b="1" dirty="0">
                <a:solidFill>
                  <a:srgbClr val="002060"/>
                </a:solidFill>
                <a:cs typeface="Arial" charset="0"/>
              </a:rPr>
              <a:t>Chefe de Gabinete </a:t>
            </a:r>
            <a:r>
              <a:rPr lang="pt-BR" sz="1600" dirty="0">
                <a:solidFill>
                  <a:srgbClr val="002060"/>
                </a:solidFill>
                <a:cs typeface="Arial" charset="0"/>
              </a:rPr>
              <a:t>– Fernando Ribeiro Rossilho</a:t>
            </a:r>
          </a:p>
          <a:p>
            <a:pPr algn="ctr" eaLnBrk="1" hangingPunct="1">
              <a:spcAft>
                <a:spcPts val="1200"/>
              </a:spcAft>
              <a:buSzPct val="95000"/>
              <a:defRPr/>
            </a:pPr>
            <a:r>
              <a:rPr lang="pt-BR" sz="1600" b="1" dirty="0">
                <a:solidFill>
                  <a:srgbClr val="002060"/>
                </a:solidFill>
                <a:cs typeface="Arial" charset="0"/>
              </a:rPr>
              <a:t>Procuradora Jurídica </a:t>
            </a:r>
            <a:r>
              <a:rPr lang="pt-BR" sz="1600" dirty="0">
                <a:solidFill>
                  <a:srgbClr val="002060"/>
                </a:solidFill>
                <a:cs typeface="Arial" charset="0"/>
              </a:rPr>
              <a:t>– Maria P. P. A. Balesteros Silva </a:t>
            </a:r>
          </a:p>
          <a:p>
            <a:pPr algn="ctr" eaLnBrk="1" hangingPunct="1">
              <a:spcAft>
                <a:spcPts val="1200"/>
              </a:spcAft>
              <a:buSzPct val="95000"/>
              <a:defRPr/>
            </a:pPr>
            <a:r>
              <a:rPr lang="pt-BR" sz="1600" b="1" dirty="0">
                <a:solidFill>
                  <a:srgbClr val="002060"/>
                </a:solidFill>
                <a:cs typeface="Arial" charset="0"/>
              </a:rPr>
              <a:t>Diretor Administrativo </a:t>
            </a:r>
            <a:r>
              <a:rPr lang="pt-BR" sz="1600" dirty="0">
                <a:solidFill>
                  <a:srgbClr val="002060"/>
                </a:solidFill>
                <a:cs typeface="Arial" charset="0"/>
              </a:rPr>
              <a:t>– Paulo Zeraik</a:t>
            </a:r>
          </a:p>
          <a:p>
            <a:pPr algn="ctr" eaLnBrk="1" hangingPunct="1">
              <a:spcAft>
                <a:spcPts val="1200"/>
              </a:spcAft>
              <a:buSzPct val="95000"/>
              <a:defRPr/>
            </a:pPr>
            <a:r>
              <a:rPr lang="pt-BR" sz="1600" b="1" dirty="0">
                <a:solidFill>
                  <a:srgbClr val="002060"/>
                </a:solidFill>
                <a:cs typeface="Arial" charset="0"/>
              </a:rPr>
              <a:t>Diretor Comercial</a:t>
            </a:r>
            <a:r>
              <a:rPr lang="pt-BR" sz="1600" dirty="0">
                <a:solidFill>
                  <a:srgbClr val="002060"/>
                </a:solidFill>
                <a:cs typeface="Arial" charset="0"/>
              </a:rPr>
              <a:t> – Luiz Carlos de Souza</a:t>
            </a:r>
            <a:endParaRPr lang="pt-BR" sz="1600" b="1" dirty="0">
              <a:solidFill>
                <a:srgbClr val="002060"/>
              </a:solidFill>
              <a:cs typeface="Arial" charset="0"/>
            </a:endParaRPr>
          </a:p>
          <a:p>
            <a:pPr algn="ctr" eaLnBrk="1" hangingPunct="1">
              <a:spcAft>
                <a:spcPts val="1200"/>
              </a:spcAft>
              <a:buSzPct val="95000"/>
              <a:defRPr/>
            </a:pPr>
            <a:r>
              <a:rPr lang="pt-BR" sz="1600" b="1" dirty="0">
                <a:solidFill>
                  <a:srgbClr val="002060"/>
                </a:solidFill>
                <a:cs typeface="Arial" charset="0"/>
              </a:rPr>
              <a:t>Diretor Financeiro e de Relações com Investidores </a:t>
            </a:r>
            <a:r>
              <a:rPr lang="pt-BR" sz="1600" dirty="0">
                <a:solidFill>
                  <a:srgbClr val="002060"/>
                </a:solidFill>
                <a:cs typeface="Arial" charset="0"/>
              </a:rPr>
              <a:t>–</a:t>
            </a:r>
            <a:r>
              <a:rPr lang="pt-BR" sz="1600" b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pt-BR" sz="1600" dirty="0">
                <a:solidFill>
                  <a:srgbClr val="002060"/>
                </a:solidFill>
                <a:cs typeface="Arial" charset="0"/>
              </a:rPr>
              <a:t>Pedro Cláudio da Silva</a:t>
            </a:r>
          </a:p>
          <a:p>
            <a:pPr algn="ctr" eaLnBrk="1" hangingPunct="1">
              <a:spcAft>
                <a:spcPts val="1200"/>
              </a:spcAft>
              <a:buSzPct val="95000"/>
              <a:defRPr/>
            </a:pPr>
            <a:r>
              <a:rPr lang="pt-BR" sz="1600" b="1" dirty="0">
                <a:solidFill>
                  <a:srgbClr val="002060"/>
                </a:solidFill>
                <a:cs typeface="Arial" charset="0"/>
              </a:rPr>
              <a:t>Diretor Técnico </a:t>
            </a:r>
            <a:r>
              <a:rPr lang="pt-BR" sz="1600" dirty="0">
                <a:solidFill>
                  <a:srgbClr val="002060"/>
                </a:solidFill>
                <a:cs typeface="Arial" charset="0"/>
              </a:rPr>
              <a:t>–</a:t>
            </a:r>
            <a:r>
              <a:rPr lang="pt-BR" sz="1600" b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pt-BR" sz="1600" dirty="0">
                <a:solidFill>
                  <a:srgbClr val="002060"/>
                </a:solidFill>
                <a:cs typeface="Arial" charset="0"/>
              </a:rPr>
              <a:t>Marco Antônio dos Santos</a:t>
            </a:r>
            <a:endParaRPr lang="pt-BR" sz="2000" b="1" dirty="0">
              <a:solidFill>
                <a:srgbClr val="002060"/>
              </a:solidFill>
              <a:cs typeface="Arial" charset="0"/>
            </a:endParaRPr>
          </a:p>
          <a:p>
            <a:pPr algn="ctr" eaLnBrk="1" hangingPunct="1">
              <a:spcAft>
                <a:spcPts val="1200"/>
              </a:spcAft>
              <a:buSzPct val="95000"/>
              <a:defRPr/>
            </a:pPr>
            <a:r>
              <a:rPr lang="pt-BR" sz="2000" b="1" dirty="0">
                <a:solidFill>
                  <a:srgbClr val="002060"/>
                </a:solidFill>
                <a:cs typeface="Arial" charset="0"/>
              </a:rPr>
              <a:t>www.sanasa.com.br    0800 77 21 195</a:t>
            </a:r>
            <a:endParaRPr lang="pt-BR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Elipse 6"/>
          <p:cNvSpPr/>
          <p:nvPr userDrawn="1"/>
        </p:nvSpPr>
        <p:spPr>
          <a:xfrm>
            <a:off x="4325938" y="5949950"/>
            <a:ext cx="246062" cy="2111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149" name="Imagem 2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175" y="5692775"/>
            <a:ext cx="175736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" descr="C:\Users\rcs2036\Desktop\Logo 40 anos 1 cor.gif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4838" y="5214938"/>
            <a:ext cx="1362075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" Target="slide65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64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64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79.xml"/><Relationship Id="rId2" Type="http://schemas.openxmlformats.org/officeDocument/2006/relationships/slide" Target="slide68.xml"/><Relationship Id="rId1" Type="http://schemas.openxmlformats.org/officeDocument/2006/relationships/slideLayout" Target="../slideLayouts/slideLayout5.xml"/><Relationship Id="rId4" Type="http://schemas.openxmlformats.org/officeDocument/2006/relationships/slide" Target="slide8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67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slide" Target="slide6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jpeg"/><Relationship Id="rId18" Type="http://schemas.openxmlformats.org/officeDocument/2006/relationships/image" Target="../media/image9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17" Type="http://schemas.openxmlformats.org/officeDocument/2006/relationships/image" Target="../media/image89.jpeg"/><Relationship Id="rId2" Type="http://schemas.openxmlformats.org/officeDocument/2006/relationships/image" Target="../media/image74.jpeg"/><Relationship Id="rId16" Type="http://schemas.openxmlformats.org/officeDocument/2006/relationships/image" Target="../media/image8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5" Type="http://schemas.openxmlformats.org/officeDocument/2006/relationships/image" Target="../media/image87.jpeg"/><Relationship Id="rId10" Type="http://schemas.openxmlformats.org/officeDocument/2006/relationships/image" Target="../media/image82.jpeg"/><Relationship Id="rId19" Type="http://schemas.openxmlformats.org/officeDocument/2006/relationships/image" Target="../media/image91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Relationship Id="rId14" Type="http://schemas.openxmlformats.org/officeDocument/2006/relationships/image" Target="../media/image86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12" Type="http://schemas.openxmlformats.org/officeDocument/2006/relationships/image" Target="../media/image102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jpeg"/><Relationship Id="rId11" Type="http://schemas.openxmlformats.org/officeDocument/2006/relationships/image" Target="../media/image101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" Target="slide67.xml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576" y="116632"/>
            <a:ext cx="7416824" cy="2880320"/>
          </a:xfrm>
          <a:prstGeom prst="rect">
            <a:avLst/>
          </a:prstGeom>
          <a:gradFill>
            <a:gsLst>
              <a:gs pos="23000">
                <a:schemeClr val="lt2">
                  <a:tint val="80000"/>
                  <a:satMod val="30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</a:gra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defRPr/>
            </a:pPr>
            <a:r>
              <a:rPr lang="pt-BR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ODS6: Assegurar a disponibilidade e gestão sustentável da água e saneamento para todos.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2411760" y="3212976"/>
            <a:ext cx="432117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pt-BR" altLang="pt-BR" sz="2000" dirty="0"/>
              <a:t>Elaborada por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altLang="pt-BR" sz="2000" dirty="0"/>
              <a:t>Adriana Angélica Rosa </a:t>
            </a:r>
            <a:r>
              <a:rPr lang="pt-BR" altLang="pt-BR" sz="2000" dirty="0" err="1"/>
              <a:t>Vatheric</a:t>
            </a:r>
            <a:r>
              <a:rPr lang="pt-BR" altLang="pt-BR" sz="2000" dirty="0"/>
              <a:t> </a:t>
            </a:r>
            <a:r>
              <a:rPr lang="pt-BR" altLang="pt-BR" sz="2000" dirty="0" err="1"/>
              <a:t>Isenburg</a:t>
            </a:r>
            <a:r>
              <a:rPr lang="pt-BR" altLang="pt-BR" sz="2000" dirty="0"/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altLang="pt-BR" sz="2000" dirty="0"/>
              <a:t>Apresentação: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altLang="pt-BR" sz="2000" dirty="0"/>
              <a:t>Marco Antônio dos Santos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pt-BR" alt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C:\Users\Renata\Desktop\Trata Brasil\Template-02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0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68263" y="422275"/>
            <a:ext cx="9043987" cy="8937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600" b="1" kern="0" dirty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 falta de saneamento básico mata milhões de pessoas no mundo, especialmente crianças pobres</a:t>
            </a:r>
          </a:p>
        </p:txBody>
      </p:sp>
      <p:sp>
        <p:nvSpPr>
          <p:cNvPr id="2" name="Retângulo 1"/>
          <p:cNvSpPr/>
          <p:nvPr/>
        </p:nvSpPr>
        <p:spPr>
          <a:xfrm>
            <a:off x="179388" y="4481513"/>
            <a:ext cx="8964612" cy="1323975"/>
          </a:xfrm>
          <a:prstGeom prst="rect">
            <a:avLst/>
          </a:prstGeom>
          <a:solidFill>
            <a:srgbClr val="000000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solidFill>
                <a:sysClr val="windowText" lastClr="000000"/>
              </a:solidFill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179388" y="4481513"/>
            <a:ext cx="8693150" cy="169277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smtClean="0">
                <a:solidFill>
                  <a:srgbClr val="FFFF00"/>
                </a:solidFill>
              </a:rPr>
              <a:t>2,5</a:t>
            </a:r>
            <a:r>
              <a:rPr lang="pt-BR" sz="2400" smtClean="0">
                <a:solidFill>
                  <a:schemeClr val="bg1"/>
                </a:solidFill>
              </a:rPr>
              <a:t> </a:t>
            </a:r>
            <a:r>
              <a:rPr lang="pt-BR" sz="2400" dirty="0">
                <a:solidFill>
                  <a:schemeClr val="bg1"/>
                </a:solidFill>
              </a:rPr>
              <a:t>bilhões de pessoas sem saneamento adequado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dirty="0">
                <a:solidFill>
                  <a:srgbClr val="FFFF00"/>
                </a:solidFill>
              </a:rPr>
              <a:t>3,5 </a:t>
            </a:r>
            <a:r>
              <a:rPr lang="pt-BR" sz="2400" kern="0" dirty="0">
                <a:solidFill>
                  <a:schemeClr val="bg1"/>
                </a:solidFill>
              </a:rPr>
              <a:t>milhões de mortes ano; 1,5 milhão crianças de 0 a 5 anos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5364163" y="6405563"/>
            <a:ext cx="3608387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(Organização Mundial da Saúde (OMS))</a:t>
            </a:r>
            <a:endParaRPr lang="pt-BR" sz="1200" i="1" kern="0" dirty="0">
              <a:solidFill>
                <a:schemeClr val="bg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387350" y="333375"/>
            <a:ext cx="8756650" cy="1176338"/>
          </a:xfrm>
          <a:prstGeom prst="rect">
            <a:avLst/>
          </a:prstGeom>
          <a:solidFill>
            <a:schemeClr val="bg1">
              <a:alpha val="5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550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4943" t="-178"/>
          <a:stretch/>
        </p:blipFill>
        <p:spPr>
          <a:xfrm>
            <a:off x="395536" y="1052736"/>
            <a:ext cx="8496944" cy="525658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544217" y="4509120"/>
            <a:ext cx="3955775" cy="144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44217" y="4293096"/>
            <a:ext cx="3960440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953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296863" y="319758"/>
            <a:ext cx="7932737" cy="5889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pt-BR" altLang="pt-BR" sz="1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Água Produzida na EPAR: Fonte de Água para </a:t>
            </a:r>
            <a:r>
              <a:rPr lang="pt-BR" altLang="pt-BR" sz="19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Potabilização</a:t>
            </a:r>
            <a:endParaRPr lang="pt-BR" altLang="pt-BR" sz="1900" b="1" dirty="0"/>
          </a:p>
        </p:txBody>
      </p:sp>
      <p:pic>
        <p:nvPicPr>
          <p:cNvPr id="70659" name="Picture 6" descr="C:\EPAR\Apresentações\para Romeu TAL\PARSHALL\Cópia de DSC018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7550" y="2016125"/>
            <a:ext cx="4246563" cy="3190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0" name="Picture 7" descr="C:\EPAR\Apresentações\para Romeu TAL\PARSHALL\Cópia de DSC018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888" y="1428750"/>
            <a:ext cx="3332162" cy="4440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9339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15616" y="620688"/>
            <a:ext cx="7416824" cy="1440160"/>
          </a:xfrm>
          <a:prstGeom prst="rect">
            <a:avLst/>
          </a:prstGeom>
          <a:gradFill rotWithShape="1">
            <a:gsLst>
              <a:gs pos="23000">
                <a:schemeClr val="lt2">
                  <a:tint val="80000"/>
                  <a:satMod val="30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pt-BR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OBRIGADO!!!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4572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0638"/>
            <a:ext cx="4538663" cy="682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tângulo 22"/>
          <p:cNvSpPr/>
          <p:nvPr/>
        </p:nvSpPr>
        <p:spPr>
          <a:xfrm>
            <a:off x="0" y="173038"/>
            <a:ext cx="9096375" cy="1092200"/>
          </a:xfrm>
          <a:prstGeom prst="rect">
            <a:avLst/>
          </a:prstGeom>
          <a:solidFill>
            <a:srgbClr val="000000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0" y="188913"/>
            <a:ext cx="9144000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400" b="1" kern="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 Romanos já sabiam a i</a:t>
            </a:r>
            <a:r>
              <a:rPr lang="pt-BR" altLang="pt-BR" sz="2400" b="1" kern="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mportância</a:t>
            </a:r>
            <a:r>
              <a:rPr lang="pt-BR" altLang="pt-BR" sz="2400" b="1" kern="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beber </a:t>
            </a:r>
            <a:r>
              <a:rPr lang="pt-BR" altLang="pt-BR" sz="3200" b="1" kern="0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água boa </a:t>
            </a:r>
            <a:r>
              <a:rPr lang="pt-BR" altLang="pt-BR" sz="2400" b="1" kern="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de </a:t>
            </a:r>
            <a:r>
              <a:rPr lang="pt-BR" altLang="pt-BR" sz="3200" b="1" kern="0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tirar os esgotos </a:t>
            </a:r>
            <a:r>
              <a:rPr lang="pt-BR" altLang="pt-BR" sz="2400" b="1" kern="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das cidades</a:t>
            </a:r>
          </a:p>
        </p:txBody>
      </p:sp>
      <p:sp>
        <p:nvSpPr>
          <p:cNvPr id="52230" name="CaixaDeTexto 4"/>
          <p:cNvSpPr txBox="1">
            <a:spLocks noChangeArrowheads="1"/>
          </p:cNvSpPr>
          <p:nvPr/>
        </p:nvSpPr>
        <p:spPr bwMode="auto">
          <a:xfrm>
            <a:off x="1116013" y="6165850"/>
            <a:ext cx="27162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solidFill>
                  <a:schemeClr val="bg1"/>
                </a:solidFill>
              </a:rPr>
              <a:t>Aquedutos romanos</a:t>
            </a:r>
          </a:p>
        </p:txBody>
      </p:sp>
      <p:sp>
        <p:nvSpPr>
          <p:cNvPr id="52231" name="CaixaDeTexto 11"/>
          <p:cNvSpPr txBox="1">
            <a:spLocks noChangeArrowheads="1"/>
          </p:cNvSpPr>
          <p:nvPr/>
        </p:nvSpPr>
        <p:spPr bwMode="auto">
          <a:xfrm>
            <a:off x="5745163" y="6165850"/>
            <a:ext cx="26876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solidFill>
                  <a:schemeClr val="bg1"/>
                </a:solidFill>
              </a:rPr>
              <a:t>Canaleta de esgotos</a:t>
            </a:r>
          </a:p>
        </p:txBody>
      </p:sp>
    </p:spTree>
    <p:extLst>
      <p:ext uri="{BB962C8B-B14F-4D97-AF65-F5344CB8AC3E}">
        <p14:creationId xmlns:p14="http://schemas.microsoft.com/office/powerpoint/2010/main" xmlns="" val="3408696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Renata\Desktop\Trata Brasil\Template-02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484"/>
            <a:ext cx="9144000" cy="683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acquasolution.com/acqua/wp-content/uploads/2014/09/agu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11" r="13811" b="2800"/>
          <a:stretch/>
        </p:blipFill>
        <p:spPr bwMode="auto">
          <a:xfrm>
            <a:off x="0" y="-7502"/>
            <a:ext cx="9144000" cy="686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1691680" y="188640"/>
            <a:ext cx="764054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6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 saneamento básico no Brasil </a:t>
            </a:r>
            <a:r>
              <a:rPr lang="pt-BR" altLang="pt-BR" sz="2600" b="1" u="sng" dirty="0">
                <a:solidFill>
                  <a:srgbClr val="FFFF99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não condiz </a:t>
            </a:r>
            <a:r>
              <a:rPr lang="pt-BR" altLang="pt-BR" sz="26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com o país que é a 8ª. economia do mundo </a:t>
            </a:r>
          </a:p>
        </p:txBody>
      </p:sp>
      <p:sp>
        <p:nvSpPr>
          <p:cNvPr id="2" name="Retângulo 1"/>
          <p:cNvSpPr/>
          <p:nvPr/>
        </p:nvSpPr>
        <p:spPr>
          <a:xfrm>
            <a:off x="2771800" y="4187431"/>
            <a:ext cx="6372200" cy="1096782"/>
          </a:xfrm>
          <a:prstGeom prst="rect">
            <a:avLst/>
          </a:prstGeom>
          <a:solidFill>
            <a:srgbClr val="000000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ctangle 12"/>
          <p:cNvSpPr/>
          <p:nvPr/>
        </p:nvSpPr>
        <p:spPr>
          <a:xfrm>
            <a:off x="2771800" y="3981679"/>
            <a:ext cx="144015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35</a:t>
            </a:r>
            <a:endParaRPr lang="en-US" sz="8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rgbClr val="FFFF9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3923928" y="4353480"/>
            <a:ext cx="4949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altLang="pt-B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milhões de brasileiros </a:t>
            </a:r>
            <a:r>
              <a:rPr lang="pt-BR" altLang="pt-BR" sz="2400" b="1" u="sng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não </a:t>
            </a:r>
          </a:p>
          <a:p>
            <a:pPr algn="r"/>
            <a:r>
              <a:rPr lang="pt-BR" altLang="pt-BR" sz="2400" b="1" u="sng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 acesso à água tratada</a:t>
            </a:r>
            <a:endParaRPr lang="pt-BR" sz="2400" u="sng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7872498" y="6525344"/>
            <a:ext cx="12715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(SNIS 2014)</a:t>
            </a:r>
            <a:endParaRPr lang="pt-BR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298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622" r="-15713"/>
          <a:stretch/>
        </p:blipFill>
        <p:spPr>
          <a:xfrm>
            <a:off x="0" y="0"/>
            <a:ext cx="7758842" cy="6888426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959" r="11504"/>
          <a:stretch/>
        </p:blipFill>
        <p:spPr>
          <a:xfrm>
            <a:off x="4335517" y="-1"/>
            <a:ext cx="4808484" cy="6888427"/>
          </a:xfrm>
          <a:prstGeom prst="rect">
            <a:avLst/>
          </a:prstGeom>
        </p:spPr>
      </p:pic>
      <p:sp>
        <p:nvSpPr>
          <p:cNvPr id="15" name="Rectangle 29"/>
          <p:cNvSpPr/>
          <p:nvPr/>
        </p:nvSpPr>
        <p:spPr>
          <a:xfrm>
            <a:off x="5436096" y="4502016"/>
            <a:ext cx="2699793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50%</a:t>
            </a:r>
          </a:p>
        </p:txBody>
      </p:sp>
      <p:sp>
        <p:nvSpPr>
          <p:cNvPr id="16" name="TextBox 30"/>
          <p:cNvSpPr txBox="1"/>
          <p:nvPr/>
        </p:nvSpPr>
        <p:spPr>
          <a:xfrm>
            <a:off x="5253683" y="5445224"/>
            <a:ext cx="3566789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7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 população </a:t>
            </a:r>
            <a:r>
              <a:rPr lang="pt-BR" altLang="pt-BR" sz="2700" b="1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não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000" b="1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possui</a:t>
            </a:r>
            <a:r>
              <a:rPr lang="pt-BR" altLang="pt-B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coleta de esgoto</a:t>
            </a:r>
          </a:p>
        </p:txBody>
      </p:sp>
      <p:sp>
        <p:nvSpPr>
          <p:cNvPr id="6" name="Retângulo 5"/>
          <p:cNvSpPr/>
          <p:nvPr/>
        </p:nvSpPr>
        <p:spPr>
          <a:xfrm>
            <a:off x="4288220" y="0"/>
            <a:ext cx="338837" cy="6888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direita 6"/>
          <p:cNvSpPr/>
          <p:nvPr/>
        </p:nvSpPr>
        <p:spPr>
          <a:xfrm>
            <a:off x="4307513" y="4626490"/>
            <a:ext cx="780720" cy="1049209"/>
          </a:xfrm>
          <a:prstGeom prst="rightArrow">
            <a:avLst>
              <a:gd name="adj1" fmla="val 50000"/>
              <a:gd name="adj2" fmla="val 447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4" name="Picture 2" descr="http://publicdomainvectors.org/photos/population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872" r="13366" b="23989"/>
          <a:stretch/>
        </p:blipFill>
        <p:spPr bwMode="auto">
          <a:xfrm>
            <a:off x="7162531" y="4442654"/>
            <a:ext cx="1801957" cy="100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ângulo 23"/>
          <p:cNvSpPr/>
          <p:nvPr/>
        </p:nvSpPr>
        <p:spPr>
          <a:xfrm>
            <a:off x="7872498" y="6525344"/>
            <a:ext cx="12715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(SNIS 2014)</a:t>
            </a:r>
            <a:endParaRPr lang="pt-BR" sz="1200" i="1" dirty="0">
              <a:solidFill>
                <a:schemeClr val="bg1"/>
              </a:solidFill>
            </a:endParaRPr>
          </a:p>
        </p:txBody>
      </p:sp>
      <p:sp>
        <p:nvSpPr>
          <p:cNvPr id="25" name="TextBox 30"/>
          <p:cNvSpPr txBox="1"/>
          <p:nvPr/>
        </p:nvSpPr>
        <p:spPr>
          <a:xfrm>
            <a:off x="5073156" y="4797152"/>
            <a:ext cx="506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4000" b="1" dirty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endParaRPr lang="pt-BR" altLang="pt-BR" sz="4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5882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https://scontent-mia.xx.fbcdn.net/hphotos-xfp1/v/t1.0-9/10527894_792317934146601_935446716085843899_n.jpg?oh=f03c1cb4256d055af654aa55d2bb2058&amp;oe=558A63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07" t="19325" r="84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19050" y="185738"/>
            <a:ext cx="9163050" cy="1008062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19075" y="257175"/>
            <a:ext cx="89249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rPr>
              <a:t>No Brasil é como se </a:t>
            </a:r>
            <a:r>
              <a:rPr kumimoji="0" lang="pt-BR" alt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rPr>
              <a:t>5.000 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rPr>
              <a:t>piscinas olímpicas de esgotos</a:t>
            </a:r>
            <a:r>
              <a:rPr kumimoji="0" lang="pt-BR" alt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pt-BR" altLang="pt-BR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rPr>
              <a:t>fossem despejadas na natureza diariamente</a:t>
            </a:r>
          </a:p>
        </p:txBody>
      </p:sp>
      <p:sp>
        <p:nvSpPr>
          <p:cNvPr id="6" name="Retângulo 5"/>
          <p:cNvSpPr/>
          <p:nvPr/>
        </p:nvSpPr>
        <p:spPr>
          <a:xfrm>
            <a:off x="7872413" y="6524625"/>
            <a:ext cx="1271587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(SNIS 2014)</a:t>
            </a:r>
            <a:endParaRPr kumimoji="0" lang="pt-BR" sz="12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7" name="Oval 21"/>
          <p:cNvSpPr/>
          <p:nvPr/>
        </p:nvSpPr>
        <p:spPr>
          <a:xfrm>
            <a:off x="6378575" y="2085975"/>
            <a:ext cx="2392363" cy="2392363"/>
          </a:xfrm>
          <a:prstGeom prst="ellipse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Rectangle 22"/>
          <p:cNvSpPr/>
          <p:nvPr/>
        </p:nvSpPr>
        <p:spPr>
          <a:xfrm>
            <a:off x="6300192" y="2590621"/>
            <a:ext cx="2548152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</a:rPr>
              <a:t>40%</a:t>
            </a:r>
          </a:p>
        </p:txBody>
      </p:sp>
      <p:sp>
        <p:nvSpPr>
          <p:cNvPr id="9" name="TextBox 23"/>
          <p:cNvSpPr txBox="1"/>
          <p:nvPr/>
        </p:nvSpPr>
        <p:spPr>
          <a:xfrm>
            <a:off x="6300788" y="3322638"/>
            <a:ext cx="25479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dos esgotos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são tratados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" name="TextBox 23"/>
          <p:cNvSpPr txBox="1"/>
          <p:nvPr/>
        </p:nvSpPr>
        <p:spPr>
          <a:xfrm>
            <a:off x="6307138" y="2335213"/>
            <a:ext cx="25479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Somente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565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7" grpId="0" animBg="1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meduardosantana.files.wordpress.com/2010/06/fila-do-sus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42" r="12390"/>
          <a:stretch/>
        </p:blipFill>
        <p:spPr bwMode="auto">
          <a:xfrm>
            <a:off x="0" y="0"/>
            <a:ext cx="914399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7932" y="5661248"/>
            <a:ext cx="9151931" cy="72008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720444" y="5805264"/>
            <a:ext cx="842355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Falta de Saneamento: </a:t>
            </a:r>
            <a:r>
              <a:rPr lang="pt-BR" altLang="pt-BR" sz="2400" u="sng" dirty="0">
                <a:solidFill>
                  <a:srgbClr val="FFFF99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um problema de saúde pública</a:t>
            </a:r>
          </a:p>
        </p:txBody>
      </p:sp>
      <p:sp>
        <p:nvSpPr>
          <p:cNvPr id="22" name="Oval 21"/>
          <p:cNvSpPr/>
          <p:nvPr/>
        </p:nvSpPr>
        <p:spPr>
          <a:xfrm>
            <a:off x="6593951" y="3052543"/>
            <a:ext cx="2392681" cy="2392681"/>
          </a:xfrm>
          <a:prstGeom prst="ellipse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ctangle 22"/>
          <p:cNvSpPr/>
          <p:nvPr/>
        </p:nvSpPr>
        <p:spPr>
          <a:xfrm>
            <a:off x="6516216" y="3268567"/>
            <a:ext cx="25481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53%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16216" y="4024715"/>
            <a:ext cx="25481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dos casos</a:t>
            </a:r>
          </a:p>
          <a:p>
            <a:pPr algn="ctr"/>
            <a:r>
              <a:rPr lang="pt-BR" altLang="pt-BR" sz="2400" b="1" dirty="0">
                <a:solidFill>
                  <a:srgbClr val="FFFF99"/>
                </a:solidFill>
                <a:cs typeface="Arial" panose="020B0604020202020204" pitchFamily="34" charset="0"/>
              </a:rPr>
              <a:t>são crianças </a:t>
            </a:r>
          </a:p>
          <a:p>
            <a:pPr algn="ctr"/>
            <a:r>
              <a:rPr lang="pt-BR" altLang="pt-BR" b="1" dirty="0">
                <a:solidFill>
                  <a:schemeClr val="bg1"/>
                </a:solidFill>
                <a:cs typeface="Arial" panose="020B0604020202020204" pitchFamily="34" charset="0"/>
              </a:rPr>
              <a:t>de 0 a 5 anos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2" name="Oval 15"/>
          <p:cNvSpPr/>
          <p:nvPr/>
        </p:nvSpPr>
        <p:spPr>
          <a:xfrm>
            <a:off x="235867" y="188640"/>
            <a:ext cx="2858580" cy="2858580"/>
          </a:xfrm>
          <a:prstGeom prst="ellipse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ctangle 16"/>
          <p:cNvSpPr/>
          <p:nvPr/>
        </p:nvSpPr>
        <p:spPr>
          <a:xfrm>
            <a:off x="198267" y="277342"/>
            <a:ext cx="300558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407</a:t>
            </a:r>
          </a:p>
        </p:txBody>
      </p:sp>
      <p:sp>
        <p:nvSpPr>
          <p:cNvPr id="19" name="TextBox 17"/>
          <p:cNvSpPr txBox="1"/>
          <p:nvPr/>
        </p:nvSpPr>
        <p:spPr>
          <a:xfrm>
            <a:off x="198268" y="1160302"/>
            <a:ext cx="300558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 internados</a:t>
            </a:r>
            <a:r>
              <a:rPr lang="pt-BR" altLang="pt-BR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pt-BR" altLang="pt-BR" sz="2400" b="1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 diarreia e </a:t>
            </a:r>
            <a:r>
              <a:rPr lang="pt-BR" altLang="pt-BR" sz="1200" b="1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doenças da falta de</a:t>
            </a:r>
          </a:p>
          <a:p>
            <a:pPr algn="ctr"/>
            <a:r>
              <a:rPr lang="pt-BR" altLang="pt-BR" sz="1200" b="1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Saneamento</a:t>
            </a:r>
          </a:p>
          <a:p>
            <a:pPr algn="ctr"/>
            <a:r>
              <a:rPr lang="pt-BR" altLang="pt-B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em 2013</a:t>
            </a:r>
          </a:p>
          <a:p>
            <a:pPr algn="ctr"/>
            <a:endParaRPr lang="pt-BR" altLang="pt-BR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pt-BR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(IBGE)</a:t>
            </a:r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-180528" y="6525344"/>
            <a:ext cx="9324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altLang="pt-BR" sz="1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(“Esgotamento Sanitário Inadequado e Impactos na Saúde da População”  - Trata Brasil -2013)</a:t>
            </a:r>
          </a:p>
          <a:p>
            <a:pPr algn="ctr"/>
            <a:endParaRPr lang="pt-BR" sz="12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3595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22" grpId="0" animBg="1"/>
      <p:bldP spid="23" grpId="0"/>
      <p:bldP spid="24" grpId="0"/>
      <p:bldP spid="12" grpId="0" animBg="1"/>
      <p:bldP spid="15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5"/>
          <p:cNvSpPr/>
          <p:nvPr/>
        </p:nvSpPr>
        <p:spPr>
          <a:xfrm>
            <a:off x="4256088" y="3459163"/>
            <a:ext cx="2732087" cy="2732087"/>
          </a:xfrm>
          <a:prstGeom prst="ellipse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0" name="Rectangle 16"/>
          <p:cNvSpPr/>
          <p:nvPr/>
        </p:nvSpPr>
        <p:spPr>
          <a:xfrm>
            <a:off x="4244261" y="3696320"/>
            <a:ext cx="2743796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</a:rPr>
              <a:t>94%</a:t>
            </a:r>
          </a:p>
        </p:txBody>
      </p:sp>
      <p:sp>
        <p:nvSpPr>
          <p:cNvPr id="21" name="TextBox 17"/>
          <p:cNvSpPr txBox="1"/>
          <p:nvPr/>
        </p:nvSpPr>
        <p:spPr>
          <a:xfrm>
            <a:off x="4119563" y="4579938"/>
            <a:ext cx="3005137" cy="1338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das escolas do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país possuem </a:t>
            </a:r>
            <a:r>
              <a:rPr kumimoji="0" lang="pt-BR" alt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energia elétrica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2" name="Oval 15"/>
          <p:cNvSpPr/>
          <p:nvPr/>
        </p:nvSpPr>
        <p:spPr>
          <a:xfrm>
            <a:off x="6723063" y="4437063"/>
            <a:ext cx="2379662" cy="2208212"/>
          </a:xfrm>
          <a:prstGeom prst="ellipse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Rectangle 16"/>
          <p:cNvSpPr/>
          <p:nvPr/>
        </p:nvSpPr>
        <p:spPr>
          <a:xfrm>
            <a:off x="6432632" y="4653136"/>
            <a:ext cx="3005581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</a:rPr>
              <a:t>61%</a:t>
            </a:r>
          </a:p>
        </p:txBody>
      </p:sp>
      <p:sp>
        <p:nvSpPr>
          <p:cNvPr id="14" name="TextBox 17"/>
          <p:cNvSpPr txBox="1"/>
          <p:nvPr/>
        </p:nvSpPr>
        <p:spPr>
          <a:xfrm>
            <a:off x="6381750" y="5416550"/>
            <a:ext cx="3005138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das escolas já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possuem Internet</a:t>
            </a:r>
            <a:endParaRPr kumimoji="0" lang="pt-BR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69641" name="Imagem 2"/>
          <p:cNvPicPr>
            <a:picLocks noChangeAspect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133"/>
          <a:stretch>
            <a:fillRect/>
          </a:stretch>
        </p:blipFill>
        <p:spPr bwMode="auto">
          <a:xfrm>
            <a:off x="47625" y="12700"/>
            <a:ext cx="2652713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tângulo 22"/>
          <p:cNvSpPr/>
          <p:nvPr/>
        </p:nvSpPr>
        <p:spPr>
          <a:xfrm>
            <a:off x="0" y="492125"/>
            <a:ext cx="7524750" cy="1096963"/>
          </a:xfrm>
          <a:prstGeom prst="rect">
            <a:avLst/>
          </a:prstGeom>
          <a:solidFill>
            <a:srgbClr val="000000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250825" y="511175"/>
            <a:ext cx="74168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Já temos mais escolas com Internet do que com </a:t>
            </a:r>
            <a:r>
              <a:rPr kumimoji="0" lang="pt-BR" alt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coleta de esgotos</a:t>
            </a:r>
            <a:endParaRPr kumimoji="0" lang="pt-BR" sz="2400" b="0" i="0" u="sng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7862888" y="6524625"/>
            <a:ext cx="1290637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pt-BR" sz="1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Qedu</a:t>
            </a: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2014)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5" name="Oval 15"/>
          <p:cNvSpPr/>
          <p:nvPr/>
        </p:nvSpPr>
        <p:spPr>
          <a:xfrm>
            <a:off x="6432550" y="1663700"/>
            <a:ext cx="2651125" cy="2654300"/>
          </a:xfrm>
          <a:prstGeom prst="ellipse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6339732" y="1822345"/>
            <a:ext cx="2743796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</a:rPr>
              <a:t>53%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215063" y="2705100"/>
            <a:ext cx="3005137" cy="1338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das escolas </a:t>
            </a:r>
            <a:r>
              <a:rPr kumimoji="0" lang="pt-BR" altLang="pt-BR" sz="20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NÃO</a:t>
            </a:r>
            <a:r>
              <a:rPr kumimoji="0" lang="pt-BR" altLang="pt-B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possuem </a:t>
            </a:r>
            <a:r>
              <a:rPr kumimoji="0" lang="pt-BR" alt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coleta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esgotos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560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12" grpId="0" animBg="1"/>
      <p:bldP spid="14" grpId="0"/>
      <p:bldP spid="25" grpId="0"/>
      <p:bldP spid="15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133"/>
          <a:stretch/>
        </p:blipFill>
        <p:spPr>
          <a:xfrm>
            <a:off x="35496" y="12537"/>
            <a:ext cx="2652358" cy="4928631"/>
          </a:xfrm>
          <a:prstGeom prst="rect">
            <a:avLst/>
          </a:prstGeom>
        </p:spPr>
      </p:pic>
      <p:sp>
        <p:nvSpPr>
          <p:cNvPr id="23" name="Retângulo 22"/>
          <p:cNvSpPr/>
          <p:nvPr/>
        </p:nvSpPr>
        <p:spPr>
          <a:xfrm>
            <a:off x="216024" y="175211"/>
            <a:ext cx="8927976" cy="1525597"/>
          </a:xfrm>
          <a:prstGeom prst="rect">
            <a:avLst/>
          </a:prstGeom>
          <a:solidFill>
            <a:srgbClr val="000000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ctangle 12"/>
          <p:cNvSpPr/>
          <p:nvPr/>
        </p:nvSpPr>
        <p:spPr>
          <a:xfrm>
            <a:off x="395536" y="291929"/>
            <a:ext cx="24482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450</a:t>
            </a:r>
            <a:endParaRPr lang="en-US" sz="8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1763688" y="188640"/>
            <a:ext cx="72847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2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 crianças </a:t>
            </a:r>
            <a:r>
              <a:rPr lang="pt-BR" altLang="pt-BR" sz="2400" b="1" u="sng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não</a:t>
            </a:r>
            <a:r>
              <a:rPr lang="pt-BR" altLang="pt-BR" sz="2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possuem  </a:t>
            </a:r>
          </a:p>
          <a:p>
            <a:pPr algn="ctr"/>
            <a:r>
              <a:rPr lang="pt-BR" altLang="pt-BR" sz="3000" b="1" dirty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banheiro nas escolas do semiárido</a:t>
            </a:r>
          </a:p>
          <a:p>
            <a:pPr algn="ctr"/>
            <a:endParaRPr lang="pt-BR" sz="2400" u="sng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7164288" y="6525344"/>
            <a:ext cx="19319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(Unicef Brasil 2013)</a:t>
            </a:r>
            <a:endParaRPr lang="pt-BR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2815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916832"/>
            <a:ext cx="8532440" cy="36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87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521" y="1844824"/>
            <a:ext cx="8405943" cy="407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689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179512" y="260648"/>
            <a:ext cx="2486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Ciclo da Água</a:t>
            </a:r>
          </a:p>
        </p:txBody>
      </p:sp>
      <p:sp>
        <p:nvSpPr>
          <p:cNvPr id="4" name="Text Box 39"/>
          <p:cNvSpPr txBox="1">
            <a:spLocks noChangeArrowheads="1"/>
          </p:cNvSpPr>
          <p:nvPr/>
        </p:nvSpPr>
        <p:spPr bwMode="auto">
          <a:xfrm>
            <a:off x="323850" y="6364288"/>
            <a:ext cx="30960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400" dirty="0">
                <a:solidFill>
                  <a:schemeClr val="tx2"/>
                </a:solidFill>
                <a:latin typeface="Arial" panose="020B0604020202020204" pitchFamily="34" charset="0"/>
              </a:rPr>
              <a:t>Fonte: www.sobiologia.com.br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1196752"/>
            <a:ext cx="5976498" cy="456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78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15616" y="620688"/>
            <a:ext cx="7416824" cy="1440160"/>
          </a:xfrm>
          <a:prstGeom prst="rect">
            <a:avLst/>
          </a:prstGeom>
          <a:gradFill rotWithShape="1">
            <a:gsLst>
              <a:gs pos="23000">
                <a:schemeClr val="lt2">
                  <a:tint val="80000"/>
                  <a:satMod val="30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pt-BR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Água e Saneamento</a:t>
            </a:r>
          </a:p>
          <a:p>
            <a:pPr>
              <a:defRPr/>
            </a:pPr>
            <a:r>
              <a:rPr lang="pt-BR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Brasil</a:t>
            </a:r>
          </a:p>
        </p:txBody>
      </p:sp>
    </p:spTree>
    <p:extLst>
      <p:ext uri="{BB962C8B-B14F-4D97-AF65-F5344CB8AC3E}">
        <p14:creationId xmlns:p14="http://schemas.microsoft.com/office/powerpoint/2010/main" xmlns="" val="6037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idx="4294967295"/>
          </p:nvPr>
        </p:nvSpPr>
        <p:spPr>
          <a:xfrm>
            <a:off x="574675" y="1124744"/>
            <a:ext cx="8101781" cy="5114925"/>
          </a:xfr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Constituição de 88: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Águas são </a:t>
            </a:r>
            <a:r>
              <a:rPr lang="pt-BR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bens públicos</a:t>
            </a:r>
            <a:r>
              <a:rPr lang="pt-B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de domínio da </a:t>
            </a:r>
            <a:r>
              <a:rPr lang="pt-B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UNIÃO</a:t>
            </a:r>
            <a:r>
              <a:rPr lang="pt-B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 dos </a:t>
            </a:r>
            <a:r>
              <a:rPr lang="pt-B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ESTADOS</a:t>
            </a:r>
            <a:r>
              <a:rPr lang="pt-B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(não existem mais águas de domínio do município, nem águas particulares)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Municípios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 têm competência para atuar em </a:t>
            </a:r>
            <a:r>
              <a:rPr lang="pt-BR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assuntos de interesse local: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 ordenamento territorial, resíduos sólidos, saneamento, meio ambiente, controle a poluição, etc.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União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 deverá instituir o </a:t>
            </a:r>
            <a:r>
              <a:rPr lang="pt-BR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Sistema Nacional de Gerenciamento de Recursos Hídricos – SINGREH 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e definir critérios de outorga.</a:t>
            </a:r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27498" y="6234832"/>
            <a:ext cx="75784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b="1" dirty="0">
                <a:solidFill>
                  <a:schemeClr val="tx2"/>
                </a:solidFill>
                <a:latin typeface="Times New Roman" panose="02020603050405020304" pitchFamily="18" charset="0"/>
              </a:rPr>
              <a:t>Fonte: ANA, apresenta</a:t>
            </a:r>
            <a:r>
              <a:rPr lang="en-US" altLang="pt-BR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ção</a:t>
            </a:r>
            <a:r>
              <a:rPr lang="en-US" altLang="pt-BR" b="1" dirty="0">
                <a:solidFill>
                  <a:schemeClr val="tx2"/>
                </a:solidFill>
                <a:latin typeface="Times New Roman" panose="02020603050405020304" pitchFamily="18" charset="0"/>
              </a:rPr>
              <a:t> de Victor Alexandre </a:t>
            </a:r>
            <a:r>
              <a:rPr lang="en-US" altLang="pt-BR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Bittencourt</a:t>
            </a:r>
            <a:r>
              <a:rPr lang="en-US" altLang="pt-BR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pt-BR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Sucupira</a:t>
            </a:r>
            <a:r>
              <a:rPr lang="en-US" altLang="pt-BR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pt-BR" altLang="pt-BR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       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Aspectos Legais</a:t>
            </a:r>
          </a:p>
        </p:txBody>
      </p:sp>
    </p:spTree>
    <p:extLst>
      <p:ext uri="{BB962C8B-B14F-4D97-AF65-F5344CB8AC3E}">
        <p14:creationId xmlns:p14="http://schemas.microsoft.com/office/powerpoint/2010/main" xmlns="" val="186668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idx="4294967295"/>
          </p:nvPr>
        </p:nvSpPr>
        <p:spPr>
          <a:xfrm>
            <a:off x="549659" y="908720"/>
            <a:ext cx="8414830" cy="5484812"/>
          </a:xfr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t-BR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Lei 9.433/97 - Lei das Águas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pt-BR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Fundamentos: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Água é um bem de </a:t>
            </a:r>
            <a:r>
              <a:rPr lang="pt-BR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domínio público</a:t>
            </a:r>
            <a:r>
              <a:rPr lang="pt-B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Água é um recurso natural limitado, dotado de </a:t>
            </a:r>
            <a:r>
              <a:rPr lang="pt-BR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valor econômico</a:t>
            </a:r>
            <a:r>
              <a:rPr lang="pt-B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Em situações de escassez, o </a:t>
            </a:r>
            <a:r>
              <a:rPr lang="pt-BR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uso prioritário</a:t>
            </a:r>
            <a:r>
              <a:rPr lang="pt-BR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é o consumo humano e a </a:t>
            </a:r>
            <a:r>
              <a:rPr lang="pt-BR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dessedentação</a:t>
            </a:r>
            <a:r>
              <a:rPr lang="pt-B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 animais;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Gestão deve proporcionar o </a:t>
            </a:r>
            <a:r>
              <a:rPr lang="pt-BR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uso múltiplo</a:t>
            </a:r>
            <a:r>
              <a:rPr lang="pt-B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das águas;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pt-BR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Bacia Hidrográfica</a:t>
            </a:r>
            <a:r>
              <a:rPr lang="pt-BR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é a unidade territorial de gestão e planejamento; e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pt-BR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Gestão</a:t>
            </a:r>
            <a:r>
              <a:rPr lang="pt-BR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deve ser </a:t>
            </a:r>
            <a:r>
              <a:rPr lang="pt-BR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descentralizada</a:t>
            </a:r>
            <a:r>
              <a:rPr lang="pt-BR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pt-BR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participativa</a:t>
            </a:r>
            <a:r>
              <a:rPr lang="pt-BR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(poder público, usuários e sociedade civil).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Aspectos Legais</a:t>
            </a:r>
          </a:p>
        </p:txBody>
      </p:sp>
    </p:spTree>
    <p:extLst>
      <p:ext uri="{BB962C8B-B14F-4D97-AF65-F5344CB8AC3E}">
        <p14:creationId xmlns:p14="http://schemas.microsoft.com/office/powerpoint/2010/main" xmlns="" val="70276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Aspectos Legais</a:t>
            </a: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574675" y="1268413"/>
            <a:ext cx="8569325" cy="5484812"/>
          </a:xfrm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pt-BR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Lei 9.433/97 - Lei das Águas</a:t>
            </a:r>
          </a:p>
          <a:p>
            <a:pPr>
              <a:buFont typeface="Wingdings" pitchFamily="2" charset="2"/>
              <a:buNone/>
            </a:pPr>
            <a:endParaRPr lang="pt-BR" sz="2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pt-BR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Instrumentos:</a:t>
            </a:r>
          </a:p>
          <a:p>
            <a:pPr marL="1247775" lvl="2" indent="-333375">
              <a:lnSpc>
                <a:spcPct val="150000"/>
              </a:lnSpc>
              <a:buFont typeface="Wingdings" charset="2"/>
              <a:buChar char="Ø"/>
            </a:pPr>
            <a:r>
              <a:rPr lang="pt-BR" altLang="pt-B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Enquadramento dos corpos de água em classes; </a:t>
            </a:r>
          </a:p>
          <a:p>
            <a:pPr marL="1247775" lvl="2" indent="-333375">
              <a:lnSpc>
                <a:spcPct val="150000"/>
              </a:lnSpc>
              <a:buFont typeface="Wingdings" charset="2"/>
              <a:buChar char="Ø"/>
            </a:pPr>
            <a:r>
              <a:rPr lang="pt-BR" altLang="pt-B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Outorga dos direitos de uso dos recursos hídricos;</a:t>
            </a:r>
          </a:p>
          <a:p>
            <a:pPr marL="1247775" lvl="2" indent="-333375">
              <a:lnSpc>
                <a:spcPct val="150000"/>
              </a:lnSpc>
              <a:buFont typeface="Wingdings" charset="2"/>
              <a:buChar char="Ø"/>
            </a:pPr>
            <a:r>
              <a:rPr lang="pt-BR" altLang="pt-B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Cobrança pelo uso dos recursos hídricos;</a:t>
            </a:r>
          </a:p>
          <a:p>
            <a:pPr marL="1247775" lvl="2" indent="-333375">
              <a:lnSpc>
                <a:spcPct val="150000"/>
              </a:lnSpc>
              <a:buFont typeface="Wingdings" charset="2"/>
              <a:buChar char="Ø"/>
            </a:pPr>
            <a:r>
              <a:rPr lang="pt-BR" altLang="pt-B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Compe</a:t>
            </a:r>
            <a:r>
              <a:rPr lang="pt-BR" altLang="pt-BR" sz="2000" dirty="0">
                <a:sym typeface="Symbol" panose="05050102010706020507" pitchFamily="18" charset="2"/>
              </a:rPr>
              <a:t>nsação a Municípios;</a:t>
            </a:r>
          </a:p>
          <a:p>
            <a:pPr marL="1247775" lvl="2" indent="-333375">
              <a:lnSpc>
                <a:spcPct val="150000"/>
              </a:lnSpc>
              <a:buFont typeface="Wingdings" charset="2"/>
              <a:buChar char="Ø"/>
            </a:pPr>
            <a:r>
              <a:rPr lang="pt-BR" altLang="pt-BR" sz="2000" dirty="0">
                <a:sym typeface="Symbol" panose="05050102010706020507" pitchFamily="18" charset="2"/>
              </a:rPr>
              <a:t>Sistema Nacional de Informações sobre Recursos Hídricos.</a:t>
            </a:r>
            <a:endParaRPr lang="pt-BR" alt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ço Reservado para Conteúdo 5"/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xmlns="" val="966141560"/>
              </p:ext>
            </p:extLst>
          </p:nvPr>
        </p:nvGraphicFramePr>
        <p:xfrm>
          <a:off x="611560" y="857232"/>
          <a:ext cx="7416824" cy="530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eta para a esquerda e para a direita 8"/>
          <p:cNvSpPr/>
          <p:nvPr/>
        </p:nvSpPr>
        <p:spPr>
          <a:xfrm rot="5400000">
            <a:off x="4139952" y="4581128"/>
            <a:ext cx="360040" cy="216024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a esquerda e para a direita 10"/>
          <p:cNvSpPr/>
          <p:nvPr/>
        </p:nvSpPr>
        <p:spPr>
          <a:xfrm rot="5400000">
            <a:off x="4139952" y="2276872"/>
            <a:ext cx="360040" cy="216024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a esquerda e para a direita 11"/>
          <p:cNvSpPr/>
          <p:nvPr/>
        </p:nvSpPr>
        <p:spPr>
          <a:xfrm rot="5400000">
            <a:off x="5508104" y="3429000"/>
            <a:ext cx="360040" cy="216024"/>
          </a:xfrm>
          <a:prstGeom prst="leftRightArrow">
            <a:avLst/>
          </a:prstGeom>
          <a:solidFill>
            <a:srgbClr val="FFFF00"/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a esquerda e para a direita 12"/>
          <p:cNvSpPr/>
          <p:nvPr/>
        </p:nvSpPr>
        <p:spPr>
          <a:xfrm rot="5400000">
            <a:off x="2699792" y="3429000"/>
            <a:ext cx="360040" cy="216024"/>
          </a:xfrm>
          <a:prstGeom prst="leftRightArrow">
            <a:avLst/>
          </a:prstGeom>
          <a:solidFill>
            <a:srgbClr val="FFFF00"/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857224" y="6215082"/>
            <a:ext cx="70271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r>
              <a:rPr dirty="0"/>
              <a:t>Fonte: Conjuntura dos Recursos Hídricos no Brasil em 2009</a:t>
            </a:r>
            <a:r>
              <a:rPr lang="en-US" dirty="0"/>
              <a:t> (</a:t>
            </a:r>
            <a:r>
              <a:rPr dirty="0"/>
              <a:t>ANA</a:t>
            </a:r>
            <a:r>
              <a:rPr lang="en-US" dirty="0"/>
              <a:t>)</a:t>
            </a:r>
            <a:endParaRPr lang="pt-BR" dirty="0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Aspectos Legais: Instrumentos de </a:t>
            </a:r>
            <a:r>
              <a:rPr lang="pt-BR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Gest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ão</a:t>
            </a:r>
            <a:endParaRPr lang="pt-BR" altLang="pt-BR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287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67544" y="836712"/>
            <a:ext cx="8229600" cy="321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pt-BR" altLang="pt-BR" sz="1800" b="1" dirty="0"/>
              <a:t>Lei 9.605/98 – Lei de Crimes Ambientais:</a:t>
            </a:r>
          </a:p>
          <a:p>
            <a:pPr marL="806450" lvl="2" indent="0">
              <a:lnSpc>
                <a:spcPct val="150000"/>
              </a:lnSpc>
              <a:buNone/>
            </a:pPr>
            <a:r>
              <a:rPr lang="pt-BR" altLang="pt-BR" sz="1600" dirty="0"/>
              <a:t>Dispõe sobre as sanções penais e administrativas para condutas e atividades lesivas ao meio ambiente.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pt-BR" altLang="pt-BR" sz="1800" b="1" dirty="0"/>
              <a:t>Lei 9.984/2000: Criação da ANA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pt-BR" altLang="pt-BR" sz="1800" b="1" dirty="0"/>
              <a:t>Resolução CONAMA 357/05:</a:t>
            </a:r>
          </a:p>
          <a:p>
            <a:pPr marL="846138" lvl="1" indent="0">
              <a:lnSpc>
                <a:spcPct val="150000"/>
              </a:lnSpc>
              <a:buNone/>
            </a:pPr>
            <a:r>
              <a:rPr lang="pt-BR" altLang="pt-BR" sz="1600" dirty="0"/>
              <a:t>Classifica as águas doces, salobras e salinas do Território Nacional.</a:t>
            </a:r>
            <a:endParaRPr lang="pt-BR" altLang="pt-BR" sz="2000" dirty="0"/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pt-BR" altLang="pt-BR" sz="1800" b="1" dirty="0"/>
              <a:t>Lei 11.445/07:</a:t>
            </a:r>
          </a:p>
          <a:p>
            <a:pPr marL="800100" lvl="2" indent="0">
              <a:lnSpc>
                <a:spcPct val="150000"/>
              </a:lnSpc>
              <a:buNone/>
            </a:pPr>
            <a:r>
              <a:rPr lang="pt-BR" altLang="pt-BR" sz="1600" dirty="0"/>
              <a:t>Estabelece as diretrizes nacionais para o saneamento básico, abrangendo: </a:t>
            </a:r>
            <a:r>
              <a:rPr lang="pt-BR" sz="1600" dirty="0"/>
              <a:t>abastecimento de água, esgotamento sanitário, limpeza urbana e manejo dos resíduos sólidos</a:t>
            </a:r>
            <a:endParaRPr lang="pt-BR" altLang="pt-BR" sz="1600" dirty="0"/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pt-BR" altLang="pt-BR" sz="1800" b="1" dirty="0"/>
              <a:t>Portaria MS 2914/2011:</a:t>
            </a:r>
          </a:p>
          <a:p>
            <a:pPr marL="800100" lvl="2" indent="0">
              <a:lnSpc>
                <a:spcPct val="150000"/>
              </a:lnSpc>
              <a:buNone/>
            </a:pPr>
            <a:r>
              <a:rPr lang="pt-BR" altLang="pt-BR" sz="1600" dirty="0"/>
              <a:t>Estabelece procedimentos e responsabilidades relativos ao controle e vigilância da qualidade da água para consumo humano.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>
                <a:solidFill>
                  <a:schemeClr val="bg1"/>
                </a:solidFill>
                <a:latin typeface="Arial Black" panose="020B0A04020102020204" pitchFamily="34" charset="0"/>
              </a:rPr>
              <a:t>Aspectos Legais</a:t>
            </a:r>
            <a:endParaRPr lang="pt-BR" altLang="pt-BR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17"/>
          <p:cNvSpPr txBox="1">
            <a:spLocks noChangeArrowheads="1"/>
          </p:cNvSpPr>
          <p:nvPr/>
        </p:nvSpPr>
        <p:spPr bwMode="auto">
          <a:xfrm>
            <a:off x="4140200" y="4724400"/>
            <a:ext cx="1079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000000"/>
              </a:solidFill>
            </a:endParaRPr>
          </a:p>
        </p:txBody>
      </p:sp>
      <p:sp>
        <p:nvSpPr>
          <p:cNvPr id="34820" name="Text Box 19"/>
          <p:cNvSpPr txBox="1">
            <a:spLocks noChangeArrowheads="1"/>
          </p:cNvSpPr>
          <p:nvPr/>
        </p:nvSpPr>
        <p:spPr bwMode="auto">
          <a:xfrm>
            <a:off x="3707185" y="5066600"/>
            <a:ext cx="1655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sz="1400">
                <a:solidFill>
                  <a:srgbClr val="333399"/>
                </a:solidFill>
              </a:rPr>
              <a:t>Constitução  Federal</a:t>
            </a:r>
          </a:p>
        </p:txBody>
      </p:sp>
      <p:sp>
        <p:nvSpPr>
          <p:cNvPr id="34821" name="Text Box 21"/>
          <p:cNvSpPr txBox="1">
            <a:spLocks noChangeArrowheads="1"/>
          </p:cNvSpPr>
          <p:nvPr/>
        </p:nvSpPr>
        <p:spPr bwMode="auto">
          <a:xfrm>
            <a:off x="1619623" y="5066600"/>
            <a:ext cx="7921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sz="1400">
                <a:solidFill>
                  <a:srgbClr val="333399"/>
                </a:solidFill>
              </a:rPr>
              <a:t>Código das Águas</a:t>
            </a:r>
          </a:p>
        </p:txBody>
      </p:sp>
      <p:sp>
        <p:nvSpPr>
          <p:cNvPr id="34822" name="Text Box 22"/>
          <p:cNvSpPr txBox="1">
            <a:spLocks noChangeArrowheads="1"/>
          </p:cNvSpPr>
          <p:nvPr/>
        </p:nvSpPr>
        <p:spPr bwMode="auto">
          <a:xfrm>
            <a:off x="5148635" y="5066600"/>
            <a:ext cx="936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sz="1400">
                <a:solidFill>
                  <a:srgbClr val="333399"/>
                </a:solidFill>
              </a:rPr>
              <a:t>Lei das Aguas</a:t>
            </a:r>
          </a:p>
        </p:txBody>
      </p:sp>
      <p:sp>
        <p:nvSpPr>
          <p:cNvPr id="34823" name="Text Box 25"/>
          <p:cNvSpPr txBox="1">
            <a:spLocks noChangeArrowheads="1"/>
          </p:cNvSpPr>
          <p:nvPr/>
        </p:nvSpPr>
        <p:spPr bwMode="auto">
          <a:xfrm>
            <a:off x="5940798" y="5066600"/>
            <a:ext cx="792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sz="1400">
                <a:solidFill>
                  <a:srgbClr val="333399"/>
                </a:solidFill>
              </a:rPr>
              <a:t>Lei da ANA</a:t>
            </a:r>
          </a:p>
        </p:txBody>
      </p:sp>
      <p:grpSp>
        <p:nvGrpSpPr>
          <p:cNvPr id="34824" name="Group 47"/>
          <p:cNvGrpSpPr>
            <a:grpSpLocks/>
          </p:cNvGrpSpPr>
          <p:nvPr/>
        </p:nvGrpSpPr>
        <p:grpSpPr bwMode="auto">
          <a:xfrm>
            <a:off x="611560" y="4274438"/>
            <a:ext cx="7704138" cy="798512"/>
            <a:chOff x="476" y="2387"/>
            <a:chExt cx="4853" cy="503"/>
          </a:xfrm>
        </p:grpSpPr>
        <p:grpSp>
          <p:nvGrpSpPr>
            <p:cNvPr id="34953" name="Group 28"/>
            <p:cNvGrpSpPr>
              <a:grpSpLocks/>
            </p:cNvGrpSpPr>
            <p:nvPr/>
          </p:nvGrpSpPr>
          <p:grpSpPr bwMode="auto">
            <a:xfrm>
              <a:off x="476" y="2387"/>
              <a:ext cx="4853" cy="503"/>
              <a:chOff x="476" y="2387"/>
              <a:chExt cx="4853" cy="503"/>
            </a:xfrm>
          </p:grpSpPr>
          <p:grpSp>
            <p:nvGrpSpPr>
              <p:cNvPr id="34955" name="Group 16"/>
              <p:cNvGrpSpPr>
                <a:grpSpLocks/>
              </p:cNvGrpSpPr>
              <p:nvPr/>
            </p:nvGrpSpPr>
            <p:grpSpPr bwMode="auto">
              <a:xfrm>
                <a:off x="476" y="2387"/>
                <a:ext cx="4808" cy="503"/>
                <a:chOff x="340" y="2387"/>
                <a:chExt cx="4808" cy="503"/>
              </a:xfrm>
            </p:grpSpPr>
            <p:sp>
              <p:nvSpPr>
                <p:cNvPr id="34959" name="Line 4"/>
                <p:cNvSpPr>
                  <a:spLocks noChangeShapeType="1"/>
                </p:cNvSpPr>
                <p:nvPr/>
              </p:nvSpPr>
              <p:spPr bwMode="auto">
                <a:xfrm>
                  <a:off x="2290" y="2478"/>
                  <a:ext cx="2858" cy="0"/>
                </a:xfrm>
                <a:prstGeom prst="line">
                  <a:avLst/>
                </a:prstGeom>
                <a:noFill/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960" name="Line 5"/>
                <p:cNvSpPr>
                  <a:spLocks noChangeShapeType="1"/>
                </p:cNvSpPr>
                <p:nvPr/>
              </p:nvSpPr>
              <p:spPr bwMode="auto">
                <a:xfrm>
                  <a:off x="1247" y="2387"/>
                  <a:ext cx="0" cy="227"/>
                </a:xfrm>
                <a:prstGeom prst="line">
                  <a:avLst/>
                </a:prstGeom>
                <a:noFill/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961" name="Line 6"/>
                <p:cNvSpPr>
                  <a:spLocks noChangeShapeType="1"/>
                </p:cNvSpPr>
                <p:nvPr/>
              </p:nvSpPr>
              <p:spPr bwMode="auto">
                <a:xfrm>
                  <a:off x="2789" y="2387"/>
                  <a:ext cx="0" cy="227"/>
                </a:xfrm>
                <a:prstGeom prst="line">
                  <a:avLst/>
                </a:prstGeom>
                <a:noFill/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962" name="Line 7"/>
                <p:cNvSpPr>
                  <a:spLocks noChangeShapeType="1"/>
                </p:cNvSpPr>
                <p:nvPr/>
              </p:nvSpPr>
              <p:spPr bwMode="auto">
                <a:xfrm>
                  <a:off x="3470" y="2387"/>
                  <a:ext cx="0" cy="227"/>
                </a:xfrm>
                <a:prstGeom prst="line">
                  <a:avLst/>
                </a:prstGeom>
                <a:noFill/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963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975" y="2659"/>
                  <a:ext cx="499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AR">
                      <a:solidFill>
                        <a:srgbClr val="000000"/>
                      </a:solidFill>
                    </a:rPr>
                    <a:t>1934</a:t>
                  </a:r>
                </a:p>
              </p:txBody>
            </p:sp>
            <p:sp>
              <p:nvSpPr>
                <p:cNvPr id="34964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562" y="2659"/>
                  <a:ext cx="499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AR">
                      <a:solidFill>
                        <a:srgbClr val="000000"/>
                      </a:solidFill>
                    </a:rPr>
                    <a:t>1988</a:t>
                  </a:r>
                </a:p>
              </p:txBody>
            </p:sp>
            <p:sp>
              <p:nvSpPr>
                <p:cNvPr id="34965" name="Line 10"/>
                <p:cNvSpPr>
                  <a:spLocks noChangeShapeType="1"/>
                </p:cNvSpPr>
                <p:nvPr/>
              </p:nvSpPr>
              <p:spPr bwMode="auto">
                <a:xfrm>
                  <a:off x="3923" y="2387"/>
                  <a:ext cx="0" cy="227"/>
                </a:xfrm>
                <a:prstGeom prst="line">
                  <a:avLst/>
                </a:prstGeom>
                <a:noFill/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966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243" y="2659"/>
                  <a:ext cx="499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AR">
                      <a:solidFill>
                        <a:srgbClr val="000000"/>
                      </a:solidFill>
                    </a:rPr>
                    <a:t>1997</a:t>
                  </a:r>
                </a:p>
              </p:txBody>
            </p:sp>
            <p:sp>
              <p:nvSpPr>
                <p:cNvPr id="34967" name="Line 12"/>
                <p:cNvSpPr>
                  <a:spLocks noChangeShapeType="1"/>
                </p:cNvSpPr>
                <p:nvPr/>
              </p:nvSpPr>
              <p:spPr bwMode="auto">
                <a:xfrm>
                  <a:off x="1565" y="2478"/>
                  <a:ext cx="726" cy="0"/>
                </a:xfrm>
                <a:prstGeom prst="line">
                  <a:avLst/>
                </a:prstGeom>
                <a:noFill/>
                <a:ln w="19050">
                  <a:solidFill>
                    <a:srgbClr val="3366F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968" name="Line 13"/>
                <p:cNvSpPr>
                  <a:spLocks noChangeShapeType="1"/>
                </p:cNvSpPr>
                <p:nvPr/>
              </p:nvSpPr>
              <p:spPr bwMode="auto">
                <a:xfrm>
                  <a:off x="884" y="2478"/>
                  <a:ext cx="681" cy="0"/>
                </a:xfrm>
                <a:prstGeom prst="line">
                  <a:avLst/>
                </a:prstGeom>
                <a:noFill/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969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3742" y="2659"/>
                  <a:ext cx="499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AR">
                      <a:solidFill>
                        <a:srgbClr val="000000"/>
                      </a:solidFill>
                    </a:rPr>
                    <a:t>2000</a:t>
                  </a:r>
                </a:p>
              </p:txBody>
            </p:sp>
            <p:sp>
              <p:nvSpPr>
                <p:cNvPr id="34970" name="Line 15"/>
                <p:cNvSpPr>
                  <a:spLocks noChangeShapeType="1"/>
                </p:cNvSpPr>
                <p:nvPr/>
              </p:nvSpPr>
              <p:spPr bwMode="auto">
                <a:xfrm>
                  <a:off x="340" y="2478"/>
                  <a:ext cx="726" cy="0"/>
                </a:xfrm>
                <a:prstGeom prst="line">
                  <a:avLst/>
                </a:prstGeom>
                <a:noFill/>
                <a:ln w="19050">
                  <a:solidFill>
                    <a:srgbClr val="3366F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4956" name="Group 27"/>
              <p:cNvGrpSpPr>
                <a:grpSpLocks/>
              </p:cNvGrpSpPr>
              <p:nvPr/>
            </p:nvGrpSpPr>
            <p:grpSpPr bwMode="auto">
              <a:xfrm>
                <a:off x="4740" y="2387"/>
                <a:ext cx="589" cy="227"/>
                <a:chOff x="4740" y="2387"/>
                <a:chExt cx="589" cy="227"/>
              </a:xfrm>
            </p:grpSpPr>
            <p:sp>
              <p:nvSpPr>
                <p:cNvPr id="34957" name="Line 24"/>
                <p:cNvSpPr>
                  <a:spLocks noChangeShapeType="1"/>
                </p:cNvSpPr>
                <p:nvPr/>
              </p:nvSpPr>
              <p:spPr bwMode="auto">
                <a:xfrm>
                  <a:off x="5057" y="2478"/>
                  <a:ext cx="272" cy="0"/>
                </a:xfrm>
                <a:prstGeom prst="line">
                  <a:avLst/>
                </a:prstGeom>
                <a:noFill/>
                <a:ln w="19050">
                  <a:solidFill>
                    <a:srgbClr val="3366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958" name="Line 26"/>
                <p:cNvSpPr>
                  <a:spLocks noChangeShapeType="1"/>
                </p:cNvSpPr>
                <p:nvPr/>
              </p:nvSpPr>
              <p:spPr bwMode="auto">
                <a:xfrm>
                  <a:off x="4740" y="2387"/>
                  <a:ext cx="0" cy="227"/>
                </a:xfrm>
                <a:prstGeom prst="line">
                  <a:avLst/>
                </a:prstGeom>
                <a:noFill/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34954" name="Text Box 46"/>
            <p:cNvSpPr txBox="1">
              <a:spLocks noChangeArrowheads="1"/>
            </p:cNvSpPr>
            <p:nvPr/>
          </p:nvSpPr>
          <p:spPr bwMode="auto">
            <a:xfrm>
              <a:off x="4513" y="2659"/>
              <a:ext cx="4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s-AR" dirty="0">
                  <a:solidFill>
                    <a:srgbClr val="000000"/>
                  </a:solidFill>
                </a:rPr>
                <a:t>2007</a:t>
              </a:r>
            </a:p>
          </p:txBody>
        </p:sp>
      </p:grpSp>
      <p:sp>
        <p:nvSpPr>
          <p:cNvPr id="34825" name="Text Box 48"/>
          <p:cNvSpPr txBox="1">
            <a:spLocks noChangeArrowheads="1"/>
          </p:cNvSpPr>
          <p:nvPr/>
        </p:nvSpPr>
        <p:spPr bwMode="auto">
          <a:xfrm>
            <a:off x="6804398" y="5066600"/>
            <a:ext cx="12239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sz="1400" dirty="0">
                <a:solidFill>
                  <a:srgbClr val="333399"/>
                </a:solidFill>
              </a:rPr>
              <a:t>Lei do Saneamento B</a:t>
            </a:r>
            <a:r>
              <a:rPr lang="en-US" sz="1400" dirty="0" err="1">
                <a:solidFill>
                  <a:srgbClr val="333399"/>
                </a:solidFill>
              </a:rPr>
              <a:t>ásico</a:t>
            </a:r>
            <a:endParaRPr lang="es-AR" sz="1400" dirty="0">
              <a:solidFill>
                <a:srgbClr val="333399"/>
              </a:solidFill>
            </a:endParaRPr>
          </a:p>
        </p:txBody>
      </p:sp>
      <p:sp>
        <p:nvSpPr>
          <p:cNvPr id="89141" name="Text Box 53"/>
          <p:cNvSpPr txBox="1">
            <a:spLocks noChangeArrowheads="1"/>
          </p:cNvSpPr>
          <p:nvPr/>
        </p:nvSpPr>
        <p:spPr bwMode="auto">
          <a:xfrm>
            <a:off x="756023" y="2401188"/>
            <a:ext cx="3529012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Font typeface="Wingdings" pitchFamily="2" charset="2"/>
              <a:buChar char="§"/>
            </a:pPr>
            <a:r>
              <a:rPr lang="es-AR" dirty="0">
                <a:solidFill>
                  <a:srgbClr val="333399"/>
                </a:solidFill>
              </a:rPr>
              <a:t>Centralização Excessiva e administração setorial, com predominancia do setor hidroelétrico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AR" dirty="0">
              <a:solidFill>
                <a:srgbClr val="333399"/>
              </a:solidFill>
            </a:endParaRPr>
          </a:p>
        </p:txBody>
      </p:sp>
      <p:sp>
        <p:nvSpPr>
          <p:cNvPr id="89142" name="Text Box 54"/>
          <p:cNvSpPr txBox="1">
            <a:spLocks noChangeArrowheads="1"/>
          </p:cNvSpPr>
          <p:nvPr/>
        </p:nvSpPr>
        <p:spPr bwMode="auto">
          <a:xfrm>
            <a:off x="6499598" y="2056700"/>
            <a:ext cx="2571750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2" algn="ctr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Font typeface="Wingdings" pitchFamily="2" charset="2"/>
              <a:buChar char="§"/>
            </a:pPr>
            <a:r>
              <a:rPr lang="es-AR" sz="1700" dirty="0">
                <a:solidFill>
                  <a:srgbClr val="333399"/>
                </a:solidFill>
              </a:rPr>
              <a:t>Modelo descentralizado e participativo, objetivando  os usos múltiplos</a:t>
            </a:r>
          </a:p>
        </p:txBody>
      </p:sp>
      <p:grpSp>
        <p:nvGrpSpPr>
          <p:cNvPr id="6" name="Group 141"/>
          <p:cNvGrpSpPr>
            <a:grpSpLocks/>
          </p:cNvGrpSpPr>
          <p:nvPr/>
        </p:nvGrpSpPr>
        <p:grpSpPr bwMode="auto">
          <a:xfrm>
            <a:off x="7872785" y="961325"/>
            <a:ext cx="1127125" cy="1152525"/>
            <a:chOff x="894" y="544"/>
            <a:chExt cx="1799" cy="1791"/>
          </a:xfrm>
        </p:grpSpPr>
        <p:sp>
          <p:nvSpPr>
            <p:cNvPr id="34938" name="AutoShape 142"/>
            <p:cNvSpPr>
              <a:spLocks noChangeAspect="1" noChangeArrowheads="1" noTextEdit="1"/>
            </p:cNvSpPr>
            <p:nvPr/>
          </p:nvSpPr>
          <p:spPr bwMode="auto">
            <a:xfrm>
              <a:off x="894" y="544"/>
              <a:ext cx="1799" cy="1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4939" name="Freeform 143"/>
            <p:cNvSpPr>
              <a:spLocks/>
            </p:cNvSpPr>
            <p:nvPr/>
          </p:nvSpPr>
          <p:spPr bwMode="auto">
            <a:xfrm>
              <a:off x="896" y="546"/>
              <a:ext cx="1789" cy="1781"/>
            </a:xfrm>
            <a:custGeom>
              <a:avLst/>
              <a:gdLst>
                <a:gd name="T0" fmla="*/ 756 w 1789"/>
                <a:gd name="T1" fmla="*/ 1355 h 1781"/>
                <a:gd name="T2" fmla="*/ 409 w 1789"/>
                <a:gd name="T3" fmla="*/ 1635 h 1781"/>
                <a:gd name="T4" fmla="*/ 509 w 1789"/>
                <a:gd name="T5" fmla="*/ 1236 h 1781"/>
                <a:gd name="T6" fmla="*/ 117 w 1789"/>
                <a:gd name="T7" fmla="*/ 1317 h 1781"/>
                <a:gd name="T8" fmla="*/ 401 w 1789"/>
                <a:gd name="T9" fmla="*/ 1010 h 1781"/>
                <a:gd name="T10" fmla="*/ 0 w 1789"/>
                <a:gd name="T11" fmla="*/ 862 h 1781"/>
                <a:gd name="T12" fmla="*/ 401 w 1789"/>
                <a:gd name="T13" fmla="*/ 743 h 1781"/>
                <a:gd name="T14" fmla="*/ 130 w 1789"/>
                <a:gd name="T15" fmla="*/ 426 h 1781"/>
                <a:gd name="T16" fmla="*/ 524 w 1789"/>
                <a:gd name="T17" fmla="*/ 557 h 1781"/>
                <a:gd name="T18" fmla="*/ 424 w 1789"/>
                <a:gd name="T19" fmla="*/ 132 h 1781"/>
                <a:gd name="T20" fmla="*/ 764 w 1789"/>
                <a:gd name="T21" fmla="*/ 395 h 1781"/>
                <a:gd name="T22" fmla="*/ 897 w 1789"/>
                <a:gd name="T23" fmla="*/ 0 h 1781"/>
                <a:gd name="T24" fmla="*/ 1033 w 1789"/>
                <a:gd name="T25" fmla="*/ 395 h 1781"/>
                <a:gd name="T26" fmla="*/ 1359 w 1789"/>
                <a:gd name="T27" fmla="*/ 130 h 1781"/>
                <a:gd name="T28" fmla="*/ 1281 w 1789"/>
                <a:gd name="T29" fmla="*/ 516 h 1781"/>
                <a:gd name="T30" fmla="*/ 1659 w 1789"/>
                <a:gd name="T31" fmla="*/ 447 h 1781"/>
                <a:gd name="T32" fmla="*/ 1388 w 1789"/>
                <a:gd name="T33" fmla="*/ 743 h 1781"/>
                <a:gd name="T34" fmla="*/ 1789 w 1789"/>
                <a:gd name="T35" fmla="*/ 893 h 1781"/>
                <a:gd name="T36" fmla="*/ 1388 w 1789"/>
                <a:gd name="T37" fmla="*/ 1010 h 1781"/>
                <a:gd name="T38" fmla="*/ 1666 w 1789"/>
                <a:gd name="T39" fmla="*/ 1317 h 1781"/>
                <a:gd name="T40" fmla="*/ 1265 w 1789"/>
                <a:gd name="T41" fmla="*/ 1198 h 1781"/>
                <a:gd name="T42" fmla="*/ 1380 w 1789"/>
                <a:gd name="T43" fmla="*/ 1635 h 1781"/>
                <a:gd name="T44" fmla="*/ 1025 w 1789"/>
                <a:gd name="T45" fmla="*/ 1355 h 1781"/>
                <a:gd name="T46" fmla="*/ 895 w 1789"/>
                <a:gd name="T47" fmla="*/ 1781 h 1781"/>
                <a:gd name="T48" fmla="*/ 756 w 1789"/>
                <a:gd name="T49" fmla="*/ 1355 h 17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789"/>
                <a:gd name="T76" fmla="*/ 0 h 1781"/>
                <a:gd name="T77" fmla="*/ 1789 w 1789"/>
                <a:gd name="T78" fmla="*/ 1781 h 17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789" h="1781">
                  <a:moveTo>
                    <a:pt x="756" y="1355"/>
                  </a:moveTo>
                  <a:lnTo>
                    <a:pt x="409" y="1635"/>
                  </a:lnTo>
                  <a:lnTo>
                    <a:pt x="509" y="1236"/>
                  </a:lnTo>
                  <a:lnTo>
                    <a:pt x="117" y="1317"/>
                  </a:lnTo>
                  <a:lnTo>
                    <a:pt x="401" y="1010"/>
                  </a:lnTo>
                  <a:lnTo>
                    <a:pt x="0" y="862"/>
                  </a:lnTo>
                  <a:lnTo>
                    <a:pt x="401" y="743"/>
                  </a:lnTo>
                  <a:lnTo>
                    <a:pt x="130" y="426"/>
                  </a:lnTo>
                  <a:lnTo>
                    <a:pt x="524" y="557"/>
                  </a:lnTo>
                  <a:lnTo>
                    <a:pt x="424" y="132"/>
                  </a:lnTo>
                  <a:lnTo>
                    <a:pt x="764" y="395"/>
                  </a:lnTo>
                  <a:lnTo>
                    <a:pt x="897" y="0"/>
                  </a:lnTo>
                  <a:lnTo>
                    <a:pt x="1033" y="395"/>
                  </a:lnTo>
                  <a:lnTo>
                    <a:pt x="1359" y="130"/>
                  </a:lnTo>
                  <a:lnTo>
                    <a:pt x="1281" y="516"/>
                  </a:lnTo>
                  <a:lnTo>
                    <a:pt x="1659" y="447"/>
                  </a:lnTo>
                  <a:lnTo>
                    <a:pt x="1388" y="743"/>
                  </a:lnTo>
                  <a:lnTo>
                    <a:pt x="1789" y="893"/>
                  </a:lnTo>
                  <a:lnTo>
                    <a:pt x="1388" y="1010"/>
                  </a:lnTo>
                  <a:lnTo>
                    <a:pt x="1666" y="1317"/>
                  </a:lnTo>
                  <a:lnTo>
                    <a:pt x="1265" y="1198"/>
                  </a:lnTo>
                  <a:lnTo>
                    <a:pt x="1380" y="1635"/>
                  </a:lnTo>
                  <a:lnTo>
                    <a:pt x="1025" y="1355"/>
                  </a:lnTo>
                  <a:lnTo>
                    <a:pt x="895" y="1781"/>
                  </a:lnTo>
                  <a:lnTo>
                    <a:pt x="756" y="1355"/>
                  </a:lnTo>
                  <a:close/>
                </a:path>
              </a:pathLst>
            </a:custGeom>
            <a:solidFill>
              <a:srgbClr val="FFCC00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4940" name="Freeform 144"/>
            <p:cNvSpPr>
              <a:spLocks/>
            </p:cNvSpPr>
            <p:nvPr/>
          </p:nvSpPr>
          <p:spPr bwMode="auto">
            <a:xfrm>
              <a:off x="1860" y="2016"/>
              <a:ext cx="357" cy="306"/>
            </a:xfrm>
            <a:custGeom>
              <a:avLst/>
              <a:gdLst>
                <a:gd name="T0" fmla="*/ 0 w 357"/>
                <a:gd name="T1" fmla="*/ 306 h 306"/>
                <a:gd name="T2" fmla="*/ 94 w 357"/>
                <a:gd name="T3" fmla="*/ 0 h 306"/>
                <a:gd name="T4" fmla="*/ 357 w 357"/>
                <a:gd name="T5" fmla="*/ 204 h 306"/>
                <a:gd name="T6" fmla="*/ 0 60000 65536"/>
                <a:gd name="T7" fmla="*/ 0 60000 65536"/>
                <a:gd name="T8" fmla="*/ 0 60000 65536"/>
                <a:gd name="T9" fmla="*/ 0 w 357"/>
                <a:gd name="T10" fmla="*/ 0 h 306"/>
                <a:gd name="T11" fmla="*/ 357 w 357"/>
                <a:gd name="T12" fmla="*/ 306 h 3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7" h="306">
                  <a:moveTo>
                    <a:pt x="0" y="306"/>
                  </a:moveTo>
                  <a:lnTo>
                    <a:pt x="94" y="0"/>
                  </a:lnTo>
                  <a:lnTo>
                    <a:pt x="357" y="204"/>
                  </a:lnTo>
                </a:path>
              </a:pathLst>
            </a:cu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4941" name="Freeform 145"/>
            <p:cNvSpPr>
              <a:spLocks/>
            </p:cNvSpPr>
            <p:nvPr/>
          </p:nvSpPr>
          <p:spPr bwMode="auto">
            <a:xfrm>
              <a:off x="2246" y="1834"/>
              <a:ext cx="291" cy="311"/>
            </a:xfrm>
            <a:custGeom>
              <a:avLst/>
              <a:gdLst>
                <a:gd name="T0" fmla="*/ 82 w 291"/>
                <a:gd name="T1" fmla="*/ 311 h 311"/>
                <a:gd name="T2" fmla="*/ 0 w 291"/>
                <a:gd name="T3" fmla="*/ 0 h 311"/>
                <a:gd name="T4" fmla="*/ 291 w 291"/>
                <a:gd name="T5" fmla="*/ 84 h 311"/>
                <a:gd name="T6" fmla="*/ 0 60000 65536"/>
                <a:gd name="T7" fmla="*/ 0 60000 65536"/>
                <a:gd name="T8" fmla="*/ 0 60000 65536"/>
                <a:gd name="T9" fmla="*/ 0 w 291"/>
                <a:gd name="T10" fmla="*/ 0 h 311"/>
                <a:gd name="T11" fmla="*/ 291 w 291"/>
                <a:gd name="T12" fmla="*/ 311 h 3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1" h="311">
                  <a:moveTo>
                    <a:pt x="82" y="311"/>
                  </a:moveTo>
                  <a:lnTo>
                    <a:pt x="0" y="0"/>
                  </a:lnTo>
                  <a:lnTo>
                    <a:pt x="291" y="84"/>
                  </a:lnTo>
                </a:path>
              </a:pathLst>
            </a:cu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4942" name="Freeform 146"/>
            <p:cNvSpPr>
              <a:spLocks/>
            </p:cNvSpPr>
            <p:nvPr/>
          </p:nvSpPr>
          <p:spPr bwMode="auto">
            <a:xfrm>
              <a:off x="2393" y="1504"/>
              <a:ext cx="285" cy="305"/>
            </a:xfrm>
            <a:custGeom>
              <a:avLst/>
              <a:gdLst>
                <a:gd name="T0" fmla="*/ 208 w 285"/>
                <a:gd name="T1" fmla="*/ 305 h 305"/>
                <a:gd name="T2" fmla="*/ 0 w 285"/>
                <a:gd name="T3" fmla="*/ 80 h 305"/>
                <a:gd name="T4" fmla="*/ 285 w 285"/>
                <a:gd name="T5" fmla="*/ 0 h 305"/>
                <a:gd name="T6" fmla="*/ 0 60000 65536"/>
                <a:gd name="T7" fmla="*/ 0 60000 65536"/>
                <a:gd name="T8" fmla="*/ 0 60000 65536"/>
                <a:gd name="T9" fmla="*/ 0 w 285"/>
                <a:gd name="T10" fmla="*/ 0 h 305"/>
                <a:gd name="T11" fmla="*/ 285 w 285"/>
                <a:gd name="T12" fmla="*/ 305 h 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5" h="305">
                  <a:moveTo>
                    <a:pt x="208" y="305"/>
                  </a:moveTo>
                  <a:lnTo>
                    <a:pt x="0" y="80"/>
                  </a:lnTo>
                  <a:lnTo>
                    <a:pt x="285" y="0"/>
                  </a:lnTo>
                </a:path>
              </a:pathLst>
            </a:cu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4943" name="Freeform 147"/>
            <p:cNvSpPr>
              <a:spLocks/>
            </p:cNvSpPr>
            <p:nvPr/>
          </p:nvSpPr>
          <p:spPr bwMode="auto">
            <a:xfrm>
              <a:off x="2393" y="1049"/>
              <a:ext cx="285" cy="313"/>
            </a:xfrm>
            <a:custGeom>
              <a:avLst/>
              <a:gdLst>
                <a:gd name="T0" fmla="*/ 285 w 285"/>
                <a:gd name="T1" fmla="*/ 313 h 313"/>
                <a:gd name="T2" fmla="*/ 0 w 285"/>
                <a:gd name="T3" fmla="*/ 213 h 313"/>
                <a:gd name="T4" fmla="*/ 198 w 285"/>
                <a:gd name="T5" fmla="*/ 0 h 313"/>
                <a:gd name="T6" fmla="*/ 0 60000 65536"/>
                <a:gd name="T7" fmla="*/ 0 60000 65536"/>
                <a:gd name="T8" fmla="*/ 0 60000 65536"/>
                <a:gd name="T9" fmla="*/ 0 w 285"/>
                <a:gd name="T10" fmla="*/ 0 h 313"/>
                <a:gd name="T11" fmla="*/ 285 w 285"/>
                <a:gd name="T12" fmla="*/ 313 h 3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5" h="313">
                  <a:moveTo>
                    <a:pt x="285" y="313"/>
                  </a:moveTo>
                  <a:lnTo>
                    <a:pt x="0" y="213"/>
                  </a:lnTo>
                  <a:lnTo>
                    <a:pt x="198" y="0"/>
                  </a:lnTo>
                </a:path>
              </a:pathLst>
            </a:cu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4944" name="Freeform 148"/>
            <p:cNvSpPr>
              <a:spLocks/>
            </p:cNvSpPr>
            <p:nvPr/>
          </p:nvSpPr>
          <p:spPr bwMode="auto">
            <a:xfrm>
              <a:off x="2255" y="715"/>
              <a:ext cx="273" cy="263"/>
            </a:xfrm>
            <a:custGeom>
              <a:avLst/>
              <a:gdLst>
                <a:gd name="T0" fmla="*/ 273 w 273"/>
                <a:gd name="T1" fmla="*/ 217 h 263"/>
                <a:gd name="T2" fmla="*/ 0 w 273"/>
                <a:gd name="T3" fmla="*/ 263 h 263"/>
                <a:gd name="T4" fmla="*/ 54 w 273"/>
                <a:gd name="T5" fmla="*/ 0 h 263"/>
                <a:gd name="T6" fmla="*/ 0 60000 65536"/>
                <a:gd name="T7" fmla="*/ 0 60000 65536"/>
                <a:gd name="T8" fmla="*/ 0 60000 65536"/>
                <a:gd name="T9" fmla="*/ 0 w 273"/>
                <a:gd name="T10" fmla="*/ 0 h 263"/>
                <a:gd name="T11" fmla="*/ 273 w 273"/>
                <a:gd name="T12" fmla="*/ 263 h 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3" h="263">
                  <a:moveTo>
                    <a:pt x="273" y="217"/>
                  </a:moveTo>
                  <a:lnTo>
                    <a:pt x="0" y="263"/>
                  </a:lnTo>
                  <a:lnTo>
                    <a:pt x="54" y="0"/>
                  </a:lnTo>
                </a:path>
              </a:pathLst>
            </a:cu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4945" name="Freeform 149"/>
            <p:cNvSpPr>
              <a:spLocks/>
            </p:cNvSpPr>
            <p:nvPr/>
          </p:nvSpPr>
          <p:spPr bwMode="auto">
            <a:xfrm>
              <a:off x="1862" y="552"/>
              <a:ext cx="326" cy="272"/>
            </a:xfrm>
            <a:custGeom>
              <a:avLst/>
              <a:gdLst>
                <a:gd name="T0" fmla="*/ 326 w 326"/>
                <a:gd name="T1" fmla="*/ 88 h 272"/>
                <a:gd name="T2" fmla="*/ 105 w 326"/>
                <a:gd name="T3" fmla="*/ 272 h 272"/>
                <a:gd name="T4" fmla="*/ 0 w 326"/>
                <a:gd name="T5" fmla="*/ 0 h 272"/>
                <a:gd name="T6" fmla="*/ 0 60000 65536"/>
                <a:gd name="T7" fmla="*/ 0 60000 65536"/>
                <a:gd name="T8" fmla="*/ 0 60000 65536"/>
                <a:gd name="T9" fmla="*/ 0 w 326"/>
                <a:gd name="T10" fmla="*/ 0 h 272"/>
                <a:gd name="T11" fmla="*/ 326 w 326"/>
                <a:gd name="T12" fmla="*/ 272 h 2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6" h="272">
                  <a:moveTo>
                    <a:pt x="326" y="88"/>
                  </a:moveTo>
                  <a:lnTo>
                    <a:pt x="105" y="27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4946" name="Freeform 150"/>
            <p:cNvSpPr>
              <a:spLocks/>
            </p:cNvSpPr>
            <p:nvPr/>
          </p:nvSpPr>
          <p:spPr bwMode="auto">
            <a:xfrm>
              <a:off x="1380" y="552"/>
              <a:ext cx="340" cy="284"/>
            </a:xfrm>
            <a:custGeom>
              <a:avLst/>
              <a:gdLst>
                <a:gd name="T0" fmla="*/ 340 w 340"/>
                <a:gd name="T1" fmla="*/ 0 h 284"/>
                <a:gd name="T2" fmla="*/ 255 w 340"/>
                <a:gd name="T3" fmla="*/ 284 h 284"/>
                <a:gd name="T4" fmla="*/ 0 w 340"/>
                <a:gd name="T5" fmla="*/ 96 h 284"/>
                <a:gd name="T6" fmla="*/ 0 60000 65536"/>
                <a:gd name="T7" fmla="*/ 0 60000 65536"/>
                <a:gd name="T8" fmla="*/ 0 60000 65536"/>
                <a:gd name="T9" fmla="*/ 0 w 340"/>
                <a:gd name="T10" fmla="*/ 0 h 284"/>
                <a:gd name="T11" fmla="*/ 340 w 340"/>
                <a:gd name="T12" fmla="*/ 284 h 2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0" h="284">
                  <a:moveTo>
                    <a:pt x="340" y="0"/>
                  </a:moveTo>
                  <a:lnTo>
                    <a:pt x="255" y="284"/>
                  </a:lnTo>
                  <a:lnTo>
                    <a:pt x="0" y="96"/>
                  </a:lnTo>
                </a:path>
              </a:pathLst>
            </a:cu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4947" name="Freeform 151"/>
            <p:cNvSpPr>
              <a:spLocks/>
            </p:cNvSpPr>
            <p:nvPr/>
          </p:nvSpPr>
          <p:spPr bwMode="auto">
            <a:xfrm>
              <a:off x="1076" y="726"/>
              <a:ext cx="252" cy="263"/>
            </a:xfrm>
            <a:custGeom>
              <a:avLst/>
              <a:gdLst>
                <a:gd name="T0" fmla="*/ 185 w 252"/>
                <a:gd name="T1" fmla="*/ 0 h 263"/>
                <a:gd name="T2" fmla="*/ 252 w 252"/>
                <a:gd name="T3" fmla="*/ 263 h 263"/>
                <a:gd name="T4" fmla="*/ 0 w 252"/>
                <a:gd name="T5" fmla="*/ 185 h 263"/>
                <a:gd name="T6" fmla="*/ 0 60000 65536"/>
                <a:gd name="T7" fmla="*/ 0 60000 65536"/>
                <a:gd name="T8" fmla="*/ 0 60000 65536"/>
                <a:gd name="T9" fmla="*/ 0 w 252"/>
                <a:gd name="T10" fmla="*/ 0 h 263"/>
                <a:gd name="T11" fmla="*/ 252 w 252"/>
                <a:gd name="T12" fmla="*/ 263 h 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2" h="263">
                  <a:moveTo>
                    <a:pt x="185" y="0"/>
                  </a:moveTo>
                  <a:lnTo>
                    <a:pt x="252" y="263"/>
                  </a:lnTo>
                  <a:lnTo>
                    <a:pt x="0" y="185"/>
                  </a:lnTo>
                </a:path>
              </a:pathLst>
            </a:cu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4948" name="Freeform 152"/>
            <p:cNvSpPr>
              <a:spLocks/>
            </p:cNvSpPr>
            <p:nvPr/>
          </p:nvSpPr>
          <p:spPr bwMode="auto">
            <a:xfrm>
              <a:off x="906" y="1043"/>
              <a:ext cx="272" cy="286"/>
            </a:xfrm>
            <a:custGeom>
              <a:avLst/>
              <a:gdLst>
                <a:gd name="T0" fmla="*/ 88 w 272"/>
                <a:gd name="T1" fmla="*/ 0 h 286"/>
                <a:gd name="T2" fmla="*/ 272 w 272"/>
                <a:gd name="T3" fmla="*/ 207 h 286"/>
                <a:gd name="T4" fmla="*/ 0 w 272"/>
                <a:gd name="T5" fmla="*/ 286 h 286"/>
                <a:gd name="T6" fmla="*/ 0 60000 65536"/>
                <a:gd name="T7" fmla="*/ 0 60000 65536"/>
                <a:gd name="T8" fmla="*/ 0 60000 65536"/>
                <a:gd name="T9" fmla="*/ 0 w 272"/>
                <a:gd name="T10" fmla="*/ 0 h 286"/>
                <a:gd name="T11" fmla="*/ 272 w 272"/>
                <a:gd name="T12" fmla="*/ 286 h 2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2" h="286">
                  <a:moveTo>
                    <a:pt x="88" y="0"/>
                  </a:moveTo>
                  <a:lnTo>
                    <a:pt x="272" y="207"/>
                  </a:lnTo>
                  <a:lnTo>
                    <a:pt x="0" y="286"/>
                  </a:lnTo>
                </a:path>
              </a:pathLst>
            </a:cu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4949" name="Freeform 153"/>
            <p:cNvSpPr>
              <a:spLocks/>
            </p:cNvSpPr>
            <p:nvPr/>
          </p:nvSpPr>
          <p:spPr bwMode="auto">
            <a:xfrm>
              <a:off x="904" y="1498"/>
              <a:ext cx="268" cy="294"/>
            </a:xfrm>
            <a:custGeom>
              <a:avLst/>
              <a:gdLst>
                <a:gd name="T0" fmla="*/ 0 w 268"/>
                <a:gd name="T1" fmla="*/ 0 h 294"/>
                <a:gd name="T2" fmla="*/ 268 w 268"/>
                <a:gd name="T3" fmla="*/ 90 h 294"/>
                <a:gd name="T4" fmla="*/ 69 w 268"/>
                <a:gd name="T5" fmla="*/ 294 h 294"/>
                <a:gd name="T6" fmla="*/ 0 60000 65536"/>
                <a:gd name="T7" fmla="*/ 0 60000 65536"/>
                <a:gd name="T8" fmla="*/ 0 60000 65536"/>
                <a:gd name="T9" fmla="*/ 0 w 268"/>
                <a:gd name="T10" fmla="*/ 0 h 294"/>
                <a:gd name="T11" fmla="*/ 268 w 268"/>
                <a:gd name="T12" fmla="*/ 294 h 2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8" h="294">
                  <a:moveTo>
                    <a:pt x="0" y="0"/>
                  </a:moveTo>
                  <a:lnTo>
                    <a:pt x="268" y="90"/>
                  </a:lnTo>
                  <a:lnTo>
                    <a:pt x="69" y="294"/>
                  </a:lnTo>
                </a:path>
              </a:pathLst>
            </a:cu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4950" name="Freeform 154"/>
            <p:cNvSpPr>
              <a:spLocks/>
            </p:cNvSpPr>
            <p:nvPr/>
          </p:nvSpPr>
          <p:spPr bwMode="auto">
            <a:xfrm>
              <a:off x="1048" y="1869"/>
              <a:ext cx="266" cy="270"/>
            </a:xfrm>
            <a:custGeom>
              <a:avLst/>
              <a:gdLst>
                <a:gd name="T0" fmla="*/ 0 w 266"/>
                <a:gd name="T1" fmla="*/ 57 h 270"/>
                <a:gd name="T2" fmla="*/ 266 w 266"/>
                <a:gd name="T3" fmla="*/ 0 h 270"/>
                <a:gd name="T4" fmla="*/ 199 w 266"/>
                <a:gd name="T5" fmla="*/ 270 h 270"/>
                <a:gd name="T6" fmla="*/ 0 60000 65536"/>
                <a:gd name="T7" fmla="*/ 0 60000 65536"/>
                <a:gd name="T8" fmla="*/ 0 60000 65536"/>
                <a:gd name="T9" fmla="*/ 0 w 266"/>
                <a:gd name="T10" fmla="*/ 0 h 270"/>
                <a:gd name="T11" fmla="*/ 266 w 266"/>
                <a:gd name="T12" fmla="*/ 270 h 2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6" h="270">
                  <a:moveTo>
                    <a:pt x="0" y="57"/>
                  </a:moveTo>
                  <a:lnTo>
                    <a:pt x="266" y="0"/>
                  </a:lnTo>
                  <a:lnTo>
                    <a:pt x="199" y="270"/>
                  </a:lnTo>
                </a:path>
              </a:pathLst>
            </a:cu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4951" name="Freeform 155"/>
            <p:cNvSpPr>
              <a:spLocks/>
            </p:cNvSpPr>
            <p:nvPr/>
          </p:nvSpPr>
          <p:spPr bwMode="auto">
            <a:xfrm>
              <a:off x="1372" y="2020"/>
              <a:ext cx="348" cy="302"/>
            </a:xfrm>
            <a:custGeom>
              <a:avLst/>
              <a:gdLst>
                <a:gd name="T0" fmla="*/ 0 w 348"/>
                <a:gd name="T1" fmla="*/ 202 h 302"/>
                <a:gd name="T2" fmla="*/ 248 w 348"/>
                <a:gd name="T3" fmla="*/ 0 h 302"/>
                <a:gd name="T4" fmla="*/ 348 w 348"/>
                <a:gd name="T5" fmla="*/ 302 h 302"/>
                <a:gd name="T6" fmla="*/ 0 60000 65536"/>
                <a:gd name="T7" fmla="*/ 0 60000 65536"/>
                <a:gd name="T8" fmla="*/ 0 60000 65536"/>
                <a:gd name="T9" fmla="*/ 0 w 348"/>
                <a:gd name="T10" fmla="*/ 0 h 302"/>
                <a:gd name="T11" fmla="*/ 348 w 348"/>
                <a:gd name="T12" fmla="*/ 302 h 3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" h="302">
                  <a:moveTo>
                    <a:pt x="0" y="202"/>
                  </a:moveTo>
                  <a:lnTo>
                    <a:pt x="248" y="0"/>
                  </a:lnTo>
                  <a:lnTo>
                    <a:pt x="348" y="302"/>
                  </a:lnTo>
                </a:path>
              </a:pathLst>
            </a:custGeom>
            <a:noFill/>
            <a:ln w="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4952" name="Freeform 156"/>
            <p:cNvSpPr>
              <a:spLocks/>
            </p:cNvSpPr>
            <p:nvPr/>
          </p:nvSpPr>
          <p:spPr bwMode="auto">
            <a:xfrm>
              <a:off x="1391" y="1043"/>
              <a:ext cx="795" cy="791"/>
            </a:xfrm>
            <a:custGeom>
              <a:avLst/>
              <a:gdLst>
                <a:gd name="T0" fmla="*/ 795 w 795"/>
                <a:gd name="T1" fmla="*/ 396 h 791"/>
                <a:gd name="T2" fmla="*/ 791 w 795"/>
                <a:gd name="T3" fmla="*/ 351 h 791"/>
                <a:gd name="T4" fmla="*/ 784 w 795"/>
                <a:gd name="T5" fmla="*/ 307 h 791"/>
                <a:gd name="T6" fmla="*/ 772 w 795"/>
                <a:gd name="T7" fmla="*/ 265 h 791"/>
                <a:gd name="T8" fmla="*/ 755 w 795"/>
                <a:gd name="T9" fmla="*/ 223 h 791"/>
                <a:gd name="T10" fmla="*/ 732 w 795"/>
                <a:gd name="T11" fmla="*/ 184 h 791"/>
                <a:gd name="T12" fmla="*/ 707 w 795"/>
                <a:gd name="T13" fmla="*/ 148 h 791"/>
                <a:gd name="T14" fmla="*/ 676 w 795"/>
                <a:gd name="T15" fmla="*/ 115 h 791"/>
                <a:gd name="T16" fmla="*/ 643 w 795"/>
                <a:gd name="T17" fmla="*/ 85 h 791"/>
                <a:gd name="T18" fmla="*/ 607 w 795"/>
                <a:gd name="T19" fmla="*/ 60 h 791"/>
                <a:gd name="T20" fmla="*/ 567 w 795"/>
                <a:gd name="T21" fmla="*/ 37 h 791"/>
                <a:gd name="T22" fmla="*/ 524 w 795"/>
                <a:gd name="T23" fmla="*/ 21 h 791"/>
                <a:gd name="T24" fmla="*/ 482 w 795"/>
                <a:gd name="T25" fmla="*/ 10 h 791"/>
                <a:gd name="T26" fmla="*/ 438 w 795"/>
                <a:gd name="T27" fmla="*/ 2 h 791"/>
                <a:gd name="T28" fmla="*/ 394 w 795"/>
                <a:gd name="T29" fmla="*/ 0 h 791"/>
                <a:gd name="T30" fmla="*/ 350 w 795"/>
                <a:gd name="T31" fmla="*/ 4 h 791"/>
                <a:gd name="T32" fmla="*/ 306 w 795"/>
                <a:gd name="T33" fmla="*/ 12 h 791"/>
                <a:gd name="T34" fmla="*/ 261 w 795"/>
                <a:gd name="T35" fmla="*/ 25 h 791"/>
                <a:gd name="T36" fmla="*/ 221 w 795"/>
                <a:gd name="T37" fmla="*/ 42 h 791"/>
                <a:gd name="T38" fmla="*/ 183 w 795"/>
                <a:gd name="T39" fmla="*/ 63 h 791"/>
                <a:gd name="T40" fmla="*/ 146 w 795"/>
                <a:gd name="T41" fmla="*/ 90 h 791"/>
                <a:gd name="T42" fmla="*/ 114 w 795"/>
                <a:gd name="T43" fmla="*/ 121 h 791"/>
                <a:gd name="T44" fmla="*/ 85 w 795"/>
                <a:gd name="T45" fmla="*/ 154 h 791"/>
                <a:gd name="T46" fmla="*/ 58 w 795"/>
                <a:gd name="T47" fmla="*/ 190 h 791"/>
                <a:gd name="T48" fmla="*/ 37 w 795"/>
                <a:gd name="T49" fmla="*/ 230 h 791"/>
                <a:gd name="T50" fmla="*/ 21 w 795"/>
                <a:gd name="T51" fmla="*/ 271 h 791"/>
                <a:gd name="T52" fmla="*/ 10 w 795"/>
                <a:gd name="T53" fmla="*/ 317 h 791"/>
                <a:gd name="T54" fmla="*/ 2 w 795"/>
                <a:gd name="T55" fmla="*/ 361 h 791"/>
                <a:gd name="T56" fmla="*/ 0 w 795"/>
                <a:gd name="T57" fmla="*/ 405 h 791"/>
                <a:gd name="T58" fmla="*/ 4 w 795"/>
                <a:gd name="T59" fmla="*/ 447 h 791"/>
                <a:gd name="T60" fmla="*/ 14 w 795"/>
                <a:gd name="T61" fmla="*/ 492 h 791"/>
                <a:gd name="T62" fmla="*/ 27 w 795"/>
                <a:gd name="T63" fmla="*/ 536 h 791"/>
                <a:gd name="T64" fmla="*/ 44 w 795"/>
                <a:gd name="T65" fmla="*/ 576 h 791"/>
                <a:gd name="T66" fmla="*/ 67 w 795"/>
                <a:gd name="T67" fmla="*/ 614 h 791"/>
                <a:gd name="T68" fmla="*/ 94 w 795"/>
                <a:gd name="T69" fmla="*/ 649 h 791"/>
                <a:gd name="T70" fmla="*/ 123 w 795"/>
                <a:gd name="T71" fmla="*/ 682 h 791"/>
                <a:gd name="T72" fmla="*/ 158 w 795"/>
                <a:gd name="T73" fmla="*/ 712 h 791"/>
                <a:gd name="T74" fmla="*/ 196 w 795"/>
                <a:gd name="T75" fmla="*/ 737 h 791"/>
                <a:gd name="T76" fmla="*/ 235 w 795"/>
                <a:gd name="T77" fmla="*/ 756 h 791"/>
                <a:gd name="T78" fmla="*/ 277 w 795"/>
                <a:gd name="T79" fmla="*/ 774 h 791"/>
                <a:gd name="T80" fmla="*/ 321 w 795"/>
                <a:gd name="T81" fmla="*/ 785 h 791"/>
                <a:gd name="T82" fmla="*/ 365 w 795"/>
                <a:gd name="T83" fmla="*/ 791 h 791"/>
                <a:gd name="T84" fmla="*/ 409 w 795"/>
                <a:gd name="T85" fmla="*/ 791 h 791"/>
                <a:gd name="T86" fmla="*/ 453 w 795"/>
                <a:gd name="T87" fmla="*/ 787 h 791"/>
                <a:gd name="T88" fmla="*/ 498 w 795"/>
                <a:gd name="T89" fmla="*/ 779 h 791"/>
                <a:gd name="T90" fmla="*/ 540 w 795"/>
                <a:gd name="T91" fmla="*/ 766 h 791"/>
                <a:gd name="T92" fmla="*/ 582 w 795"/>
                <a:gd name="T93" fmla="*/ 747 h 791"/>
                <a:gd name="T94" fmla="*/ 620 w 795"/>
                <a:gd name="T95" fmla="*/ 724 h 791"/>
                <a:gd name="T96" fmla="*/ 655 w 795"/>
                <a:gd name="T97" fmla="*/ 697 h 791"/>
                <a:gd name="T98" fmla="*/ 688 w 795"/>
                <a:gd name="T99" fmla="*/ 666 h 791"/>
                <a:gd name="T100" fmla="*/ 716 w 795"/>
                <a:gd name="T101" fmla="*/ 632 h 791"/>
                <a:gd name="T102" fmla="*/ 741 w 795"/>
                <a:gd name="T103" fmla="*/ 595 h 791"/>
                <a:gd name="T104" fmla="*/ 761 w 795"/>
                <a:gd name="T105" fmla="*/ 555 h 791"/>
                <a:gd name="T106" fmla="*/ 778 w 795"/>
                <a:gd name="T107" fmla="*/ 513 h 791"/>
                <a:gd name="T108" fmla="*/ 787 w 795"/>
                <a:gd name="T109" fmla="*/ 470 h 791"/>
                <a:gd name="T110" fmla="*/ 793 w 795"/>
                <a:gd name="T111" fmla="*/ 426 h 791"/>
                <a:gd name="T112" fmla="*/ 795 w 795"/>
                <a:gd name="T113" fmla="*/ 396 h 7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95"/>
                <a:gd name="T172" fmla="*/ 0 h 791"/>
                <a:gd name="T173" fmla="*/ 795 w 795"/>
                <a:gd name="T174" fmla="*/ 791 h 7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95" h="791">
                  <a:moveTo>
                    <a:pt x="795" y="396"/>
                  </a:moveTo>
                  <a:lnTo>
                    <a:pt x="791" y="351"/>
                  </a:lnTo>
                  <a:lnTo>
                    <a:pt x="784" y="307"/>
                  </a:lnTo>
                  <a:lnTo>
                    <a:pt x="772" y="265"/>
                  </a:lnTo>
                  <a:lnTo>
                    <a:pt x="755" y="223"/>
                  </a:lnTo>
                  <a:lnTo>
                    <a:pt x="732" y="184"/>
                  </a:lnTo>
                  <a:lnTo>
                    <a:pt x="707" y="148"/>
                  </a:lnTo>
                  <a:lnTo>
                    <a:pt x="676" y="115"/>
                  </a:lnTo>
                  <a:lnTo>
                    <a:pt x="643" y="85"/>
                  </a:lnTo>
                  <a:lnTo>
                    <a:pt x="607" y="60"/>
                  </a:lnTo>
                  <a:lnTo>
                    <a:pt x="567" y="37"/>
                  </a:lnTo>
                  <a:lnTo>
                    <a:pt x="524" y="21"/>
                  </a:lnTo>
                  <a:lnTo>
                    <a:pt x="482" y="10"/>
                  </a:lnTo>
                  <a:lnTo>
                    <a:pt x="438" y="2"/>
                  </a:lnTo>
                  <a:lnTo>
                    <a:pt x="394" y="0"/>
                  </a:lnTo>
                  <a:lnTo>
                    <a:pt x="350" y="4"/>
                  </a:lnTo>
                  <a:lnTo>
                    <a:pt x="306" y="12"/>
                  </a:lnTo>
                  <a:lnTo>
                    <a:pt x="261" y="25"/>
                  </a:lnTo>
                  <a:lnTo>
                    <a:pt x="221" y="42"/>
                  </a:lnTo>
                  <a:lnTo>
                    <a:pt x="183" y="63"/>
                  </a:lnTo>
                  <a:lnTo>
                    <a:pt x="146" y="90"/>
                  </a:lnTo>
                  <a:lnTo>
                    <a:pt x="114" y="121"/>
                  </a:lnTo>
                  <a:lnTo>
                    <a:pt x="85" y="154"/>
                  </a:lnTo>
                  <a:lnTo>
                    <a:pt x="58" y="190"/>
                  </a:lnTo>
                  <a:lnTo>
                    <a:pt x="37" y="230"/>
                  </a:lnTo>
                  <a:lnTo>
                    <a:pt x="21" y="271"/>
                  </a:lnTo>
                  <a:lnTo>
                    <a:pt x="10" y="317"/>
                  </a:lnTo>
                  <a:lnTo>
                    <a:pt x="2" y="361"/>
                  </a:lnTo>
                  <a:lnTo>
                    <a:pt x="0" y="405"/>
                  </a:lnTo>
                  <a:lnTo>
                    <a:pt x="4" y="447"/>
                  </a:lnTo>
                  <a:lnTo>
                    <a:pt x="14" y="492"/>
                  </a:lnTo>
                  <a:lnTo>
                    <a:pt x="27" y="536"/>
                  </a:lnTo>
                  <a:lnTo>
                    <a:pt x="44" y="576"/>
                  </a:lnTo>
                  <a:lnTo>
                    <a:pt x="67" y="614"/>
                  </a:lnTo>
                  <a:lnTo>
                    <a:pt x="94" y="649"/>
                  </a:lnTo>
                  <a:lnTo>
                    <a:pt x="123" y="682"/>
                  </a:lnTo>
                  <a:lnTo>
                    <a:pt x="158" y="712"/>
                  </a:lnTo>
                  <a:lnTo>
                    <a:pt x="196" y="737"/>
                  </a:lnTo>
                  <a:lnTo>
                    <a:pt x="235" y="756"/>
                  </a:lnTo>
                  <a:lnTo>
                    <a:pt x="277" y="774"/>
                  </a:lnTo>
                  <a:lnTo>
                    <a:pt x="321" y="785"/>
                  </a:lnTo>
                  <a:lnTo>
                    <a:pt x="365" y="791"/>
                  </a:lnTo>
                  <a:lnTo>
                    <a:pt x="409" y="791"/>
                  </a:lnTo>
                  <a:lnTo>
                    <a:pt x="453" y="787"/>
                  </a:lnTo>
                  <a:lnTo>
                    <a:pt x="498" y="779"/>
                  </a:lnTo>
                  <a:lnTo>
                    <a:pt x="540" y="766"/>
                  </a:lnTo>
                  <a:lnTo>
                    <a:pt x="582" y="747"/>
                  </a:lnTo>
                  <a:lnTo>
                    <a:pt x="620" y="724"/>
                  </a:lnTo>
                  <a:lnTo>
                    <a:pt x="655" y="697"/>
                  </a:lnTo>
                  <a:lnTo>
                    <a:pt x="688" y="666"/>
                  </a:lnTo>
                  <a:lnTo>
                    <a:pt x="716" y="632"/>
                  </a:lnTo>
                  <a:lnTo>
                    <a:pt x="741" y="595"/>
                  </a:lnTo>
                  <a:lnTo>
                    <a:pt x="761" y="555"/>
                  </a:lnTo>
                  <a:lnTo>
                    <a:pt x="778" y="513"/>
                  </a:lnTo>
                  <a:lnTo>
                    <a:pt x="787" y="470"/>
                  </a:lnTo>
                  <a:lnTo>
                    <a:pt x="793" y="426"/>
                  </a:lnTo>
                  <a:lnTo>
                    <a:pt x="795" y="39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167"/>
          <p:cNvGrpSpPr>
            <a:grpSpLocks/>
          </p:cNvGrpSpPr>
          <p:nvPr/>
        </p:nvGrpSpPr>
        <p:grpSpPr bwMode="auto">
          <a:xfrm>
            <a:off x="611560" y="1537588"/>
            <a:ext cx="3527425" cy="935037"/>
            <a:chOff x="1066" y="618"/>
            <a:chExt cx="2222" cy="589"/>
          </a:xfrm>
        </p:grpSpPr>
        <p:grpSp>
          <p:nvGrpSpPr>
            <p:cNvPr id="34916" name="Group 65"/>
            <p:cNvGrpSpPr>
              <a:grpSpLocks/>
            </p:cNvGrpSpPr>
            <p:nvPr/>
          </p:nvGrpSpPr>
          <p:grpSpPr bwMode="auto">
            <a:xfrm>
              <a:off x="1066" y="618"/>
              <a:ext cx="2222" cy="408"/>
              <a:chOff x="288" y="408"/>
              <a:chExt cx="4748" cy="987"/>
            </a:xfrm>
          </p:grpSpPr>
          <p:sp>
            <p:nvSpPr>
              <p:cNvPr id="89154" name="Cloud"/>
              <p:cNvSpPr>
                <a:spLocks noChangeAspect="1" noEditPoints="1" noChangeArrowheads="1"/>
              </p:cNvSpPr>
              <p:nvPr/>
            </p:nvSpPr>
            <p:spPr bwMode="auto">
              <a:xfrm rot="-5400000">
                <a:off x="1959" y="342"/>
                <a:ext cx="960" cy="1092"/>
              </a:xfrm>
              <a:custGeom>
                <a:avLst/>
                <a:gdLst>
                  <a:gd name="T0" fmla="*/ 67 w 21600"/>
                  <a:gd name="T1" fmla="*/ 10800 h 21600"/>
                  <a:gd name="T2" fmla="*/ 10800 w 21600"/>
                  <a:gd name="T3" fmla="*/ 21577 h 21600"/>
                  <a:gd name="T4" fmla="*/ 21582 w 21600"/>
                  <a:gd name="T5" fmla="*/ 10800 h 21600"/>
                  <a:gd name="T6" fmla="*/ 10800 w 21600"/>
                  <a:gd name="T7" fmla="*/ 1235 h 21600"/>
                  <a:gd name="T8" fmla="*/ 2977 w 21600"/>
                  <a:gd name="T9" fmla="*/ 3262 h 21600"/>
                  <a:gd name="T10" fmla="*/ 17087 w 21600"/>
                  <a:gd name="T11" fmla="*/ 173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89155" name="Cloud"/>
              <p:cNvSpPr>
                <a:spLocks noChangeAspect="1" noEditPoints="1" noChangeArrowheads="1"/>
              </p:cNvSpPr>
              <p:nvPr/>
            </p:nvSpPr>
            <p:spPr bwMode="auto">
              <a:xfrm rot="19005524" flipH="1">
                <a:off x="3450" y="752"/>
                <a:ext cx="1041" cy="348"/>
              </a:xfrm>
              <a:custGeom>
                <a:avLst/>
                <a:gdLst>
                  <a:gd name="T0" fmla="*/ 67 w 21600"/>
                  <a:gd name="T1" fmla="*/ 10800 h 21600"/>
                  <a:gd name="T2" fmla="*/ 10800 w 21600"/>
                  <a:gd name="T3" fmla="*/ 21577 h 21600"/>
                  <a:gd name="T4" fmla="*/ 21582 w 21600"/>
                  <a:gd name="T5" fmla="*/ 10800 h 21600"/>
                  <a:gd name="T6" fmla="*/ 10800 w 21600"/>
                  <a:gd name="T7" fmla="*/ 1235 h 21600"/>
                  <a:gd name="T8" fmla="*/ 2977 w 21600"/>
                  <a:gd name="T9" fmla="*/ 3262 h 21600"/>
                  <a:gd name="T10" fmla="*/ 17087 w 21600"/>
                  <a:gd name="T11" fmla="*/ 173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89156" name="Cloud"/>
              <p:cNvSpPr>
                <a:spLocks noChangeAspect="1" noEditPoints="1" noChangeArrowheads="1"/>
              </p:cNvSpPr>
              <p:nvPr/>
            </p:nvSpPr>
            <p:spPr bwMode="auto">
              <a:xfrm rot="2594476">
                <a:off x="3940" y="831"/>
                <a:ext cx="577" cy="348"/>
              </a:xfrm>
              <a:custGeom>
                <a:avLst/>
                <a:gdLst>
                  <a:gd name="T0" fmla="*/ 67 w 21600"/>
                  <a:gd name="T1" fmla="*/ 10800 h 21600"/>
                  <a:gd name="T2" fmla="*/ 10800 w 21600"/>
                  <a:gd name="T3" fmla="*/ 21577 h 21600"/>
                  <a:gd name="T4" fmla="*/ 21582 w 21600"/>
                  <a:gd name="T5" fmla="*/ 10800 h 21600"/>
                  <a:gd name="T6" fmla="*/ 10800 w 21600"/>
                  <a:gd name="T7" fmla="*/ 1235 h 21600"/>
                  <a:gd name="T8" fmla="*/ 2977 w 21600"/>
                  <a:gd name="T9" fmla="*/ 3262 h 21600"/>
                  <a:gd name="T10" fmla="*/ 17087 w 21600"/>
                  <a:gd name="T11" fmla="*/ 173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89157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288" y="747"/>
                <a:ext cx="2021" cy="438"/>
              </a:xfrm>
              <a:custGeom>
                <a:avLst/>
                <a:gdLst>
                  <a:gd name="T0" fmla="*/ 67 w 21600"/>
                  <a:gd name="T1" fmla="*/ 10800 h 21600"/>
                  <a:gd name="T2" fmla="*/ 10800 w 21600"/>
                  <a:gd name="T3" fmla="*/ 21577 h 21600"/>
                  <a:gd name="T4" fmla="*/ 21582 w 21600"/>
                  <a:gd name="T5" fmla="*/ 10800 h 21600"/>
                  <a:gd name="T6" fmla="*/ 10800 w 21600"/>
                  <a:gd name="T7" fmla="*/ 1235 h 21600"/>
                  <a:gd name="T8" fmla="*/ 2977 w 21600"/>
                  <a:gd name="T9" fmla="*/ 3262 h 21600"/>
                  <a:gd name="T10" fmla="*/ 17087 w 21600"/>
                  <a:gd name="T11" fmla="*/ 173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931" name="Freeform 70"/>
              <p:cNvSpPr>
                <a:spLocks/>
              </p:cNvSpPr>
              <p:nvPr/>
            </p:nvSpPr>
            <p:spPr bwMode="auto">
              <a:xfrm>
                <a:off x="1973" y="799"/>
                <a:ext cx="1179" cy="499"/>
              </a:xfrm>
              <a:custGeom>
                <a:avLst/>
                <a:gdLst>
                  <a:gd name="T0" fmla="*/ 0 w 1179"/>
                  <a:gd name="T1" fmla="*/ 390 h 499"/>
                  <a:gd name="T2" fmla="*/ 96 w 1179"/>
                  <a:gd name="T3" fmla="*/ 438 h 499"/>
                  <a:gd name="T4" fmla="*/ 120 w 1179"/>
                  <a:gd name="T5" fmla="*/ 454 h 499"/>
                  <a:gd name="T6" fmla="*/ 200 w 1179"/>
                  <a:gd name="T7" fmla="*/ 462 h 499"/>
                  <a:gd name="T8" fmla="*/ 280 w 1179"/>
                  <a:gd name="T9" fmla="*/ 478 h 499"/>
                  <a:gd name="T10" fmla="*/ 360 w 1179"/>
                  <a:gd name="T11" fmla="*/ 470 h 499"/>
                  <a:gd name="T12" fmla="*/ 472 w 1179"/>
                  <a:gd name="T13" fmla="*/ 494 h 499"/>
                  <a:gd name="T14" fmla="*/ 496 w 1179"/>
                  <a:gd name="T15" fmla="*/ 478 h 499"/>
                  <a:gd name="T16" fmla="*/ 544 w 1179"/>
                  <a:gd name="T17" fmla="*/ 462 h 499"/>
                  <a:gd name="T18" fmla="*/ 608 w 1179"/>
                  <a:gd name="T19" fmla="*/ 470 h 499"/>
                  <a:gd name="T20" fmla="*/ 656 w 1179"/>
                  <a:gd name="T21" fmla="*/ 486 h 499"/>
                  <a:gd name="T22" fmla="*/ 688 w 1179"/>
                  <a:gd name="T23" fmla="*/ 478 h 499"/>
                  <a:gd name="T24" fmla="*/ 736 w 1179"/>
                  <a:gd name="T25" fmla="*/ 462 h 499"/>
                  <a:gd name="T26" fmla="*/ 824 w 1179"/>
                  <a:gd name="T27" fmla="*/ 470 h 499"/>
                  <a:gd name="T28" fmla="*/ 936 w 1179"/>
                  <a:gd name="T29" fmla="*/ 430 h 499"/>
                  <a:gd name="T30" fmla="*/ 1080 w 1179"/>
                  <a:gd name="T31" fmla="*/ 494 h 499"/>
                  <a:gd name="T32" fmla="*/ 1168 w 1179"/>
                  <a:gd name="T33" fmla="*/ 446 h 499"/>
                  <a:gd name="T34" fmla="*/ 1136 w 1179"/>
                  <a:gd name="T35" fmla="*/ 358 h 499"/>
                  <a:gd name="T36" fmla="*/ 1064 w 1179"/>
                  <a:gd name="T37" fmla="*/ 334 h 499"/>
                  <a:gd name="T38" fmla="*/ 1040 w 1179"/>
                  <a:gd name="T39" fmla="*/ 326 h 499"/>
                  <a:gd name="T40" fmla="*/ 1024 w 1179"/>
                  <a:gd name="T41" fmla="*/ 254 h 499"/>
                  <a:gd name="T42" fmla="*/ 992 w 1179"/>
                  <a:gd name="T43" fmla="*/ 206 h 499"/>
                  <a:gd name="T44" fmla="*/ 800 w 1179"/>
                  <a:gd name="T45" fmla="*/ 150 h 499"/>
                  <a:gd name="T46" fmla="*/ 752 w 1179"/>
                  <a:gd name="T47" fmla="*/ 134 h 499"/>
                  <a:gd name="T48" fmla="*/ 728 w 1179"/>
                  <a:gd name="T49" fmla="*/ 126 h 499"/>
                  <a:gd name="T50" fmla="*/ 696 w 1179"/>
                  <a:gd name="T51" fmla="*/ 86 h 499"/>
                  <a:gd name="T52" fmla="*/ 664 w 1179"/>
                  <a:gd name="T53" fmla="*/ 46 h 499"/>
                  <a:gd name="T54" fmla="*/ 656 w 1179"/>
                  <a:gd name="T55" fmla="*/ 22 h 499"/>
                  <a:gd name="T56" fmla="*/ 608 w 1179"/>
                  <a:gd name="T57" fmla="*/ 6 h 499"/>
                  <a:gd name="T58" fmla="*/ 504 w 1179"/>
                  <a:gd name="T59" fmla="*/ 22 h 499"/>
                  <a:gd name="T60" fmla="*/ 464 w 1179"/>
                  <a:gd name="T61" fmla="*/ 54 h 499"/>
                  <a:gd name="T62" fmla="*/ 432 w 1179"/>
                  <a:gd name="T63" fmla="*/ 126 h 499"/>
                  <a:gd name="T64" fmla="*/ 384 w 1179"/>
                  <a:gd name="T65" fmla="*/ 150 h 499"/>
                  <a:gd name="T66" fmla="*/ 264 w 1179"/>
                  <a:gd name="T67" fmla="*/ 214 h 499"/>
                  <a:gd name="T68" fmla="*/ 112 w 1179"/>
                  <a:gd name="T69" fmla="*/ 270 h 499"/>
                  <a:gd name="T70" fmla="*/ 40 w 1179"/>
                  <a:gd name="T71" fmla="*/ 302 h 499"/>
                  <a:gd name="T72" fmla="*/ 0 w 1179"/>
                  <a:gd name="T73" fmla="*/ 366 h 499"/>
                  <a:gd name="T74" fmla="*/ 0 w 1179"/>
                  <a:gd name="T75" fmla="*/ 390 h 49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179"/>
                  <a:gd name="T115" fmla="*/ 0 h 499"/>
                  <a:gd name="T116" fmla="*/ 1179 w 1179"/>
                  <a:gd name="T117" fmla="*/ 499 h 49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179" h="499">
                    <a:moveTo>
                      <a:pt x="0" y="390"/>
                    </a:moveTo>
                    <a:cubicBezTo>
                      <a:pt x="34" y="401"/>
                      <a:pt x="64" y="422"/>
                      <a:pt x="96" y="438"/>
                    </a:cubicBezTo>
                    <a:cubicBezTo>
                      <a:pt x="105" y="442"/>
                      <a:pt x="111" y="452"/>
                      <a:pt x="120" y="454"/>
                    </a:cubicBezTo>
                    <a:cubicBezTo>
                      <a:pt x="146" y="460"/>
                      <a:pt x="173" y="459"/>
                      <a:pt x="200" y="462"/>
                    </a:cubicBezTo>
                    <a:cubicBezTo>
                      <a:pt x="238" y="487"/>
                      <a:pt x="239" y="464"/>
                      <a:pt x="280" y="478"/>
                    </a:cubicBezTo>
                    <a:cubicBezTo>
                      <a:pt x="338" y="459"/>
                      <a:pt x="312" y="458"/>
                      <a:pt x="360" y="470"/>
                    </a:cubicBezTo>
                    <a:cubicBezTo>
                      <a:pt x="402" y="498"/>
                      <a:pt x="396" y="499"/>
                      <a:pt x="472" y="494"/>
                    </a:cubicBezTo>
                    <a:cubicBezTo>
                      <a:pt x="482" y="493"/>
                      <a:pt x="487" y="482"/>
                      <a:pt x="496" y="478"/>
                    </a:cubicBezTo>
                    <a:cubicBezTo>
                      <a:pt x="511" y="471"/>
                      <a:pt x="544" y="462"/>
                      <a:pt x="544" y="462"/>
                    </a:cubicBezTo>
                    <a:cubicBezTo>
                      <a:pt x="565" y="465"/>
                      <a:pt x="587" y="465"/>
                      <a:pt x="608" y="470"/>
                    </a:cubicBezTo>
                    <a:cubicBezTo>
                      <a:pt x="624" y="474"/>
                      <a:pt x="656" y="486"/>
                      <a:pt x="656" y="486"/>
                    </a:cubicBezTo>
                    <a:cubicBezTo>
                      <a:pt x="667" y="483"/>
                      <a:pt x="677" y="481"/>
                      <a:pt x="688" y="478"/>
                    </a:cubicBezTo>
                    <a:cubicBezTo>
                      <a:pt x="704" y="473"/>
                      <a:pt x="736" y="462"/>
                      <a:pt x="736" y="462"/>
                    </a:cubicBezTo>
                    <a:cubicBezTo>
                      <a:pt x="771" y="469"/>
                      <a:pt x="791" y="481"/>
                      <a:pt x="824" y="470"/>
                    </a:cubicBezTo>
                    <a:cubicBezTo>
                      <a:pt x="846" y="403"/>
                      <a:pt x="850" y="422"/>
                      <a:pt x="936" y="430"/>
                    </a:cubicBezTo>
                    <a:cubicBezTo>
                      <a:pt x="987" y="447"/>
                      <a:pt x="1030" y="477"/>
                      <a:pt x="1080" y="494"/>
                    </a:cubicBezTo>
                    <a:cubicBezTo>
                      <a:pt x="1128" y="486"/>
                      <a:pt x="1142" y="485"/>
                      <a:pt x="1168" y="446"/>
                    </a:cubicBezTo>
                    <a:cubicBezTo>
                      <a:pt x="1162" y="390"/>
                      <a:pt x="1179" y="377"/>
                      <a:pt x="1136" y="358"/>
                    </a:cubicBezTo>
                    <a:cubicBezTo>
                      <a:pt x="1136" y="358"/>
                      <a:pt x="1076" y="338"/>
                      <a:pt x="1064" y="334"/>
                    </a:cubicBezTo>
                    <a:cubicBezTo>
                      <a:pt x="1056" y="331"/>
                      <a:pt x="1040" y="326"/>
                      <a:pt x="1040" y="326"/>
                    </a:cubicBezTo>
                    <a:cubicBezTo>
                      <a:pt x="1032" y="303"/>
                      <a:pt x="1033" y="277"/>
                      <a:pt x="1024" y="254"/>
                    </a:cubicBezTo>
                    <a:cubicBezTo>
                      <a:pt x="1017" y="236"/>
                      <a:pt x="1003" y="222"/>
                      <a:pt x="992" y="206"/>
                    </a:cubicBezTo>
                    <a:cubicBezTo>
                      <a:pt x="934" y="118"/>
                      <a:pt x="973" y="159"/>
                      <a:pt x="800" y="150"/>
                    </a:cubicBezTo>
                    <a:cubicBezTo>
                      <a:pt x="784" y="145"/>
                      <a:pt x="768" y="139"/>
                      <a:pt x="752" y="134"/>
                    </a:cubicBezTo>
                    <a:cubicBezTo>
                      <a:pt x="744" y="131"/>
                      <a:pt x="728" y="126"/>
                      <a:pt x="728" y="126"/>
                    </a:cubicBezTo>
                    <a:cubicBezTo>
                      <a:pt x="708" y="66"/>
                      <a:pt x="737" y="138"/>
                      <a:pt x="696" y="86"/>
                    </a:cubicBezTo>
                    <a:cubicBezTo>
                      <a:pt x="652" y="31"/>
                      <a:pt x="733" y="92"/>
                      <a:pt x="664" y="46"/>
                    </a:cubicBezTo>
                    <a:cubicBezTo>
                      <a:pt x="661" y="38"/>
                      <a:pt x="663" y="27"/>
                      <a:pt x="656" y="22"/>
                    </a:cubicBezTo>
                    <a:cubicBezTo>
                      <a:pt x="642" y="12"/>
                      <a:pt x="608" y="6"/>
                      <a:pt x="608" y="6"/>
                    </a:cubicBezTo>
                    <a:cubicBezTo>
                      <a:pt x="573" y="9"/>
                      <a:pt x="531" y="0"/>
                      <a:pt x="504" y="22"/>
                    </a:cubicBezTo>
                    <a:cubicBezTo>
                      <a:pt x="452" y="63"/>
                      <a:pt x="524" y="34"/>
                      <a:pt x="464" y="54"/>
                    </a:cubicBezTo>
                    <a:cubicBezTo>
                      <a:pt x="439" y="92"/>
                      <a:pt x="451" y="69"/>
                      <a:pt x="432" y="126"/>
                    </a:cubicBezTo>
                    <a:cubicBezTo>
                      <a:pt x="427" y="141"/>
                      <a:pt x="394" y="144"/>
                      <a:pt x="384" y="150"/>
                    </a:cubicBezTo>
                    <a:cubicBezTo>
                      <a:pt x="343" y="173"/>
                      <a:pt x="309" y="199"/>
                      <a:pt x="264" y="214"/>
                    </a:cubicBezTo>
                    <a:cubicBezTo>
                      <a:pt x="222" y="256"/>
                      <a:pt x="168" y="262"/>
                      <a:pt x="112" y="270"/>
                    </a:cubicBezTo>
                    <a:cubicBezTo>
                      <a:pt x="86" y="279"/>
                      <a:pt x="66" y="293"/>
                      <a:pt x="40" y="302"/>
                    </a:cubicBezTo>
                    <a:cubicBezTo>
                      <a:pt x="30" y="333"/>
                      <a:pt x="10" y="335"/>
                      <a:pt x="0" y="366"/>
                    </a:cubicBezTo>
                    <a:cubicBezTo>
                      <a:pt x="19" y="394"/>
                      <a:pt x="26" y="390"/>
                      <a:pt x="0" y="39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B2B0B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89159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1839" y="807"/>
                <a:ext cx="1592" cy="588"/>
              </a:xfrm>
              <a:custGeom>
                <a:avLst/>
                <a:gdLst>
                  <a:gd name="T0" fmla="*/ 67 w 21600"/>
                  <a:gd name="T1" fmla="*/ 10800 h 21600"/>
                  <a:gd name="T2" fmla="*/ 10800 w 21600"/>
                  <a:gd name="T3" fmla="*/ 21577 h 21600"/>
                  <a:gd name="T4" fmla="*/ 21582 w 21600"/>
                  <a:gd name="T5" fmla="*/ 10800 h 21600"/>
                  <a:gd name="T6" fmla="*/ 10800 w 21600"/>
                  <a:gd name="T7" fmla="*/ 1235 h 21600"/>
                  <a:gd name="T8" fmla="*/ 2977 w 21600"/>
                  <a:gd name="T9" fmla="*/ 3262 h 21600"/>
                  <a:gd name="T10" fmla="*/ 17087 w 21600"/>
                  <a:gd name="T11" fmla="*/ 173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933" name="Oval 72"/>
              <p:cNvSpPr>
                <a:spLocks noChangeArrowheads="1"/>
              </p:cNvSpPr>
              <p:nvPr/>
            </p:nvSpPr>
            <p:spPr bwMode="auto">
              <a:xfrm>
                <a:off x="1758" y="846"/>
                <a:ext cx="414" cy="1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>
                  <a:solidFill>
                    <a:srgbClr val="000000"/>
                  </a:solidFill>
                </a:endParaRPr>
              </a:p>
            </p:txBody>
          </p:sp>
          <p:sp>
            <p:nvSpPr>
              <p:cNvPr id="89161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3470" y="1066"/>
                <a:ext cx="1566" cy="293"/>
              </a:xfrm>
              <a:custGeom>
                <a:avLst/>
                <a:gdLst>
                  <a:gd name="T0" fmla="*/ 67 w 21600"/>
                  <a:gd name="T1" fmla="*/ 10800 h 21600"/>
                  <a:gd name="T2" fmla="*/ 10800 w 21600"/>
                  <a:gd name="T3" fmla="*/ 21577 h 21600"/>
                  <a:gd name="T4" fmla="*/ 21582 w 21600"/>
                  <a:gd name="T5" fmla="*/ 10800 h 21600"/>
                  <a:gd name="T6" fmla="*/ 10800 w 21600"/>
                  <a:gd name="T7" fmla="*/ 1235 h 21600"/>
                  <a:gd name="T8" fmla="*/ 2977 w 21600"/>
                  <a:gd name="T9" fmla="*/ 3262 h 21600"/>
                  <a:gd name="T10" fmla="*/ 17087 w 21600"/>
                  <a:gd name="T11" fmla="*/ 173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935" name="Oval 74"/>
              <p:cNvSpPr>
                <a:spLocks noChangeArrowheads="1"/>
              </p:cNvSpPr>
              <p:nvPr/>
            </p:nvSpPr>
            <p:spPr bwMode="auto">
              <a:xfrm>
                <a:off x="3936" y="726"/>
                <a:ext cx="330" cy="3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>
                  <a:solidFill>
                    <a:srgbClr val="000000"/>
                  </a:solidFill>
                </a:endParaRPr>
              </a:p>
            </p:txBody>
          </p:sp>
          <p:sp>
            <p:nvSpPr>
              <p:cNvPr id="34936" name="Freeform 75"/>
              <p:cNvSpPr>
                <a:spLocks/>
              </p:cNvSpPr>
              <p:nvPr/>
            </p:nvSpPr>
            <p:spPr bwMode="auto">
              <a:xfrm>
                <a:off x="3558" y="965"/>
                <a:ext cx="903" cy="297"/>
              </a:xfrm>
              <a:custGeom>
                <a:avLst/>
                <a:gdLst>
                  <a:gd name="T0" fmla="*/ 144 w 903"/>
                  <a:gd name="T1" fmla="*/ 97 h 297"/>
                  <a:gd name="T2" fmla="*/ 84 w 903"/>
                  <a:gd name="T3" fmla="*/ 133 h 297"/>
                  <a:gd name="T4" fmla="*/ 48 w 903"/>
                  <a:gd name="T5" fmla="*/ 157 h 297"/>
                  <a:gd name="T6" fmla="*/ 36 w 903"/>
                  <a:gd name="T7" fmla="*/ 175 h 297"/>
                  <a:gd name="T8" fmla="*/ 0 w 903"/>
                  <a:gd name="T9" fmla="*/ 199 h 297"/>
                  <a:gd name="T10" fmla="*/ 288 w 903"/>
                  <a:gd name="T11" fmla="*/ 223 h 297"/>
                  <a:gd name="T12" fmla="*/ 648 w 903"/>
                  <a:gd name="T13" fmla="*/ 181 h 297"/>
                  <a:gd name="T14" fmla="*/ 750 w 903"/>
                  <a:gd name="T15" fmla="*/ 169 h 297"/>
                  <a:gd name="T16" fmla="*/ 846 w 903"/>
                  <a:gd name="T17" fmla="*/ 157 h 297"/>
                  <a:gd name="T18" fmla="*/ 882 w 903"/>
                  <a:gd name="T19" fmla="*/ 145 h 297"/>
                  <a:gd name="T20" fmla="*/ 900 w 903"/>
                  <a:gd name="T21" fmla="*/ 139 h 297"/>
                  <a:gd name="T22" fmla="*/ 894 w 903"/>
                  <a:gd name="T23" fmla="*/ 91 h 297"/>
                  <a:gd name="T24" fmla="*/ 840 w 903"/>
                  <a:gd name="T25" fmla="*/ 73 h 297"/>
                  <a:gd name="T26" fmla="*/ 822 w 903"/>
                  <a:gd name="T27" fmla="*/ 67 h 297"/>
                  <a:gd name="T28" fmla="*/ 456 w 903"/>
                  <a:gd name="T29" fmla="*/ 49 h 297"/>
                  <a:gd name="T30" fmla="*/ 300 w 903"/>
                  <a:gd name="T31" fmla="*/ 67 h 297"/>
                  <a:gd name="T32" fmla="*/ 204 w 903"/>
                  <a:gd name="T33" fmla="*/ 109 h 297"/>
                  <a:gd name="T34" fmla="*/ 144 w 903"/>
                  <a:gd name="T35" fmla="*/ 97 h 29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903"/>
                  <a:gd name="T55" fmla="*/ 0 h 297"/>
                  <a:gd name="T56" fmla="*/ 903 w 903"/>
                  <a:gd name="T57" fmla="*/ 297 h 29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903" h="297">
                    <a:moveTo>
                      <a:pt x="144" y="97"/>
                    </a:moveTo>
                    <a:cubicBezTo>
                      <a:pt x="131" y="135"/>
                      <a:pt x="110" y="116"/>
                      <a:pt x="84" y="133"/>
                    </a:cubicBezTo>
                    <a:cubicBezTo>
                      <a:pt x="72" y="141"/>
                      <a:pt x="48" y="157"/>
                      <a:pt x="48" y="157"/>
                    </a:cubicBezTo>
                    <a:cubicBezTo>
                      <a:pt x="44" y="163"/>
                      <a:pt x="41" y="170"/>
                      <a:pt x="36" y="175"/>
                    </a:cubicBezTo>
                    <a:cubicBezTo>
                      <a:pt x="25" y="184"/>
                      <a:pt x="0" y="199"/>
                      <a:pt x="0" y="199"/>
                    </a:cubicBezTo>
                    <a:cubicBezTo>
                      <a:pt x="33" y="297"/>
                      <a:pt x="280" y="223"/>
                      <a:pt x="288" y="223"/>
                    </a:cubicBezTo>
                    <a:cubicBezTo>
                      <a:pt x="410" y="216"/>
                      <a:pt x="528" y="201"/>
                      <a:pt x="648" y="181"/>
                    </a:cubicBezTo>
                    <a:cubicBezTo>
                      <a:pt x="685" y="156"/>
                      <a:pt x="702" y="164"/>
                      <a:pt x="750" y="169"/>
                    </a:cubicBezTo>
                    <a:cubicBezTo>
                      <a:pt x="798" y="165"/>
                      <a:pt x="810" y="168"/>
                      <a:pt x="846" y="157"/>
                    </a:cubicBezTo>
                    <a:cubicBezTo>
                      <a:pt x="858" y="153"/>
                      <a:pt x="870" y="149"/>
                      <a:pt x="882" y="145"/>
                    </a:cubicBezTo>
                    <a:cubicBezTo>
                      <a:pt x="888" y="143"/>
                      <a:pt x="900" y="139"/>
                      <a:pt x="900" y="139"/>
                    </a:cubicBezTo>
                    <a:cubicBezTo>
                      <a:pt x="898" y="123"/>
                      <a:pt x="903" y="104"/>
                      <a:pt x="894" y="91"/>
                    </a:cubicBezTo>
                    <a:cubicBezTo>
                      <a:pt x="894" y="91"/>
                      <a:pt x="849" y="76"/>
                      <a:pt x="840" y="73"/>
                    </a:cubicBezTo>
                    <a:cubicBezTo>
                      <a:pt x="834" y="71"/>
                      <a:pt x="822" y="67"/>
                      <a:pt x="822" y="67"/>
                    </a:cubicBezTo>
                    <a:cubicBezTo>
                      <a:pt x="755" y="0"/>
                      <a:pt x="456" y="49"/>
                      <a:pt x="456" y="49"/>
                    </a:cubicBezTo>
                    <a:cubicBezTo>
                      <a:pt x="396" y="53"/>
                      <a:pt x="355" y="53"/>
                      <a:pt x="300" y="67"/>
                    </a:cubicBezTo>
                    <a:cubicBezTo>
                      <a:pt x="270" y="87"/>
                      <a:pt x="238" y="98"/>
                      <a:pt x="204" y="109"/>
                    </a:cubicBezTo>
                    <a:cubicBezTo>
                      <a:pt x="171" y="98"/>
                      <a:pt x="144" y="129"/>
                      <a:pt x="144" y="9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937" name="Freeform 76"/>
              <p:cNvSpPr>
                <a:spLocks/>
              </p:cNvSpPr>
              <p:nvPr/>
            </p:nvSpPr>
            <p:spPr bwMode="auto">
              <a:xfrm>
                <a:off x="1896" y="720"/>
                <a:ext cx="1040" cy="236"/>
              </a:xfrm>
              <a:custGeom>
                <a:avLst/>
                <a:gdLst>
                  <a:gd name="T0" fmla="*/ 72 w 1040"/>
                  <a:gd name="T1" fmla="*/ 0 h 236"/>
                  <a:gd name="T2" fmla="*/ 0 w 1040"/>
                  <a:gd name="T3" fmla="*/ 40 h 236"/>
                  <a:gd name="T4" fmla="*/ 8 w 1040"/>
                  <a:gd name="T5" fmla="*/ 88 h 236"/>
                  <a:gd name="T6" fmla="*/ 128 w 1040"/>
                  <a:gd name="T7" fmla="*/ 120 h 236"/>
                  <a:gd name="T8" fmla="*/ 152 w 1040"/>
                  <a:gd name="T9" fmla="*/ 136 h 236"/>
                  <a:gd name="T10" fmla="*/ 168 w 1040"/>
                  <a:gd name="T11" fmla="*/ 184 h 236"/>
                  <a:gd name="T12" fmla="*/ 200 w 1040"/>
                  <a:gd name="T13" fmla="*/ 152 h 236"/>
                  <a:gd name="T14" fmla="*/ 216 w 1040"/>
                  <a:gd name="T15" fmla="*/ 128 h 236"/>
                  <a:gd name="T16" fmla="*/ 264 w 1040"/>
                  <a:gd name="T17" fmla="*/ 112 h 236"/>
                  <a:gd name="T18" fmla="*/ 456 w 1040"/>
                  <a:gd name="T19" fmla="*/ 144 h 236"/>
                  <a:gd name="T20" fmla="*/ 624 w 1040"/>
                  <a:gd name="T21" fmla="*/ 216 h 236"/>
                  <a:gd name="T22" fmla="*/ 704 w 1040"/>
                  <a:gd name="T23" fmla="*/ 208 h 236"/>
                  <a:gd name="T24" fmla="*/ 752 w 1040"/>
                  <a:gd name="T25" fmla="*/ 192 h 236"/>
                  <a:gd name="T26" fmla="*/ 816 w 1040"/>
                  <a:gd name="T27" fmla="*/ 152 h 236"/>
                  <a:gd name="T28" fmla="*/ 904 w 1040"/>
                  <a:gd name="T29" fmla="*/ 184 h 236"/>
                  <a:gd name="T30" fmla="*/ 1008 w 1040"/>
                  <a:gd name="T31" fmla="*/ 176 h 236"/>
                  <a:gd name="T32" fmla="*/ 1040 w 1040"/>
                  <a:gd name="T33" fmla="*/ 128 h 236"/>
                  <a:gd name="T34" fmla="*/ 992 w 1040"/>
                  <a:gd name="T35" fmla="*/ 112 h 236"/>
                  <a:gd name="T36" fmla="*/ 968 w 1040"/>
                  <a:gd name="T37" fmla="*/ 104 h 236"/>
                  <a:gd name="T38" fmla="*/ 768 w 1040"/>
                  <a:gd name="T39" fmla="*/ 16 h 236"/>
                  <a:gd name="T40" fmla="*/ 600 w 1040"/>
                  <a:gd name="T41" fmla="*/ 24 h 236"/>
                  <a:gd name="T42" fmla="*/ 512 w 1040"/>
                  <a:gd name="T43" fmla="*/ 48 h 236"/>
                  <a:gd name="T44" fmla="*/ 96 w 1040"/>
                  <a:gd name="T45" fmla="*/ 16 h 236"/>
                  <a:gd name="T46" fmla="*/ 8 w 1040"/>
                  <a:gd name="T47" fmla="*/ 40 h 2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040"/>
                  <a:gd name="T73" fmla="*/ 0 h 236"/>
                  <a:gd name="T74" fmla="*/ 1040 w 1040"/>
                  <a:gd name="T75" fmla="*/ 236 h 2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040" h="236">
                    <a:moveTo>
                      <a:pt x="72" y="0"/>
                    </a:moveTo>
                    <a:cubicBezTo>
                      <a:pt x="48" y="16"/>
                      <a:pt x="24" y="24"/>
                      <a:pt x="0" y="40"/>
                    </a:cubicBezTo>
                    <a:cubicBezTo>
                      <a:pt x="3" y="56"/>
                      <a:pt x="0" y="74"/>
                      <a:pt x="8" y="88"/>
                    </a:cubicBezTo>
                    <a:cubicBezTo>
                      <a:pt x="19" y="107"/>
                      <a:pt x="126" y="120"/>
                      <a:pt x="128" y="120"/>
                    </a:cubicBezTo>
                    <a:cubicBezTo>
                      <a:pt x="136" y="125"/>
                      <a:pt x="147" y="128"/>
                      <a:pt x="152" y="136"/>
                    </a:cubicBezTo>
                    <a:cubicBezTo>
                      <a:pt x="161" y="150"/>
                      <a:pt x="168" y="184"/>
                      <a:pt x="168" y="184"/>
                    </a:cubicBezTo>
                    <a:cubicBezTo>
                      <a:pt x="185" y="132"/>
                      <a:pt x="161" y="183"/>
                      <a:pt x="200" y="152"/>
                    </a:cubicBezTo>
                    <a:cubicBezTo>
                      <a:pt x="208" y="146"/>
                      <a:pt x="208" y="133"/>
                      <a:pt x="216" y="128"/>
                    </a:cubicBezTo>
                    <a:cubicBezTo>
                      <a:pt x="230" y="119"/>
                      <a:pt x="264" y="112"/>
                      <a:pt x="264" y="112"/>
                    </a:cubicBezTo>
                    <a:cubicBezTo>
                      <a:pt x="330" y="121"/>
                      <a:pt x="389" y="137"/>
                      <a:pt x="456" y="144"/>
                    </a:cubicBezTo>
                    <a:cubicBezTo>
                      <a:pt x="479" y="236"/>
                      <a:pt x="542" y="206"/>
                      <a:pt x="624" y="216"/>
                    </a:cubicBezTo>
                    <a:cubicBezTo>
                      <a:pt x="651" y="213"/>
                      <a:pt x="678" y="213"/>
                      <a:pt x="704" y="208"/>
                    </a:cubicBezTo>
                    <a:cubicBezTo>
                      <a:pt x="721" y="205"/>
                      <a:pt x="752" y="192"/>
                      <a:pt x="752" y="192"/>
                    </a:cubicBezTo>
                    <a:cubicBezTo>
                      <a:pt x="765" y="153"/>
                      <a:pt x="778" y="162"/>
                      <a:pt x="816" y="152"/>
                    </a:cubicBezTo>
                    <a:cubicBezTo>
                      <a:pt x="853" y="159"/>
                      <a:pt x="874" y="164"/>
                      <a:pt x="904" y="184"/>
                    </a:cubicBezTo>
                    <a:cubicBezTo>
                      <a:pt x="939" y="181"/>
                      <a:pt x="976" y="189"/>
                      <a:pt x="1008" y="176"/>
                    </a:cubicBezTo>
                    <a:cubicBezTo>
                      <a:pt x="1026" y="169"/>
                      <a:pt x="1040" y="128"/>
                      <a:pt x="1040" y="128"/>
                    </a:cubicBezTo>
                    <a:cubicBezTo>
                      <a:pt x="1024" y="123"/>
                      <a:pt x="1008" y="117"/>
                      <a:pt x="992" y="112"/>
                    </a:cubicBezTo>
                    <a:cubicBezTo>
                      <a:pt x="984" y="109"/>
                      <a:pt x="968" y="104"/>
                      <a:pt x="968" y="104"/>
                    </a:cubicBezTo>
                    <a:cubicBezTo>
                      <a:pt x="896" y="32"/>
                      <a:pt x="857" y="46"/>
                      <a:pt x="768" y="16"/>
                    </a:cubicBezTo>
                    <a:cubicBezTo>
                      <a:pt x="712" y="19"/>
                      <a:pt x="656" y="20"/>
                      <a:pt x="600" y="24"/>
                    </a:cubicBezTo>
                    <a:cubicBezTo>
                      <a:pt x="570" y="26"/>
                      <a:pt x="512" y="48"/>
                      <a:pt x="512" y="48"/>
                    </a:cubicBezTo>
                    <a:cubicBezTo>
                      <a:pt x="364" y="43"/>
                      <a:pt x="240" y="27"/>
                      <a:pt x="96" y="16"/>
                    </a:cubicBezTo>
                    <a:cubicBezTo>
                      <a:pt x="17" y="25"/>
                      <a:pt x="41" y="7"/>
                      <a:pt x="8" y="4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4917" name="Line 157"/>
            <p:cNvSpPr>
              <a:spLocks noChangeShapeType="1"/>
            </p:cNvSpPr>
            <p:nvPr/>
          </p:nvSpPr>
          <p:spPr bwMode="auto">
            <a:xfrm>
              <a:off x="1474" y="981"/>
              <a:ext cx="0" cy="13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4918" name="Line 158"/>
            <p:cNvSpPr>
              <a:spLocks noChangeShapeType="1"/>
            </p:cNvSpPr>
            <p:nvPr/>
          </p:nvSpPr>
          <p:spPr bwMode="auto">
            <a:xfrm>
              <a:off x="1610" y="981"/>
              <a:ext cx="0" cy="13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4919" name="Line 159"/>
            <p:cNvSpPr>
              <a:spLocks noChangeShapeType="1"/>
            </p:cNvSpPr>
            <p:nvPr/>
          </p:nvSpPr>
          <p:spPr bwMode="auto">
            <a:xfrm>
              <a:off x="1746" y="981"/>
              <a:ext cx="0" cy="13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4920" name="Line 160"/>
            <p:cNvSpPr>
              <a:spLocks noChangeShapeType="1"/>
            </p:cNvSpPr>
            <p:nvPr/>
          </p:nvSpPr>
          <p:spPr bwMode="auto">
            <a:xfrm>
              <a:off x="1882" y="1026"/>
              <a:ext cx="0" cy="13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4921" name="Line 161"/>
            <p:cNvSpPr>
              <a:spLocks noChangeShapeType="1"/>
            </p:cNvSpPr>
            <p:nvPr/>
          </p:nvSpPr>
          <p:spPr bwMode="auto">
            <a:xfrm>
              <a:off x="2109" y="1071"/>
              <a:ext cx="0" cy="13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4922" name="Line 162"/>
            <p:cNvSpPr>
              <a:spLocks noChangeShapeType="1"/>
            </p:cNvSpPr>
            <p:nvPr/>
          </p:nvSpPr>
          <p:spPr bwMode="auto">
            <a:xfrm>
              <a:off x="2245" y="1071"/>
              <a:ext cx="0" cy="13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4923" name="Line 163"/>
            <p:cNvSpPr>
              <a:spLocks noChangeShapeType="1"/>
            </p:cNvSpPr>
            <p:nvPr/>
          </p:nvSpPr>
          <p:spPr bwMode="auto">
            <a:xfrm>
              <a:off x="2426" y="1026"/>
              <a:ext cx="0" cy="13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4924" name="Line 164"/>
            <p:cNvSpPr>
              <a:spLocks noChangeShapeType="1"/>
            </p:cNvSpPr>
            <p:nvPr/>
          </p:nvSpPr>
          <p:spPr bwMode="auto">
            <a:xfrm>
              <a:off x="2699" y="1071"/>
              <a:ext cx="0" cy="13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4925" name="Line 165"/>
            <p:cNvSpPr>
              <a:spLocks noChangeShapeType="1"/>
            </p:cNvSpPr>
            <p:nvPr/>
          </p:nvSpPr>
          <p:spPr bwMode="auto">
            <a:xfrm>
              <a:off x="2835" y="1071"/>
              <a:ext cx="0" cy="13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4926" name="Line 166"/>
            <p:cNvSpPr>
              <a:spLocks noChangeShapeType="1"/>
            </p:cNvSpPr>
            <p:nvPr/>
          </p:nvSpPr>
          <p:spPr bwMode="auto">
            <a:xfrm>
              <a:off x="3016" y="1071"/>
              <a:ext cx="0" cy="13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195"/>
          <p:cNvGrpSpPr>
            <a:grpSpLocks/>
          </p:cNvGrpSpPr>
          <p:nvPr/>
        </p:nvGrpSpPr>
        <p:grpSpPr bwMode="auto">
          <a:xfrm>
            <a:off x="4788273" y="1969388"/>
            <a:ext cx="1582737" cy="2592387"/>
            <a:chOff x="3107" y="1026"/>
            <a:chExt cx="997" cy="1633"/>
          </a:xfrm>
        </p:grpSpPr>
        <p:sp>
          <p:nvSpPr>
            <p:cNvPr id="34913" name="Line 49"/>
            <p:cNvSpPr>
              <a:spLocks noChangeShapeType="1"/>
            </p:cNvSpPr>
            <p:nvPr/>
          </p:nvSpPr>
          <p:spPr bwMode="auto">
            <a:xfrm>
              <a:off x="3606" y="1026"/>
              <a:ext cx="0" cy="16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4914" name="AutoShape 50"/>
            <p:cNvSpPr>
              <a:spLocks noChangeArrowheads="1"/>
            </p:cNvSpPr>
            <p:nvPr/>
          </p:nvSpPr>
          <p:spPr bwMode="auto">
            <a:xfrm>
              <a:off x="3107" y="1298"/>
              <a:ext cx="408" cy="182"/>
            </a:xfrm>
            <a:prstGeom prst="leftArrow">
              <a:avLst>
                <a:gd name="adj1" fmla="val 50000"/>
                <a:gd name="adj2" fmla="val 5604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>
                <a:solidFill>
                  <a:srgbClr val="000000"/>
                </a:solidFill>
              </a:endParaRPr>
            </a:p>
          </p:txBody>
        </p:sp>
        <p:sp>
          <p:nvSpPr>
            <p:cNvPr id="34915" name="AutoShape 52"/>
            <p:cNvSpPr>
              <a:spLocks noChangeArrowheads="1"/>
            </p:cNvSpPr>
            <p:nvPr/>
          </p:nvSpPr>
          <p:spPr bwMode="auto">
            <a:xfrm rot="10800000">
              <a:off x="3696" y="1298"/>
              <a:ext cx="408" cy="182"/>
            </a:xfrm>
            <a:prstGeom prst="leftArrow">
              <a:avLst>
                <a:gd name="adj1" fmla="val 50000"/>
                <a:gd name="adj2" fmla="val 5604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196"/>
          <p:cNvGrpSpPr>
            <a:grpSpLocks/>
          </p:cNvGrpSpPr>
          <p:nvPr/>
        </p:nvGrpSpPr>
        <p:grpSpPr bwMode="auto">
          <a:xfrm>
            <a:off x="1494210" y="1466151"/>
            <a:ext cx="6699250" cy="2808288"/>
            <a:chOff x="1032" y="618"/>
            <a:chExt cx="4220" cy="1769"/>
          </a:xfrm>
        </p:grpSpPr>
        <p:sp>
          <p:nvSpPr>
            <p:cNvPr id="34846" name="Freeform 56"/>
            <p:cNvSpPr>
              <a:spLocks/>
            </p:cNvSpPr>
            <p:nvPr/>
          </p:nvSpPr>
          <p:spPr bwMode="auto">
            <a:xfrm>
              <a:off x="1032" y="1006"/>
              <a:ext cx="4220" cy="1305"/>
            </a:xfrm>
            <a:custGeom>
              <a:avLst/>
              <a:gdLst>
                <a:gd name="T0" fmla="*/ 0 w 4220"/>
                <a:gd name="T1" fmla="*/ 1235 h 1305"/>
                <a:gd name="T2" fmla="*/ 285 w 4220"/>
                <a:gd name="T3" fmla="*/ 1275 h 1305"/>
                <a:gd name="T4" fmla="*/ 593 w 4220"/>
                <a:gd name="T5" fmla="*/ 1275 h 1305"/>
                <a:gd name="T6" fmla="*/ 662 w 4220"/>
                <a:gd name="T7" fmla="*/ 1264 h 1305"/>
                <a:gd name="T8" fmla="*/ 719 w 4220"/>
                <a:gd name="T9" fmla="*/ 1252 h 1305"/>
                <a:gd name="T10" fmla="*/ 1580 w 4220"/>
                <a:gd name="T11" fmla="*/ 1258 h 1305"/>
                <a:gd name="T12" fmla="*/ 1991 w 4220"/>
                <a:gd name="T13" fmla="*/ 1247 h 1305"/>
                <a:gd name="T14" fmla="*/ 2036 w 4220"/>
                <a:gd name="T15" fmla="*/ 1224 h 1305"/>
                <a:gd name="T16" fmla="*/ 2065 w 4220"/>
                <a:gd name="T17" fmla="*/ 1207 h 1305"/>
                <a:gd name="T18" fmla="*/ 2110 w 4220"/>
                <a:gd name="T19" fmla="*/ 1155 h 1305"/>
                <a:gd name="T20" fmla="*/ 2122 w 4220"/>
                <a:gd name="T21" fmla="*/ 1121 h 1305"/>
                <a:gd name="T22" fmla="*/ 2145 w 4220"/>
                <a:gd name="T23" fmla="*/ 1087 h 1305"/>
                <a:gd name="T24" fmla="*/ 2184 w 4220"/>
                <a:gd name="T25" fmla="*/ 859 h 1305"/>
                <a:gd name="T26" fmla="*/ 2230 w 4220"/>
                <a:gd name="T27" fmla="*/ 819 h 1305"/>
                <a:gd name="T28" fmla="*/ 2247 w 4220"/>
                <a:gd name="T29" fmla="*/ 808 h 1305"/>
                <a:gd name="T30" fmla="*/ 2299 w 4220"/>
                <a:gd name="T31" fmla="*/ 745 h 1305"/>
                <a:gd name="T32" fmla="*/ 2327 w 4220"/>
                <a:gd name="T33" fmla="*/ 676 h 1305"/>
                <a:gd name="T34" fmla="*/ 2338 w 4220"/>
                <a:gd name="T35" fmla="*/ 636 h 1305"/>
                <a:gd name="T36" fmla="*/ 2367 w 4220"/>
                <a:gd name="T37" fmla="*/ 511 h 1305"/>
                <a:gd name="T38" fmla="*/ 2395 w 4220"/>
                <a:gd name="T39" fmla="*/ 414 h 1305"/>
                <a:gd name="T40" fmla="*/ 2424 w 4220"/>
                <a:gd name="T41" fmla="*/ 334 h 1305"/>
                <a:gd name="T42" fmla="*/ 2453 w 4220"/>
                <a:gd name="T43" fmla="*/ 214 h 1305"/>
                <a:gd name="T44" fmla="*/ 2470 w 4220"/>
                <a:gd name="T45" fmla="*/ 163 h 1305"/>
                <a:gd name="T46" fmla="*/ 2555 w 4220"/>
                <a:gd name="T47" fmla="*/ 55 h 1305"/>
                <a:gd name="T48" fmla="*/ 2589 w 4220"/>
                <a:gd name="T49" fmla="*/ 83 h 1305"/>
                <a:gd name="T50" fmla="*/ 2635 w 4220"/>
                <a:gd name="T51" fmla="*/ 106 h 1305"/>
                <a:gd name="T52" fmla="*/ 2692 w 4220"/>
                <a:gd name="T53" fmla="*/ 197 h 1305"/>
                <a:gd name="T54" fmla="*/ 2726 w 4220"/>
                <a:gd name="T55" fmla="*/ 237 h 1305"/>
                <a:gd name="T56" fmla="*/ 2760 w 4220"/>
                <a:gd name="T57" fmla="*/ 340 h 1305"/>
                <a:gd name="T58" fmla="*/ 2863 w 4220"/>
                <a:gd name="T59" fmla="*/ 443 h 1305"/>
                <a:gd name="T60" fmla="*/ 2892 w 4220"/>
                <a:gd name="T61" fmla="*/ 465 h 1305"/>
                <a:gd name="T62" fmla="*/ 2897 w 4220"/>
                <a:gd name="T63" fmla="*/ 482 h 1305"/>
                <a:gd name="T64" fmla="*/ 2966 w 4220"/>
                <a:gd name="T65" fmla="*/ 517 h 1305"/>
                <a:gd name="T66" fmla="*/ 3097 w 4220"/>
                <a:gd name="T67" fmla="*/ 602 h 1305"/>
                <a:gd name="T68" fmla="*/ 3171 w 4220"/>
                <a:gd name="T69" fmla="*/ 608 h 1305"/>
                <a:gd name="T70" fmla="*/ 3205 w 4220"/>
                <a:gd name="T71" fmla="*/ 619 h 1305"/>
                <a:gd name="T72" fmla="*/ 3262 w 4220"/>
                <a:gd name="T73" fmla="*/ 659 h 1305"/>
                <a:gd name="T74" fmla="*/ 3308 w 4220"/>
                <a:gd name="T75" fmla="*/ 745 h 1305"/>
                <a:gd name="T76" fmla="*/ 3405 w 4220"/>
                <a:gd name="T77" fmla="*/ 825 h 1305"/>
                <a:gd name="T78" fmla="*/ 3439 w 4220"/>
                <a:gd name="T79" fmla="*/ 853 h 1305"/>
                <a:gd name="T80" fmla="*/ 3508 w 4220"/>
                <a:gd name="T81" fmla="*/ 876 h 1305"/>
                <a:gd name="T82" fmla="*/ 3605 w 4220"/>
                <a:gd name="T83" fmla="*/ 927 h 1305"/>
                <a:gd name="T84" fmla="*/ 3867 w 4220"/>
                <a:gd name="T85" fmla="*/ 967 h 1305"/>
                <a:gd name="T86" fmla="*/ 3992 w 4220"/>
                <a:gd name="T87" fmla="*/ 973 h 1305"/>
                <a:gd name="T88" fmla="*/ 4220 w 4220"/>
                <a:gd name="T89" fmla="*/ 967 h 130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220"/>
                <a:gd name="T136" fmla="*/ 0 h 1305"/>
                <a:gd name="T137" fmla="*/ 4220 w 4220"/>
                <a:gd name="T138" fmla="*/ 1305 h 130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220" h="1305">
                  <a:moveTo>
                    <a:pt x="0" y="1235"/>
                  </a:moveTo>
                  <a:cubicBezTo>
                    <a:pt x="94" y="1254"/>
                    <a:pt x="189" y="1268"/>
                    <a:pt x="285" y="1275"/>
                  </a:cubicBezTo>
                  <a:cubicBezTo>
                    <a:pt x="399" y="1305"/>
                    <a:pt x="316" y="1285"/>
                    <a:pt x="593" y="1275"/>
                  </a:cubicBezTo>
                  <a:cubicBezTo>
                    <a:pt x="599" y="1275"/>
                    <a:pt x="652" y="1266"/>
                    <a:pt x="662" y="1264"/>
                  </a:cubicBezTo>
                  <a:cubicBezTo>
                    <a:pt x="681" y="1260"/>
                    <a:pt x="719" y="1252"/>
                    <a:pt x="719" y="1252"/>
                  </a:cubicBezTo>
                  <a:cubicBezTo>
                    <a:pt x="1006" y="1254"/>
                    <a:pt x="1293" y="1258"/>
                    <a:pt x="1580" y="1258"/>
                  </a:cubicBezTo>
                  <a:cubicBezTo>
                    <a:pt x="1957" y="1258"/>
                    <a:pt x="1848" y="1287"/>
                    <a:pt x="1991" y="1247"/>
                  </a:cubicBezTo>
                  <a:cubicBezTo>
                    <a:pt x="2005" y="1232"/>
                    <a:pt x="2017" y="1231"/>
                    <a:pt x="2036" y="1224"/>
                  </a:cubicBezTo>
                  <a:cubicBezTo>
                    <a:pt x="2069" y="1191"/>
                    <a:pt x="2025" y="1231"/>
                    <a:pt x="2065" y="1207"/>
                  </a:cubicBezTo>
                  <a:cubicBezTo>
                    <a:pt x="2084" y="1196"/>
                    <a:pt x="2095" y="1171"/>
                    <a:pt x="2110" y="1155"/>
                  </a:cubicBezTo>
                  <a:cubicBezTo>
                    <a:pt x="2114" y="1144"/>
                    <a:pt x="2115" y="1131"/>
                    <a:pt x="2122" y="1121"/>
                  </a:cubicBezTo>
                  <a:cubicBezTo>
                    <a:pt x="2130" y="1110"/>
                    <a:pt x="2145" y="1087"/>
                    <a:pt x="2145" y="1087"/>
                  </a:cubicBezTo>
                  <a:cubicBezTo>
                    <a:pt x="2148" y="1003"/>
                    <a:pt x="2147" y="933"/>
                    <a:pt x="2184" y="859"/>
                  </a:cubicBezTo>
                  <a:cubicBezTo>
                    <a:pt x="2195" y="837"/>
                    <a:pt x="2208" y="834"/>
                    <a:pt x="2230" y="819"/>
                  </a:cubicBezTo>
                  <a:cubicBezTo>
                    <a:pt x="2236" y="815"/>
                    <a:pt x="2247" y="808"/>
                    <a:pt x="2247" y="808"/>
                  </a:cubicBezTo>
                  <a:cubicBezTo>
                    <a:pt x="2265" y="780"/>
                    <a:pt x="2272" y="761"/>
                    <a:pt x="2299" y="745"/>
                  </a:cubicBezTo>
                  <a:cubicBezTo>
                    <a:pt x="2306" y="720"/>
                    <a:pt x="2320" y="700"/>
                    <a:pt x="2327" y="676"/>
                  </a:cubicBezTo>
                  <a:cubicBezTo>
                    <a:pt x="2331" y="663"/>
                    <a:pt x="2338" y="636"/>
                    <a:pt x="2338" y="636"/>
                  </a:cubicBezTo>
                  <a:cubicBezTo>
                    <a:pt x="2341" y="585"/>
                    <a:pt x="2325" y="538"/>
                    <a:pt x="2367" y="511"/>
                  </a:cubicBezTo>
                  <a:cubicBezTo>
                    <a:pt x="2387" y="480"/>
                    <a:pt x="2375" y="445"/>
                    <a:pt x="2395" y="414"/>
                  </a:cubicBezTo>
                  <a:cubicBezTo>
                    <a:pt x="2402" y="385"/>
                    <a:pt x="2404" y="356"/>
                    <a:pt x="2424" y="334"/>
                  </a:cubicBezTo>
                  <a:cubicBezTo>
                    <a:pt x="2433" y="294"/>
                    <a:pt x="2443" y="254"/>
                    <a:pt x="2453" y="214"/>
                  </a:cubicBezTo>
                  <a:cubicBezTo>
                    <a:pt x="2457" y="197"/>
                    <a:pt x="2470" y="163"/>
                    <a:pt x="2470" y="163"/>
                  </a:cubicBezTo>
                  <a:cubicBezTo>
                    <a:pt x="2478" y="86"/>
                    <a:pt x="2482" y="77"/>
                    <a:pt x="2555" y="55"/>
                  </a:cubicBezTo>
                  <a:cubicBezTo>
                    <a:pt x="2594" y="0"/>
                    <a:pt x="2583" y="65"/>
                    <a:pt x="2589" y="83"/>
                  </a:cubicBezTo>
                  <a:cubicBezTo>
                    <a:pt x="2594" y="99"/>
                    <a:pt x="2622" y="102"/>
                    <a:pt x="2635" y="106"/>
                  </a:cubicBezTo>
                  <a:cubicBezTo>
                    <a:pt x="2642" y="186"/>
                    <a:pt x="2629" y="179"/>
                    <a:pt x="2692" y="197"/>
                  </a:cubicBezTo>
                  <a:cubicBezTo>
                    <a:pt x="2704" y="210"/>
                    <a:pt x="2718" y="221"/>
                    <a:pt x="2726" y="237"/>
                  </a:cubicBezTo>
                  <a:cubicBezTo>
                    <a:pt x="2743" y="271"/>
                    <a:pt x="2739" y="308"/>
                    <a:pt x="2760" y="340"/>
                  </a:cubicBezTo>
                  <a:cubicBezTo>
                    <a:pt x="2770" y="377"/>
                    <a:pt x="2825" y="430"/>
                    <a:pt x="2863" y="443"/>
                  </a:cubicBezTo>
                  <a:cubicBezTo>
                    <a:pt x="2872" y="451"/>
                    <a:pt x="2885" y="455"/>
                    <a:pt x="2892" y="465"/>
                  </a:cubicBezTo>
                  <a:cubicBezTo>
                    <a:pt x="2896" y="470"/>
                    <a:pt x="2894" y="477"/>
                    <a:pt x="2897" y="482"/>
                  </a:cubicBezTo>
                  <a:cubicBezTo>
                    <a:pt x="2910" y="505"/>
                    <a:pt x="2943" y="511"/>
                    <a:pt x="2966" y="517"/>
                  </a:cubicBezTo>
                  <a:cubicBezTo>
                    <a:pt x="3009" y="545"/>
                    <a:pt x="3043" y="595"/>
                    <a:pt x="3097" y="602"/>
                  </a:cubicBezTo>
                  <a:cubicBezTo>
                    <a:pt x="3122" y="605"/>
                    <a:pt x="3146" y="606"/>
                    <a:pt x="3171" y="608"/>
                  </a:cubicBezTo>
                  <a:cubicBezTo>
                    <a:pt x="3182" y="612"/>
                    <a:pt x="3195" y="613"/>
                    <a:pt x="3205" y="619"/>
                  </a:cubicBezTo>
                  <a:cubicBezTo>
                    <a:pt x="3226" y="632"/>
                    <a:pt x="3238" y="652"/>
                    <a:pt x="3262" y="659"/>
                  </a:cubicBezTo>
                  <a:cubicBezTo>
                    <a:pt x="3302" y="687"/>
                    <a:pt x="3285" y="716"/>
                    <a:pt x="3308" y="745"/>
                  </a:cubicBezTo>
                  <a:cubicBezTo>
                    <a:pt x="3337" y="782"/>
                    <a:pt x="3369" y="799"/>
                    <a:pt x="3405" y="825"/>
                  </a:cubicBezTo>
                  <a:cubicBezTo>
                    <a:pt x="3428" y="842"/>
                    <a:pt x="3414" y="842"/>
                    <a:pt x="3439" y="853"/>
                  </a:cubicBezTo>
                  <a:cubicBezTo>
                    <a:pt x="3459" y="862"/>
                    <a:pt x="3488" y="865"/>
                    <a:pt x="3508" y="876"/>
                  </a:cubicBezTo>
                  <a:cubicBezTo>
                    <a:pt x="3551" y="900"/>
                    <a:pt x="3553" y="918"/>
                    <a:pt x="3605" y="927"/>
                  </a:cubicBezTo>
                  <a:cubicBezTo>
                    <a:pt x="3694" y="958"/>
                    <a:pt x="3768" y="963"/>
                    <a:pt x="3867" y="967"/>
                  </a:cubicBezTo>
                  <a:cubicBezTo>
                    <a:pt x="3923" y="979"/>
                    <a:pt x="3918" y="979"/>
                    <a:pt x="3992" y="973"/>
                  </a:cubicBezTo>
                  <a:cubicBezTo>
                    <a:pt x="4090" y="956"/>
                    <a:pt x="4015" y="967"/>
                    <a:pt x="4220" y="9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89145" name="Text Box 57"/>
            <p:cNvSpPr txBox="1">
              <a:spLocks noChangeArrowheads="1"/>
            </p:cNvSpPr>
            <p:nvPr/>
          </p:nvSpPr>
          <p:spPr bwMode="auto">
            <a:xfrm>
              <a:off x="2745" y="618"/>
              <a:ext cx="1860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AR" sz="16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Divisor de </a:t>
              </a:r>
              <a:r>
                <a:rPr lang="es-AR" sz="16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águas</a:t>
              </a:r>
              <a:r>
                <a:rPr lang="es-AR" sz="16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da </a:t>
              </a:r>
              <a:r>
                <a:rPr lang="es-AR" sz="16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Gestão</a:t>
              </a:r>
              <a:r>
                <a:rPr lang="es-AR" sz="16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de RH no Brasil </a:t>
              </a:r>
            </a:p>
          </p:txBody>
        </p:sp>
        <p:grpSp>
          <p:nvGrpSpPr>
            <p:cNvPr id="34848" name="Group 100"/>
            <p:cNvGrpSpPr>
              <a:grpSpLocks/>
            </p:cNvGrpSpPr>
            <p:nvPr/>
          </p:nvGrpSpPr>
          <p:grpSpPr bwMode="auto">
            <a:xfrm>
              <a:off x="3152" y="1480"/>
              <a:ext cx="176" cy="368"/>
              <a:chOff x="1284" y="1312"/>
              <a:chExt cx="1620" cy="1959"/>
            </a:xfrm>
          </p:grpSpPr>
          <p:sp>
            <p:nvSpPr>
              <p:cNvPr id="34904" name="AutoShape 101"/>
              <p:cNvSpPr>
                <a:spLocks noChangeAspect="1" noChangeArrowheads="1" noTextEdit="1"/>
              </p:cNvSpPr>
              <p:nvPr/>
            </p:nvSpPr>
            <p:spPr bwMode="auto">
              <a:xfrm>
                <a:off x="1284" y="1312"/>
                <a:ext cx="1620" cy="19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905" name="Freeform 102"/>
              <p:cNvSpPr>
                <a:spLocks/>
              </p:cNvSpPr>
              <p:nvPr/>
            </p:nvSpPr>
            <p:spPr bwMode="auto">
              <a:xfrm>
                <a:off x="1977" y="2370"/>
                <a:ext cx="242" cy="812"/>
              </a:xfrm>
              <a:custGeom>
                <a:avLst/>
                <a:gdLst>
                  <a:gd name="T0" fmla="*/ 0 w 725"/>
                  <a:gd name="T1" fmla="*/ 0 h 2435"/>
                  <a:gd name="T2" fmla="*/ 0 w 725"/>
                  <a:gd name="T3" fmla="*/ 0 h 2435"/>
                  <a:gd name="T4" fmla="*/ 0 w 725"/>
                  <a:gd name="T5" fmla="*/ 0 h 2435"/>
                  <a:gd name="T6" fmla="*/ 0 w 725"/>
                  <a:gd name="T7" fmla="*/ 0 h 2435"/>
                  <a:gd name="T8" fmla="*/ 0 w 725"/>
                  <a:gd name="T9" fmla="*/ 0 h 2435"/>
                  <a:gd name="T10" fmla="*/ 0 w 725"/>
                  <a:gd name="T11" fmla="*/ 0 h 2435"/>
                  <a:gd name="T12" fmla="*/ 0 w 725"/>
                  <a:gd name="T13" fmla="*/ 0 h 2435"/>
                  <a:gd name="T14" fmla="*/ 0 w 725"/>
                  <a:gd name="T15" fmla="*/ 0 h 2435"/>
                  <a:gd name="T16" fmla="*/ 0 w 725"/>
                  <a:gd name="T17" fmla="*/ 0 h 2435"/>
                  <a:gd name="T18" fmla="*/ 0 w 725"/>
                  <a:gd name="T19" fmla="*/ 0 h 2435"/>
                  <a:gd name="T20" fmla="*/ 0 w 725"/>
                  <a:gd name="T21" fmla="*/ 0 h 2435"/>
                  <a:gd name="T22" fmla="*/ 0 w 725"/>
                  <a:gd name="T23" fmla="*/ 0 h 2435"/>
                  <a:gd name="T24" fmla="*/ 0 w 725"/>
                  <a:gd name="T25" fmla="*/ 0 h 2435"/>
                  <a:gd name="T26" fmla="*/ 0 w 725"/>
                  <a:gd name="T27" fmla="*/ 0 h 2435"/>
                  <a:gd name="T28" fmla="*/ 0 w 725"/>
                  <a:gd name="T29" fmla="*/ 0 h 2435"/>
                  <a:gd name="T30" fmla="*/ 0 w 725"/>
                  <a:gd name="T31" fmla="*/ 0 h 2435"/>
                  <a:gd name="T32" fmla="*/ 0 w 725"/>
                  <a:gd name="T33" fmla="*/ 0 h 2435"/>
                  <a:gd name="T34" fmla="*/ 0 w 725"/>
                  <a:gd name="T35" fmla="*/ 0 h 2435"/>
                  <a:gd name="T36" fmla="*/ 0 w 725"/>
                  <a:gd name="T37" fmla="*/ 0 h 2435"/>
                  <a:gd name="T38" fmla="*/ 0 w 725"/>
                  <a:gd name="T39" fmla="*/ 0 h 2435"/>
                  <a:gd name="T40" fmla="*/ 0 w 725"/>
                  <a:gd name="T41" fmla="*/ 0 h 2435"/>
                  <a:gd name="T42" fmla="*/ 0 w 725"/>
                  <a:gd name="T43" fmla="*/ 0 h 2435"/>
                  <a:gd name="T44" fmla="*/ 0 w 725"/>
                  <a:gd name="T45" fmla="*/ 0 h 2435"/>
                  <a:gd name="T46" fmla="*/ 0 w 725"/>
                  <a:gd name="T47" fmla="*/ 0 h 2435"/>
                  <a:gd name="T48" fmla="*/ 0 w 725"/>
                  <a:gd name="T49" fmla="*/ 0 h 2435"/>
                  <a:gd name="T50" fmla="*/ 0 w 725"/>
                  <a:gd name="T51" fmla="*/ 0 h 2435"/>
                  <a:gd name="T52" fmla="*/ 0 w 725"/>
                  <a:gd name="T53" fmla="*/ 0 h 2435"/>
                  <a:gd name="T54" fmla="*/ 0 w 725"/>
                  <a:gd name="T55" fmla="*/ 0 h 2435"/>
                  <a:gd name="T56" fmla="*/ 0 w 725"/>
                  <a:gd name="T57" fmla="*/ 0 h 2435"/>
                  <a:gd name="T58" fmla="*/ 0 w 725"/>
                  <a:gd name="T59" fmla="*/ 0 h 2435"/>
                  <a:gd name="T60" fmla="*/ 0 w 725"/>
                  <a:gd name="T61" fmla="*/ 0 h 2435"/>
                  <a:gd name="T62" fmla="*/ 0 w 725"/>
                  <a:gd name="T63" fmla="*/ 0 h 24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25"/>
                  <a:gd name="T97" fmla="*/ 0 h 2435"/>
                  <a:gd name="T98" fmla="*/ 725 w 725"/>
                  <a:gd name="T99" fmla="*/ 2435 h 243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25" h="2435">
                    <a:moveTo>
                      <a:pt x="69" y="183"/>
                    </a:moveTo>
                    <a:lnTo>
                      <a:pt x="130" y="377"/>
                    </a:lnTo>
                    <a:lnTo>
                      <a:pt x="95" y="489"/>
                    </a:lnTo>
                    <a:lnTo>
                      <a:pt x="132" y="543"/>
                    </a:lnTo>
                    <a:lnTo>
                      <a:pt x="154" y="646"/>
                    </a:lnTo>
                    <a:lnTo>
                      <a:pt x="154" y="2211"/>
                    </a:lnTo>
                    <a:lnTo>
                      <a:pt x="117" y="2211"/>
                    </a:lnTo>
                    <a:lnTo>
                      <a:pt x="117" y="2314"/>
                    </a:lnTo>
                    <a:lnTo>
                      <a:pt x="79" y="2314"/>
                    </a:lnTo>
                    <a:lnTo>
                      <a:pt x="66" y="2348"/>
                    </a:lnTo>
                    <a:lnTo>
                      <a:pt x="37" y="2374"/>
                    </a:lnTo>
                    <a:lnTo>
                      <a:pt x="0" y="2380"/>
                    </a:lnTo>
                    <a:lnTo>
                      <a:pt x="0" y="2435"/>
                    </a:lnTo>
                    <a:lnTo>
                      <a:pt x="687" y="2435"/>
                    </a:lnTo>
                    <a:lnTo>
                      <a:pt x="687" y="2380"/>
                    </a:lnTo>
                    <a:lnTo>
                      <a:pt x="648" y="2374"/>
                    </a:lnTo>
                    <a:lnTo>
                      <a:pt x="621" y="2348"/>
                    </a:lnTo>
                    <a:lnTo>
                      <a:pt x="606" y="2314"/>
                    </a:lnTo>
                    <a:lnTo>
                      <a:pt x="569" y="2314"/>
                    </a:lnTo>
                    <a:lnTo>
                      <a:pt x="569" y="2211"/>
                    </a:lnTo>
                    <a:lnTo>
                      <a:pt x="533" y="2211"/>
                    </a:lnTo>
                    <a:lnTo>
                      <a:pt x="533" y="772"/>
                    </a:lnTo>
                    <a:lnTo>
                      <a:pt x="529" y="584"/>
                    </a:lnTo>
                    <a:lnTo>
                      <a:pt x="510" y="429"/>
                    </a:lnTo>
                    <a:lnTo>
                      <a:pt x="528" y="376"/>
                    </a:lnTo>
                    <a:lnTo>
                      <a:pt x="606" y="262"/>
                    </a:lnTo>
                    <a:lnTo>
                      <a:pt x="725" y="183"/>
                    </a:lnTo>
                    <a:lnTo>
                      <a:pt x="588" y="196"/>
                    </a:lnTo>
                    <a:lnTo>
                      <a:pt x="627" y="40"/>
                    </a:lnTo>
                    <a:lnTo>
                      <a:pt x="568" y="0"/>
                    </a:lnTo>
                    <a:lnTo>
                      <a:pt x="492" y="183"/>
                    </a:lnTo>
                    <a:lnTo>
                      <a:pt x="69" y="18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600"/>
                  </a:gs>
                  <a:gs pos="50000">
                    <a:srgbClr val="645A36"/>
                  </a:gs>
                  <a:gs pos="100000">
                    <a:srgbClr val="009600"/>
                  </a:gs>
                </a:gsLst>
                <a:lin ang="0" scaled="1"/>
              </a:gra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906" name="Freeform 103"/>
              <p:cNvSpPr>
                <a:spLocks/>
              </p:cNvSpPr>
              <p:nvPr/>
            </p:nvSpPr>
            <p:spPr bwMode="auto">
              <a:xfrm>
                <a:off x="1645" y="2211"/>
                <a:ext cx="524" cy="328"/>
              </a:xfrm>
              <a:custGeom>
                <a:avLst/>
                <a:gdLst>
                  <a:gd name="T0" fmla="*/ 0 w 1571"/>
                  <a:gd name="T1" fmla="*/ 0 h 982"/>
                  <a:gd name="T2" fmla="*/ 0 w 1571"/>
                  <a:gd name="T3" fmla="*/ 0 h 982"/>
                  <a:gd name="T4" fmla="*/ 0 w 1571"/>
                  <a:gd name="T5" fmla="*/ 0 h 982"/>
                  <a:gd name="T6" fmla="*/ 0 w 1571"/>
                  <a:gd name="T7" fmla="*/ 0 h 982"/>
                  <a:gd name="T8" fmla="*/ 0 w 1571"/>
                  <a:gd name="T9" fmla="*/ 0 h 982"/>
                  <a:gd name="T10" fmla="*/ 0 w 1571"/>
                  <a:gd name="T11" fmla="*/ 0 h 982"/>
                  <a:gd name="T12" fmla="*/ 0 w 1571"/>
                  <a:gd name="T13" fmla="*/ 0 h 982"/>
                  <a:gd name="T14" fmla="*/ 0 w 1571"/>
                  <a:gd name="T15" fmla="*/ 0 h 982"/>
                  <a:gd name="T16" fmla="*/ 0 w 1571"/>
                  <a:gd name="T17" fmla="*/ 0 h 982"/>
                  <a:gd name="T18" fmla="*/ 0 w 1571"/>
                  <a:gd name="T19" fmla="*/ 0 h 982"/>
                  <a:gd name="T20" fmla="*/ 0 w 1571"/>
                  <a:gd name="T21" fmla="*/ 0 h 982"/>
                  <a:gd name="T22" fmla="*/ 0 w 1571"/>
                  <a:gd name="T23" fmla="*/ 0 h 982"/>
                  <a:gd name="T24" fmla="*/ 0 w 1571"/>
                  <a:gd name="T25" fmla="*/ 0 h 982"/>
                  <a:gd name="T26" fmla="*/ 0 w 1571"/>
                  <a:gd name="T27" fmla="*/ 0 h 982"/>
                  <a:gd name="T28" fmla="*/ 0 w 1571"/>
                  <a:gd name="T29" fmla="*/ 0 h 982"/>
                  <a:gd name="T30" fmla="*/ 0 w 1571"/>
                  <a:gd name="T31" fmla="*/ 0 h 982"/>
                  <a:gd name="T32" fmla="*/ 0 w 1571"/>
                  <a:gd name="T33" fmla="*/ 0 h 982"/>
                  <a:gd name="T34" fmla="*/ 0 w 1571"/>
                  <a:gd name="T35" fmla="*/ 0 h 982"/>
                  <a:gd name="T36" fmla="*/ 0 w 1571"/>
                  <a:gd name="T37" fmla="*/ 0 h 982"/>
                  <a:gd name="T38" fmla="*/ 0 w 1571"/>
                  <a:gd name="T39" fmla="*/ 0 h 982"/>
                  <a:gd name="T40" fmla="*/ 0 w 1571"/>
                  <a:gd name="T41" fmla="*/ 0 h 982"/>
                  <a:gd name="T42" fmla="*/ 0 w 1571"/>
                  <a:gd name="T43" fmla="*/ 0 h 982"/>
                  <a:gd name="T44" fmla="*/ 0 w 1571"/>
                  <a:gd name="T45" fmla="*/ 0 h 982"/>
                  <a:gd name="T46" fmla="*/ 0 w 1571"/>
                  <a:gd name="T47" fmla="*/ 0 h 982"/>
                  <a:gd name="T48" fmla="*/ 0 w 1571"/>
                  <a:gd name="T49" fmla="*/ 0 h 982"/>
                  <a:gd name="T50" fmla="*/ 0 w 1571"/>
                  <a:gd name="T51" fmla="*/ 0 h 982"/>
                  <a:gd name="T52" fmla="*/ 0 w 1571"/>
                  <a:gd name="T53" fmla="*/ 0 h 982"/>
                  <a:gd name="T54" fmla="*/ 0 w 1571"/>
                  <a:gd name="T55" fmla="*/ 0 h 982"/>
                  <a:gd name="T56" fmla="*/ 0 w 1571"/>
                  <a:gd name="T57" fmla="*/ 0 h 982"/>
                  <a:gd name="T58" fmla="*/ 0 w 1571"/>
                  <a:gd name="T59" fmla="*/ 0 h 982"/>
                  <a:gd name="T60" fmla="*/ 0 w 1571"/>
                  <a:gd name="T61" fmla="*/ 0 h 982"/>
                  <a:gd name="T62" fmla="*/ 0 w 1571"/>
                  <a:gd name="T63" fmla="*/ 0 h 982"/>
                  <a:gd name="T64" fmla="*/ 0 w 1571"/>
                  <a:gd name="T65" fmla="*/ 0 h 982"/>
                  <a:gd name="T66" fmla="*/ 0 w 1571"/>
                  <a:gd name="T67" fmla="*/ 0 h 982"/>
                  <a:gd name="T68" fmla="*/ 0 w 1571"/>
                  <a:gd name="T69" fmla="*/ 0 h 982"/>
                  <a:gd name="T70" fmla="*/ 0 w 1571"/>
                  <a:gd name="T71" fmla="*/ 0 h 982"/>
                  <a:gd name="T72" fmla="*/ 0 w 1571"/>
                  <a:gd name="T73" fmla="*/ 0 h 982"/>
                  <a:gd name="T74" fmla="*/ 0 w 1571"/>
                  <a:gd name="T75" fmla="*/ 0 h 982"/>
                  <a:gd name="T76" fmla="*/ 0 w 1571"/>
                  <a:gd name="T77" fmla="*/ 0 h 98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571"/>
                  <a:gd name="T118" fmla="*/ 0 h 982"/>
                  <a:gd name="T119" fmla="*/ 1571 w 1571"/>
                  <a:gd name="T120" fmla="*/ 982 h 98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571" h="982">
                    <a:moveTo>
                      <a:pt x="1066" y="659"/>
                    </a:moveTo>
                    <a:lnTo>
                      <a:pt x="990" y="725"/>
                    </a:lnTo>
                    <a:lnTo>
                      <a:pt x="1127" y="853"/>
                    </a:lnTo>
                    <a:lnTo>
                      <a:pt x="1092" y="965"/>
                    </a:lnTo>
                    <a:lnTo>
                      <a:pt x="1072" y="977"/>
                    </a:lnTo>
                    <a:lnTo>
                      <a:pt x="1046" y="982"/>
                    </a:lnTo>
                    <a:lnTo>
                      <a:pt x="1019" y="972"/>
                    </a:lnTo>
                    <a:lnTo>
                      <a:pt x="1002" y="952"/>
                    </a:lnTo>
                    <a:lnTo>
                      <a:pt x="997" y="925"/>
                    </a:lnTo>
                    <a:lnTo>
                      <a:pt x="972" y="934"/>
                    </a:lnTo>
                    <a:lnTo>
                      <a:pt x="918" y="926"/>
                    </a:lnTo>
                    <a:lnTo>
                      <a:pt x="862" y="905"/>
                    </a:lnTo>
                    <a:lnTo>
                      <a:pt x="835" y="925"/>
                    </a:lnTo>
                    <a:lnTo>
                      <a:pt x="803" y="946"/>
                    </a:lnTo>
                    <a:lnTo>
                      <a:pt x="771" y="941"/>
                    </a:lnTo>
                    <a:lnTo>
                      <a:pt x="757" y="925"/>
                    </a:lnTo>
                    <a:lnTo>
                      <a:pt x="744" y="893"/>
                    </a:lnTo>
                    <a:lnTo>
                      <a:pt x="699" y="905"/>
                    </a:lnTo>
                    <a:lnTo>
                      <a:pt x="659" y="893"/>
                    </a:lnTo>
                    <a:lnTo>
                      <a:pt x="647" y="853"/>
                    </a:lnTo>
                    <a:lnTo>
                      <a:pt x="646" y="822"/>
                    </a:lnTo>
                    <a:lnTo>
                      <a:pt x="659" y="788"/>
                    </a:lnTo>
                    <a:lnTo>
                      <a:pt x="651" y="796"/>
                    </a:lnTo>
                    <a:lnTo>
                      <a:pt x="604" y="824"/>
                    </a:lnTo>
                    <a:lnTo>
                      <a:pt x="563" y="847"/>
                    </a:lnTo>
                    <a:lnTo>
                      <a:pt x="507" y="853"/>
                    </a:lnTo>
                    <a:lnTo>
                      <a:pt x="472" y="840"/>
                    </a:lnTo>
                    <a:lnTo>
                      <a:pt x="466" y="809"/>
                    </a:lnTo>
                    <a:lnTo>
                      <a:pt x="490" y="738"/>
                    </a:lnTo>
                    <a:lnTo>
                      <a:pt x="407" y="780"/>
                    </a:lnTo>
                    <a:lnTo>
                      <a:pt x="310" y="805"/>
                    </a:lnTo>
                    <a:lnTo>
                      <a:pt x="247" y="805"/>
                    </a:lnTo>
                    <a:lnTo>
                      <a:pt x="217" y="787"/>
                    </a:lnTo>
                    <a:lnTo>
                      <a:pt x="211" y="762"/>
                    </a:lnTo>
                    <a:lnTo>
                      <a:pt x="215" y="738"/>
                    </a:lnTo>
                    <a:lnTo>
                      <a:pt x="179" y="738"/>
                    </a:lnTo>
                    <a:lnTo>
                      <a:pt x="141" y="725"/>
                    </a:lnTo>
                    <a:lnTo>
                      <a:pt x="125" y="701"/>
                    </a:lnTo>
                    <a:lnTo>
                      <a:pt x="125" y="676"/>
                    </a:lnTo>
                    <a:lnTo>
                      <a:pt x="128" y="646"/>
                    </a:lnTo>
                    <a:lnTo>
                      <a:pt x="83" y="658"/>
                    </a:lnTo>
                    <a:lnTo>
                      <a:pt x="32" y="658"/>
                    </a:lnTo>
                    <a:lnTo>
                      <a:pt x="9" y="646"/>
                    </a:lnTo>
                    <a:lnTo>
                      <a:pt x="0" y="614"/>
                    </a:lnTo>
                    <a:lnTo>
                      <a:pt x="17" y="588"/>
                    </a:lnTo>
                    <a:lnTo>
                      <a:pt x="39" y="560"/>
                    </a:lnTo>
                    <a:lnTo>
                      <a:pt x="63" y="536"/>
                    </a:lnTo>
                    <a:lnTo>
                      <a:pt x="38" y="502"/>
                    </a:lnTo>
                    <a:lnTo>
                      <a:pt x="39" y="455"/>
                    </a:lnTo>
                    <a:lnTo>
                      <a:pt x="52" y="418"/>
                    </a:lnTo>
                    <a:lnTo>
                      <a:pt x="83" y="386"/>
                    </a:lnTo>
                    <a:lnTo>
                      <a:pt x="143" y="350"/>
                    </a:lnTo>
                    <a:lnTo>
                      <a:pt x="283" y="301"/>
                    </a:lnTo>
                    <a:lnTo>
                      <a:pt x="447" y="277"/>
                    </a:lnTo>
                    <a:lnTo>
                      <a:pt x="419" y="258"/>
                    </a:lnTo>
                    <a:lnTo>
                      <a:pt x="414" y="227"/>
                    </a:lnTo>
                    <a:lnTo>
                      <a:pt x="419" y="197"/>
                    </a:lnTo>
                    <a:lnTo>
                      <a:pt x="475" y="159"/>
                    </a:lnTo>
                    <a:lnTo>
                      <a:pt x="582" y="121"/>
                    </a:lnTo>
                    <a:lnTo>
                      <a:pt x="1092" y="298"/>
                    </a:lnTo>
                    <a:lnTo>
                      <a:pt x="1196" y="458"/>
                    </a:lnTo>
                    <a:lnTo>
                      <a:pt x="1196" y="394"/>
                    </a:lnTo>
                    <a:lnTo>
                      <a:pt x="1130" y="200"/>
                    </a:lnTo>
                    <a:lnTo>
                      <a:pt x="1142" y="117"/>
                    </a:lnTo>
                    <a:lnTo>
                      <a:pt x="1189" y="211"/>
                    </a:lnTo>
                    <a:lnTo>
                      <a:pt x="1189" y="78"/>
                    </a:lnTo>
                    <a:lnTo>
                      <a:pt x="1247" y="53"/>
                    </a:lnTo>
                    <a:lnTo>
                      <a:pt x="1259" y="107"/>
                    </a:lnTo>
                    <a:lnTo>
                      <a:pt x="1292" y="74"/>
                    </a:lnTo>
                    <a:lnTo>
                      <a:pt x="1286" y="31"/>
                    </a:lnTo>
                    <a:lnTo>
                      <a:pt x="1344" y="26"/>
                    </a:lnTo>
                    <a:lnTo>
                      <a:pt x="1370" y="354"/>
                    </a:lnTo>
                    <a:lnTo>
                      <a:pt x="1410" y="347"/>
                    </a:lnTo>
                    <a:lnTo>
                      <a:pt x="1422" y="0"/>
                    </a:lnTo>
                    <a:lnTo>
                      <a:pt x="1571" y="26"/>
                    </a:lnTo>
                    <a:lnTo>
                      <a:pt x="1481" y="503"/>
                    </a:lnTo>
                    <a:lnTo>
                      <a:pt x="1489" y="659"/>
                    </a:lnTo>
                    <a:lnTo>
                      <a:pt x="1066" y="659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907" name="Freeform 104"/>
              <p:cNvSpPr>
                <a:spLocks/>
              </p:cNvSpPr>
              <p:nvPr/>
            </p:nvSpPr>
            <p:spPr bwMode="auto">
              <a:xfrm>
                <a:off x="2154" y="2197"/>
                <a:ext cx="472" cy="430"/>
              </a:xfrm>
              <a:custGeom>
                <a:avLst/>
                <a:gdLst>
                  <a:gd name="T0" fmla="*/ 0 w 1418"/>
                  <a:gd name="T1" fmla="*/ 0 h 1290"/>
                  <a:gd name="T2" fmla="*/ 0 w 1418"/>
                  <a:gd name="T3" fmla="*/ 0 h 1290"/>
                  <a:gd name="T4" fmla="*/ 0 w 1418"/>
                  <a:gd name="T5" fmla="*/ 0 h 1290"/>
                  <a:gd name="T6" fmla="*/ 0 w 1418"/>
                  <a:gd name="T7" fmla="*/ 0 h 1290"/>
                  <a:gd name="T8" fmla="*/ 0 w 1418"/>
                  <a:gd name="T9" fmla="*/ 0 h 1290"/>
                  <a:gd name="T10" fmla="*/ 0 w 1418"/>
                  <a:gd name="T11" fmla="*/ 0 h 1290"/>
                  <a:gd name="T12" fmla="*/ 0 w 1418"/>
                  <a:gd name="T13" fmla="*/ 0 h 1290"/>
                  <a:gd name="T14" fmla="*/ 0 w 1418"/>
                  <a:gd name="T15" fmla="*/ 0 h 1290"/>
                  <a:gd name="T16" fmla="*/ 0 w 1418"/>
                  <a:gd name="T17" fmla="*/ 0 h 1290"/>
                  <a:gd name="T18" fmla="*/ 0 w 1418"/>
                  <a:gd name="T19" fmla="*/ 0 h 1290"/>
                  <a:gd name="T20" fmla="*/ 0 w 1418"/>
                  <a:gd name="T21" fmla="*/ 0 h 1290"/>
                  <a:gd name="T22" fmla="*/ 0 w 1418"/>
                  <a:gd name="T23" fmla="*/ 0 h 1290"/>
                  <a:gd name="T24" fmla="*/ 0 w 1418"/>
                  <a:gd name="T25" fmla="*/ 0 h 1290"/>
                  <a:gd name="T26" fmla="*/ 0 w 1418"/>
                  <a:gd name="T27" fmla="*/ 0 h 1290"/>
                  <a:gd name="T28" fmla="*/ 0 w 1418"/>
                  <a:gd name="T29" fmla="*/ 0 h 1290"/>
                  <a:gd name="T30" fmla="*/ 0 w 1418"/>
                  <a:gd name="T31" fmla="*/ 0 h 1290"/>
                  <a:gd name="T32" fmla="*/ 0 w 1418"/>
                  <a:gd name="T33" fmla="*/ 0 h 1290"/>
                  <a:gd name="T34" fmla="*/ 0 w 1418"/>
                  <a:gd name="T35" fmla="*/ 0 h 1290"/>
                  <a:gd name="T36" fmla="*/ 0 w 1418"/>
                  <a:gd name="T37" fmla="*/ 0 h 1290"/>
                  <a:gd name="T38" fmla="*/ 0 w 1418"/>
                  <a:gd name="T39" fmla="*/ 0 h 1290"/>
                  <a:gd name="T40" fmla="*/ 0 w 1418"/>
                  <a:gd name="T41" fmla="*/ 0 h 1290"/>
                  <a:gd name="T42" fmla="*/ 0 w 1418"/>
                  <a:gd name="T43" fmla="*/ 0 h 1290"/>
                  <a:gd name="T44" fmla="*/ 0 w 1418"/>
                  <a:gd name="T45" fmla="*/ 0 h 1290"/>
                  <a:gd name="T46" fmla="*/ 0 w 1418"/>
                  <a:gd name="T47" fmla="*/ 0 h 1290"/>
                  <a:gd name="T48" fmla="*/ 0 w 1418"/>
                  <a:gd name="T49" fmla="*/ 0 h 1290"/>
                  <a:gd name="T50" fmla="*/ 0 w 1418"/>
                  <a:gd name="T51" fmla="*/ 0 h 1290"/>
                  <a:gd name="T52" fmla="*/ 0 w 1418"/>
                  <a:gd name="T53" fmla="*/ 0 h 1290"/>
                  <a:gd name="T54" fmla="*/ 0 w 1418"/>
                  <a:gd name="T55" fmla="*/ 0 h 1290"/>
                  <a:gd name="T56" fmla="*/ 0 w 1418"/>
                  <a:gd name="T57" fmla="*/ 0 h 1290"/>
                  <a:gd name="T58" fmla="*/ 0 w 1418"/>
                  <a:gd name="T59" fmla="*/ 0 h 1290"/>
                  <a:gd name="T60" fmla="*/ 0 w 1418"/>
                  <a:gd name="T61" fmla="*/ 0 h 1290"/>
                  <a:gd name="T62" fmla="*/ 0 w 1418"/>
                  <a:gd name="T63" fmla="*/ 0 h 1290"/>
                  <a:gd name="T64" fmla="*/ 0 w 1418"/>
                  <a:gd name="T65" fmla="*/ 0 h 1290"/>
                  <a:gd name="T66" fmla="*/ 0 w 1418"/>
                  <a:gd name="T67" fmla="*/ 0 h 1290"/>
                  <a:gd name="T68" fmla="*/ 0 w 1418"/>
                  <a:gd name="T69" fmla="*/ 0 h 1290"/>
                  <a:gd name="T70" fmla="*/ 0 w 1418"/>
                  <a:gd name="T71" fmla="*/ 0 h 1290"/>
                  <a:gd name="T72" fmla="*/ 0 w 1418"/>
                  <a:gd name="T73" fmla="*/ 0 h 1290"/>
                  <a:gd name="T74" fmla="*/ 0 w 1418"/>
                  <a:gd name="T75" fmla="*/ 0 h 1290"/>
                  <a:gd name="T76" fmla="*/ 0 w 1418"/>
                  <a:gd name="T77" fmla="*/ 0 h 1290"/>
                  <a:gd name="T78" fmla="*/ 0 w 1418"/>
                  <a:gd name="T79" fmla="*/ 0 h 1290"/>
                  <a:gd name="T80" fmla="*/ 0 w 1418"/>
                  <a:gd name="T81" fmla="*/ 0 h 1290"/>
                  <a:gd name="T82" fmla="*/ 0 w 1418"/>
                  <a:gd name="T83" fmla="*/ 0 h 1290"/>
                  <a:gd name="T84" fmla="*/ 0 w 1418"/>
                  <a:gd name="T85" fmla="*/ 0 h 1290"/>
                  <a:gd name="T86" fmla="*/ 0 w 1418"/>
                  <a:gd name="T87" fmla="*/ 0 h 1290"/>
                  <a:gd name="T88" fmla="*/ 0 w 1418"/>
                  <a:gd name="T89" fmla="*/ 0 h 1290"/>
                  <a:gd name="T90" fmla="*/ 0 w 1418"/>
                  <a:gd name="T91" fmla="*/ 0 h 1290"/>
                  <a:gd name="T92" fmla="*/ 0 w 1418"/>
                  <a:gd name="T93" fmla="*/ 0 h 129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418"/>
                  <a:gd name="T142" fmla="*/ 0 h 1290"/>
                  <a:gd name="T143" fmla="*/ 1418 w 1418"/>
                  <a:gd name="T144" fmla="*/ 1290 h 129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418" h="1290">
                    <a:moveTo>
                      <a:pt x="0" y="1102"/>
                    </a:moveTo>
                    <a:lnTo>
                      <a:pt x="168" y="935"/>
                    </a:lnTo>
                    <a:lnTo>
                      <a:pt x="176" y="902"/>
                    </a:lnTo>
                    <a:lnTo>
                      <a:pt x="212" y="835"/>
                    </a:lnTo>
                    <a:lnTo>
                      <a:pt x="280" y="767"/>
                    </a:lnTo>
                    <a:lnTo>
                      <a:pt x="268" y="770"/>
                    </a:lnTo>
                    <a:lnTo>
                      <a:pt x="238" y="770"/>
                    </a:lnTo>
                    <a:lnTo>
                      <a:pt x="212" y="757"/>
                    </a:lnTo>
                    <a:lnTo>
                      <a:pt x="196" y="731"/>
                    </a:lnTo>
                    <a:lnTo>
                      <a:pt x="196" y="701"/>
                    </a:lnTo>
                    <a:lnTo>
                      <a:pt x="59" y="714"/>
                    </a:lnTo>
                    <a:lnTo>
                      <a:pt x="189" y="558"/>
                    </a:lnTo>
                    <a:lnTo>
                      <a:pt x="98" y="558"/>
                    </a:lnTo>
                    <a:lnTo>
                      <a:pt x="39" y="518"/>
                    </a:lnTo>
                    <a:lnTo>
                      <a:pt x="35" y="515"/>
                    </a:lnTo>
                    <a:lnTo>
                      <a:pt x="20" y="476"/>
                    </a:lnTo>
                    <a:lnTo>
                      <a:pt x="28" y="440"/>
                    </a:lnTo>
                    <a:lnTo>
                      <a:pt x="59" y="403"/>
                    </a:lnTo>
                    <a:lnTo>
                      <a:pt x="92" y="383"/>
                    </a:lnTo>
                    <a:lnTo>
                      <a:pt x="149" y="81"/>
                    </a:lnTo>
                    <a:lnTo>
                      <a:pt x="228" y="134"/>
                    </a:lnTo>
                    <a:lnTo>
                      <a:pt x="149" y="371"/>
                    </a:lnTo>
                    <a:lnTo>
                      <a:pt x="214" y="371"/>
                    </a:lnTo>
                    <a:lnTo>
                      <a:pt x="280" y="383"/>
                    </a:lnTo>
                    <a:lnTo>
                      <a:pt x="323" y="312"/>
                    </a:lnTo>
                    <a:lnTo>
                      <a:pt x="303" y="308"/>
                    </a:lnTo>
                    <a:lnTo>
                      <a:pt x="271" y="292"/>
                    </a:lnTo>
                    <a:lnTo>
                      <a:pt x="263" y="263"/>
                    </a:lnTo>
                    <a:lnTo>
                      <a:pt x="259" y="240"/>
                    </a:lnTo>
                    <a:lnTo>
                      <a:pt x="280" y="201"/>
                    </a:lnTo>
                    <a:lnTo>
                      <a:pt x="304" y="175"/>
                    </a:lnTo>
                    <a:lnTo>
                      <a:pt x="648" y="19"/>
                    </a:lnTo>
                    <a:lnTo>
                      <a:pt x="733" y="0"/>
                    </a:lnTo>
                    <a:lnTo>
                      <a:pt x="834" y="24"/>
                    </a:lnTo>
                    <a:lnTo>
                      <a:pt x="858" y="60"/>
                    </a:lnTo>
                    <a:lnTo>
                      <a:pt x="855" y="109"/>
                    </a:lnTo>
                    <a:lnTo>
                      <a:pt x="947" y="122"/>
                    </a:lnTo>
                    <a:lnTo>
                      <a:pt x="983" y="134"/>
                    </a:lnTo>
                    <a:lnTo>
                      <a:pt x="995" y="164"/>
                    </a:lnTo>
                    <a:lnTo>
                      <a:pt x="989" y="209"/>
                    </a:lnTo>
                    <a:lnTo>
                      <a:pt x="1074" y="213"/>
                    </a:lnTo>
                    <a:lnTo>
                      <a:pt x="1166" y="239"/>
                    </a:lnTo>
                    <a:lnTo>
                      <a:pt x="1194" y="272"/>
                    </a:lnTo>
                    <a:lnTo>
                      <a:pt x="1174" y="306"/>
                    </a:lnTo>
                    <a:lnTo>
                      <a:pt x="1212" y="310"/>
                    </a:lnTo>
                    <a:lnTo>
                      <a:pt x="1234" y="319"/>
                    </a:lnTo>
                    <a:lnTo>
                      <a:pt x="1253" y="344"/>
                    </a:lnTo>
                    <a:lnTo>
                      <a:pt x="1246" y="376"/>
                    </a:lnTo>
                    <a:lnTo>
                      <a:pt x="1219" y="400"/>
                    </a:lnTo>
                    <a:lnTo>
                      <a:pt x="1194" y="408"/>
                    </a:lnTo>
                    <a:lnTo>
                      <a:pt x="1202" y="408"/>
                    </a:lnTo>
                    <a:lnTo>
                      <a:pt x="1219" y="408"/>
                    </a:lnTo>
                    <a:lnTo>
                      <a:pt x="1236" y="421"/>
                    </a:lnTo>
                    <a:lnTo>
                      <a:pt x="1246" y="439"/>
                    </a:lnTo>
                    <a:lnTo>
                      <a:pt x="1246" y="454"/>
                    </a:lnTo>
                    <a:lnTo>
                      <a:pt x="1234" y="474"/>
                    </a:lnTo>
                    <a:lnTo>
                      <a:pt x="1214" y="487"/>
                    </a:lnTo>
                    <a:lnTo>
                      <a:pt x="1273" y="474"/>
                    </a:lnTo>
                    <a:lnTo>
                      <a:pt x="1326" y="478"/>
                    </a:lnTo>
                    <a:lnTo>
                      <a:pt x="1374" y="503"/>
                    </a:lnTo>
                    <a:lnTo>
                      <a:pt x="1396" y="532"/>
                    </a:lnTo>
                    <a:lnTo>
                      <a:pt x="1390" y="584"/>
                    </a:lnTo>
                    <a:lnTo>
                      <a:pt x="1350" y="630"/>
                    </a:lnTo>
                    <a:lnTo>
                      <a:pt x="1394" y="625"/>
                    </a:lnTo>
                    <a:lnTo>
                      <a:pt x="1418" y="644"/>
                    </a:lnTo>
                    <a:lnTo>
                      <a:pt x="1418" y="680"/>
                    </a:lnTo>
                    <a:lnTo>
                      <a:pt x="1388" y="724"/>
                    </a:lnTo>
                    <a:lnTo>
                      <a:pt x="1273" y="791"/>
                    </a:lnTo>
                    <a:lnTo>
                      <a:pt x="1326" y="791"/>
                    </a:lnTo>
                    <a:lnTo>
                      <a:pt x="1357" y="798"/>
                    </a:lnTo>
                    <a:lnTo>
                      <a:pt x="1363" y="835"/>
                    </a:lnTo>
                    <a:lnTo>
                      <a:pt x="1344" y="871"/>
                    </a:lnTo>
                    <a:lnTo>
                      <a:pt x="1320" y="902"/>
                    </a:lnTo>
                    <a:lnTo>
                      <a:pt x="1282" y="922"/>
                    </a:lnTo>
                    <a:lnTo>
                      <a:pt x="1190" y="934"/>
                    </a:lnTo>
                    <a:lnTo>
                      <a:pt x="1052" y="935"/>
                    </a:lnTo>
                    <a:lnTo>
                      <a:pt x="954" y="907"/>
                    </a:lnTo>
                    <a:lnTo>
                      <a:pt x="929" y="889"/>
                    </a:lnTo>
                    <a:lnTo>
                      <a:pt x="840" y="916"/>
                    </a:lnTo>
                    <a:lnTo>
                      <a:pt x="718" y="928"/>
                    </a:lnTo>
                    <a:lnTo>
                      <a:pt x="643" y="922"/>
                    </a:lnTo>
                    <a:lnTo>
                      <a:pt x="604" y="902"/>
                    </a:lnTo>
                    <a:lnTo>
                      <a:pt x="604" y="882"/>
                    </a:lnTo>
                    <a:lnTo>
                      <a:pt x="582" y="890"/>
                    </a:lnTo>
                    <a:lnTo>
                      <a:pt x="541" y="888"/>
                    </a:lnTo>
                    <a:lnTo>
                      <a:pt x="507" y="866"/>
                    </a:lnTo>
                    <a:lnTo>
                      <a:pt x="487" y="829"/>
                    </a:lnTo>
                    <a:lnTo>
                      <a:pt x="491" y="787"/>
                    </a:lnTo>
                    <a:lnTo>
                      <a:pt x="513" y="751"/>
                    </a:lnTo>
                    <a:lnTo>
                      <a:pt x="387" y="778"/>
                    </a:lnTo>
                    <a:lnTo>
                      <a:pt x="281" y="851"/>
                    </a:lnTo>
                    <a:lnTo>
                      <a:pt x="231" y="916"/>
                    </a:lnTo>
                    <a:lnTo>
                      <a:pt x="208" y="986"/>
                    </a:lnTo>
                    <a:lnTo>
                      <a:pt x="4" y="1290"/>
                    </a:lnTo>
                    <a:lnTo>
                      <a:pt x="0" y="1102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908" name="Freeform 105"/>
              <p:cNvSpPr>
                <a:spLocks/>
              </p:cNvSpPr>
              <p:nvPr/>
            </p:nvSpPr>
            <p:spPr bwMode="auto">
              <a:xfrm>
                <a:off x="1839" y="1731"/>
                <a:ext cx="897" cy="580"/>
              </a:xfrm>
              <a:custGeom>
                <a:avLst/>
                <a:gdLst>
                  <a:gd name="T0" fmla="*/ 0 w 2692"/>
                  <a:gd name="T1" fmla="*/ 0 h 1738"/>
                  <a:gd name="T2" fmla="*/ 0 w 2692"/>
                  <a:gd name="T3" fmla="*/ 0 h 1738"/>
                  <a:gd name="T4" fmla="*/ 0 w 2692"/>
                  <a:gd name="T5" fmla="*/ 0 h 1738"/>
                  <a:gd name="T6" fmla="*/ 0 w 2692"/>
                  <a:gd name="T7" fmla="*/ 0 h 1738"/>
                  <a:gd name="T8" fmla="*/ 0 w 2692"/>
                  <a:gd name="T9" fmla="*/ 0 h 1738"/>
                  <a:gd name="T10" fmla="*/ 0 w 2692"/>
                  <a:gd name="T11" fmla="*/ 0 h 1738"/>
                  <a:gd name="T12" fmla="*/ 0 w 2692"/>
                  <a:gd name="T13" fmla="*/ 0 h 1738"/>
                  <a:gd name="T14" fmla="*/ 0 w 2692"/>
                  <a:gd name="T15" fmla="*/ 0 h 1738"/>
                  <a:gd name="T16" fmla="*/ 0 w 2692"/>
                  <a:gd name="T17" fmla="*/ 0 h 1738"/>
                  <a:gd name="T18" fmla="*/ 0 w 2692"/>
                  <a:gd name="T19" fmla="*/ 0 h 1738"/>
                  <a:gd name="T20" fmla="*/ 0 w 2692"/>
                  <a:gd name="T21" fmla="*/ 0 h 1738"/>
                  <a:gd name="T22" fmla="*/ 0 w 2692"/>
                  <a:gd name="T23" fmla="*/ 0 h 1738"/>
                  <a:gd name="T24" fmla="*/ 0 w 2692"/>
                  <a:gd name="T25" fmla="*/ 0 h 1738"/>
                  <a:gd name="T26" fmla="*/ 0 w 2692"/>
                  <a:gd name="T27" fmla="*/ 0 h 1738"/>
                  <a:gd name="T28" fmla="*/ 0 w 2692"/>
                  <a:gd name="T29" fmla="*/ 0 h 1738"/>
                  <a:gd name="T30" fmla="*/ 0 w 2692"/>
                  <a:gd name="T31" fmla="*/ 0 h 1738"/>
                  <a:gd name="T32" fmla="*/ 0 w 2692"/>
                  <a:gd name="T33" fmla="*/ 0 h 1738"/>
                  <a:gd name="T34" fmla="*/ 0 w 2692"/>
                  <a:gd name="T35" fmla="*/ 0 h 1738"/>
                  <a:gd name="T36" fmla="*/ 0 w 2692"/>
                  <a:gd name="T37" fmla="*/ 0 h 1738"/>
                  <a:gd name="T38" fmla="*/ 0 w 2692"/>
                  <a:gd name="T39" fmla="*/ 0 h 1738"/>
                  <a:gd name="T40" fmla="*/ 0 w 2692"/>
                  <a:gd name="T41" fmla="*/ 0 h 1738"/>
                  <a:gd name="T42" fmla="*/ 0 w 2692"/>
                  <a:gd name="T43" fmla="*/ 0 h 1738"/>
                  <a:gd name="T44" fmla="*/ 0 w 2692"/>
                  <a:gd name="T45" fmla="*/ 0 h 1738"/>
                  <a:gd name="T46" fmla="*/ 0 w 2692"/>
                  <a:gd name="T47" fmla="*/ 0 h 1738"/>
                  <a:gd name="T48" fmla="*/ 0 w 2692"/>
                  <a:gd name="T49" fmla="*/ 0 h 1738"/>
                  <a:gd name="T50" fmla="*/ 0 w 2692"/>
                  <a:gd name="T51" fmla="*/ 0 h 1738"/>
                  <a:gd name="T52" fmla="*/ 0 w 2692"/>
                  <a:gd name="T53" fmla="*/ 0 h 1738"/>
                  <a:gd name="T54" fmla="*/ 0 w 2692"/>
                  <a:gd name="T55" fmla="*/ 0 h 1738"/>
                  <a:gd name="T56" fmla="*/ 0 w 2692"/>
                  <a:gd name="T57" fmla="*/ 0 h 1738"/>
                  <a:gd name="T58" fmla="*/ 0 w 2692"/>
                  <a:gd name="T59" fmla="*/ 0 h 1738"/>
                  <a:gd name="T60" fmla="*/ 0 w 2692"/>
                  <a:gd name="T61" fmla="*/ 0 h 1738"/>
                  <a:gd name="T62" fmla="*/ 0 w 2692"/>
                  <a:gd name="T63" fmla="*/ 0 h 1738"/>
                  <a:gd name="T64" fmla="*/ 0 w 2692"/>
                  <a:gd name="T65" fmla="*/ 0 h 1738"/>
                  <a:gd name="T66" fmla="*/ 0 w 2692"/>
                  <a:gd name="T67" fmla="*/ 0 h 1738"/>
                  <a:gd name="T68" fmla="*/ 0 w 2692"/>
                  <a:gd name="T69" fmla="*/ 0 h 1738"/>
                  <a:gd name="T70" fmla="*/ 0 w 2692"/>
                  <a:gd name="T71" fmla="*/ 0 h 1738"/>
                  <a:gd name="T72" fmla="*/ 0 w 2692"/>
                  <a:gd name="T73" fmla="*/ 0 h 1738"/>
                  <a:gd name="T74" fmla="*/ 0 w 2692"/>
                  <a:gd name="T75" fmla="*/ 0 h 1738"/>
                  <a:gd name="T76" fmla="*/ 0 w 2692"/>
                  <a:gd name="T77" fmla="*/ 0 h 1738"/>
                  <a:gd name="T78" fmla="*/ 0 w 2692"/>
                  <a:gd name="T79" fmla="*/ 0 h 1738"/>
                  <a:gd name="T80" fmla="*/ 0 w 2692"/>
                  <a:gd name="T81" fmla="*/ 0 h 1738"/>
                  <a:gd name="T82" fmla="*/ 0 w 2692"/>
                  <a:gd name="T83" fmla="*/ 0 h 1738"/>
                  <a:gd name="T84" fmla="*/ 0 w 2692"/>
                  <a:gd name="T85" fmla="*/ 0 h 1738"/>
                  <a:gd name="T86" fmla="*/ 0 w 2692"/>
                  <a:gd name="T87" fmla="*/ 0 h 1738"/>
                  <a:gd name="T88" fmla="*/ 0 w 2692"/>
                  <a:gd name="T89" fmla="*/ 0 h 1738"/>
                  <a:gd name="T90" fmla="*/ 0 w 2692"/>
                  <a:gd name="T91" fmla="*/ 0 h 1738"/>
                  <a:gd name="T92" fmla="*/ 0 w 2692"/>
                  <a:gd name="T93" fmla="*/ 0 h 1738"/>
                  <a:gd name="T94" fmla="*/ 0 w 2692"/>
                  <a:gd name="T95" fmla="*/ 0 h 1738"/>
                  <a:gd name="T96" fmla="*/ 0 w 2692"/>
                  <a:gd name="T97" fmla="*/ 0 h 1738"/>
                  <a:gd name="T98" fmla="*/ 0 w 2692"/>
                  <a:gd name="T99" fmla="*/ 0 h 173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692"/>
                  <a:gd name="T151" fmla="*/ 0 h 1738"/>
                  <a:gd name="T152" fmla="*/ 2692 w 2692"/>
                  <a:gd name="T153" fmla="*/ 1738 h 173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692" h="1738">
                    <a:moveTo>
                      <a:pt x="0" y="1561"/>
                    </a:moveTo>
                    <a:lnTo>
                      <a:pt x="510" y="1738"/>
                    </a:lnTo>
                    <a:lnTo>
                      <a:pt x="548" y="1640"/>
                    </a:lnTo>
                    <a:lnTo>
                      <a:pt x="560" y="1557"/>
                    </a:lnTo>
                    <a:lnTo>
                      <a:pt x="607" y="1518"/>
                    </a:lnTo>
                    <a:lnTo>
                      <a:pt x="665" y="1493"/>
                    </a:lnTo>
                    <a:lnTo>
                      <a:pt x="704" y="1471"/>
                    </a:lnTo>
                    <a:lnTo>
                      <a:pt x="762" y="1466"/>
                    </a:lnTo>
                    <a:lnTo>
                      <a:pt x="776" y="1451"/>
                    </a:lnTo>
                    <a:lnTo>
                      <a:pt x="808" y="1437"/>
                    </a:lnTo>
                    <a:lnTo>
                      <a:pt x="840" y="1440"/>
                    </a:lnTo>
                    <a:lnTo>
                      <a:pt x="989" y="1466"/>
                    </a:lnTo>
                    <a:lnTo>
                      <a:pt x="1093" y="1479"/>
                    </a:lnTo>
                    <a:lnTo>
                      <a:pt x="1172" y="1532"/>
                    </a:lnTo>
                    <a:lnTo>
                      <a:pt x="1248" y="1573"/>
                    </a:lnTo>
                    <a:lnTo>
                      <a:pt x="1592" y="1417"/>
                    </a:lnTo>
                    <a:lnTo>
                      <a:pt x="1639" y="1400"/>
                    </a:lnTo>
                    <a:lnTo>
                      <a:pt x="1674" y="1382"/>
                    </a:lnTo>
                    <a:lnTo>
                      <a:pt x="1710" y="1343"/>
                    </a:lnTo>
                    <a:lnTo>
                      <a:pt x="1716" y="1304"/>
                    </a:lnTo>
                    <a:lnTo>
                      <a:pt x="1697" y="1265"/>
                    </a:lnTo>
                    <a:lnTo>
                      <a:pt x="1646" y="1245"/>
                    </a:lnTo>
                    <a:lnTo>
                      <a:pt x="1682" y="1227"/>
                    </a:lnTo>
                    <a:lnTo>
                      <a:pt x="1704" y="1191"/>
                    </a:lnTo>
                    <a:lnTo>
                      <a:pt x="1705" y="1151"/>
                    </a:lnTo>
                    <a:lnTo>
                      <a:pt x="1704" y="1142"/>
                    </a:lnTo>
                    <a:lnTo>
                      <a:pt x="1783" y="1136"/>
                    </a:lnTo>
                    <a:lnTo>
                      <a:pt x="1848" y="1091"/>
                    </a:lnTo>
                    <a:lnTo>
                      <a:pt x="1873" y="1051"/>
                    </a:lnTo>
                    <a:lnTo>
                      <a:pt x="2036" y="1055"/>
                    </a:lnTo>
                    <a:lnTo>
                      <a:pt x="2112" y="1039"/>
                    </a:lnTo>
                    <a:lnTo>
                      <a:pt x="2182" y="1037"/>
                    </a:lnTo>
                    <a:lnTo>
                      <a:pt x="2294" y="1077"/>
                    </a:lnTo>
                    <a:lnTo>
                      <a:pt x="2398" y="1194"/>
                    </a:lnTo>
                    <a:lnTo>
                      <a:pt x="2490" y="1272"/>
                    </a:lnTo>
                    <a:lnTo>
                      <a:pt x="2580" y="1297"/>
                    </a:lnTo>
                    <a:lnTo>
                      <a:pt x="2638" y="1310"/>
                    </a:lnTo>
                    <a:lnTo>
                      <a:pt x="2678" y="1297"/>
                    </a:lnTo>
                    <a:lnTo>
                      <a:pt x="2692" y="1242"/>
                    </a:lnTo>
                    <a:lnTo>
                      <a:pt x="2676" y="1193"/>
                    </a:lnTo>
                    <a:lnTo>
                      <a:pt x="2638" y="1160"/>
                    </a:lnTo>
                    <a:lnTo>
                      <a:pt x="2670" y="1118"/>
                    </a:lnTo>
                    <a:lnTo>
                      <a:pt x="2678" y="1069"/>
                    </a:lnTo>
                    <a:lnTo>
                      <a:pt x="2652" y="1032"/>
                    </a:lnTo>
                    <a:lnTo>
                      <a:pt x="2613" y="1005"/>
                    </a:lnTo>
                    <a:lnTo>
                      <a:pt x="2649" y="986"/>
                    </a:lnTo>
                    <a:lnTo>
                      <a:pt x="2667" y="971"/>
                    </a:lnTo>
                    <a:lnTo>
                      <a:pt x="2673" y="945"/>
                    </a:lnTo>
                    <a:lnTo>
                      <a:pt x="2667" y="921"/>
                    </a:lnTo>
                    <a:lnTo>
                      <a:pt x="2650" y="905"/>
                    </a:lnTo>
                    <a:lnTo>
                      <a:pt x="2613" y="888"/>
                    </a:lnTo>
                    <a:lnTo>
                      <a:pt x="2490" y="895"/>
                    </a:lnTo>
                    <a:lnTo>
                      <a:pt x="2450" y="895"/>
                    </a:lnTo>
                    <a:lnTo>
                      <a:pt x="2522" y="847"/>
                    </a:lnTo>
                    <a:lnTo>
                      <a:pt x="2572" y="792"/>
                    </a:lnTo>
                    <a:lnTo>
                      <a:pt x="2584" y="723"/>
                    </a:lnTo>
                    <a:lnTo>
                      <a:pt x="2577" y="662"/>
                    </a:lnTo>
                    <a:lnTo>
                      <a:pt x="2534" y="609"/>
                    </a:lnTo>
                    <a:lnTo>
                      <a:pt x="2462" y="596"/>
                    </a:lnTo>
                    <a:lnTo>
                      <a:pt x="2391" y="609"/>
                    </a:lnTo>
                    <a:lnTo>
                      <a:pt x="2334" y="649"/>
                    </a:lnTo>
                    <a:lnTo>
                      <a:pt x="2222" y="643"/>
                    </a:lnTo>
                    <a:lnTo>
                      <a:pt x="2103" y="656"/>
                    </a:lnTo>
                    <a:lnTo>
                      <a:pt x="2079" y="626"/>
                    </a:lnTo>
                    <a:lnTo>
                      <a:pt x="2018" y="606"/>
                    </a:lnTo>
                    <a:lnTo>
                      <a:pt x="1891" y="601"/>
                    </a:lnTo>
                    <a:lnTo>
                      <a:pt x="1795" y="617"/>
                    </a:lnTo>
                    <a:lnTo>
                      <a:pt x="1755" y="609"/>
                    </a:lnTo>
                    <a:lnTo>
                      <a:pt x="1709" y="614"/>
                    </a:lnTo>
                    <a:lnTo>
                      <a:pt x="1664" y="643"/>
                    </a:lnTo>
                    <a:lnTo>
                      <a:pt x="1641" y="690"/>
                    </a:lnTo>
                    <a:lnTo>
                      <a:pt x="1639" y="707"/>
                    </a:lnTo>
                    <a:lnTo>
                      <a:pt x="1502" y="751"/>
                    </a:lnTo>
                    <a:lnTo>
                      <a:pt x="1445" y="792"/>
                    </a:lnTo>
                    <a:lnTo>
                      <a:pt x="1476" y="727"/>
                    </a:lnTo>
                    <a:lnTo>
                      <a:pt x="1598" y="651"/>
                    </a:lnTo>
                    <a:lnTo>
                      <a:pt x="1697" y="519"/>
                    </a:lnTo>
                    <a:lnTo>
                      <a:pt x="1646" y="539"/>
                    </a:lnTo>
                    <a:lnTo>
                      <a:pt x="1595" y="601"/>
                    </a:lnTo>
                    <a:lnTo>
                      <a:pt x="1496" y="675"/>
                    </a:lnTo>
                    <a:lnTo>
                      <a:pt x="1489" y="603"/>
                    </a:lnTo>
                    <a:lnTo>
                      <a:pt x="1439" y="663"/>
                    </a:lnTo>
                    <a:lnTo>
                      <a:pt x="1386" y="837"/>
                    </a:lnTo>
                    <a:lnTo>
                      <a:pt x="1371" y="827"/>
                    </a:lnTo>
                    <a:lnTo>
                      <a:pt x="1355" y="824"/>
                    </a:lnTo>
                    <a:lnTo>
                      <a:pt x="1339" y="830"/>
                    </a:lnTo>
                    <a:lnTo>
                      <a:pt x="1333" y="837"/>
                    </a:lnTo>
                    <a:lnTo>
                      <a:pt x="1308" y="759"/>
                    </a:lnTo>
                    <a:lnTo>
                      <a:pt x="1008" y="649"/>
                    </a:lnTo>
                    <a:lnTo>
                      <a:pt x="912" y="546"/>
                    </a:lnTo>
                    <a:lnTo>
                      <a:pt x="788" y="410"/>
                    </a:lnTo>
                    <a:lnTo>
                      <a:pt x="860" y="662"/>
                    </a:lnTo>
                    <a:lnTo>
                      <a:pt x="756" y="702"/>
                    </a:lnTo>
                    <a:lnTo>
                      <a:pt x="788" y="410"/>
                    </a:lnTo>
                    <a:lnTo>
                      <a:pt x="954" y="0"/>
                    </a:lnTo>
                    <a:lnTo>
                      <a:pt x="312" y="169"/>
                    </a:lnTo>
                    <a:lnTo>
                      <a:pt x="292" y="201"/>
                    </a:lnTo>
                    <a:lnTo>
                      <a:pt x="201" y="811"/>
                    </a:lnTo>
                    <a:lnTo>
                      <a:pt x="13" y="1044"/>
                    </a:lnTo>
                    <a:lnTo>
                      <a:pt x="0" y="1561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909" name="Freeform 106"/>
              <p:cNvSpPr>
                <a:spLocks/>
              </p:cNvSpPr>
              <p:nvPr/>
            </p:nvSpPr>
            <p:spPr bwMode="auto">
              <a:xfrm>
                <a:off x="2469" y="2110"/>
                <a:ext cx="172" cy="73"/>
              </a:xfrm>
              <a:custGeom>
                <a:avLst/>
                <a:gdLst>
                  <a:gd name="T0" fmla="*/ 0 w 517"/>
                  <a:gd name="T1" fmla="*/ 0 h 221"/>
                  <a:gd name="T2" fmla="*/ 0 w 517"/>
                  <a:gd name="T3" fmla="*/ 0 h 221"/>
                  <a:gd name="T4" fmla="*/ 0 w 517"/>
                  <a:gd name="T5" fmla="*/ 0 h 221"/>
                  <a:gd name="T6" fmla="*/ 0 w 517"/>
                  <a:gd name="T7" fmla="*/ 0 h 221"/>
                  <a:gd name="T8" fmla="*/ 0 w 517"/>
                  <a:gd name="T9" fmla="*/ 0 h 221"/>
                  <a:gd name="T10" fmla="*/ 0 w 517"/>
                  <a:gd name="T11" fmla="*/ 0 h 221"/>
                  <a:gd name="T12" fmla="*/ 0 w 517"/>
                  <a:gd name="T13" fmla="*/ 0 h 221"/>
                  <a:gd name="T14" fmla="*/ 0 w 517"/>
                  <a:gd name="T15" fmla="*/ 0 h 221"/>
                  <a:gd name="T16" fmla="*/ 0 w 517"/>
                  <a:gd name="T17" fmla="*/ 0 h 221"/>
                  <a:gd name="T18" fmla="*/ 0 w 517"/>
                  <a:gd name="T19" fmla="*/ 0 h 221"/>
                  <a:gd name="T20" fmla="*/ 0 w 517"/>
                  <a:gd name="T21" fmla="*/ 0 h 221"/>
                  <a:gd name="T22" fmla="*/ 0 w 517"/>
                  <a:gd name="T23" fmla="*/ 0 h 221"/>
                  <a:gd name="T24" fmla="*/ 0 w 517"/>
                  <a:gd name="T25" fmla="*/ 0 h 221"/>
                  <a:gd name="T26" fmla="*/ 0 w 517"/>
                  <a:gd name="T27" fmla="*/ 0 h 221"/>
                  <a:gd name="T28" fmla="*/ 0 w 517"/>
                  <a:gd name="T29" fmla="*/ 0 h 221"/>
                  <a:gd name="T30" fmla="*/ 0 w 517"/>
                  <a:gd name="T31" fmla="*/ 0 h 221"/>
                  <a:gd name="T32" fmla="*/ 0 w 517"/>
                  <a:gd name="T33" fmla="*/ 0 h 221"/>
                  <a:gd name="T34" fmla="*/ 0 w 517"/>
                  <a:gd name="T35" fmla="*/ 0 h 221"/>
                  <a:gd name="T36" fmla="*/ 0 w 517"/>
                  <a:gd name="T37" fmla="*/ 0 h 221"/>
                  <a:gd name="T38" fmla="*/ 0 w 517"/>
                  <a:gd name="T39" fmla="*/ 0 h 221"/>
                  <a:gd name="T40" fmla="*/ 0 w 517"/>
                  <a:gd name="T41" fmla="*/ 0 h 221"/>
                  <a:gd name="T42" fmla="*/ 0 w 517"/>
                  <a:gd name="T43" fmla="*/ 0 h 221"/>
                  <a:gd name="T44" fmla="*/ 0 w 517"/>
                  <a:gd name="T45" fmla="*/ 0 h 221"/>
                  <a:gd name="T46" fmla="*/ 0 w 517"/>
                  <a:gd name="T47" fmla="*/ 0 h 22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17"/>
                  <a:gd name="T73" fmla="*/ 0 h 221"/>
                  <a:gd name="T74" fmla="*/ 517 w 517"/>
                  <a:gd name="T75" fmla="*/ 221 h 22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17" h="221">
                    <a:moveTo>
                      <a:pt x="321" y="76"/>
                    </a:moveTo>
                    <a:lnTo>
                      <a:pt x="373" y="82"/>
                    </a:lnTo>
                    <a:lnTo>
                      <a:pt x="457" y="92"/>
                    </a:lnTo>
                    <a:lnTo>
                      <a:pt x="509" y="104"/>
                    </a:lnTo>
                    <a:lnTo>
                      <a:pt x="517" y="130"/>
                    </a:lnTo>
                    <a:lnTo>
                      <a:pt x="497" y="154"/>
                    </a:lnTo>
                    <a:lnTo>
                      <a:pt x="405" y="186"/>
                    </a:lnTo>
                    <a:lnTo>
                      <a:pt x="407" y="214"/>
                    </a:lnTo>
                    <a:lnTo>
                      <a:pt x="322" y="221"/>
                    </a:lnTo>
                    <a:lnTo>
                      <a:pt x="233" y="214"/>
                    </a:lnTo>
                    <a:lnTo>
                      <a:pt x="159" y="186"/>
                    </a:lnTo>
                    <a:lnTo>
                      <a:pt x="139" y="167"/>
                    </a:lnTo>
                    <a:lnTo>
                      <a:pt x="100" y="146"/>
                    </a:lnTo>
                    <a:lnTo>
                      <a:pt x="68" y="108"/>
                    </a:lnTo>
                    <a:lnTo>
                      <a:pt x="36" y="95"/>
                    </a:lnTo>
                    <a:lnTo>
                      <a:pt x="9" y="76"/>
                    </a:lnTo>
                    <a:lnTo>
                      <a:pt x="0" y="60"/>
                    </a:lnTo>
                    <a:lnTo>
                      <a:pt x="0" y="46"/>
                    </a:lnTo>
                    <a:lnTo>
                      <a:pt x="2" y="28"/>
                    </a:lnTo>
                    <a:lnTo>
                      <a:pt x="48" y="10"/>
                    </a:lnTo>
                    <a:lnTo>
                      <a:pt x="75" y="4"/>
                    </a:lnTo>
                    <a:lnTo>
                      <a:pt x="205" y="0"/>
                    </a:lnTo>
                    <a:lnTo>
                      <a:pt x="380" y="16"/>
                    </a:lnTo>
                    <a:lnTo>
                      <a:pt x="321" y="76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910" name="Freeform 107"/>
              <p:cNvSpPr>
                <a:spLocks/>
              </p:cNvSpPr>
              <p:nvPr/>
            </p:nvSpPr>
            <p:spPr bwMode="auto">
              <a:xfrm>
                <a:off x="1396" y="1882"/>
                <a:ext cx="510" cy="415"/>
              </a:xfrm>
              <a:custGeom>
                <a:avLst/>
                <a:gdLst>
                  <a:gd name="T0" fmla="*/ 0 w 1530"/>
                  <a:gd name="T1" fmla="*/ 0 h 1245"/>
                  <a:gd name="T2" fmla="*/ 0 w 1530"/>
                  <a:gd name="T3" fmla="*/ 0 h 1245"/>
                  <a:gd name="T4" fmla="*/ 0 w 1530"/>
                  <a:gd name="T5" fmla="*/ 0 h 1245"/>
                  <a:gd name="T6" fmla="*/ 0 w 1530"/>
                  <a:gd name="T7" fmla="*/ 0 h 1245"/>
                  <a:gd name="T8" fmla="*/ 0 w 1530"/>
                  <a:gd name="T9" fmla="*/ 0 h 1245"/>
                  <a:gd name="T10" fmla="*/ 0 w 1530"/>
                  <a:gd name="T11" fmla="*/ 0 h 1245"/>
                  <a:gd name="T12" fmla="*/ 0 w 1530"/>
                  <a:gd name="T13" fmla="*/ 0 h 1245"/>
                  <a:gd name="T14" fmla="*/ 0 w 1530"/>
                  <a:gd name="T15" fmla="*/ 0 h 1245"/>
                  <a:gd name="T16" fmla="*/ 0 w 1530"/>
                  <a:gd name="T17" fmla="*/ 0 h 1245"/>
                  <a:gd name="T18" fmla="*/ 0 w 1530"/>
                  <a:gd name="T19" fmla="*/ 0 h 1245"/>
                  <a:gd name="T20" fmla="*/ 0 w 1530"/>
                  <a:gd name="T21" fmla="*/ 0 h 1245"/>
                  <a:gd name="T22" fmla="*/ 0 w 1530"/>
                  <a:gd name="T23" fmla="*/ 0 h 1245"/>
                  <a:gd name="T24" fmla="*/ 0 w 1530"/>
                  <a:gd name="T25" fmla="*/ 0 h 1245"/>
                  <a:gd name="T26" fmla="*/ 0 w 1530"/>
                  <a:gd name="T27" fmla="*/ 0 h 1245"/>
                  <a:gd name="T28" fmla="*/ 0 w 1530"/>
                  <a:gd name="T29" fmla="*/ 0 h 1245"/>
                  <a:gd name="T30" fmla="*/ 0 w 1530"/>
                  <a:gd name="T31" fmla="*/ 0 h 1245"/>
                  <a:gd name="T32" fmla="*/ 0 w 1530"/>
                  <a:gd name="T33" fmla="*/ 0 h 1245"/>
                  <a:gd name="T34" fmla="*/ 0 w 1530"/>
                  <a:gd name="T35" fmla="*/ 0 h 1245"/>
                  <a:gd name="T36" fmla="*/ 0 w 1530"/>
                  <a:gd name="T37" fmla="*/ 0 h 1245"/>
                  <a:gd name="T38" fmla="*/ 0 w 1530"/>
                  <a:gd name="T39" fmla="*/ 0 h 1245"/>
                  <a:gd name="T40" fmla="*/ 0 w 1530"/>
                  <a:gd name="T41" fmla="*/ 0 h 1245"/>
                  <a:gd name="T42" fmla="*/ 0 w 1530"/>
                  <a:gd name="T43" fmla="*/ 0 h 1245"/>
                  <a:gd name="T44" fmla="*/ 0 w 1530"/>
                  <a:gd name="T45" fmla="*/ 0 h 1245"/>
                  <a:gd name="T46" fmla="*/ 0 w 1530"/>
                  <a:gd name="T47" fmla="*/ 0 h 1245"/>
                  <a:gd name="T48" fmla="*/ 0 w 1530"/>
                  <a:gd name="T49" fmla="*/ 0 h 1245"/>
                  <a:gd name="T50" fmla="*/ 0 w 1530"/>
                  <a:gd name="T51" fmla="*/ 0 h 1245"/>
                  <a:gd name="T52" fmla="*/ 0 w 1530"/>
                  <a:gd name="T53" fmla="*/ 0 h 1245"/>
                  <a:gd name="T54" fmla="*/ 0 w 1530"/>
                  <a:gd name="T55" fmla="*/ 0 h 1245"/>
                  <a:gd name="T56" fmla="*/ 0 w 1530"/>
                  <a:gd name="T57" fmla="*/ 0 h 1245"/>
                  <a:gd name="T58" fmla="*/ 0 w 1530"/>
                  <a:gd name="T59" fmla="*/ 0 h 1245"/>
                  <a:gd name="T60" fmla="*/ 0 w 1530"/>
                  <a:gd name="T61" fmla="*/ 0 h 1245"/>
                  <a:gd name="T62" fmla="*/ 0 w 1530"/>
                  <a:gd name="T63" fmla="*/ 0 h 1245"/>
                  <a:gd name="T64" fmla="*/ 0 w 1530"/>
                  <a:gd name="T65" fmla="*/ 0 h 1245"/>
                  <a:gd name="T66" fmla="*/ 0 w 1530"/>
                  <a:gd name="T67" fmla="*/ 0 h 1245"/>
                  <a:gd name="T68" fmla="*/ 0 w 1530"/>
                  <a:gd name="T69" fmla="*/ 0 h 1245"/>
                  <a:gd name="T70" fmla="*/ 0 w 1530"/>
                  <a:gd name="T71" fmla="*/ 0 h 1245"/>
                  <a:gd name="T72" fmla="*/ 0 w 1530"/>
                  <a:gd name="T73" fmla="*/ 0 h 1245"/>
                  <a:gd name="T74" fmla="*/ 0 w 1530"/>
                  <a:gd name="T75" fmla="*/ 0 h 1245"/>
                  <a:gd name="T76" fmla="*/ 0 w 1530"/>
                  <a:gd name="T77" fmla="*/ 0 h 1245"/>
                  <a:gd name="T78" fmla="*/ 0 w 1530"/>
                  <a:gd name="T79" fmla="*/ 0 h 1245"/>
                  <a:gd name="T80" fmla="*/ 0 w 1530"/>
                  <a:gd name="T81" fmla="*/ 0 h 1245"/>
                  <a:gd name="T82" fmla="*/ 0 w 1530"/>
                  <a:gd name="T83" fmla="*/ 0 h 1245"/>
                  <a:gd name="T84" fmla="*/ 0 w 1530"/>
                  <a:gd name="T85" fmla="*/ 0 h 1245"/>
                  <a:gd name="T86" fmla="*/ 0 w 1530"/>
                  <a:gd name="T87" fmla="*/ 0 h 1245"/>
                  <a:gd name="T88" fmla="*/ 0 w 1530"/>
                  <a:gd name="T89" fmla="*/ 0 h 1245"/>
                  <a:gd name="T90" fmla="*/ 0 w 1530"/>
                  <a:gd name="T91" fmla="*/ 0 h 1245"/>
                  <a:gd name="T92" fmla="*/ 0 w 1530"/>
                  <a:gd name="T93" fmla="*/ 0 h 1245"/>
                  <a:gd name="T94" fmla="*/ 0 w 1530"/>
                  <a:gd name="T95" fmla="*/ 0 h 1245"/>
                  <a:gd name="T96" fmla="*/ 0 w 1530"/>
                  <a:gd name="T97" fmla="*/ 0 h 1245"/>
                  <a:gd name="T98" fmla="*/ 0 w 1530"/>
                  <a:gd name="T99" fmla="*/ 0 h 1245"/>
                  <a:gd name="T100" fmla="*/ 0 w 1530"/>
                  <a:gd name="T101" fmla="*/ 0 h 1245"/>
                  <a:gd name="T102" fmla="*/ 0 w 1530"/>
                  <a:gd name="T103" fmla="*/ 0 h 1245"/>
                  <a:gd name="T104" fmla="*/ 0 w 1530"/>
                  <a:gd name="T105" fmla="*/ 0 h 1245"/>
                  <a:gd name="T106" fmla="*/ 0 w 1530"/>
                  <a:gd name="T107" fmla="*/ 0 h 1245"/>
                  <a:gd name="T108" fmla="*/ 0 w 1530"/>
                  <a:gd name="T109" fmla="*/ 0 h 1245"/>
                  <a:gd name="T110" fmla="*/ 0 w 1530"/>
                  <a:gd name="T111" fmla="*/ 0 h 1245"/>
                  <a:gd name="T112" fmla="*/ 0 w 1530"/>
                  <a:gd name="T113" fmla="*/ 0 h 1245"/>
                  <a:gd name="T114" fmla="*/ 0 w 1530"/>
                  <a:gd name="T115" fmla="*/ 0 h 124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30"/>
                  <a:gd name="T175" fmla="*/ 0 h 1245"/>
                  <a:gd name="T176" fmla="*/ 1530 w 1530"/>
                  <a:gd name="T177" fmla="*/ 1245 h 1245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30" h="1245">
                    <a:moveTo>
                      <a:pt x="1342" y="591"/>
                    </a:moveTo>
                    <a:lnTo>
                      <a:pt x="1095" y="644"/>
                    </a:lnTo>
                    <a:lnTo>
                      <a:pt x="1062" y="611"/>
                    </a:lnTo>
                    <a:lnTo>
                      <a:pt x="1004" y="605"/>
                    </a:lnTo>
                    <a:lnTo>
                      <a:pt x="892" y="624"/>
                    </a:lnTo>
                    <a:lnTo>
                      <a:pt x="903" y="596"/>
                    </a:lnTo>
                    <a:lnTo>
                      <a:pt x="934" y="561"/>
                    </a:lnTo>
                    <a:lnTo>
                      <a:pt x="978" y="546"/>
                    </a:lnTo>
                    <a:lnTo>
                      <a:pt x="997" y="513"/>
                    </a:lnTo>
                    <a:lnTo>
                      <a:pt x="1046" y="476"/>
                    </a:lnTo>
                    <a:lnTo>
                      <a:pt x="1108" y="468"/>
                    </a:lnTo>
                    <a:lnTo>
                      <a:pt x="1142" y="503"/>
                    </a:lnTo>
                    <a:lnTo>
                      <a:pt x="1185" y="521"/>
                    </a:lnTo>
                    <a:lnTo>
                      <a:pt x="1270" y="528"/>
                    </a:lnTo>
                    <a:lnTo>
                      <a:pt x="1329" y="514"/>
                    </a:lnTo>
                    <a:lnTo>
                      <a:pt x="1326" y="548"/>
                    </a:lnTo>
                    <a:lnTo>
                      <a:pt x="1333" y="580"/>
                    </a:lnTo>
                    <a:lnTo>
                      <a:pt x="1342" y="591"/>
                    </a:lnTo>
                    <a:lnTo>
                      <a:pt x="1530" y="358"/>
                    </a:lnTo>
                    <a:lnTo>
                      <a:pt x="1508" y="369"/>
                    </a:lnTo>
                    <a:lnTo>
                      <a:pt x="1474" y="368"/>
                    </a:lnTo>
                    <a:lnTo>
                      <a:pt x="1446" y="352"/>
                    </a:lnTo>
                    <a:lnTo>
                      <a:pt x="1322" y="352"/>
                    </a:lnTo>
                    <a:lnTo>
                      <a:pt x="1303" y="320"/>
                    </a:lnTo>
                    <a:lnTo>
                      <a:pt x="1310" y="267"/>
                    </a:lnTo>
                    <a:lnTo>
                      <a:pt x="1282" y="254"/>
                    </a:lnTo>
                    <a:lnTo>
                      <a:pt x="1286" y="227"/>
                    </a:lnTo>
                    <a:lnTo>
                      <a:pt x="1298" y="202"/>
                    </a:lnTo>
                    <a:lnTo>
                      <a:pt x="1321" y="178"/>
                    </a:lnTo>
                    <a:lnTo>
                      <a:pt x="1356" y="164"/>
                    </a:lnTo>
                    <a:lnTo>
                      <a:pt x="608" y="0"/>
                    </a:lnTo>
                    <a:lnTo>
                      <a:pt x="608" y="46"/>
                    </a:lnTo>
                    <a:lnTo>
                      <a:pt x="179" y="227"/>
                    </a:lnTo>
                    <a:lnTo>
                      <a:pt x="115" y="267"/>
                    </a:lnTo>
                    <a:lnTo>
                      <a:pt x="79" y="308"/>
                    </a:lnTo>
                    <a:lnTo>
                      <a:pt x="69" y="330"/>
                    </a:lnTo>
                    <a:lnTo>
                      <a:pt x="28" y="356"/>
                    </a:lnTo>
                    <a:lnTo>
                      <a:pt x="1" y="399"/>
                    </a:lnTo>
                    <a:lnTo>
                      <a:pt x="0" y="447"/>
                    </a:lnTo>
                    <a:lnTo>
                      <a:pt x="18" y="482"/>
                    </a:lnTo>
                    <a:lnTo>
                      <a:pt x="6" y="502"/>
                    </a:lnTo>
                    <a:lnTo>
                      <a:pt x="6" y="526"/>
                    </a:lnTo>
                    <a:lnTo>
                      <a:pt x="18" y="546"/>
                    </a:lnTo>
                    <a:lnTo>
                      <a:pt x="38" y="558"/>
                    </a:lnTo>
                    <a:lnTo>
                      <a:pt x="61" y="558"/>
                    </a:lnTo>
                    <a:lnTo>
                      <a:pt x="84" y="546"/>
                    </a:lnTo>
                    <a:lnTo>
                      <a:pt x="153" y="508"/>
                    </a:lnTo>
                    <a:lnTo>
                      <a:pt x="127" y="560"/>
                    </a:lnTo>
                    <a:lnTo>
                      <a:pt x="137" y="587"/>
                    </a:lnTo>
                    <a:lnTo>
                      <a:pt x="159" y="608"/>
                    </a:lnTo>
                    <a:lnTo>
                      <a:pt x="188" y="614"/>
                    </a:lnTo>
                    <a:lnTo>
                      <a:pt x="217" y="604"/>
                    </a:lnTo>
                    <a:lnTo>
                      <a:pt x="311" y="552"/>
                    </a:lnTo>
                    <a:lnTo>
                      <a:pt x="213" y="639"/>
                    </a:lnTo>
                    <a:lnTo>
                      <a:pt x="174" y="707"/>
                    </a:lnTo>
                    <a:lnTo>
                      <a:pt x="164" y="734"/>
                    </a:lnTo>
                    <a:lnTo>
                      <a:pt x="169" y="758"/>
                    </a:lnTo>
                    <a:lnTo>
                      <a:pt x="186" y="778"/>
                    </a:lnTo>
                    <a:lnTo>
                      <a:pt x="211" y="790"/>
                    </a:lnTo>
                    <a:lnTo>
                      <a:pt x="251" y="773"/>
                    </a:lnTo>
                    <a:lnTo>
                      <a:pt x="259" y="790"/>
                    </a:lnTo>
                    <a:lnTo>
                      <a:pt x="278" y="802"/>
                    </a:lnTo>
                    <a:lnTo>
                      <a:pt x="307" y="794"/>
                    </a:lnTo>
                    <a:lnTo>
                      <a:pt x="371" y="742"/>
                    </a:lnTo>
                    <a:lnTo>
                      <a:pt x="422" y="710"/>
                    </a:lnTo>
                    <a:lnTo>
                      <a:pt x="524" y="664"/>
                    </a:lnTo>
                    <a:lnTo>
                      <a:pt x="503" y="683"/>
                    </a:lnTo>
                    <a:lnTo>
                      <a:pt x="497" y="711"/>
                    </a:lnTo>
                    <a:lnTo>
                      <a:pt x="504" y="737"/>
                    </a:lnTo>
                    <a:lnTo>
                      <a:pt x="525" y="758"/>
                    </a:lnTo>
                    <a:lnTo>
                      <a:pt x="552" y="766"/>
                    </a:lnTo>
                    <a:lnTo>
                      <a:pt x="575" y="759"/>
                    </a:lnTo>
                    <a:lnTo>
                      <a:pt x="571" y="791"/>
                    </a:lnTo>
                    <a:lnTo>
                      <a:pt x="583" y="821"/>
                    </a:lnTo>
                    <a:lnTo>
                      <a:pt x="611" y="840"/>
                    </a:lnTo>
                    <a:lnTo>
                      <a:pt x="641" y="844"/>
                    </a:lnTo>
                    <a:lnTo>
                      <a:pt x="527" y="878"/>
                    </a:lnTo>
                    <a:lnTo>
                      <a:pt x="428" y="918"/>
                    </a:lnTo>
                    <a:lnTo>
                      <a:pt x="396" y="945"/>
                    </a:lnTo>
                    <a:lnTo>
                      <a:pt x="383" y="964"/>
                    </a:lnTo>
                    <a:lnTo>
                      <a:pt x="384" y="989"/>
                    </a:lnTo>
                    <a:lnTo>
                      <a:pt x="396" y="1012"/>
                    </a:lnTo>
                    <a:lnTo>
                      <a:pt x="414" y="1026"/>
                    </a:lnTo>
                    <a:lnTo>
                      <a:pt x="390" y="1042"/>
                    </a:lnTo>
                    <a:lnTo>
                      <a:pt x="378" y="1068"/>
                    </a:lnTo>
                    <a:lnTo>
                      <a:pt x="381" y="1097"/>
                    </a:lnTo>
                    <a:lnTo>
                      <a:pt x="396" y="1120"/>
                    </a:lnTo>
                    <a:lnTo>
                      <a:pt x="423" y="1133"/>
                    </a:lnTo>
                    <a:lnTo>
                      <a:pt x="452" y="1130"/>
                    </a:lnTo>
                    <a:lnTo>
                      <a:pt x="445" y="1167"/>
                    </a:lnTo>
                    <a:lnTo>
                      <a:pt x="456" y="1204"/>
                    </a:lnTo>
                    <a:lnTo>
                      <a:pt x="486" y="1228"/>
                    </a:lnTo>
                    <a:lnTo>
                      <a:pt x="522" y="1238"/>
                    </a:lnTo>
                    <a:lnTo>
                      <a:pt x="563" y="1221"/>
                    </a:lnTo>
                    <a:lnTo>
                      <a:pt x="602" y="1245"/>
                    </a:lnTo>
                    <a:lnTo>
                      <a:pt x="653" y="1245"/>
                    </a:lnTo>
                    <a:lnTo>
                      <a:pt x="703" y="1211"/>
                    </a:lnTo>
                    <a:lnTo>
                      <a:pt x="806" y="1089"/>
                    </a:lnTo>
                    <a:lnTo>
                      <a:pt x="892" y="948"/>
                    </a:lnTo>
                    <a:lnTo>
                      <a:pt x="942" y="970"/>
                    </a:lnTo>
                    <a:lnTo>
                      <a:pt x="990" y="970"/>
                    </a:lnTo>
                    <a:lnTo>
                      <a:pt x="1046" y="941"/>
                    </a:lnTo>
                    <a:lnTo>
                      <a:pt x="982" y="1012"/>
                    </a:lnTo>
                    <a:lnTo>
                      <a:pt x="970" y="1062"/>
                    </a:lnTo>
                    <a:lnTo>
                      <a:pt x="982" y="1089"/>
                    </a:lnTo>
                    <a:lnTo>
                      <a:pt x="1017" y="1097"/>
                    </a:lnTo>
                    <a:lnTo>
                      <a:pt x="1062" y="1084"/>
                    </a:lnTo>
                    <a:lnTo>
                      <a:pt x="1068" y="1121"/>
                    </a:lnTo>
                    <a:lnTo>
                      <a:pt x="1082" y="1140"/>
                    </a:lnTo>
                    <a:lnTo>
                      <a:pt x="1101" y="1148"/>
                    </a:lnTo>
                    <a:lnTo>
                      <a:pt x="1137" y="1137"/>
                    </a:lnTo>
                    <a:lnTo>
                      <a:pt x="1219" y="1062"/>
                    </a:lnTo>
                    <a:lnTo>
                      <a:pt x="1251" y="1026"/>
                    </a:lnTo>
                    <a:lnTo>
                      <a:pt x="1290" y="1059"/>
                    </a:lnTo>
                    <a:lnTo>
                      <a:pt x="1329" y="1108"/>
                    </a:lnTo>
                    <a:lnTo>
                      <a:pt x="1342" y="591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911" name="Freeform 108"/>
              <p:cNvSpPr>
                <a:spLocks/>
              </p:cNvSpPr>
              <p:nvPr/>
            </p:nvSpPr>
            <p:spPr bwMode="auto">
              <a:xfrm>
                <a:off x="1523" y="1401"/>
                <a:ext cx="752" cy="601"/>
              </a:xfrm>
              <a:custGeom>
                <a:avLst/>
                <a:gdLst>
                  <a:gd name="T0" fmla="*/ 0 w 2256"/>
                  <a:gd name="T1" fmla="*/ 0 h 1803"/>
                  <a:gd name="T2" fmla="*/ 0 w 2256"/>
                  <a:gd name="T3" fmla="*/ 0 h 1803"/>
                  <a:gd name="T4" fmla="*/ 0 w 2256"/>
                  <a:gd name="T5" fmla="*/ 0 h 1803"/>
                  <a:gd name="T6" fmla="*/ 0 w 2256"/>
                  <a:gd name="T7" fmla="*/ 0 h 1803"/>
                  <a:gd name="T8" fmla="*/ 0 w 2256"/>
                  <a:gd name="T9" fmla="*/ 0 h 1803"/>
                  <a:gd name="T10" fmla="*/ 0 w 2256"/>
                  <a:gd name="T11" fmla="*/ 0 h 1803"/>
                  <a:gd name="T12" fmla="*/ 0 w 2256"/>
                  <a:gd name="T13" fmla="*/ 0 h 1803"/>
                  <a:gd name="T14" fmla="*/ 0 w 2256"/>
                  <a:gd name="T15" fmla="*/ 0 h 1803"/>
                  <a:gd name="T16" fmla="*/ 0 w 2256"/>
                  <a:gd name="T17" fmla="*/ 0 h 1803"/>
                  <a:gd name="T18" fmla="*/ 0 w 2256"/>
                  <a:gd name="T19" fmla="*/ 0 h 1803"/>
                  <a:gd name="T20" fmla="*/ 0 w 2256"/>
                  <a:gd name="T21" fmla="*/ 0 h 1803"/>
                  <a:gd name="T22" fmla="*/ 0 w 2256"/>
                  <a:gd name="T23" fmla="*/ 0 h 1803"/>
                  <a:gd name="T24" fmla="*/ 0 w 2256"/>
                  <a:gd name="T25" fmla="*/ 0 h 1803"/>
                  <a:gd name="T26" fmla="*/ 0 w 2256"/>
                  <a:gd name="T27" fmla="*/ 0 h 1803"/>
                  <a:gd name="T28" fmla="*/ 0 w 2256"/>
                  <a:gd name="T29" fmla="*/ 0 h 1803"/>
                  <a:gd name="T30" fmla="*/ 0 w 2256"/>
                  <a:gd name="T31" fmla="*/ 0 h 1803"/>
                  <a:gd name="T32" fmla="*/ 0 w 2256"/>
                  <a:gd name="T33" fmla="*/ 0 h 1803"/>
                  <a:gd name="T34" fmla="*/ 0 w 2256"/>
                  <a:gd name="T35" fmla="*/ 0 h 1803"/>
                  <a:gd name="T36" fmla="*/ 0 w 2256"/>
                  <a:gd name="T37" fmla="*/ 0 h 1803"/>
                  <a:gd name="T38" fmla="*/ 0 w 2256"/>
                  <a:gd name="T39" fmla="*/ 0 h 1803"/>
                  <a:gd name="T40" fmla="*/ 0 w 2256"/>
                  <a:gd name="T41" fmla="*/ 0 h 1803"/>
                  <a:gd name="T42" fmla="*/ 0 w 2256"/>
                  <a:gd name="T43" fmla="*/ 0 h 1803"/>
                  <a:gd name="T44" fmla="*/ 0 w 2256"/>
                  <a:gd name="T45" fmla="*/ 0 h 1803"/>
                  <a:gd name="T46" fmla="*/ 0 w 2256"/>
                  <a:gd name="T47" fmla="*/ 0 h 1803"/>
                  <a:gd name="T48" fmla="*/ 0 w 2256"/>
                  <a:gd name="T49" fmla="*/ 0 h 1803"/>
                  <a:gd name="T50" fmla="*/ 0 w 2256"/>
                  <a:gd name="T51" fmla="*/ 0 h 1803"/>
                  <a:gd name="T52" fmla="*/ 0 w 2256"/>
                  <a:gd name="T53" fmla="*/ 0 h 1803"/>
                  <a:gd name="T54" fmla="*/ 0 w 2256"/>
                  <a:gd name="T55" fmla="*/ 0 h 1803"/>
                  <a:gd name="T56" fmla="*/ 0 w 2256"/>
                  <a:gd name="T57" fmla="*/ 0 h 1803"/>
                  <a:gd name="T58" fmla="*/ 0 w 2256"/>
                  <a:gd name="T59" fmla="*/ 0 h 1803"/>
                  <a:gd name="T60" fmla="*/ 0 w 2256"/>
                  <a:gd name="T61" fmla="*/ 0 h 1803"/>
                  <a:gd name="T62" fmla="*/ 0 w 2256"/>
                  <a:gd name="T63" fmla="*/ 0 h 1803"/>
                  <a:gd name="T64" fmla="*/ 0 w 2256"/>
                  <a:gd name="T65" fmla="*/ 0 h 1803"/>
                  <a:gd name="T66" fmla="*/ 0 w 2256"/>
                  <a:gd name="T67" fmla="*/ 0 h 1803"/>
                  <a:gd name="T68" fmla="*/ 0 w 2256"/>
                  <a:gd name="T69" fmla="*/ 0 h 1803"/>
                  <a:gd name="T70" fmla="*/ 0 w 2256"/>
                  <a:gd name="T71" fmla="*/ 0 h 1803"/>
                  <a:gd name="T72" fmla="*/ 0 w 2256"/>
                  <a:gd name="T73" fmla="*/ 0 h 1803"/>
                  <a:gd name="T74" fmla="*/ 0 w 2256"/>
                  <a:gd name="T75" fmla="*/ 0 h 1803"/>
                  <a:gd name="T76" fmla="*/ 0 w 2256"/>
                  <a:gd name="T77" fmla="*/ 0 h 1803"/>
                  <a:gd name="T78" fmla="*/ 0 w 2256"/>
                  <a:gd name="T79" fmla="*/ 0 h 1803"/>
                  <a:gd name="T80" fmla="*/ 0 w 2256"/>
                  <a:gd name="T81" fmla="*/ 0 h 1803"/>
                  <a:gd name="T82" fmla="*/ 0 w 2256"/>
                  <a:gd name="T83" fmla="*/ 0 h 1803"/>
                  <a:gd name="T84" fmla="*/ 0 w 2256"/>
                  <a:gd name="T85" fmla="*/ 0 h 1803"/>
                  <a:gd name="T86" fmla="*/ 0 w 2256"/>
                  <a:gd name="T87" fmla="*/ 0 h 1803"/>
                  <a:gd name="T88" fmla="*/ 0 w 2256"/>
                  <a:gd name="T89" fmla="*/ 0 h 1803"/>
                  <a:gd name="T90" fmla="*/ 0 w 2256"/>
                  <a:gd name="T91" fmla="*/ 0 h 1803"/>
                  <a:gd name="T92" fmla="*/ 0 w 2256"/>
                  <a:gd name="T93" fmla="*/ 0 h 1803"/>
                  <a:gd name="T94" fmla="*/ 0 w 2256"/>
                  <a:gd name="T95" fmla="*/ 0 h 1803"/>
                  <a:gd name="T96" fmla="*/ 0 w 2256"/>
                  <a:gd name="T97" fmla="*/ 0 h 1803"/>
                  <a:gd name="T98" fmla="*/ 0 w 2256"/>
                  <a:gd name="T99" fmla="*/ 0 h 1803"/>
                  <a:gd name="T100" fmla="*/ 0 w 2256"/>
                  <a:gd name="T101" fmla="*/ 0 h 1803"/>
                  <a:gd name="T102" fmla="*/ 0 w 2256"/>
                  <a:gd name="T103" fmla="*/ 0 h 1803"/>
                  <a:gd name="T104" fmla="*/ 0 w 2256"/>
                  <a:gd name="T105" fmla="*/ 0 h 180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256"/>
                  <a:gd name="T160" fmla="*/ 0 h 1803"/>
                  <a:gd name="T161" fmla="*/ 2256 w 2256"/>
                  <a:gd name="T162" fmla="*/ 1803 h 180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256" h="1803">
                    <a:moveTo>
                      <a:pt x="2135" y="915"/>
                    </a:moveTo>
                    <a:lnTo>
                      <a:pt x="2102" y="925"/>
                    </a:lnTo>
                    <a:lnTo>
                      <a:pt x="2071" y="916"/>
                    </a:lnTo>
                    <a:lnTo>
                      <a:pt x="2047" y="893"/>
                    </a:lnTo>
                    <a:lnTo>
                      <a:pt x="2036" y="862"/>
                    </a:lnTo>
                    <a:lnTo>
                      <a:pt x="2044" y="831"/>
                    </a:lnTo>
                    <a:lnTo>
                      <a:pt x="2010" y="832"/>
                    </a:lnTo>
                    <a:lnTo>
                      <a:pt x="1975" y="817"/>
                    </a:lnTo>
                    <a:lnTo>
                      <a:pt x="1955" y="784"/>
                    </a:lnTo>
                    <a:lnTo>
                      <a:pt x="1902" y="992"/>
                    </a:lnTo>
                    <a:lnTo>
                      <a:pt x="1260" y="1161"/>
                    </a:lnTo>
                    <a:lnTo>
                      <a:pt x="1285" y="1115"/>
                    </a:lnTo>
                    <a:lnTo>
                      <a:pt x="1213" y="940"/>
                    </a:lnTo>
                    <a:lnTo>
                      <a:pt x="1175" y="973"/>
                    </a:lnTo>
                    <a:lnTo>
                      <a:pt x="1260" y="1161"/>
                    </a:lnTo>
                    <a:lnTo>
                      <a:pt x="1240" y="1193"/>
                    </a:lnTo>
                    <a:lnTo>
                      <a:pt x="1149" y="1018"/>
                    </a:lnTo>
                    <a:lnTo>
                      <a:pt x="961" y="999"/>
                    </a:lnTo>
                    <a:lnTo>
                      <a:pt x="941" y="1071"/>
                    </a:lnTo>
                    <a:lnTo>
                      <a:pt x="1104" y="1089"/>
                    </a:lnTo>
                    <a:lnTo>
                      <a:pt x="1144" y="1187"/>
                    </a:lnTo>
                    <a:lnTo>
                      <a:pt x="1240" y="1193"/>
                    </a:lnTo>
                    <a:lnTo>
                      <a:pt x="1149" y="1803"/>
                    </a:lnTo>
                    <a:lnTo>
                      <a:pt x="1144" y="1738"/>
                    </a:lnTo>
                    <a:lnTo>
                      <a:pt x="1107" y="1743"/>
                    </a:lnTo>
                    <a:lnTo>
                      <a:pt x="1074" y="1727"/>
                    </a:lnTo>
                    <a:lnTo>
                      <a:pt x="1051" y="1699"/>
                    </a:lnTo>
                    <a:lnTo>
                      <a:pt x="1042" y="1701"/>
                    </a:lnTo>
                    <a:lnTo>
                      <a:pt x="1008" y="1695"/>
                    </a:lnTo>
                    <a:lnTo>
                      <a:pt x="982" y="1673"/>
                    </a:lnTo>
                    <a:lnTo>
                      <a:pt x="970" y="1641"/>
                    </a:lnTo>
                    <a:lnTo>
                      <a:pt x="975" y="1609"/>
                    </a:lnTo>
                    <a:lnTo>
                      <a:pt x="227" y="1445"/>
                    </a:lnTo>
                    <a:lnTo>
                      <a:pt x="202" y="1448"/>
                    </a:lnTo>
                    <a:lnTo>
                      <a:pt x="168" y="1425"/>
                    </a:lnTo>
                    <a:lnTo>
                      <a:pt x="148" y="1390"/>
                    </a:lnTo>
                    <a:lnTo>
                      <a:pt x="118" y="1394"/>
                    </a:lnTo>
                    <a:lnTo>
                      <a:pt x="86" y="1391"/>
                    </a:lnTo>
                    <a:lnTo>
                      <a:pt x="62" y="1383"/>
                    </a:lnTo>
                    <a:lnTo>
                      <a:pt x="47" y="1367"/>
                    </a:lnTo>
                    <a:lnTo>
                      <a:pt x="46" y="1343"/>
                    </a:lnTo>
                    <a:lnTo>
                      <a:pt x="50" y="1323"/>
                    </a:lnTo>
                    <a:lnTo>
                      <a:pt x="22" y="1309"/>
                    </a:lnTo>
                    <a:lnTo>
                      <a:pt x="3" y="1283"/>
                    </a:lnTo>
                    <a:lnTo>
                      <a:pt x="0" y="1252"/>
                    </a:lnTo>
                    <a:lnTo>
                      <a:pt x="14" y="1225"/>
                    </a:lnTo>
                    <a:lnTo>
                      <a:pt x="39" y="1207"/>
                    </a:lnTo>
                    <a:lnTo>
                      <a:pt x="98" y="1184"/>
                    </a:lnTo>
                    <a:lnTo>
                      <a:pt x="178" y="1163"/>
                    </a:lnTo>
                    <a:lnTo>
                      <a:pt x="273" y="1155"/>
                    </a:lnTo>
                    <a:lnTo>
                      <a:pt x="279" y="1135"/>
                    </a:lnTo>
                    <a:lnTo>
                      <a:pt x="260" y="1132"/>
                    </a:lnTo>
                    <a:lnTo>
                      <a:pt x="168" y="1075"/>
                    </a:lnTo>
                    <a:lnTo>
                      <a:pt x="148" y="1047"/>
                    </a:lnTo>
                    <a:lnTo>
                      <a:pt x="154" y="1007"/>
                    </a:lnTo>
                    <a:lnTo>
                      <a:pt x="207" y="953"/>
                    </a:lnTo>
                    <a:lnTo>
                      <a:pt x="182" y="934"/>
                    </a:lnTo>
                    <a:lnTo>
                      <a:pt x="164" y="898"/>
                    </a:lnTo>
                    <a:lnTo>
                      <a:pt x="166" y="859"/>
                    </a:lnTo>
                    <a:lnTo>
                      <a:pt x="189" y="823"/>
                    </a:lnTo>
                    <a:lnTo>
                      <a:pt x="230" y="788"/>
                    </a:lnTo>
                    <a:lnTo>
                      <a:pt x="362" y="729"/>
                    </a:lnTo>
                    <a:lnTo>
                      <a:pt x="511" y="688"/>
                    </a:lnTo>
                    <a:lnTo>
                      <a:pt x="486" y="666"/>
                    </a:lnTo>
                    <a:lnTo>
                      <a:pt x="458" y="616"/>
                    </a:lnTo>
                    <a:lnTo>
                      <a:pt x="458" y="556"/>
                    </a:lnTo>
                    <a:lnTo>
                      <a:pt x="489" y="508"/>
                    </a:lnTo>
                    <a:lnTo>
                      <a:pt x="540" y="479"/>
                    </a:lnTo>
                    <a:lnTo>
                      <a:pt x="597" y="479"/>
                    </a:lnTo>
                    <a:lnTo>
                      <a:pt x="537" y="452"/>
                    </a:lnTo>
                    <a:lnTo>
                      <a:pt x="503" y="408"/>
                    </a:lnTo>
                    <a:lnTo>
                      <a:pt x="498" y="346"/>
                    </a:lnTo>
                    <a:lnTo>
                      <a:pt x="523" y="296"/>
                    </a:lnTo>
                    <a:lnTo>
                      <a:pt x="565" y="266"/>
                    </a:lnTo>
                    <a:lnTo>
                      <a:pt x="623" y="252"/>
                    </a:lnTo>
                    <a:lnTo>
                      <a:pt x="673" y="219"/>
                    </a:lnTo>
                    <a:lnTo>
                      <a:pt x="754" y="186"/>
                    </a:lnTo>
                    <a:lnTo>
                      <a:pt x="821" y="177"/>
                    </a:lnTo>
                    <a:lnTo>
                      <a:pt x="858" y="186"/>
                    </a:lnTo>
                    <a:lnTo>
                      <a:pt x="871" y="168"/>
                    </a:lnTo>
                    <a:lnTo>
                      <a:pt x="967" y="125"/>
                    </a:lnTo>
                    <a:lnTo>
                      <a:pt x="1095" y="93"/>
                    </a:lnTo>
                    <a:lnTo>
                      <a:pt x="1157" y="96"/>
                    </a:lnTo>
                    <a:lnTo>
                      <a:pt x="1189" y="116"/>
                    </a:lnTo>
                    <a:lnTo>
                      <a:pt x="1205" y="153"/>
                    </a:lnTo>
                    <a:lnTo>
                      <a:pt x="1200" y="201"/>
                    </a:lnTo>
                    <a:lnTo>
                      <a:pt x="1242" y="180"/>
                    </a:lnTo>
                    <a:lnTo>
                      <a:pt x="1289" y="180"/>
                    </a:lnTo>
                    <a:lnTo>
                      <a:pt x="1331" y="201"/>
                    </a:lnTo>
                    <a:lnTo>
                      <a:pt x="1340" y="189"/>
                    </a:lnTo>
                    <a:lnTo>
                      <a:pt x="1388" y="167"/>
                    </a:lnTo>
                    <a:lnTo>
                      <a:pt x="1448" y="161"/>
                    </a:lnTo>
                    <a:lnTo>
                      <a:pt x="1439" y="131"/>
                    </a:lnTo>
                    <a:lnTo>
                      <a:pt x="1454" y="101"/>
                    </a:lnTo>
                    <a:lnTo>
                      <a:pt x="1507" y="64"/>
                    </a:lnTo>
                    <a:lnTo>
                      <a:pt x="1620" y="21"/>
                    </a:lnTo>
                    <a:lnTo>
                      <a:pt x="1795" y="0"/>
                    </a:lnTo>
                    <a:lnTo>
                      <a:pt x="2008" y="16"/>
                    </a:lnTo>
                    <a:lnTo>
                      <a:pt x="2056" y="35"/>
                    </a:lnTo>
                    <a:lnTo>
                      <a:pt x="2083" y="64"/>
                    </a:lnTo>
                    <a:lnTo>
                      <a:pt x="2104" y="96"/>
                    </a:lnTo>
                    <a:lnTo>
                      <a:pt x="2150" y="96"/>
                    </a:lnTo>
                    <a:lnTo>
                      <a:pt x="2207" y="110"/>
                    </a:lnTo>
                    <a:lnTo>
                      <a:pt x="2239" y="148"/>
                    </a:lnTo>
                    <a:lnTo>
                      <a:pt x="2256" y="207"/>
                    </a:lnTo>
                    <a:lnTo>
                      <a:pt x="2135" y="915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912" name="Freeform 109"/>
              <p:cNvSpPr>
                <a:spLocks/>
              </p:cNvSpPr>
              <p:nvPr/>
            </p:nvSpPr>
            <p:spPr bwMode="auto">
              <a:xfrm>
                <a:off x="2091" y="1469"/>
                <a:ext cx="566" cy="515"/>
              </a:xfrm>
              <a:custGeom>
                <a:avLst/>
                <a:gdLst>
                  <a:gd name="T0" fmla="*/ 0 w 1698"/>
                  <a:gd name="T1" fmla="*/ 0 h 1547"/>
                  <a:gd name="T2" fmla="*/ 0 w 1698"/>
                  <a:gd name="T3" fmla="*/ 0 h 1547"/>
                  <a:gd name="T4" fmla="*/ 0 w 1698"/>
                  <a:gd name="T5" fmla="*/ 0 h 1547"/>
                  <a:gd name="T6" fmla="*/ 0 w 1698"/>
                  <a:gd name="T7" fmla="*/ 0 h 1547"/>
                  <a:gd name="T8" fmla="*/ 0 w 1698"/>
                  <a:gd name="T9" fmla="*/ 0 h 1547"/>
                  <a:gd name="T10" fmla="*/ 0 w 1698"/>
                  <a:gd name="T11" fmla="*/ 0 h 1547"/>
                  <a:gd name="T12" fmla="*/ 0 w 1698"/>
                  <a:gd name="T13" fmla="*/ 0 h 1547"/>
                  <a:gd name="T14" fmla="*/ 0 w 1698"/>
                  <a:gd name="T15" fmla="*/ 0 h 1547"/>
                  <a:gd name="T16" fmla="*/ 0 w 1698"/>
                  <a:gd name="T17" fmla="*/ 0 h 1547"/>
                  <a:gd name="T18" fmla="*/ 0 w 1698"/>
                  <a:gd name="T19" fmla="*/ 0 h 1547"/>
                  <a:gd name="T20" fmla="*/ 0 w 1698"/>
                  <a:gd name="T21" fmla="*/ 0 h 1547"/>
                  <a:gd name="T22" fmla="*/ 0 w 1698"/>
                  <a:gd name="T23" fmla="*/ 0 h 1547"/>
                  <a:gd name="T24" fmla="*/ 0 w 1698"/>
                  <a:gd name="T25" fmla="*/ 0 h 1547"/>
                  <a:gd name="T26" fmla="*/ 0 w 1698"/>
                  <a:gd name="T27" fmla="*/ 0 h 1547"/>
                  <a:gd name="T28" fmla="*/ 0 w 1698"/>
                  <a:gd name="T29" fmla="*/ 0 h 1547"/>
                  <a:gd name="T30" fmla="*/ 0 w 1698"/>
                  <a:gd name="T31" fmla="*/ 0 h 1547"/>
                  <a:gd name="T32" fmla="*/ 0 w 1698"/>
                  <a:gd name="T33" fmla="*/ 0 h 1547"/>
                  <a:gd name="T34" fmla="*/ 0 w 1698"/>
                  <a:gd name="T35" fmla="*/ 0 h 1547"/>
                  <a:gd name="T36" fmla="*/ 0 w 1698"/>
                  <a:gd name="T37" fmla="*/ 0 h 1547"/>
                  <a:gd name="T38" fmla="*/ 0 w 1698"/>
                  <a:gd name="T39" fmla="*/ 0 h 1547"/>
                  <a:gd name="T40" fmla="*/ 0 w 1698"/>
                  <a:gd name="T41" fmla="*/ 0 h 1547"/>
                  <a:gd name="T42" fmla="*/ 0 w 1698"/>
                  <a:gd name="T43" fmla="*/ 0 h 1547"/>
                  <a:gd name="T44" fmla="*/ 0 w 1698"/>
                  <a:gd name="T45" fmla="*/ 0 h 1547"/>
                  <a:gd name="T46" fmla="*/ 0 w 1698"/>
                  <a:gd name="T47" fmla="*/ 0 h 1547"/>
                  <a:gd name="T48" fmla="*/ 0 w 1698"/>
                  <a:gd name="T49" fmla="*/ 0 h 1547"/>
                  <a:gd name="T50" fmla="*/ 0 w 1698"/>
                  <a:gd name="T51" fmla="*/ 0 h 1547"/>
                  <a:gd name="T52" fmla="*/ 0 w 1698"/>
                  <a:gd name="T53" fmla="*/ 0 h 1547"/>
                  <a:gd name="T54" fmla="*/ 0 w 1698"/>
                  <a:gd name="T55" fmla="*/ 0 h 1547"/>
                  <a:gd name="T56" fmla="*/ 0 w 1698"/>
                  <a:gd name="T57" fmla="*/ 0 h 1547"/>
                  <a:gd name="T58" fmla="*/ 0 w 1698"/>
                  <a:gd name="T59" fmla="*/ 0 h 1547"/>
                  <a:gd name="T60" fmla="*/ 0 w 1698"/>
                  <a:gd name="T61" fmla="*/ 0 h 1547"/>
                  <a:gd name="T62" fmla="*/ 0 w 1698"/>
                  <a:gd name="T63" fmla="*/ 0 h 1547"/>
                  <a:gd name="T64" fmla="*/ 0 w 1698"/>
                  <a:gd name="T65" fmla="*/ 0 h 1547"/>
                  <a:gd name="T66" fmla="*/ 0 w 1698"/>
                  <a:gd name="T67" fmla="*/ 0 h 1547"/>
                  <a:gd name="T68" fmla="*/ 0 w 1698"/>
                  <a:gd name="T69" fmla="*/ 0 h 1547"/>
                  <a:gd name="T70" fmla="*/ 0 w 1698"/>
                  <a:gd name="T71" fmla="*/ 0 h 1547"/>
                  <a:gd name="T72" fmla="*/ 0 w 1698"/>
                  <a:gd name="T73" fmla="*/ 0 h 1547"/>
                  <a:gd name="T74" fmla="*/ 0 w 1698"/>
                  <a:gd name="T75" fmla="*/ 0 h 1547"/>
                  <a:gd name="T76" fmla="*/ 0 w 1698"/>
                  <a:gd name="T77" fmla="*/ 0 h 1547"/>
                  <a:gd name="T78" fmla="*/ 0 w 1698"/>
                  <a:gd name="T79" fmla="*/ 0 h 1547"/>
                  <a:gd name="T80" fmla="*/ 0 w 1698"/>
                  <a:gd name="T81" fmla="*/ 0 h 1547"/>
                  <a:gd name="T82" fmla="*/ 0 w 1698"/>
                  <a:gd name="T83" fmla="*/ 0 h 1547"/>
                  <a:gd name="T84" fmla="*/ 0 w 1698"/>
                  <a:gd name="T85" fmla="*/ 0 h 154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698"/>
                  <a:gd name="T130" fmla="*/ 0 h 1547"/>
                  <a:gd name="T131" fmla="*/ 1698 w 1698"/>
                  <a:gd name="T132" fmla="*/ 1547 h 154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698" h="1547">
                    <a:moveTo>
                      <a:pt x="431" y="711"/>
                    </a:moveTo>
                    <a:lnTo>
                      <a:pt x="396" y="860"/>
                    </a:lnTo>
                    <a:lnTo>
                      <a:pt x="348" y="867"/>
                    </a:lnTo>
                    <a:lnTo>
                      <a:pt x="354" y="827"/>
                    </a:lnTo>
                    <a:lnTo>
                      <a:pt x="331" y="800"/>
                    </a:lnTo>
                    <a:lnTo>
                      <a:pt x="259" y="788"/>
                    </a:lnTo>
                    <a:lnTo>
                      <a:pt x="198" y="788"/>
                    </a:lnTo>
                    <a:lnTo>
                      <a:pt x="32" y="1198"/>
                    </a:lnTo>
                    <a:lnTo>
                      <a:pt x="0" y="1490"/>
                    </a:lnTo>
                    <a:lnTo>
                      <a:pt x="104" y="1450"/>
                    </a:lnTo>
                    <a:lnTo>
                      <a:pt x="32" y="1198"/>
                    </a:lnTo>
                    <a:lnTo>
                      <a:pt x="156" y="1334"/>
                    </a:lnTo>
                    <a:lnTo>
                      <a:pt x="104" y="1106"/>
                    </a:lnTo>
                    <a:lnTo>
                      <a:pt x="181" y="1151"/>
                    </a:lnTo>
                    <a:lnTo>
                      <a:pt x="156" y="1334"/>
                    </a:lnTo>
                    <a:lnTo>
                      <a:pt x="252" y="1437"/>
                    </a:lnTo>
                    <a:lnTo>
                      <a:pt x="233" y="1210"/>
                    </a:lnTo>
                    <a:lnTo>
                      <a:pt x="306" y="1282"/>
                    </a:lnTo>
                    <a:lnTo>
                      <a:pt x="252" y="1437"/>
                    </a:lnTo>
                    <a:lnTo>
                      <a:pt x="552" y="1547"/>
                    </a:lnTo>
                    <a:lnTo>
                      <a:pt x="683" y="1451"/>
                    </a:lnTo>
                    <a:lnTo>
                      <a:pt x="733" y="1391"/>
                    </a:lnTo>
                    <a:lnTo>
                      <a:pt x="779" y="1359"/>
                    </a:lnTo>
                    <a:lnTo>
                      <a:pt x="890" y="1327"/>
                    </a:lnTo>
                    <a:lnTo>
                      <a:pt x="941" y="1307"/>
                    </a:lnTo>
                    <a:lnTo>
                      <a:pt x="1007" y="1259"/>
                    </a:lnTo>
                    <a:lnTo>
                      <a:pt x="1039" y="1196"/>
                    </a:lnTo>
                    <a:lnTo>
                      <a:pt x="1077" y="1196"/>
                    </a:lnTo>
                    <a:lnTo>
                      <a:pt x="1058" y="1334"/>
                    </a:lnTo>
                    <a:lnTo>
                      <a:pt x="1026" y="1346"/>
                    </a:lnTo>
                    <a:lnTo>
                      <a:pt x="1004" y="1373"/>
                    </a:lnTo>
                    <a:lnTo>
                      <a:pt x="999" y="1397"/>
                    </a:lnTo>
                    <a:lnTo>
                      <a:pt x="1039" y="1405"/>
                    </a:lnTo>
                    <a:lnTo>
                      <a:pt x="1208" y="1223"/>
                    </a:lnTo>
                    <a:lnTo>
                      <a:pt x="1255" y="1244"/>
                    </a:lnTo>
                    <a:lnTo>
                      <a:pt x="1305" y="1239"/>
                    </a:lnTo>
                    <a:lnTo>
                      <a:pt x="1346" y="1208"/>
                    </a:lnTo>
                    <a:lnTo>
                      <a:pt x="1350" y="1203"/>
                    </a:lnTo>
                    <a:lnTo>
                      <a:pt x="1494" y="1234"/>
                    </a:lnTo>
                    <a:lnTo>
                      <a:pt x="1582" y="1232"/>
                    </a:lnTo>
                    <a:lnTo>
                      <a:pt x="1650" y="1203"/>
                    </a:lnTo>
                    <a:lnTo>
                      <a:pt x="1693" y="1144"/>
                    </a:lnTo>
                    <a:lnTo>
                      <a:pt x="1698" y="1060"/>
                    </a:lnTo>
                    <a:lnTo>
                      <a:pt x="1656" y="983"/>
                    </a:lnTo>
                    <a:lnTo>
                      <a:pt x="1682" y="949"/>
                    </a:lnTo>
                    <a:lnTo>
                      <a:pt x="1689" y="907"/>
                    </a:lnTo>
                    <a:lnTo>
                      <a:pt x="1674" y="867"/>
                    </a:lnTo>
                    <a:lnTo>
                      <a:pt x="1641" y="841"/>
                    </a:lnTo>
                    <a:lnTo>
                      <a:pt x="1615" y="835"/>
                    </a:lnTo>
                    <a:lnTo>
                      <a:pt x="1592" y="781"/>
                    </a:lnTo>
                    <a:lnTo>
                      <a:pt x="1550" y="743"/>
                    </a:lnTo>
                    <a:lnTo>
                      <a:pt x="1426" y="716"/>
                    </a:lnTo>
                    <a:lnTo>
                      <a:pt x="1342" y="711"/>
                    </a:lnTo>
                    <a:lnTo>
                      <a:pt x="1358" y="695"/>
                    </a:lnTo>
                    <a:lnTo>
                      <a:pt x="1363" y="675"/>
                    </a:lnTo>
                    <a:lnTo>
                      <a:pt x="1350" y="646"/>
                    </a:lnTo>
                    <a:lnTo>
                      <a:pt x="1378" y="625"/>
                    </a:lnTo>
                    <a:lnTo>
                      <a:pt x="1390" y="592"/>
                    </a:lnTo>
                    <a:lnTo>
                      <a:pt x="1384" y="557"/>
                    </a:lnTo>
                    <a:lnTo>
                      <a:pt x="1364" y="531"/>
                    </a:lnTo>
                    <a:lnTo>
                      <a:pt x="1333" y="517"/>
                    </a:lnTo>
                    <a:lnTo>
                      <a:pt x="1299" y="524"/>
                    </a:lnTo>
                    <a:lnTo>
                      <a:pt x="1356" y="476"/>
                    </a:lnTo>
                    <a:lnTo>
                      <a:pt x="1407" y="412"/>
                    </a:lnTo>
                    <a:lnTo>
                      <a:pt x="1414" y="380"/>
                    </a:lnTo>
                    <a:lnTo>
                      <a:pt x="1399" y="352"/>
                    </a:lnTo>
                    <a:lnTo>
                      <a:pt x="1362" y="327"/>
                    </a:lnTo>
                    <a:lnTo>
                      <a:pt x="1257" y="318"/>
                    </a:lnTo>
                    <a:lnTo>
                      <a:pt x="1197" y="317"/>
                    </a:lnTo>
                    <a:lnTo>
                      <a:pt x="1169" y="327"/>
                    </a:lnTo>
                    <a:lnTo>
                      <a:pt x="1195" y="296"/>
                    </a:lnTo>
                    <a:lnTo>
                      <a:pt x="1202" y="256"/>
                    </a:lnTo>
                    <a:lnTo>
                      <a:pt x="1185" y="228"/>
                    </a:lnTo>
                    <a:lnTo>
                      <a:pt x="1105" y="176"/>
                    </a:lnTo>
                    <a:lnTo>
                      <a:pt x="1032" y="147"/>
                    </a:lnTo>
                    <a:lnTo>
                      <a:pt x="1068" y="100"/>
                    </a:lnTo>
                    <a:lnTo>
                      <a:pt x="1073" y="68"/>
                    </a:lnTo>
                    <a:lnTo>
                      <a:pt x="1053" y="39"/>
                    </a:lnTo>
                    <a:lnTo>
                      <a:pt x="992" y="24"/>
                    </a:lnTo>
                    <a:lnTo>
                      <a:pt x="875" y="29"/>
                    </a:lnTo>
                    <a:lnTo>
                      <a:pt x="765" y="45"/>
                    </a:lnTo>
                    <a:lnTo>
                      <a:pt x="689" y="68"/>
                    </a:lnTo>
                    <a:lnTo>
                      <a:pt x="643" y="21"/>
                    </a:lnTo>
                    <a:lnTo>
                      <a:pt x="579" y="0"/>
                    </a:lnTo>
                    <a:lnTo>
                      <a:pt x="552" y="3"/>
                    </a:lnTo>
                    <a:lnTo>
                      <a:pt x="431" y="711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849" name="Group 110"/>
            <p:cNvGrpSpPr>
              <a:grpSpLocks/>
            </p:cNvGrpSpPr>
            <p:nvPr/>
          </p:nvGrpSpPr>
          <p:grpSpPr bwMode="auto">
            <a:xfrm>
              <a:off x="2925" y="1888"/>
              <a:ext cx="176" cy="368"/>
              <a:chOff x="1284" y="1312"/>
              <a:chExt cx="1620" cy="1959"/>
            </a:xfrm>
          </p:grpSpPr>
          <p:sp>
            <p:nvSpPr>
              <p:cNvPr id="34895" name="AutoShape 111"/>
              <p:cNvSpPr>
                <a:spLocks noChangeAspect="1" noChangeArrowheads="1" noTextEdit="1"/>
              </p:cNvSpPr>
              <p:nvPr/>
            </p:nvSpPr>
            <p:spPr bwMode="auto">
              <a:xfrm>
                <a:off x="1284" y="1312"/>
                <a:ext cx="1620" cy="19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96" name="Freeform 112"/>
              <p:cNvSpPr>
                <a:spLocks/>
              </p:cNvSpPr>
              <p:nvPr/>
            </p:nvSpPr>
            <p:spPr bwMode="auto">
              <a:xfrm>
                <a:off x="1977" y="2370"/>
                <a:ext cx="242" cy="812"/>
              </a:xfrm>
              <a:custGeom>
                <a:avLst/>
                <a:gdLst>
                  <a:gd name="T0" fmla="*/ 0 w 725"/>
                  <a:gd name="T1" fmla="*/ 0 h 2435"/>
                  <a:gd name="T2" fmla="*/ 0 w 725"/>
                  <a:gd name="T3" fmla="*/ 0 h 2435"/>
                  <a:gd name="T4" fmla="*/ 0 w 725"/>
                  <a:gd name="T5" fmla="*/ 0 h 2435"/>
                  <a:gd name="T6" fmla="*/ 0 w 725"/>
                  <a:gd name="T7" fmla="*/ 0 h 2435"/>
                  <a:gd name="T8" fmla="*/ 0 w 725"/>
                  <a:gd name="T9" fmla="*/ 0 h 2435"/>
                  <a:gd name="T10" fmla="*/ 0 w 725"/>
                  <a:gd name="T11" fmla="*/ 0 h 2435"/>
                  <a:gd name="T12" fmla="*/ 0 w 725"/>
                  <a:gd name="T13" fmla="*/ 0 h 2435"/>
                  <a:gd name="T14" fmla="*/ 0 w 725"/>
                  <a:gd name="T15" fmla="*/ 0 h 2435"/>
                  <a:gd name="T16" fmla="*/ 0 w 725"/>
                  <a:gd name="T17" fmla="*/ 0 h 2435"/>
                  <a:gd name="T18" fmla="*/ 0 w 725"/>
                  <a:gd name="T19" fmla="*/ 0 h 2435"/>
                  <a:gd name="T20" fmla="*/ 0 w 725"/>
                  <a:gd name="T21" fmla="*/ 0 h 2435"/>
                  <a:gd name="T22" fmla="*/ 0 w 725"/>
                  <a:gd name="T23" fmla="*/ 0 h 2435"/>
                  <a:gd name="T24" fmla="*/ 0 w 725"/>
                  <a:gd name="T25" fmla="*/ 0 h 2435"/>
                  <a:gd name="T26" fmla="*/ 0 w 725"/>
                  <a:gd name="T27" fmla="*/ 0 h 2435"/>
                  <a:gd name="T28" fmla="*/ 0 w 725"/>
                  <a:gd name="T29" fmla="*/ 0 h 2435"/>
                  <a:gd name="T30" fmla="*/ 0 w 725"/>
                  <a:gd name="T31" fmla="*/ 0 h 2435"/>
                  <a:gd name="T32" fmla="*/ 0 w 725"/>
                  <a:gd name="T33" fmla="*/ 0 h 2435"/>
                  <a:gd name="T34" fmla="*/ 0 w 725"/>
                  <a:gd name="T35" fmla="*/ 0 h 2435"/>
                  <a:gd name="T36" fmla="*/ 0 w 725"/>
                  <a:gd name="T37" fmla="*/ 0 h 2435"/>
                  <a:gd name="T38" fmla="*/ 0 w 725"/>
                  <a:gd name="T39" fmla="*/ 0 h 2435"/>
                  <a:gd name="T40" fmla="*/ 0 w 725"/>
                  <a:gd name="T41" fmla="*/ 0 h 2435"/>
                  <a:gd name="T42" fmla="*/ 0 w 725"/>
                  <a:gd name="T43" fmla="*/ 0 h 2435"/>
                  <a:gd name="T44" fmla="*/ 0 w 725"/>
                  <a:gd name="T45" fmla="*/ 0 h 2435"/>
                  <a:gd name="T46" fmla="*/ 0 w 725"/>
                  <a:gd name="T47" fmla="*/ 0 h 2435"/>
                  <a:gd name="T48" fmla="*/ 0 w 725"/>
                  <a:gd name="T49" fmla="*/ 0 h 2435"/>
                  <a:gd name="T50" fmla="*/ 0 w 725"/>
                  <a:gd name="T51" fmla="*/ 0 h 2435"/>
                  <a:gd name="T52" fmla="*/ 0 w 725"/>
                  <a:gd name="T53" fmla="*/ 0 h 2435"/>
                  <a:gd name="T54" fmla="*/ 0 w 725"/>
                  <a:gd name="T55" fmla="*/ 0 h 2435"/>
                  <a:gd name="T56" fmla="*/ 0 w 725"/>
                  <a:gd name="T57" fmla="*/ 0 h 2435"/>
                  <a:gd name="T58" fmla="*/ 0 w 725"/>
                  <a:gd name="T59" fmla="*/ 0 h 2435"/>
                  <a:gd name="T60" fmla="*/ 0 w 725"/>
                  <a:gd name="T61" fmla="*/ 0 h 2435"/>
                  <a:gd name="T62" fmla="*/ 0 w 725"/>
                  <a:gd name="T63" fmla="*/ 0 h 24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25"/>
                  <a:gd name="T97" fmla="*/ 0 h 2435"/>
                  <a:gd name="T98" fmla="*/ 725 w 725"/>
                  <a:gd name="T99" fmla="*/ 2435 h 243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25" h="2435">
                    <a:moveTo>
                      <a:pt x="69" y="183"/>
                    </a:moveTo>
                    <a:lnTo>
                      <a:pt x="130" y="377"/>
                    </a:lnTo>
                    <a:lnTo>
                      <a:pt x="95" y="489"/>
                    </a:lnTo>
                    <a:lnTo>
                      <a:pt x="132" y="543"/>
                    </a:lnTo>
                    <a:lnTo>
                      <a:pt x="154" y="646"/>
                    </a:lnTo>
                    <a:lnTo>
                      <a:pt x="154" y="2211"/>
                    </a:lnTo>
                    <a:lnTo>
                      <a:pt x="117" y="2211"/>
                    </a:lnTo>
                    <a:lnTo>
                      <a:pt x="117" y="2314"/>
                    </a:lnTo>
                    <a:lnTo>
                      <a:pt x="79" y="2314"/>
                    </a:lnTo>
                    <a:lnTo>
                      <a:pt x="66" y="2348"/>
                    </a:lnTo>
                    <a:lnTo>
                      <a:pt x="37" y="2374"/>
                    </a:lnTo>
                    <a:lnTo>
                      <a:pt x="0" y="2380"/>
                    </a:lnTo>
                    <a:lnTo>
                      <a:pt x="0" y="2435"/>
                    </a:lnTo>
                    <a:lnTo>
                      <a:pt x="687" y="2435"/>
                    </a:lnTo>
                    <a:lnTo>
                      <a:pt x="687" y="2380"/>
                    </a:lnTo>
                    <a:lnTo>
                      <a:pt x="648" y="2374"/>
                    </a:lnTo>
                    <a:lnTo>
                      <a:pt x="621" y="2348"/>
                    </a:lnTo>
                    <a:lnTo>
                      <a:pt x="606" y="2314"/>
                    </a:lnTo>
                    <a:lnTo>
                      <a:pt x="569" y="2314"/>
                    </a:lnTo>
                    <a:lnTo>
                      <a:pt x="569" y="2211"/>
                    </a:lnTo>
                    <a:lnTo>
                      <a:pt x="533" y="2211"/>
                    </a:lnTo>
                    <a:lnTo>
                      <a:pt x="533" y="772"/>
                    </a:lnTo>
                    <a:lnTo>
                      <a:pt x="529" y="584"/>
                    </a:lnTo>
                    <a:lnTo>
                      <a:pt x="510" y="429"/>
                    </a:lnTo>
                    <a:lnTo>
                      <a:pt x="528" y="376"/>
                    </a:lnTo>
                    <a:lnTo>
                      <a:pt x="606" y="262"/>
                    </a:lnTo>
                    <a:lnTo>
                      <a:pt x="725" y="183"/>
                    </a:lnTo>
                    <a:lnTo>
                      <a:pt x="588" y="196"/>
                    </a:lnTo>
                    <a:lnTo>
                      <a:pt x="627" y="40"/>
                    </a:lnTo>
                    <a:lnTo>
                      <a:pt x="568" y="0"/>
                    </a:lnTo>
                    <a:lnTo>
                      <a:pt x="492" y="183"/>
                    </a:lnTo>
                    <a:lnTo>
                      <a:pt x="69" y="18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600"/>
                  </a:gs>
                  <a:gs pos="50000">
                    <a:srgbClr val="645A36"/>
                  </a:gs>
                  <a:gs pos="100000">
                    <a:srgbClr val="009600"/>
                  </a:gs>
                </a:gsLst>
                <a:lin ang="0" scaled="1"/>
              </a:gra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97" name="Freeform 113"/>
              <p:cNvSpPr>
                <a:spLocks/>
              </p:cNvSpPr>
              <p:nvPr/>
            </p:nvSpPr>
            <p:spPr bwMode="auto">
              <a:xfrm>
                <a:off x="1645" y="2211"/>
                <a:ext cx="524" cy="328"/>
              </a:xfrm>
              <a:custGeom>
                <a:avLst/>
                <a:gdLst>
                  <a:gd name="T0" fmla="*/ 0 w 1571"/>
                  <a:gd name="T1" fmla="*/ 0 h 982"/>
                  <a:gd name="T2" fmla="*/ 0 w 1571"/>
                  <a:gd name="T3" fmla="*/ 0 h 982"/>
                  <a:gd name="T4" fmla="*/ 0 w 1571"/>
                  <a:gd name="T5" fmla="*/ 0 h 982"/>
                  <a:gd name="T6" fmla="*/ 0 w 1571"/>
                  <a:gd name="T7" fmla="*/ 0 h 982"/>
                  <a:gd name="T8" fmla="*/ 0 w 1571"/>
                  <a:gd name="T9" fmla="*/ 0 h 982"/>
                  <a:gd name="T10" fmla="*/ 0 w 1571"/>
                  <a:gd name="T11" fmla="*/ 0 h 982"/>
                  <a:gd name="T12" fmla="*/ 0 w 1571"/>
                  <a:gd name="T13" fmla="*/ 0 h 982"/>
                  <a:gd name="T14" fmla="*/ 0 w 1571"/>
                  <a:gd name="T15" fmla="*/ 0 h 982"/>
                  <a:gd name="T16" fmla="*/ 0 w 1571"/>
                  <a:gd name="T17" fmla="*/ 0 h 982"/>
                  <a:gd name="T18" fmla="*/ 0 w 1571"/>
                  <a:gd name="T19" fmla="*/ 0 h 982"/>
                  <a:gd name="T20" fmla="*/ 0 w 1571"/>
                  <a:gd name="T21" fmla="*/ 0 h 982"/>
                  <a:gd name="T22" fmla="*/ 0 w 1571"/>
                  <a:gd name="T23" fmla="*/ 0 h 982"/>
                  <a:gd name="T24" fmla="*/ 0 w 1571"/>
                  <a:gd name="T25" fmla="*/ 0 h 982"/>
                  <a:gd name="T26" fmla="*/ 0 w 1571"/>
                  <a:gd name="T27" fmla="*/ 0 h 982"/>
                  <a:gd name="T28" fmla="*/ 0 w 1571"/>
                  <a:gd name="T29" fmla="*/ 0 h 982"/>
                  <a:gd name="T30" fmla="*/ 0 w 1571"/>
                  <a:gd name="T31" fmla="*/ 0 h 982"/>
                  <a:gd name="T32" fmla="*/ 0 w 1571"/>
                  <a:gd name="T33" fmla="*/ 0 h 982"/>
                  <a:gd name="T34" fmla="*/ 0 w 1571"/>
                  <a:gd name="T35" fmla="*/ 0 h 982"/>
                  <a:gd name="T36" fmla="*/ 0 w 1571"/>
                  <a:gd name="T37" fmla="*/ 0 h 982"/>
                  <a:gd name="T38" fmla="*/ 0 w 1571"/>
                  <a:gd name="T39" fmla="*/ 0 h 982"/>
                  <a:gd name="T40" fmla="*/ 0 w 1571"/>
                  <a:gd name="T41" fmla="*/ 0 h 982"/>
                  <a:gd name="T42" fmla="*/ 0 w 1571"/>
                  <a:gd name="T43" fmla="*/ 0 h 982"/>
                  <a:gd name="T44" fmla="*/ 0 w 1571"/>
                  <a:gd name="T45" fmla="*/ 0 h 982"/>
                  <a:gd name="T46" fmla="*/ 0 w 1571"/>
                  <a:gd name="T47" fmla="*/ 0 h 982"/>
                  <a:gd name="T48" fmla="*/ 0 w 1571"/>
                  <a:gd name="T49" fmla="*/ 0 h 982"/>
                  <a:gd name="T50" fmla="*/ 0 w 1571"/>
                  <a:gd name="T51" fmla="*/ 0 h 982"/>
                  <a:gd name="T52" fmla="*/ 0 w 1571"/>
                  <a:gd name="T53" fmla="*/ 0 h 982"/>
                  <a:gd name="T54" fmla="*/ 0 w 1571"/>
                  <a:gd name="T55" fmla="*/ 0 h 982"/>
                  <a:gd name="T56" fmla="*/ 0 w 1571"/>
                  <a:gd name="T57" fmla="*/ 0 h 982"/>
                  <a:gd name="T58" fmla="*/ 0 w 1571"/>
                  <a:gd name="T59" fmla="*/ 0 h 982"/>
                  <a:gd name="T60" fmla="*/ 0 w 1571"/>
                  <a:gd name="T61" fmla="*/ 0 h 982"/>
                  <a:gd name="T62" fmla="*/ 0 w 1571"/>
                  <a:gd name="T63" fmla="*/ 0 h 982"/>
                  <a:gd name="T64" fmla="*/ 0 w 1571"/>
                  <a:gd name="T65" fmla="*/ 0 h 982"/>
                  <a:gd name="T66" fmla="*/ 0 w 1571"/>
                  <a:gd name="T67" fmla="*/ 0 h 982"/>
                  <a:gd name="T68" fmla="*/ 0 w 1571"/>
                  <a:gd name="T69" fmla="*/ 0 h 982"/>
                  <a:gd name="T70" fmla="*/ 0 w 1571"/>
                  <a:gd name="T71" fmla="*/ 0 h 982"/>
                  <a:gd name="T72" fmla="*/ 0 w 1571"/>
                  <a:gd name="T73" fmla="*/ 0 h 982"/>
                  <a:gd name="T74" fmla="*/ 0 w 1571"/>
                  <a:gd name="T75" fmla="*/ 0 h 982"/>
                  <a:gd name="T76" fmla="*/ 0 w 1571"/>
                  <a:gd name="T77" fmla="*/ 0 h 98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571"/>
                  <a:gd name="T118" fmla="*/ 0 h 982"/>
                  <a:gd name="T119" fmla="*/ 1571 w 1571"/>
                  <a:gd name="T120" fmla="*/ 982 h 98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571" h="982">
                    <a:moveTo>
                      <a:pt x="1066" y="659"/>
                    </a:moveTo>
                    <a:lnTo>
                      <a:pt x="990" y="725"/>
                    </a:lnTo>
                    <a:lnTo>
                      <a:pt x="1127" y="853"/>
                    </a:lnTo>
                    <a:lnTo>
                      <a:pt x="1092" y="965"/>
                    </a:lnTo>
                    <a:lnTo>
                      <a:pt x="1072" y="977"/>
                    </a:lnTo>
                    <a:lnTo>
                      <a:pt x="1046" y="982"/>
                    </a:lnTo>
                    <a:lnTo>
                      <a:pt x="1019" y="972"/>
                    </a:lnTo>
                    <a:lnTo>
                      <a:pt x="1002" y="952"/>
                    </a:lnTo>
                    <a:lnTo>
                      <a:pt x="997" y="925"/>
                    </a:lnTo>
                    <a:lnTo>
                      <a:pt x="972" y="934"/>
                    </a:lnTo>
                    <a:lnTo>
                      <a:pt x="918" y="926"/>
                    </a:lnTo>
                    <a:lnTo>
                      <a:pt x="862" y="905"/>
                    </a:lnTo>
                    <a:lnTo>
                      <a:pt x="835" y="925"/>
                    </a:lnTo>
                    <a:lnTo>
                      <a:pt x="803" y="946"/>
                    </a:lnTo>
                    <a:lnTo>
                      <a:pt x="771" y="941"/>
                    </a:lnTo>
                    <a:lnTo>
                      <a:pt x="757" y="925"/>
                    </a:lnTo>
                    <a:lnTo>
                      <a:pt x="744" y="893"/>
                    </a:lnTo>
                    <a:lnTo>
                      <a:pt x="699" y="905"/>
                    </a:lnTo>
                    <a:lnTo>
                      <a:pt x="659" y="893"/>
                    </a:lnTo>
                    <a:lnTo>
                      <a:pt x="647" y="853"/>
                    </a:lnTo>
                    <a:lnTo>
                      <a:pt x="646" y="822"/>
                    </a:lnTo>
                    <a:lnTo>
                      <a:pt x="659" y="788"/>
                    </a:lnTo>
                    <a:lnTo>
                      <a:pt x="651" y="796"/>
                    </a:lnTo>
                    <a:lnTo>
                      <a:pt x="604" y="824"/>
                    </a:lnTo>
                    <a:lnTo>
                      <a:pt x="563" y="847"/>
                    </a:lnTo>
                    <a:lnTo>
                      <a:pt x="507" y="853"/>
                    </a:lnTo>
                    <a:lnTo>
                      <a:pt x="472" y="840"/>
                    </a:lnTo>
                    <a:lnTo>
                      <a:pt x="466" y="809"/>
                    </a:lnTo>
                    <a:lnTo>
                      <a:pt x="490" y="738"/>
                    </a:lnTo>
                    <a:lnTo>
                      <a:pt x="407" y="780"/>
                    </a:lnTo>
                    <a:lnTo>
                      <a:pt x="310" y="805"/>
                    </a:lnTo>
                    <a:lnTo>
                      <a:pt x="247" y="805"/>
                    </a:lnTo>
                    <a:lnTo>
                      <a:pt x="217" y="787"/>
                    </a:lnTo>
                    <a:lnTo>
                      <a:pt x="211" y="762"/>
                    </a:lnTo>
                    <a:lnTo>
                      <a:pt x="215" y="738"/>
                    </a:lnTo>
                    <a:lnTo>
                      <a:pt x="179" y="738"/>
                    </a:lnTo>
                    <a:lnTo>
                      <a:pt x="141" y="725"/>
                    </a:lnTo>
                    <a:lnTo>
                      <a:pt x="125" y="701"/>
                    </a:lnTo>
                    <a:lnTo>
                      <a:pt x="125" y="676"/>
                    </a:lnTo>
                    <a:lnTo>
                      <a:pt x="128" y="646"/>
                    </a:lnTo>
                    <a:lnTo>
                      <a:pt x="83" y="658"/>
                    </a:lnTo>
                    <a:lnTo>
                      <a:pt x="32" y="658"/>
                    </a:lnTo>
                    <a:lnTo>
                      <a:pt x="9" y="646"/>
                    </a:lnTo>
                    <a:lnTo>
                      <a:pt x="0" y="614"/>
                    </a:lnTo>
                    <a:lnTo>
                      <a:pt x="17" y="588"/>
                    </a:lnTo>
                    <a:lnTo>
                      <a:pt x="39" y="560"/>
                    </a:lnTo>
                    <a:lnTo>
                      <a:pt x="63" y="536"/>
                    </a:lnTo>
                    <a:lnTo>
                      <a:pt x="38" y="502"/>
                    </a:lnTo>
                    <a:lnTo>
                      <a:pt x="39" y="455"/>
                    </a:lnTo>
                    <a:lnTo>
                      <a:pt x="52" y="418"/>
                    </a:lnTo>
                    <a:lnTo>
                      <a:pt x="83" y="386"/>
                    </a:lnTo>
                    <a:lnTo>
                      <a:pt x="143" y="350"/>
                    </a:lnTo>
                    <a:lnTo>
                      <a:pt x="283" y="301"/>
                    </a:lnTo>
                    <a:lnTo>
                      <a:pt x="447" y="277"/>
                    </a:lnTo>
                    <a:lnTo>
                      <a:pt x="419" y="258"/>
                    </a:lnTo>
                    <a:lnTo>
                      <a:pt x="414" y="227"/>
                    </a:lnTo>
                    <a:lnTo>
                      <a:pt x="419" y="197"/>
                    </a:lnTo>
                    <a:lnTo>
                      <a:pt x="475" y="159"/>
                    </a:lnTo>
                    <a:lnTo>
                      <a:pt x="582" y="121"/>
                    </a:lnTo>
                    <a:lnTo>
                      <a:pt x="1092" y="298"/>
                    </a:lnTo>
                    <a:lnTo>
                      <a:pt x="1196" y="458"/>
                    </a:lnTo>
                    <a:lnTo>
                      <a:pt x="1196" y="394"/>
                    </a:lnTo>
                    <a:lnTo>
                      <a:pt x="1130" y="200"/>
                    </a:lnTo>
                    <a:lnTo>
                      <a:pt x="1142" y="117"/>
                    </a:lnTo>
                    <a:lnTo>
                      <a:pt x="1189" y="211"/>
                    </a:lnTo>
                    <a:lnTo>
                      <a:pt x="1189" y="78"/>
                    </a:lnTo>
                    <a:lnTo>
                      <a:pt x="1247" y="53"/>
                    </a:lnTo>
                    <a:lnTo>
                      <a:pt x="1259" y="107"/>
                    </a:lnTo>
                    <a:lnTo>
                      <a:pt x="1292" y="74"/>
                    </a:lnTo>
                    <a:lnTo>
                      <a:pt x="1286" y="31"/>
                    </a:lnTo>
                    <a:lnTo>
                      <a:pt x="1344" y="26"/>
                    </a:lnTo>
                    <a:lnTo>
                      <a:pt x="1370" y="354"/>
                    </a:lnTo>
                    <a:lnTo>
                      <a:pt x="1410" y="347"/>
                    </a:lnTo>
                    <a:lnTo>
                      <a:pt x="1422" y="0"/>
                    </a:lnTo>
                    <a:lnTo>
                      <a:pt x="1571" y="26"/>
                    </a:lnTo>
                    <a:lnTo>
                      <a:pt x="1481" y="503"/>
                    </a:lnTo>
                    <a:lnTo>
                      <a:pt x="1489" y="659"/>
                    </a:lnTo>
                    <a:lnTo>
                      <a:pt x="1066" y="659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98" name="Freeform 114"/>
              <p:cNvSpPr>
                <a:spLocks/>
              </p:cNvSpPr>
              <p:nvPr/>
            </p:nvSpPr>
            <p:spPr bwMode="auto">
              <a:xfrm>
                <a:off x="2154" y="2197"/>
                <a:ext cx="472" cy="430"/>
              </a:xfrm>
              <a:custGeom>
                <a:avLst/>
                <a:gdLst>
                  <a:gd name="T0" fmla="*/ 0 w 1418"/>
                  <a:gd name="T1" fmla="*/ 0 h 1290"/>
                  <a:gd name="T2" fmla="*/ 0 w 1418"/>
                  <a:gd name="T3" fmla="*/ 0 h 1290"/>
                  <a:gd name="T4" fmla="*/ 0 w 1418"/>
                  <a:gd name="T5" fmla="*/ 0 h 1290"/>
                  <a:gd name="T6" fmla="*/ 0 w 1418"/>
                  <a:gd name="T7" fmla="*/ 0 h 1290"/>
                  <a:gd name="T8" fmla="*/ 0 w 1418"/>
                  <a:gd name="T9" fmla="*/ 0 h 1290"/>
                  <a:gd name="T10" fmla="*/ 0 w 1418"/>
                  <a:gd name="T11" fmla="*/ 0 h 1290"/>
                  <a:gd name="T12" fmla="*/ 0 w 1418"/>
                  <a:gd name="T13" fmla="*/ 0 h 1290"/>
                  <a:gd name="T14" fmla="*/ 0 w 1418"/>
                  <a:gd name="T15" fmla="*/ 0 h 1290"/>
                  <a:gd name="T16" fmla="*/ 0 w 1418"/>
                  <a:gd name="T17" fmla="*/ 0 h 1290"/>
                  <a:gd name="T18" fmla="*/ 0 w 1418"/>
                  <a:gd name="T19" fmla="*/ 0 h 1290"/>
                  <a:gd name="T20" fmla="*/ 0 w 1418"/>
                  <a:gd name="T21" fmla="*/ 0 h 1290"/>
                  <a:gd name="T22" fmla="*/ 0 w 1418"/>
                  <a:gd name="T23" fmla="*/ 0 h 1290"/>
                  <a:gd name="T24" fmla="*/ 0 w 1418"/>
                  <a:gd name="T25" fmla="*/ 0 h 1290"/>
                  <a:gd name="T26" fmla="*/ 0 w 1418"/>
                  <a:gd name="T27" fmla="*/ 0 h 1290"/>
                  <a:gd name="T28" fmla="*/ 0 w 1418"/>
                  <a:gd name="T29" fmla="*/ 0 h 1290"/>
                  <a:gd name="T30" fmla="*/ 0 w 1418"/>
                  <a:gd name="T31" fmla="*/ 0 h 1290"/>
                  <a:gd name="T32" fmla="*/ 0 w 1418"/>
                  <a:gd name="T33" fmla="*/ 0 h 1290"/>
                  <a:gd name="T34" fmla="*/ 0 w 1418"/>
                  <a:gd name="T35" fmla="*/ 0 h 1290"/>
                  <a:gd name="T36" fmla="*/ 0 w 1418"/>
                  <a:gd name="T37" fmla="*/ 0 h 1290"/>
                  <a:gd name="T38" fmla="*/ 0 w 1418"/>
                  <a:gd name="T39" fmla="*/ 0 h 1290"/>
                  <a:gd name="T40" fmla="*/ 0 w 1418"/>
                  <a:gd name="T41" fmla="*/ 0 h 1290"/>
                  <a:gd name="T42" fmla="*/ 0 w 1418"/>
                  <a:gd name="T43" fmla="*/ 0 h 1290"/>
                  <a:gd name="T44" fmla="*/ 0 w 1418"/>
                  <a:gd name="T45" fmla="*/ 0 h 1290"/>
                  <a:gd name="T46" fmla="*/ 0 w 1418"/>
                  <a:gd name="T47" fmla="*/ 0 h 1290"/>
                  <a:gd name="T48" fmla="*/ 0 w 1418"/>
                  <a:gd name="T49" fmla="*/ 0 h 1290"/>
                  <a:gd name="T50" fmla="*/ 0 w 1418"/>
                  <a:gd name="T51" fmla="*/ 0 h 1290"/>
                  <a:gd name="T52" fmla="*/ 0 w 1418"/>
                  <a:gd name="T53" fmla="*/ 0 h 1290"/>
                  <a:gd name="T54" fmla="*/ 0 w 1418"/>
                  <a:gd name="T55" fmla="*/ 0 h 1290"/>
                  <a:gd name="T56" fmla="*/ 0 w 1418"/>
                  <a:gd name="T57" fmla="*/ 0 h 1290"/>
                  <a:gd name="T58" fmla="*/ 0 w 1418"/>
                  <a:gd name="T59" fmla="*/ 0 h 1290"/>
                  <a:gd name="T60" fmla="*/ 0 w 1418"/>
                  <a:gd name="T61" fmla="*/ 0 h 1290"/>
                  <a:gd name="T62" fmla="*/ 0 w 1418"/>
                  <a:gd name="T63" fmla="*/ 0 h 1290"/>
                  <a:gd name="T64" fmla="*/ 0 w 1418"/>
                  <a:gd name="T65" fmla="*/ 0 h 1290"/>
                  <a:gd name="T66" fmla="*/ 0 w 1418"/>
                  <a:gd name="T67" fmla="*/ 0 h 1290"/>
                  <a:gd name="T68" fmla="*/ 0 w 1418"/>
                  <a:gd name="T69" fmla="*/ 0 h 1290"/>
                  <a:gd name="T70" fmla="*/ 0 w 1418"/>
                  <a:gd name="T71" fmla="*/ 0 h 1290"/>
                  <a:gd name="T72" fmla="*/ 0 w 1418"/>
                  <a:gd name="T73" fmla="*/ 0 h 1290"/>
                  <a:gd name="T74" fmla="*/ 0 w 1418"/>
                  <a:gd name="T75" fmla="*/ 0 h 1290"/>
                  <a:gd name="T76" fmla="*/ 0 w 1418"/>
                  <a:gd name="T77" fmla="*/ 0 h 1290"/>
                  <a:gd name="T78" fmla="*/ 0 w 1418"/>
                  <a:gd name="T79" fmla="*/ 0 h 1290"/>
                  <a:gd name="T80" fmla="*/ 0 w 1418"/>
                  <a:gd name="T81" fmla="*/ 0 h 1290"/>
                  <a:gd name="T82" fmla="*/ 0 w 1418"/>
                  <a:gd name="T83" fmla="*/ 0 h 1290"/>
                  <a:gd name="T84" fmla="*/ 0 w 1418"/>
                  <a:gd name="T85" fmla="*/ 0 h 1290"/>
                  <a:gd name="T86" fmla="*/ 0 w 1418"/>
                  <a:gd name="T87" fmla="*/ 0 h 1290"/>
                  <a:gd name="T88" fmla="*/ 0 w 1418"/>
                  <a:gd name="T89" fmla="*/ 0 h 1290"/>
                  <a:gd name="T90" fmla="*/ 0 w 1418"/>
                  <a:gd name="T91" fmla="*/ 0 h 1290"/>
                  <a:gd name="T92" fmla="*/ 0 w 1418"/>
                  <a:gd name="T93" fmla="*/ 0 h 129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418"/>
                  <a:gd name="T142" fmla="*/ 0 h 1290"/>
                  <a:gd name="T143" fmla="*/ 1418 w 1418"/>
                  <a:gd name="T144" fmla="*/ 1290 h 129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418" h="1290">
                    <a:moveTo>
                      <a:pt x="0" y="1102"/>
                    </a:moveTo>
                    <a:lnTo>
                      <a:pt x="168" y="935"/>
                    </a:lnTo>
                    <a:lnTo>
                      <a:pt x="176" y="902"/>
                    </a:lnTo>
                    <a:lnTo>
                      <a:pt x="212" y="835"/>
                    </a:lnTo>
                    <a:lnTo>
                      <a:pt x="280" y="767"/>
                    </a:lnTo>
                    <a:lnTo>
                      <a:pt x="268" y="770"/>
                    </a:lnTo>
                    <a:lnTo>
                      <a:pt x="238" y="770"/>
                    </a:lnTo>
                    <a:lnTo>
                      <a:pt x="212" y="757"/>
                    </a:lnTo>
                    <a:lnTo>
                      <a:pt x="196" y="731"/>
                    </a:lnTo>
                    <a:lnTo>
                      <a:pt x="196" y="701"/>
                    </a:lnTo>
                    <a:lnTo>
                      <a:pt x="59" y="714"/>
                    </a:lnTo>
                    <a:lnTo>
                      <a:pt x="189" y="558"/>
                    </a:lnTo>
                    <a:lnTo>
                      <a:pt x="98" y="558"/>
                    </a:lnTo>
                    <a:lnTo>
                      <a:pt x="39" y="518"/>
                    </a:lnTo>
                    <a:lnTo>
                      <a:pt x="35" y="515"/>
                    </a:lnTo>
                    <a:lnTo>
                      <a:pt x="20" y="476"/>
                    </a:lnTo>
                    <a:lnTo>
                      <a:pt x="28" y="440"/>
                    </a:lnTo>
                    <a:lnTo>
                      <a:pt x="59" y="403"/>
                    </a:lnTo>
                    <a:lnTo>
                      <a:pt x="92" y="383"/>
                    </a:lnTo>
                    <a:lnTo>
                      <a:pt x="149" y="81"/>
                    </a:lnTo>
                    <a:lnTo>
                      <a:pt x="228" y="134"/>
                    </a:lnTo>
                    <a:lnTo>
                      <a:pt x="149" y="371"/>
                    </a:lnTo>
                    <a:lnTo>
                      <a:pt x="214" y="371"/>
                    </a:lnTo>
                    <a:lnTo>
                      <a:pt x="280" y="383"/>
                    </a:lnTo>
                    <a:lnTo>
                      <a:pt x="323" y="312"/>
                    </a:lnTo>
                    <a:lnTo>
                      <a:pt x="303" y="308"/>
                    </a:lnTo>
                    <a:lnTo>
                      <a:pt x="271" y="292"/>
                    </a:lnTo>
                    <a:lnTo>
                      <a:pt x="263" y="263"/>
                    </a:lnTo>
                    <a:lnTo>
                      <a:pt x="259" y="240"/>
                    </a:lnTo>
                    <a:lnTo>
                      <a:pt x="280" y="201"/>
                    </a:lnTo>
                    <a:lnTo>
                      <a:pt x="304" y="175"/>
                    </a:lnTo>
                    <a:lnTo>
                      <a:pt x="648" y="19"/>
                    </a:lnTo>
                    <a:lnTo>
                      <a:pt x="733" y="0"/>
                    </a:lnTo>
                    <a:lnTo>
                      <a:pt x="834" y="24"/>
                    </a:lnTo>
                    <a:lnTo>
                      <a:pt x="858" y="60"/>
                    </a:lnTo>
                    <a:lnTo>
                      <a:pt x="855" y="109"/>
                    </a:lnTo>
                    <a:lnTo>
                      <a:pt x="947" y="122"/>
                    </a:lnTo>
                    <a:lnTo>
                      <a:pt x="983" y="134"/>
                    </a:lnTo>
                    <a:lnTo>
                      <a:pt x="995" y="164"/>
                    </a:lnTo>
                    <a:lnTo>
                      <a:pt x="989" y="209"/>
                    </a:lnTo>
                    <a:lnTo>
                      <a:pt x="1074" y="213"/>
                    </a:lnTo>
                    <a:lnTo>
                      <a:pt x="1166" y="239"/>
                    </a:lnTo>
                    <a:lnTo>
                      <a:pt x="1194" y="272"/>
                    </a:lnTo>
                    <a:lnTo>
                      <a:pt x="1174" y="306"/>
                    </a:lnTo>
                    <a:lnTo>
                      <a:pt x="1212" y="310"/>
                    </a:lnTo>
                    <a:lnTo>
                      <a:pt x="1234" y="319"/>
                    </a:lnTo>
                    <a:lnTo>
                      <a:pt x="1253" y="344"/>
                    </a:lnTo>
                    <a:lnTo>
                      <a:pt x="1246" y="376"/>
                    </a:lnTo>
                    <a:lnTo>
                      <a:pt x="1219" y="400"/>
                    </a:lnTo>
                    <a:lnTo>
                      <a:pt x="1194" y="408"/>
                    </a:lnTo>
                    <a:lnTo>
                      <a:pt x="1202" y="408"/>
                    </a:lnTo>
                    <a:lnTo>
                      <a:pt x="1219" y="408"/>
                    </a:lnTo>
                    <a:lnTo>
                      <a:pt x="1236" y="421"/>
                    </a:lnTo>
                    <a:lnTo>
                      <a:pt x="1246" y="439"/>
                    </a:lnTo>
                    <a:lnTo>
                      <a:pt x="1246" y="454"/>
                    </a:lnTo>
                    <a:lnTo>
                      <a:pt x="1234" y="474"/>
                    </a:lnTo>
                    <a:lnTo>
                      <a:pt x="1214" y="487"/>
                    </a:lnTo>
                    <a:lnTo>
                      <a:pt x="1273" y="474"/>
                    </a:lnTo>
                    <a:lnTo>
                      <a:pt x="1326" y="478"/>
                    </a:lnTo>
                    <a:lnTo>
                      <a:pt x="1374" y="503"/>
                    </a:lnTo>
                    <a:lnTo>
                      <a:pt x="1396" y="532"/>
                    </a:lnTo>
                    <a:lnTo>
                      <a:pt x="1390" y="584"/>
                    </a:lnTo>
                    <a:lnTo>
                      <a:pt x="1350" y="630"/>
                    </a:lnTo>
                    <a:lnTo>
                      <a:pt x="1394" y="625"/>
                    </a:lnTo>
                    <a:lnTo>
                      <a:pt x="1418" y="644"/>
                    </a:lnTo>
                    <a:lnTo>
                      <a:pt x="1418" y="680"/>
                    </a:lnTo>
                    <a:lnTo>
                      <a:pt x="1388" y="724"/>
                    </a:lnTo>
                    <a:lnTo>
                      <a:pt x="1273" y="791"/>
                    </a:lnTo>
                    <a:lnTo>
                      <a:pt x="1326" y="791"/>
                    </a:lnTo>
                    <a:lnTo>
                      <a:pt x="1357" y="798"/>
                    </a:lnTo>
                    <a:lnTo>
                      <a:pt x="1363" y="835"/>
                    </a:lnTo>
                    <a:lnTo>
                      <a:pt x="1344" y="871"/>
                    </a:lnTo>
                    <a:lnTo>
                      <a:pt x="1320" y="902"/>
                    </a:lnTo>
                    <a:lnTo>
                      <a:pt x="1282" y="922"/>
                    </a:lnTo>
                    <a:lnTo>
                      <a:pt x="1190" y="934"/>
                    </a:lnTo>
                    <a:lnTo>
                      <a:pt x="1052" y="935"/>
                    </a:lnTo>
                    <a:lnTo>
                      <a:pt x="954" y="907"/>
                    </a:lnTo>
                    <a:lnTo>
                      <a:pt x="929" y="889"/>
                    </a:lnTo>
                    <a:lnTo>
                      <a:pt x="840" y="916"/>
                    </a:lnTo>
                    <a:lnTo>
                      <a:pt x="718" y="928"/>
                    </a:lnTo>
                    <a:lnTo>
                      <a:pt x="643" y="922"/>
                    </a:lnTo>
                    <a:lnTo>
                      <a:pt x="604" y="902"/>
                    </a:lnTo>
                    <a:lnTo>
                      <a:pt x="604" y="882"/>
                    </a:lnTo>
                    <a:lnTo>
                      <a:pt x="582" y="890"/>
                    </a:lnTo>
                    <a:lnTo>
                      <a:pt x="541" y="888"/>
                    </a:lnTo>
                    <a:lnTo>
                      <a:pt x="507" y="866"/>
                    </a:lnTo>
                    <a:lnTo>
                      <a:pt x="487" y="829"/>
                    </a:lnTo>
                    <a:lnTo>
                      <a:pt x="491" y="787"/>
                    </a:lnTo>
                    <a:lnTo>
                      <a:pt x="513" y="751"/>
                    </a:lnTo>
                    <a:lnTo>
                      <a:pt x="387" y="778"/>
                    </a:lnTo>
                    <a:lnTo>
                      <a:pt x="281" y="851"/>
                    </a:lnTo>
                    <a:lnTo>
                      <a:pt x="231" y="916"/>
                    </a:lnTo>
                    <a:lnTo>
                      <a:pt x="208" y="986"/>
                    </a:lnTo>
                    <a:lnTo>
                      <a:pt x="4" y="1290"/>
                    </a:lnTo>
                    <a:lnTo>
                      <a:pt x="0" y="1102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99" name="Freeform 115"/>
              <p:cNvSpPr>
                <a:spLocks/>
              </p:cNvSpPr>
              <p:nvPr/>
            </p:nvSpPr>
            <p:spPr bwMode="auto">
              <a:xfrm>
                <a:off x="1839" y="1731"/>
                <a:ext cx="897" cy="580"/>
              </a:xfrm>
              <a:custGeom>
                <a:avLst/>
                <a:gdLst>
                  <a:gd name="T0" fmla="*/ 0 w 2692"/>
                  <a:gd name="T1" fmla="*/ 0 h 1738"/>
                  <a:gd name="T2" fmla="*/ 0 w 2692"/>
                  <a:gd name="T3" fmla="*/ 0 h 1738"/>
                  <a:gd name="T4" fmla="*/ 0 w 2692"/>
                  <a:gd name="T5" fmla="*/ 0 h 1738"/>
                  <a:gd name="T6" fmla="*/ 0 w 2692"/>
                  <a:gd name="T7" fmla="*/ 0 h 1738"/>
                  <a:gd name="T8" fmla="*/ 0 w 2692"/>
                  <a:gd name="T9" fmla="*/ 0 h 1738"/>
                  <a:gd name="T10" fmla="*/ 0 w 2692"/>
                  <a:gd name="T11" fmla="*/ 0 h 1738"/>
                  <a:gd name="T12" fmla="*/ 0 w 2692"/>
                  <a:gd name="T13" fmla="*/ 0 h 1738"/>
                  <a:gd name="T14" fmla="*/ 0 w 2692"/>
                  <a:gd name="T15" fmla="*/ 0 h 1738"/>
                  <a:gd name="T16" fmla="*/ 0 w 2692"/>
                  <a:gd name="T17" fmla="*/ 0 h 1738"/>
                  <a:gd name="T18" fmla="*/ 0 w 2692"/>
                  <a:gd name="T19" fmla="*/ 0 h 1738"/>
                  <a:gd name="T20" fmla="*/ 0 w 2692"/>
                  <a:gd name="T21" fmla="*/ 0 h 1738"/>
                  <a:gd name="T22" fmla="*/ 0 w 2692"/>
                  <a:gd name="T23" fmla="*/ 0 h 1738"/>
                  <a:gd name="T24" fmla="*/ 0 w 2692"/>
                  <a:gd name="T25" fmla="*/ 0 h 1738"/>
                  <a:gd name="T26" fmla="*/ 0 w 2692"/>
                  <a:gd name="T27" fmla="*/ 0 h 1738"/>
                  <a:gd name="T28" fmla="*/ 0 w 2692"/>
                  <a:gd name="T29" fmla="*/ 0 h 1738"/>
                  <a:gd name="T30" fmla="*/ 0 w 2692"/>
                  <a:gd name="T31" fmla="*/ 0 h 1738"/>
                  <a:gd name="T32" fmla="*/ 0 w 2692"/>
                  <a:gd name="T33" fmla="*/ 0 h 1738"/>
                  <a:gd name="T34" fmla="*/ 0 w 2692"/>
                  <a:gd name="T35" fmla="*/ 0 h 1738"/>
                  <a:gd name="T36" fmla="*/ 0 w 2692"/>
                  <a:gd name="T37" fmla="*/ 0 h 1738"/>
                  <a:gd name="T38" fmla="*/ 0 w 2692"/>
                  <a:gd name="T39" fmla="*/ 0 h 1738"/>
                  <a:gd name="T40" fmla="*/ 0 w 2692"/>
                  <a:gd name="T41" fmla="*/ 0 h 1738"/>
                  <a:gd name="T42" fmla="*/ 0 w 2692"/>
                  <a:gd name="T43" fmla="*/ 0 h 1738"/>
                  <a:gd name="T44" fmla="*/ 0 w 2692"/>
                  <a:gd name="T45" fmla="*/ 0 h 1738"/>
                  <a:gd name="T46" fmla="*/ 0 w 2692"/>
                  <a:gd name="T47" fmla="*/ 0 h 1738"/>
                  <a:gd name="T48" fmla="*/ 0 w 2692"/>
                  <a:gd name="T49" fmla="*/ 0 h 1738"/>
                  <a:gd name="T50" fmla="*/ 0 w 2692"/>
                  <a:gd name="T51" fmla="*/ 0 h 1738"/>
                  <a:gd name="T52" fmla="*/ 0 w 2692"/>
                  <a:gd name="T53" fmla="*/ 0 h 1738"/>
                  <a:gd name="T54" fmla="*/ 0 w 2692"/>
                  <a:gd name="T55" fmla="*/ 0 h 1738"/>
                  <a:gd name="T56" fmla="*/ 0 w 2692"/>
                  <a:gd name="T57" fmla="*/ 0 h 1738"/>
                  <a:gd name="T58" fmla="*/ 0 w 2692"/>
                  <a:gd name="T59" fmla="*/ 0 h 1738"/>
                  <a:gd name="T60" fmla="*/ 0 w 2692"/>
                  <a:gd name="T61" fmla="*/ 0 h 1738"/>
                  <a:gd name="T62" fmla="*/ 0 w 2692"/>
                  <a:gd name="T63" fmla="*/ 0 h 1738"/>
                  <a:gd name="T64" fmla="*/ 0 w 2692"/>
                  <a:gd name="T65" fmla="*/ 0 h 1738"/>
                  <a:gd name="T66" fmla="*/ 0 w 2692"/>
                  <a:gd name="T67" fmla="*/ 0 h 1738"/>
                  <a:gd name="T68" fmla="*/ 0 w 2692"/>
                  <a:gd name="T69" fmla="*/ 0 h 1738"/>
                  <a:gd name="T70" fmla="*/ 0 w 2692"/>
                  <a:gd name="T71" fmla="*/ 0 h 1738"/>
                  <a:gd name="T72" fmla="*/ 0 w 2692"/>
                  <a:gd name="T73" fmla="*/ 0 h 1738"/>
                  <a:gd name="T74" fmla="*/ 0 w 2692"/>
                  <a:gd name="T75" fmla="*/ 0 h 1738"/>
                  <a:gd name="T76" fmla="*/ 0 w 2692"/>
                  <a:gd name="T77" fmla="*/ 0 h 1738"/>
                  <a:gd name="T78" fmla="*/ 0 w 2692"/>
                  <a:gd name="T79" fmla="*/ 0 h 1738"/>
                  <a:gd name="T80" fmla="*/ 0 w 2692"/>
                  <a:gd name="T81" fmla="*/ 0 h 1738"/>
                  <a:gd name="T82" fmla="*/ 0 w 2692"/>
                  <a:gd name="T83" fmla="*/ 0 h 1738"/>
                  <a:gd name="T84" fmla="*/ 0 w 2692"/>
                  <a:gd name="T85" fmla="*/ 0 h 1738"/>
                  <a:gd name="T86" fmla="*/ 0 w 2692"/>
                  <a:gd name="T87" fmla="*/ 0 h 1738"/>
                  <a:gd name="T88" fmla="*/ 0 w 2692"/>
                  <a:gd name="T89" fmla="*/ 0 h 1738"/>
                  <a:gd name="T90" fmla="*/ 0 w 2692"/>
                  <a:gd name="T91" fmla="*/ 0 h 1738"/>
                  <a:gd name="T92" fmla="*/ 0 w 2692"/>
                  <a:gd name="T93" fmla="*/ 0 h 1738"/>
                  <a:gd name="T94" fmla="*/ 0 w 2692"/>
                  <a:gd name="T95" fmla="*/ 0 h 1738"/>
                  <a:gd name="T96" fmla="*/ 0 w 2692"/>
                  <a:gd name="T97" fmla="*/ 0 h 1738"/>
                  <a:gd name="T98" fmla="*/ 0 w 2692"/>
                  <a:gd name="T99" fmla="*/ 0 h 173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692"/>
                  <a:gd name="T151" fmla="*/ 0 h 1738"/>
                  <a:gd name="T152" fmla="*/ 2692 w 2692"/>
                  <a:gd name="T153" fmla="*/ 1738 h 173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692" h="1738">
                    <a:moveTo>
                      <a:pt x="0" y="1561"/>
                    </a:moveTo>
                    <a:lnTo>
                      <a:pt x="510" y="1738"/>
                    </a:lnTo>
                    <a:lnTo>
                      <a:pt x="548" y="1640"/>
                    </a:lnTo>
                    <a:lnTo>
                      <a:pt x="560" y="1557"/>
                    </a:lnTo>
                    <a:lnTo>
                      <a:pt x="607" y="1518"/>
                    </a:lnTo>
                    <a:lnTo>
                      <a:pt x="665" y="1493"/>
                    </a:lnTo>
                    <a:lnTo>
                      <a:pt x="704" y="1471"/>
                    </a:lnTo>
                    <a:lnTo>
                      <a:pt x="762" y="1466"/>
                    </a:lnTo>
                    <a:lnTo>
                      <a:pt x="776" y="1451"/>
                    </a:lnTo>
                    <a:lnTo>
                      <a:pt x="808" y="1437"/>
                    </a:lnTo>
                    <a:lnTo>
                      <a:pt x="840" y="1440"/>
                    </a:lnTo>
                    <a:lnTo>
                      <a:pt x="989" y="1466"/>
                    </a:lnTo>
                    <a:lnTo>
                      <a:pt x="1093" y="1479"/>
                    </a:lnTo>
                    <a:lnTo>
                      <a:pt x="1172" y="1532"/>
                    </a:lnTo>
                    <a:lnTo>
                      <a:pt x="1248" y="1573"/>
                    </a:lnTo>
                    <a:lnTo>
                      <a:pt x="1592" y="1417"/>
                    </a:lnTo>
                    <a:lnTo>
                      <a:pt x="1639" y="1400"/>
                    </a:lnTo>
                    <a:lnTo>
                      <a:pt x="1674" y="1382"/>
                    </a:lnTo>
                    <a:lnTo>
                      <a:pt x="1710" y="1343"/>
                    </a:lnTo>
                    <a:lnTo>
                      <a:pt x="1716" y="1304"/>
                    </a:lnTo>
                    <a:lnTo>
                      <a:pt x="1697" y="1265"/>
                    </a:lnTo>
                    <a:lnTo>
                      <a:pt x="1646" y="1245"/>
                    </a:lnTo>
                    <a:lnTo>
                      <a:pt x="1682" y="1227"/>
                    </a:lnTo>
                    <a:lnTo>
                      <a:pt x="1704" y="1191"/>
                    </a:lnTo>
                    <a:lnTo>
                      <a:pt x="1705" y="1151"/>
                    </a:lnTo>
                    <a:lnTo>
                      <a:pt x="1704" y="1142"/>
                    </a:lnTo>
                    <a:lnTo>
                      <a:pt x="1783" y="1136"/>
                    </a:lnTo>
                    <a:lnTo>
                      <a:pt x="1848" y="1091"/>
                    </a:lnTo>
                    <a:lnTo>
                      <a:pt x="1873" y="1051"/>
                    </a:lnTo>
                    <a:lnTo>
                      <a:pt x="2036" y="1055"/>
                    </a:lnTo>
                    <a:lnTo>
                      <a:pt x="2112" y="1039"/>
                    </a:lnTo>
                    <a:lnTo>
                      <a:pt x="2182" y="1037"/>
                    </a:lnTo>
                    <a:lnTo>
                      <a:pt x="2294" y="1077"/>
                    </a:lnTo>
                    <a:lnTo>
                      <a:pt x="2398" y="1194"/>
                    </a:lnTo>
                    <a:lnTo>
                      <a:pt x="2490" y="1272"/>
                    </a:lnTo>
                    <a:lnTo>
                      <a:pt x="2580" y="1297"/>
                    </a:lnTo>
                    <a:lnTo>
                      <a:pt x="2638" y="1310"/>
                    </a:lnTo>
                    <a:lnTo>
                      <a:pt x="2678" y="1297"/>
                    </a:lnTo>
                    <a:lnTo>
                      <a:pt x="2692" y="1242"/>
                    </a:lnTo>
                    <a:lnTo>
                      <a:pt x="2676" y="1193"/>
                    </a:lnTo>
                    <a:lnTo>
                      <a:pt x="2638" y="1160"/>
                    </a:lnTo>
                    <a:lnTo>
                      <a:pt x="2670" y="1118"/>
                    </a:lnTo>
                    <a:lnTo>
                      <a:pt x="2678" y="1069"/>
                    </a:lnTo>
                    <a:lnTo>
                      <a:pt x="2652" y="1032"/>
                    </a:lnTo>
                    <a:lnTo>
                      <a:pt x="2613" y="1005"/>
                    </a:lnTo>
                    <a:lnTo>
                      <a:pt x="2649" y="986"/>
                    </a:lnTo>
                    <a:lnTo>
                      <a:pt x="2667" y="971"/>
                    </a:lnTo>
                    <a:lnTo>
                      <a:pt x="2673" y="945"/>
                    </a:lnTo>
                    <a:lnTo>
                      <a:pt x="2667" y="921"/>
                    </a:lnTo>
                    <a:lnTo>
                      <a:pt x="2650" y="905"/>
                    </a:lnTo>
                    <a:lnTo>
                      <a:pt x="2613" y="888"/>
                    </a:lnTo>
                    <a:lnTo>
                      <a:pt x="2490" y="895"/>
                    </a:lnTo>
                    <a:lnTo>
                      <a:pt x="2450" y="895"/>
                    </a:lnTo>
                    <a:lnTo>
                      <a:pt x="2522" y="847"/>
                    </a:lnTo>
                    <a:lnTo>
                      <a:pt x="2572" y="792"/>
                    </a:lnTo>
                    <a:lnTo>
                      <a:pt x="2584" y="723"/>
                    </a:lnTo>
                    <a:lnTo>
                      <a:pt x="2577" y="662"/>
                    </a:lnTo>
                    <a:lnTo>
                      <a:pt x="2534" y="609"/>
                    </a:lnTo>
                    <a:lnTo>
                      <a:pt x="2462" y="596"/>
                    </a:lnTo>
                    <a:lnTo>
                      <a:pt x="2391" y="609"/>
                    </a:lnTo>
                    <a:lnTo>
                      <a:pt x="2334" y="649"/>
                    </a:lnTo>
                    <a:lnTo>
                      <a:pt x="2222" y="643"/>
                    </a:lnTo>
                    <a:lnTo>
                      <a:pt x="2103" y="656"/>
                    </a:lnTo>
                    <a:lnTo>
                      <a:pt x="2079" y="626"/>
                    </a:lnTo>
                    <a:lnTo>
                      <a:pt x="2018" y="606"/>
                    </a:lnTo>
                    <a:lnTo>
                      <a:pt x="1891" y="601"/>
                    </a:lnTo>
                    <a:lnTo>
                      <a:pt x="1795" y="617"/>
                    </a:lnTo>
                    <a:lnTo>
                      <a:pt x="1755" y="609"/>
                    </a:lnTo>
                    <a:lnTo>
                      <a:pt x="1709" y="614"/>
                    </a:lnTo>
                    <a:lnTo>
                      <a:pt x="1664" y="643"/>
                    </a:lnTo>
                    <a:lnTo>
                      <a:pt x="1641" y="690"/>
                    </a:lnTo>
                    <a:lnTo>
                      <a:pt x="1639" y="707"/>
                    </a:lnTo>
                    <a:lnTo>
                      <a:pt x="1502" y="751"/>
                    </a:lnTo>
                    <a:lnTo>
                      <a:pt x="1445" y="792"/>
                    </a:lnTo>
                    <a:lnTo>
                      <a:pt x="1476" y="727"/>
                    </a:lnTo>
                    <a:lnTo>
                      <a:pt x="1598" y="651"/>
                    </a:lnTo>
                    <a:lnTo>
                      <a:pt x="1697" y="519"/>
                    </a:lnTo>
                    <a:lnTo>
                      <a:pt x="1646" y="539"/>
                    </a:lnTo>
                    <a:lnTo>
                      <a:pt x="1595" y="601"/>
                    </a:lnTo>
                    <a:lnTo>
                      <a:pt x="1496" y="675"/>
                    </a:lnTo>
                    <a:lnTo>
                      <a:pt x="1489" y="603"/>
                    </a:lnTo>
                    <a:lnTo>
                      <a:pt x="1439" y="663"/>
                    </a:lnTo>
                    <a:lnTo>
                      <a:pt x="1386" y="837"/>
                    </a:lnTo>
                    <a:lnTo>
                      <a:pt x="1371" y="827"/>
                    </a:lnTo>
                    <a:lnTo>
                      <a:pt x="1355" y="824"/>
                    </a:lnTo>
                    <a:lnTo>
                      <a:pt x="1339" y="830"/>
                    </a:lnTo>
                    <a:lnTo>
                      <a:pt x="1333" y="837"/>
                    </a:lnTo>
                    <a:lnTo>
                      <a:pt x="1308" y="759"/>
                    </a:lnTo>
                    <a:lnTo>
                      <a:pt x="1008" y="649"/>
                    </a:lnTo>
                    <a:lnTo>
                      <a:pt x="912" y="546"/>
                    </a:lnTo>
                    <a:lnTo>
                      <a:pt x="788" y="410"/>
                    </a:lnTo>
                    <a:lnTo>
                      <a:pt x="860" y="662"/>
                    </a:lnTo>
                    <a:lnTo>
                      <a:pt x="756" y="702"/>
                    </a:lnTo>
                    <a:lnTo>
                      <a:pt x="788" y="410"/>
                    </a:lnTo>
                    <a:lnTo>
                      <a:pt x="954" y="0"/>
                    </a:lnTo>
                    <a:lnTo>
                      <a:pt x="312" y="169"/>
                    </a:lnTo>
                    <a:lnTo>
                      <a:pt x="292" y="201"/>
                    </a:lnTo>
                    <a:lnTo>
                      <a:pt x="201" y="811"/>
                    </a:lnTo>
                    <a:lnTo>
                      <a:pt x="13" y="1044"/>
                    </a:lnTo>
                    <a:lnTo>
                      <a:pt x="0" y="1561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900" name="Freeform 116"/>
              <p:cNvSpPr>
                <a:spLocks/>
              </p:cNvSpPr>
              <p:nvPr/>
            </p:nvSpPr>
            <p:spPr bwMode="auto">
              <a:xfrm>
                <a:off x="2469" y="2110"/>
                <a:ext cx="172" cy="73"/>
              </a:xfrm>
              <a:custGeom>
                <a:avLst/>
                <a:gdLst>
                  <a:gd name="T0" fmla="*/ 0 w 517"/>
                  <a:gd name="T1" fmla="*/ 0 h 221"/>
                  <a:gd name="T2" fmla="*/ 0 w 517"/>
                  <a:gd name="T3" fmla="*/ 0 h 221"/>
                  <a:gd name="T4" fmla="*/ 0 w 517"/>
                  <a:gd name="T5" fmla="*/ 0 h 221"/>
                  <a:gd name="T6" fmla="*/ 0 w 517"/>
                  <a:gd name="T7" fmla="*/ 0 h 221"/>
                  <a:gd name="T8" fmla="*/ 0 w 517"/>
                  <a:gd name="T9" fmla="*/ 0 h 221"/>
                  <a:gd name="T10" fmla="*/ 0 w 517"/>
                  <a:gd name="T11" fmla="*/ 0 h 221"/>
                  <a:gd name="T12" fmla="*/ 0 w 517"/>
                  <a:gd name="T13" fmla="*/ 0 h 221"/>
                  <a:gd name="T14" fmla="*/ 0 w 517"/>
                  <a:gd name="T15" fmla="*/ 0 h 221"/>
                  <a:gd name="T16" fmla="*/ 0 w 517"/>
                  <a:gd name="T17" fmla="*/ 0 h 221"/>
                  <a:gd name="T18" fmla="*/ 0 w 517"/>
                  <a:gd name="T19" fmla="*/ 0 h 221"/>
                  <a:gd name="T20" fmla="*/ 0 w 517"/>
                  <a:gd name="T21" fmla="*/ 0 h 221"/>
                  <a:gd name="T22" fmla="*/ 0 w 517"/>
                  <a:gd name="T23" fmla="*/ 0 h 221"/>
                  <a:gd name="T24" fmla="*/ 0 w 517"/>
                  <a:gd name="T25" fmla="*/ 0 h 221"/>
                  <a:gd name="T26" fmla="*/ 0 w 517"/>
                  <a:gd name="T27" fmla="*/ 0 h 221"/>
                  <a:gd name="T28" fmla="*/ 0 w 517"/>
                  <a:gd name="T29" fmla="*/ 0 h 221"/>
                  <a:gd name="T30" fmla="*/ 0 w 517"/>
                  <a:gd name="T31" fmla="*/ 0 h 221"/>
                  <a:gd name="T32" fmla="*/ 0 w 517"/>
                  <a:gd name="T33" fmla="*/ 0 h 221"/>
                  <a:gd name="T34" fmla="*/ 0 w 517"/>
                  <a:gd name="T35" fmla="*/ 0 h 221"/>
                  <a:gd name="T36" fmla="*/ 0 w 517"/>
                  <a:gd name="T37" fmla="*/ 0 h 221"/>
                  <a:gd name="T38" fmla="*/ 0 w 517"/>
                  <a:gd name="T39" fmla="*/ 0 h 221"/>
                  <a:gd name="T40" fmla="*/ 0 w 517"/>
                  <a:gd name="T41" fmla="*/ 0 h 221"/>
                  <a:gd name="T42" fmla="*/ 0 w 517"/>
                  <a:gd name="T43" fmla="*/ 0 h 221"/>
                  <a:gd name="T44" fmla="*/ 0 w 517"/>
                  <a:gd name="T45" fmla="*/ 0 h 221"/>
                  <a:gd name="T46" fmla="*/ 0 w 517"/>
                  <a:gd name="T47" fmla="*/ 0 h 22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17"/>
                  <a:gd name="T73" fmla="*/ 0 h 221"/>
                  <a:gd name="T74" fmla="*/ 517 w 517"/>
                  <a:gd name="T75" fmla="*/ 221 h 22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17" h="221">
                    <a:moveTo>
                      <a:pt x="321" y="76"/>
                    </a:moveTo>
                    <a:lnTo>
                      <a:pt x="373" y="82"/>
                    </a:lnTo>
                    <a:lnTo>
                      <a:pt x="457" y="92"/>
                    </a:lnTo>
                    <a:lnTo>
                      <a:pt x="509" y="104"/>
                    </a:lnTo>
                    <a:lnTo>
                      <a:pt x="517" y="130"/>
                    </a:lnTo>
                    <a:lnTo>
                      <a:pt x="497" y="154"/>
                    </a:lnTo>
                    <a:lnTo>
                      <a:pt x="405" y="186"/>
                    </a:lnTo>
                    <a:lnTo>
                      <a:pt x="407" y="214"/>
                    </a:lnTo>
                    <a:lnTo>
                      <a:pt x="322" y="221"/>
                    </a:lnTo>
                    <a:lnTo>
                      <a:pt x="233" y="214"/>
                    </a:lnTo>
                    <a:lnTo>
                      <a:pt x="159" y="186"/>
                    </a:lnTo>
                    <a:lnTo>
                      <a:pt x="139" y="167"/>
                    </a:lnTo>
                    <a:lnTo>
                      <a:pt x="100" y="146"/>
                    </a:lnTo>
                    <a:lnTo>
                      <a:pt x="68" y="108"/>
                    </a:lnTo>
                    <a:lnTo>
                      <a:pt x="36" y="95"/>
                    </a:lnTo>
                    <a:lnTo>
                      <a:pt x="9" y="76"/>
                    </a:lnTo>
                    <a:lnTo>
                      <a:pt x="0" y="60"/>
                    </a:lnTo>
                    <a:lnTo>
                      <a:pt x="0" y="46"/>
                    </a:lnTo>
                    <a:lnTo>
                      <a:pt x="2" y="28"/>
                    </a:lnTo>
                    <a:lnTo>
                      <a:pt x="48" y="10"/>
                    </a:lnTo>
                    <a:lnTo>
                      <a:pt x="75" y="4"/>
                    </a:lnTo>
                    <a:lnTo>
                      <a:pt x="205" y="0"/>
                    </a:lnTo>
                    <a:lnTo>
                      <a:pt x="380" y="16"/>
                    </a:lnTo>
                    <a:lnTo>
                      <a:pt x="321" y="76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901" name="Freeform 117"/>
              <p:cNvSpPr>
                <a:spLocks/>
              </p:cNvSpPr>
              <p:nvPr/>
            </p:nvSpPr>
            <p:spPr bwMode="auto">
              <a:xfrm>
                <a:off x="1396" y="1882"/>
                <a:ext cx="510" cy="415"/>
              </a:xfrm>
              <a:custGeom>
                <a:avLst/>
                <a:gdLst>
                  <a:gd name="T0" fmla="*/ 0 w 1530"/>
                  <a:gd name="T1" fmla="*/ 0 h 1245"/>
                  <a:gd name="T2" fmla="*/ 0 w 1530"/>
                  <a:gd name="T3" fmla="*/ 0 h 1245"/>
                  <a:gd name="T4" fmla="*/ 0 w 1530"/>
                  <a:gd name="T5" fmla="*/ 0 h 1245"/>
                  <a:gd name="T6" fmla="*/ 0 w 1530"/>
                  <a:gd name="T7" fmla="*/ 0 h 1245"/>
                  <a:gd name="T8" fmla="*/ 0 w 1530"/>
                  <a:gd name="T9" fmla="*/ 0 h 1245"/>
                  <a:gd name="T10" fmla="*/ 0 w 1530"/>
                  <a:gd name="T11" fmla="*/ 0 h 1245"/>
                  <a:gd name="T12" fmla="*/ 0 w 1530"/>
                  <a:gd name="T13" fmla="*/ 0 h 1245"/>
                  <a:gd name="T14" fmla="*/ 0 w 1530"/>
                  <a:gd name="T15" fmla="*/ 0 h 1245"/>
                  <a:gd name="T16" fmla="*/ 0 w 1530"/>
                  <a:gd name="T17" fmla="*/ 0 h 1245"/>
                  <a:gd name="T18" fmla="*/ 0 w 1530"/>
                  <a:gd name="T19" fmla="*/ 0 h 1245"/>
                  <a:gd name="T20" fmla="*/ 0 w 1530"/>
                  <a:gd name="T21" fmla="*/ 0 h 1245"/>
                  <a:gd name="T22" fmla="*/ 0 w 1530"/>
                  <a:gd name="T23" fmla="*/ 0 h 1245"/>
                  <a:gd name="T24" fmla="*/ 0 w 1530"/>
                  <a:gd name="T25" fmla="*/ 0 h 1245"/>
                  <a:gd name="T26" fmla="*/ 0 w 1530"/>
                  <a:gd name="T27" fmla="*/ 0 h 1245"/>
                  <a:gd name="T28" fmla="*/ 0 w 1530"/>
                  <a:gd name="T29" fmla="*/ 0 h 1245"/>
                  <a:gd name="T30" fmla="*/ 0 w 1530"/>
                  <a:gd name="T31" fmla="*/ 0 h 1245"/>
                  <a:gd name="T32" fmla="*/ 0 w 1530"/>
                  <a:gd name="T33" fmla="*/ 0 h 1245"/>
                  <a:gd name="T34" fmla="*/ 0 w 1530"/>
                  <a:gd name="T35" fmla="*/ 0 h 1245"/>
                  <a:gd name="T36" fmla="*/ 0 w 1530"/>
                  <a:gd name="T37" fmla="*/ 0 h 1245"/>
                  <a:gd name="T38" fmla="*/ 0 w 1530"/>
                  <a:gd name="T39" fmla="*/ 0 h 1245"/>
                  <a:gd name="T40" fmla="*/ 0 w 1530"/>
                  <a:gd name="T41" fmla="*/ 0 h 1245"/>
                  <a:gd name="T42" fmla="*/ 0 w 1530"/>
                  <a:gd name="T43" fmla="*/ 0 h 1245"/>
                  <a:gd name="T44" fmla="*/ 0 w 1530"/>
                  <a:gd name="T45" fmla="*/ 0 h 1245"/>
                  <a:gd name="T46" fmla="*/ 0 w 1530"/>
                  <a:gd name="T47" fmla="*/ 0 h 1245"/>
                  <a:gd name="T48" fmla="*/ 0 w 1530"/>
                  <a:gd name="T49" fmla="*/ 0 h 1245"/>
                  <a:gd name="T50" fmla="*/ 0 w 1530"/>
                  <a:gd name="T51" fmla="*/ 0 h 1245"/>
                  <a:gd name="T52" fmla="*/ 0 w 1530"/>
                  <a:gd name="T53" fmla="*/ 0 h 1245"/>
                  <a:gd name="T54" fmla="*/ 0 w 1530"/>
                  <a:gd name="T55" fmla="*/ 0 h 1245"/>
                  <a:gd name="T56" fmla="*/ 0 w 1530"/>
                  <a:gd name="T57" fmla="*/ 0 h 1245"/>
                  <a:gd name="T58" fmla="*/ 0 w 1530"/>
                  <a:gd name="T59" fmla="*/ 0 h 1245"/>
                  <a:gd name="T60" fmla="*/ 0 w 1530"/>
                  <a:gd name="T61" fmla="*/ 0 h 1245"/>
                  <a:gd name="T62" fmla="*/ 0 w 1530"/>
                  <a:gd name="T63" fmla="*/ 0 h 1245"/>
                  <a:gd name="T64" fmla="*/ 0 w 1530"/>
                  <a:gd name="T65" fmla="*/ 0 h 1245"/>
                  <a:gd name="T66" fmla="*/ 0 w 1530"/>
                  <a:gd name="T67" fmla="*/ 0 h 1245"/>
                  <a:gd name="T68" fmla="*/ 0 w 1530"/>
                  <a:gd name="T69" fmla="*/ 0 h 1245"/>
                  <a:gd name="T70" fmla="*/ 0 w 1530"/>
                  <a:gd name="T71" fmla="*/ 0 h 1245"/>
                  <a:gd name="T72" fmla="*/ 0 w 1530"/>
                  <a:gd name="T73" fmla="*/ 0 h 1245"/>
                  <a:gd name="T74" fmla="*/ 0 w 1530"/>
                  <a:gd name="T75" fmla="*/ 0 h 1245"/>
                  <a:gd name="T76" fmla="*/ 0 w 1530"/>
                  <a:gd name="T77" fmla="*/ 0 h 1245"/>
                  <a:gd name="T78" fmla="*/ 0 w 1530"/>
                  <a:gd name="T79" fmla="*/ 0 h 1245"/>
                  <a:gd name="T80" fmla="*/ 0 w 1530"/>
                  <a:gd name="T81" fmla="*/ 0 h 1245"/>
                  <a:gd name="T82" fmla="*/ 0 w 1530"/>
                  <a:gd name="T83" fmla="*/ 0 h 1245"/>
                  <a:gd name="T84" fmla="*/ 0 w 1530"/>
                  <a:gd name="T85" fmla="*/ 0 h 1245"/>
                  <a:gd name="T86" fmla="*/ 0 w 1530"/>
                  <a:gd name="T87" fmla="*/ 0 h 1245"/>
                  <a:gd name="T88" fmla="*/ 0 w 1530"/>
                  <a:gd name="T89" fmla="*/ 0 h 1245"/>
                  <a:gd name="T90" fmla="*/ 0 w 1530"/>
                  <a:gd name="T91" fmla="*/ 0 h 1245"/>
                  <a:gd name="T92" fmla="*/ 0 w 1530"/>
                  <a:gd name="T93" fmla="*/ 0 h 1245"/>
                  <a:gd name="T94" fmla="*/ 0 w 1530"/>
                  <a:gd name="T95" fmla="*/ 0 h 1245"/>
                  <a:gd name="T96" fmla="*/ 0 w 1530"/>
                  <a:gd name="T97" fmla="*/ 0 h 1245"/>
                  <a:gd name="T98" fmla="*/ 0 w 1530"/>
                  <a:gd name="T99" fmla="*/ 0 h 1245"/>
                  <a:gd name="T100" fmla="*/ 0 w 1530"/>
                  <a:gd name="T101" fmla="*/ 0 h 1245"/>
                  <a:gd name="T102" fmla="*/ 0 w 1530"/>
                  <a:gd name="T103" fmla="*/ 0 h 1245"/>
                  <a:gd name="T104" fmla="*/ 0 w 1530"/>
                  <a:gd name="T105" fmla="*/ 0 h 1245"/>
                  <a:gd name="T106" fmla="*/ 0 w 1530"/>
                  <a:gd name="T107" fmla="*/ 0 h 1245"/>
                  <a:gd name="T108" fmla="*/ 0 w 1530"/>
                  <a:gd name="T109" fmla="*/ 0 h 1245"/>
                  <a:gd name="T110" fmla="*/ 0 w 1530"/>
                  <a:gd name="T111" fmla="*/ 0 h 1245"/>
                  <a:gd name="T112" fmla="*/ 0 w 1530"/>
                  <a:gd name="T113" fmla="*/ 0 h 1245"/>
                  <a:gd name="T114" fmla="*/ 0 w 1530"/>
                  <a:gd name="T115" fmla="*/ 0 h 124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30"/>
                  <a:gd name="T175" fmla="*/ 0 h 1245"/>
                  <a:gd name="T176" fmla="*/ 1530 w 1530"/>
                  <a:gd name="T177" fmla="*/ 1245 h 1245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30" h="1245">
                    <a:moveTo>
                      <a:pt x="1342" y="591"/>
                    </a:moveTo>
                    <a:lnTo>
                      <a:pt x="1095" y="644"/>
                    </a:lnTo>
                    <a:lnTo>
                      <a:pt x="1062" y="611"/>
                    </a:lnTo>
                    <a:lnTo>
                      <a:pt x="1004" y="605"/>
                    </a:lnTo>
                    <a:lnTo>
                      <a:pt x="892" y="624"/>
                    </a:lnTo>
                    <a:lnTo>
                      <a:pt x="903" y="596"/>
                    </a:lnTo>
                    <a:lnTo>
                      <a:pt x="934" y="561"/>
                    </a:lnTo>
                    <a:lnTo>
                      <a:pt x="978" y="546"/>
                    </a:lnTo>
                    <a:lnTo>
                      <a:pt x="997" y="513"/>
                    </a:lnTo>
                    <a:lnTo>
                      <a:pt x="1046" y="476"/>
                    </a:lnTo>
                    <a:lnTo>
                      <a:pt x="1108" y="468"/>
                    </a:lnTo>
                    <a:lnTo>
                      <a:pt x="1142" y="503"/>
                    </a:lnTo>
                    <a:lnTo>
                      <a:pt x="1185" y="521"/>
                    </a:lnTo>
                    <a:lnTo>
                      <a:pt x="1270" y="528"/>
                    </a:lnTo>
                    <a:lnTo>
                      <a:pt x="1329" y="514"/>
                    </a:lnTo>
                    <a:lnTo>
                      <a:pt x="1326" y="548"/>
                    </a:lnTo>
                    <a:lnTo>
                      <a:pt x="1333" y="580"/>
                    </a:lnTo>
                    <a:lnTo>
                      <a:pt x="1342" y="591"/>
                    </a:lnTo>
                    <a:lnTo>
                      <a:pt x="1530" y="358"/>
                    </a:lnTo>
                    <a:lnTo>
                      <a:pt x="1508" y="369"/>
                    </a:lnTo>
                    <a:lnTo>
                      <a:pt x="1474" y="368"/>
                    </a:lnTo>
                    <a:lnTo>
                      <a:pt x="1446" y="352"/>
                    </a:lnTo>
                    <a:lnTo>
                      <a:pt x="1322" y="352"/>
                    </a:lnTo>
                    <a:lnTo>
                      <a:pt x="1303" y="320"/>
                    </a:lnTo>
                    <a:lnTo>
                      <a:pt x="1310" y="267"/>
                    </a:lnTo>
                    <a:lnTo>
                      <a:pt x="1282" y="254"/>
                    </a:lnTo>
                    <a:lnTo>
                      <a:pt x="1286" y="227"/>
                    </a:lnTo>
                    <a:lnTo>
                      <a:pt x="1298" y="202"/>
                    </a:lnTo>
                    <a:lnTo>
                      <a:pt x="1321" y="178"/>
                    </a:lnTo>
                    <a:lnTo>
                      <a:pt x="1356" y="164"/>
                    </a:lnTo>
                    <a:lnTo>
                      <a:pt x="608" y="0"/>
                    </a:lnTo>
                    <a:lnTo>
                      <a:pt x="608" y="46"/>
                    </a:lnTo>
                    <a:lnTo>
                      <a:pt x="179" y="227"/>
                    </a:lnTo>
                    <a:lnTo>
                      <a:pt x="115" y="267"/>
                    </a:lnTo>
                    <a:lnTo>
                      <a:pt x="79" y="308"/>
                    </a:lnTo>
                    <a:lnTo>
                      <a:pt x="69" y="330"/>
                    </a:lnTo>
                    <a:lnTo>
                      <a:pt x="28" y="356"/>
                    </a:lnTo>
                    <a:lnTo>
                      <a:pt x="1" y="399"/>
                    </a:lnTo>
                    <a:lnTo>
                      <a:pt x="0" y="447"/>
                    </a:lnTo>
                    <a:lnTo>
                      <a:pt x="18" y="482"/>
                    </a:lnTo>
                    <a:lnTo>
                      <a:pt x="6" y="502"/>
                    </a:lnTo>
                    <a:lnTo>
                      <a:pt x="6" y="526"/>
                    </a:lnTo>
                    <a:lnTo>
                      <a:pt x="18" y="546"/>
                    </a:lnTo>
                    <a:lnTo>
                      <a:pt x="38" y="558"/>
                    </a:lnTo>
                    <a:lnTo>
                      <a:pt x="61" y="558"/>
                    </a:lnTo>
                    <a:lnTo>
                      <a:pt x="84" y="546"/>
                    </a:lnTo>
                    <a:lnTo>
                      <a:pt x="153" y="508"/>
                    </a:lnTo>
                    <a:lnTo>
                      <a:pt x="127" y="560"/>
                    </a:lnTo>
                    <a:lnTo>
                      <a:pt x="137" y="587"/>
                    </a:lnTo>
                    <a:lnTo>
                      <a:pt x="159" y="608"/>
                    </a:lnTo>
                    <a:lnTo>
                      <a:pt x="188" y="614"/>
                    </a:lnTo>
                    <a:lnTo>
                      <a:pt x="217" y="604"/>
                    </a:lnTo>
                    <a:lnTo>
                      <a:pt x="311" y="552"/>
                    </a:lnTo>
                    <a:lnTo>
                      <a:pt x="213" y="639"/>
                    </a:lnTo>
                    <a:lnTo>
                      <a:pt x="174" y="707"/>
                    </a:lnTo>
                    <a:lnTo>
                      <a:pt x="164" y="734"/>
                    </a:lnTo>
                    <a:lnTo>
                      <a:pt x="169" y="758"/>
                    </a:lnTo>
                    <a:lnTo>
                      <a:pt x="186" y="778"/>
                    </a:lnTo>
                    <a:lnTo>
                      <a:pt x="211" y="790"/>
                    </a:lnTo>
                    <a:lnTo>
                      <a:pt x="251" y="773"/>
                    </a:lnTo>
                    <a:lnTo>
                      <a:pt x="259" y="790"/>
                    </a:lnTo>
                    <a:lnTo>
                      <a:pt x="278" y="802"/>
                    </a:lnTo>
                    <a:lnTo>
                      <a:pt x="307" y="794"/>
                    </a:lnTo>
                    <a:lnTo>
                      <a:pt x="371" y="742"/>
                    </a:lnTo>
                    <a:lnTo>
                      <a:pt x="422" y="710"/>
                    </a:lnTo>
                    <a:lnTo>
                      <a:pt x="524" y="664"/>
                    </a:lnTo>
                    <a:lnTo>
                      <a:pt x="503" y="683"/>
                    </a:lnTo>
                    <a:lnTo>
                      <a:pt x="497" y="711"/>
                    </a:lnTo>
                    <a:lnTo>
                      <a:pt x="504" y="737"/>
                    </a:lnTo>
                    <a:lnTo>
                      <a:pt x="525" y="758"/>
                    </a:lnTo>
                    <a:lnTo>
                      <a:pt x="552" y="766"/>
                    </a:lnTo>
                    <a:lnTo>
                      <a:pt x="575" y="759"/>
                    </a:lnTo>
                    <a:lnTo>
                      <a:pt x="571" y="791"/>
                    </a:lnTo>
                    <a:lnTo>
                      <a:pt x="583" y="821"/>
                    </a:lnTo>
                    <a:lnTo>
                      <a:pt x="611" y="840"/>
                    </a:lnTo>
                    <a:lnTo>
                      <a:pt x="641" y="844"/>
                    </a:lnTo>
                    <a:lnTo>
                      <a:pt x="527" y="878"/>
                    </a:lnTo>
                    <a:lnTo>
                      <a:pt x="428" y="918"/>
                    </a:lnTo>
                    <a:lnTo>
                      <a:pt x="396" y="945"/>
                    </a:lnTo>
                    <a:lnTo>
                      <a:pt x="383" y="964"/>
                    </a:lnTo>
                    <a:lnTo>
                      <a:pt x="384" y="989"/>
                    </a:lnTo>
                    <a:lnTo>
                      <a:pt x="396" y="1012"/>
                    </a:lnTo>
                    <a:lnTo>
                      <a:pt x="414" y="1026"/>
                    </a:lnTo>
                    <a:lnTo>
                      <a:pt x="390" y="1042"/>
                    </a:lnTo>
                    <a:lnTo>
                      <a:pt x="378" y="1068"/>
                    </a:lnTo>
                    <a:lnTo>
                      <a:pt x="381" y="1097"/>
                    </a:lnTo>
                    <a:lnTo>
                      <a:pt x="396" y="1120"/>
                    </a:lnTo>
                    <a:lnTo>
                      <a:pt x="423" y="1133"/>
                    </a:lnTo>
                    <a:lnTo>
                      <a:pt x="452" y="1130"/>
                    </a:lnTo>
                    <a:lnTo>
                      <a:pt x="445" y="1167"/>
                    </a:lnTo>
                    <a:lnTo>
                      <a:pt x="456" y="1204"/>
                    </a:lnTo>
                    <a:lnTo>
                      <a:pt x="486" y="1228"/>
                    </a:lnTo>
                    <a:lnTo>
                      <a:pt x="522" y="1238"/>
                    </a:lnTo>
                    <a:lnTo>
                      <a:pt x="563" y="1221"/>
                    </a:lnTo>
                    <a:lnTo>
                      <a:pt x="602" y="1245"/>
                    </a:lnTo>
                    <a:lnTo>
                      <a:pt x="653" y="1245"/>
                    </a:lnTo>
                    <a:lnTo>
                      <a:pt x="703" y="1211"/>
                    </a:lnTo>
                    <a:lnTo>
                      <a:pt x="806" y="1089"/>
                    </a:lnTo>
                    <a:lnTo>
                      <a:pt x="892" y="948"/>
                    </a:lnTo>
                    <a:lnTo>
                      <a:pt x="942" y="970"/>
                    </a:lnTo>
                    <a:lnTo>
                      <a:pt x="990" y="970"/>
                    </a:lnTo>
                    <a:lnTo>
                      <a:pt x="1046" y="941"/>
                    </a:lnTo>
                    <a:lnTo>
                      <a:pt x="982" y="1012"/>
                    </a:lnTo>
                    <a:lnTo>
                      <a:pt x="970" y="1062"/>
                    </a:lnTo>
                    <a:lnTo>
                      <a:pt x="982" y="1089"/>
                    </a:lnTo>
                    <a:lnTo>
                      <a:pt x="1017" y="1097"/>
                    </a:lnTo>
                    <a:lnTo>
                      <a:pt x="1062" y="1084"/>
                    </a:lnTo>
                    <a:lnTo>
                      <a:pt x="1068" y="1121"/>
                    </a:lnTo>
                    <a:lnTo>
                      <a:pt x="1082" y="1140"/>
                    </a:lnTo>
                    <a:lnTo>
                      <a:pt x="1101" y="1148"/>
                    </a:lnTo>
                    <a:lnTo>
                      <a:pt x="1137" y="1137"/>
                    </a:lnTo>
                    <a:lnTo>
                      <a:pt x="1219" y="1062"/>
                    </a:lnTo>
                    <a:lnTo>
                      <a:pt x="1251" y="1026"/>
                    </a:lnTo>
                    <a:lnTo>
                      <a:pt x="1290" y="1059"/>
                    </a:lnTo>
                    <a:lnTo>
                      <a:pt x="1329" y="1108"/>
                    </a:lnTo>
                    <a:lnTo>
                      <a:pt x="1342" y="591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902" name="Freeform 118"/>
              <p:cNvSpPr>
                <a:spLocks/>
              </p:cNvSpPr>
              <p:nvPr/>
            </p:nvSpPr>
            <p:spPr bwMode="auto">
              <a:xfrm>
                <a:off x="1523" y="1401"/>
                <a:ext cx="752" cy="601"/>
              </a:xfrm>
              <a:custGeom>
                <a:avLst/>
                <a:gdLst>
                  <a:gd name="T0" fmla="*/ 0 w 2256"/>
                  <a:gd name="T1" fmla="*/ 0 h 1803"/>
                  <a:gd name="T2" fmla="*/ 0 w 2256"/>
                  <a:gd name="T3" fmla="*/ 0 h 1803"/>
                  <a:gd name="T4" fmla="*/ 0 w 2256"/>
                  <a:gd name="T5" fmla="*/ 0 h 1803"/>
                  <a:gd name="T6" fmla="*/ 0 w 2256"/>
                  <a:gd name="T7" fmla="*/ 0 h 1803"/>
                  <a:gd name="T8" fmla="*/ 0 w 2256"/>
                  <a:gd name="T9" fmla="*/ 0 h 1803"/>
                  <a:gd name="T10" fmla="*/ 0 w 2256"/>
                  <a:gd name="T11" fmla="*/ 0 h 1803"/>
                  <a:gd name="T12" fmla="*/ 0 w 2256"/>
                  <a:gd name="T13" fmla="*/ 0 h 1803"/>
                  <a:gd name="T14" fmla="*/ 0 w 2256"/>
                  <a:gd name="T15" fmla="*/ 0 h 1803"/>
                  <a:gd name="T16" fmla="*/ 0 w 2256"/>
                  <a:gd name="T17" fmla="*/ 0 h 1803"/>
                  <a:gd name="T18" fmla="*/ 0 w 2256"/>
                  <a:gd name="T19" fmla="*/ 0 h 1803"/>
                  <a:gd name="T20" fmla="*/ 0 w 2256"/>
                  <a:gd name="T21" fmla="*/ 0 h 1803"/>
                  <a:gd name="T22" fmla="*/ 0 w 2256"/>
                  <a:gd name="T23" fmla="*/ 0 h 1803"/>
                  <a:gd name="T24" fmla="*/ 0 w 2256"/>
                  <a:gd name="T25" fmla="*/ 0 h 1803"/>
                  <a:gd name="T26" fmla="*/ 0 w 2256"/>
                  <a:gd name="T27" fmla="*/ 0 h 1803"/>
                  <a:gd name="T28" fmla="*/ 0 w 2256"/>
                  <a:gd name="T29" fmla="*/ 0 h 1803"/>
                  <a:gd name="T30" fmla="*/ 0 w 2256"/>
                  <a:gd name="T31" fmla="*/ 0 h 1803"/>
                  <a:gd name="T32" fmla="*/ 0 w 2256"/>
                  <a:gd name="T33" fmla="*/ 0 h 1803"/>
                  <a:gd name="T34" fmla="*/ 0 w 2256"/>
                  <a:gd name="T35" fmla="*/ 0 h 1803"/>
                  <a:gd name="T36" fmla="*/ 0 w 2256"/>
                  <a:gd name="T37" fmla="*/ 0 h 1803"/>
                  <a:gd name="T38" fmla="*/ 0 w 2256"/>
                  <a:gd name="T39" fmla="*/ 0 h 1803"/>
                  <a:gd name="T40" fmla="*/ 0 w 2256"/>
                  <a:gd name="T41" fmla="*/ 0 h 1803"/>
                  <a:gd name="T42" fmla="*/ 0 w 2256"/>
                  <a:gd name="T43" fmla="*/ 0 h 1803"/>
                  <a:gd name="T44" fmla="*/ 0 w 2256"/>
                  <a:gd name="T45" fmla="*/ 0 h 1803"/>
                  <a:gd name="T46" fmla="*/ 0 w 2256"/>
                  <a:gd name="T47" fmla="*/ 0 h 1803"/>
                  <a:gd name="T48" fmla="*/ 0 w 2256"/>
                  <a:gd name="T49" fmla="*/ 0 h 1803"/>
                  <a:gd name="T50" fmla="*/ 0 w 2256"/>
                  <a:gd name="T51" fmla="*/ 0 h 1803"/>
                  <a:gd name="T52" fmla="*/ 0 w 2256"/>
                  <a:gd name="T53" fmla="*/ 0 h 1803"/>
                  <a:gd name="T54" fmla="*/ 0 w 2256"/>
                  <a:gd name="T55" fmla="*/ 0 h 1803"/>
                  <a:gd name="T56" fmla="*/ 0 w 2256"/>
                  <a:gd name="T57" fmla="*/ 0 h 1803"/>
                  <a:gd name="T58" fmla="*/ 0 w 2256"/>
                  <a:gd name="T59" fmla="*/ 0 h 1803"/>
                  <a:gd name="T60" fmla="*/ 0 w 2256"/>
                  <a:gd name="T61" fmla="*/ 0 h 1803"/>
                  <a:gd name="T62" fmla="*/ 0 w 2256"/>
                  <a:gd name="T63" fmla="*/ 0 h 1803"/>
                  <a:gd name="T64" fmla="*/ 0 w 2256"/>
                  <a:gd name="T65" fmla="*/ 0 h 1803"/>
                  <a:gd name="T66" fmla="*/ 0 w 2256"/>
                  <a:gd name="T67" fmla="*/ 0 h 1803"/>
                  <a:gd name="T68" fmla="*/ 0 w 2256"/>
                  <a:gd name="T69" fmla="*/ 0 h 1803"/>
                  <a:gd name="T70" fmla="*/ 0 w 2256"/>
                  <a:gd name="T71" fmla="*/ 0 h 1803"/>
                  <a:gd name="T72" fmla="*/ 0 w 2256"/>
                  <a:gd name="T73" fmla="*/ 0 h 1803"/>
                  <a:gd name="T74" fmla="*/ 0 w 2256"/>
                  <a:gd name="T75" fmla="*/ 0 h 1803"/>
                  <a:gd name="T76" fmla="*/ 0 w 2256"/>
                  <a:gd name="T77" fmla="*/ 0 h 1803"/>
                  <a:gd name="T78" fmla="*/ 0 w 2256"/>
                  <a:gd name="T79" fmla="*/ 0 h 1803"/>
                  <a:gd name="T80" fmla="*/ 0 w 2256"/>
                  <a:gd name="T81" fmla="*/ 0 h 1803"/>
                  <a:gd name="T82" fmla="*/ 0 w 2256"/>
                  <a:gd name="T83" fmla="*/ 0 h 1803"/>
                  <a:gd name="T84" fmla="*/ 0 w 2256"/>
                  <a:gd name="T85" fmla="*/ 0 h 1803"/>
                  <a:gd name="T86" fmla="*/ 0 w 2256"/>
                  <a:gd name="T87" fmla="*/ 0 h 1803"/>
                  <a:gd name="T88" fmla="*/ 0 w 2256"/>
                  <a:gd name="T89" fmla="*/ 0 h 1803"/>
                  <a:gd name="T90" fmla="*/ 0 w 2256"/>
                  <a:gd name="T91" fmla="*/ 0 h 1803"/>
                  <a:gd name="T92" fmla="*/ 0 w 2256"/>
                  <a:gd name="T93" fmla="*/ 0 h 1803"/>
                  <a:gd name="T94" fmla="*/ 0 w 2256"/>
                  <a:gd name="T95" fmla="*/ 0 h 1803"/>
                  <a:gd name="T96" fmla="*/ 0 w 2256"/>
                  <a:gd name="T97" fmla="*/ 0 h 1803"/>
                  <a:gd name="T98" fmla="*/ 0 w 2256"/>
                  <a:gd name="T99" fmla="*/ 0 h 1803"/>
                  <a:gd name="T100" fmla="*/ 0 w 2256"/>
                  <a:gd name="T101" fmla="*/ 0 h 1803"/>
                  <a:gd name="T102" fmla="*/ 0 w 2256"/>
                  <a:gd name="T103" fmla="*/ 0 h 1803"/>
                  <a:gd name="T104" fmla="*/ 0 w 2256"/>
                  <a:gd name="T105" fmla="*/ 0 h 180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256"/>
                  <a:gd name="T160" fmla="*/ 0 h 1803"/>
                  <a:gd name="T161" fmla="*/ 2256 w 2256"/>
                  <a:gd name="T162" fmla="*/ 1803 h 180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256" h="1803">
                    <a:moveTo>
                      <a:pt x="2135" y="915"/>
                    </a:moveTo>
                    <a:lnTo>
                      <a:pt x="2102" y="925"/>
                    </a:lnTo>
                    <a:lnTo>
                      <a:pt x="2071" y="916"/>
                    </a:lnTo>
                    <a:lnTo>
                      <a:pt x="2047" y="893"/>
                    </a:lnTo>
                    <a:lnTo>
                      <a:pt x="2036" y="862"/>
                    </a:lnTo>
                    <a:lnTo>
                      <a:pt x="2044" y="831"/>
                    </a:lnTo>
                    <a:lnTo>
                      <a:pt x="2010" y="832"/>
                    </a:lnTo>
                    <a:lnTo>
                      <a:pt x="1975" y="817"/>
                    </a:lnTo>
                    <a:lnTo>
                      <a:pt x="1955" y="784"/>
                    </a:lnTo>
                    <a:lnTo>
                      <a:pt x="1902" y="992"/>
                    </a:lnTo>
                    <a:lnTo>
                      <a:pt x="1260" y="1161"/>
                    </a:lnTo>
                    <a:lnTo>
                      <a:pt x="1285" y="1115"/>
                    </a:lnTo>
                    <a:lnTo>
                      <a:pt x="1213" y="940"/>
                    </a:lnTo>
                    <a:lnTo>
                      <a:pt x="1175" y="973"/>
                    </a:lnTo>
                    <a:lnTo>
                      <a:pt x="1260" y="1161"/>
                    </a:lnTo>
                    <a:lnTo>
                      <a:pt x="1240" y="1193"/>
                    </a:lnTo>
                    <a:lnTo>
                      <a:pt x="1149" y="1018"/>
                    </a:lnTo>
                    <a:lnTo>
                      <a:pt x="961" y="999"/>
                    </a:lnTo>
                    <a:lnTo>
                      <a:pt x="941" y="1071"/>
                    </a:lnTo>
                    <a:lnTo>
                      <a:pt x="1104" y="1089"/>
                    </a:lnTo>
                    <a:lnTo>
                      <a:pt x="1144" y="1187"/>
                    </a:lnTo>
                    <a:lnTo>
                      <a:pt x="1240" y="1193"/>
                    </a:lnTo>
                    <a:lnTo>
                      <a:pt x="1149" y="1803"/>
                    </a:lnTo>
                    <a:lnTo>
                      <a:pt x="1144" y="1738"/>
                    </a:lnTo>
                    <a:lnTo>
                      <a:pt x="1107" y="1743"/>
                    </a:lnTo>
                    <a:lnTo>
                      <a:pt x="1074" y="1727"/>
                    </a:lnTo>
                    <a:lnTo>
                      <a:pt x="1051" y="1699"/>
                    </a:lnTo>
                    <a:lnTo>
                      <a:pt x="1042" y="1701"/>
                    </a:lnTo>
                    <a:lnTo>
                      <a:pt x="1008" y="1695"/>
                    </a:lnTo>
                    <a:lnTo>
                      <a:pt x="982" y="1673"/>
                    </a:lnTo>
                    <a:lnTo>
                      <a:pt x="970" y="1641"/>
                    </a:lnTo>
                    <a:lnTo>
                      <a:pt x="975" y="1609"/>
                    </a:lnTo>
                    <a:lnTo>
                      <a:pt x="227" y="1445"/>
                    </a:lnTo>
                    <a:lnTo>
                      <a:pt x="202" y="1448"/>
                    </a:lnTo>
                    <a:lnTo>
                      <a:pt x="168" y="1425"/>
                    </a:lnTo>
                    <a:lnTo>
                      <a:pt x="148" y="1390"/>
                    </a:lnTo>
                    <a:lnTo>
                      <a:pt x="118" y="1394"/>
                    </a:lnTo>
                    <a:lnTo>
                      <a:pt x="86" y="1391"/>
                    </a:lnTo>
                    <a:lnTo>
                      <a:pt x="62" y="1383"/>
                    </a:lnTo>
                    <a:lnTo>
                      <a:pt x="47" y="1367"/>
                    </a:lnTo>
                    <a:lnTo>
                      <a:pt x="46" y="1343"/>
                    </a:lnTo>
                    <a:lnTo>
                      <a:pt x="50" y="1323"/>
                    </a:lnTo>
                    <a:lnTo>
                      <a:pt x="22" y="1309"/>
                    </a:lnTo>
                    <a:lnTo>
                      <a:pt x="3" y="1283"/>
                    </a:lnTo>
                    <a:lnTo>
                      <a:pt x="0" y="1252"/>
                    </a:lnTo>
                    <a:lnTo>
                      <a:pt x="14" y="1225"/>
                    </a:lnTo>
                    <a:lnTo>
                      <a:pt x="39" y="1207"/>
                    </a:lnTo>
                    <a:lnTo>
                      <a:pt x="98" y="1184"/>
                    </a:lnTo>
                    <a:lnTo>
                      <a:pt x="178" y="1163"/>
                    </a:lnTo>
                    <a:lnTo>
                      <a:pt x="273" y="1155"/>
                    </a:lnTo>
                    <a:lnTo>
                      <a:pt x="279" y="1135"/>
                    </a:lnTo>
                    <a:lnTo>
                      <a:pt x="260" y="1132"/>
                    </a:lnTo>
                    <a:lnTo>
                      <a:pt x="168" y="1075"/>
                    </a:lnTo>
                    <a:lnTo>
                      <a:pt x="148" y="1047"/>
                    </a:lnTo>
                    <a:lnTo>
                      <a:pt x="154" y="1007"/>
                    </a:lnTo>
                    <a:lnTo>
                      <a:pt x="207" y="953"/>
                    </a:lnTo>
                    <a:lnTo>
                      <a:pt x="182" y="934"/>
                    </a:lnTo>
                    <a:lnTo>
                      <a:pt x="164" y="898"/>
                    </a:lnTo>
                    <a:lnTo>
                      <a:pt x="166" y="859"/>
                    </a:lnTo>
                    <a:lnTo>
                      <a:pt x="189" y="823"/>
                    </a:lnTo>
                    <a:lnTo>
                      <a:pt x="230" y="788"/>
                    </a:lnTo>
                    <a:lnTo>
                      <a:pt x="362" y="729"/>
                    </a:lnTo>
                    <a:lnTo>
                      <a:pt x="511" y="688"/>
                    </a:lnTo>
                    <a:lnTo>
                      <a:pt x="486" y="666"/>
                    </a:lnTo>
                    <a:lnTo>
                      <a:pt x="458" y="616"/>
                    </a:lnTo>
                    <a:lnTo>
                      <a:pt x="458" y="556"/>
                    </a:lnTo>
                    <a:lnTo>
                      <a:pt x="489" y="508"/>
                    </a:lnTo>
                    <a:lnTo>
                      <a:pt x="540" y="479"/>
                    </a:lnTo>
                    <a:lnTo>
                      <a:pt x="597" y="479"/>
                    </a:lnTo>
                    <a:lnTo>
                      <a:pt x="537" y="452"/>
                    </a:lnTo>
                    <a:lnTo>
                      <a:pt x="503" y="408"/>
                    </a:lnTo>
                    <a:lnTo>
                      <a:pt x="498" y="346"/>
                    </a:lnTo>
                    <a:lnTo>
                      <a:pt x="523" y="296"/>
                    </a:lnTo>
                    <a:lnTo>
                      <a:pt x="565" y="266"/>
                    </a:lnTo>
                    <a:lnTo>
                      <a:pt x="623" y="252"/>
                    </a:lnTo>
                    <a:lnTo>
                      <a:pt x="673" y="219"/>
                    </a:lnTo>
                    <a:lnTo>
                      <a:pt x="754" y="186"/>
                    </a:lnTo>
                    <a:lnTo>
                      <a:pt x="821" y="177"/>
                    </a:lnTo>
                    <a:lnTo>
                      <a:pt x="858" y="186"/>
                    </a:lnTo>
                    <a:lnTo>
                      <a:pt x="871" y="168"/>
                    </a:lnTo>
                    <a:lnTo>
                      <a:pt x="967" y="125"/>
                    </a:lnTo>
                    <a:lnTo>
                      <a:pt x="1095" y="93"/>
                    </a:lnTo>
                    <a:lnTo>
                      <a:pt x="1157" y="96"/>
                    </a:lnTo>
                    <a:lnTo>
                      <a:pt x="1189" y="116"/>
                    </a:lnTo>
                    <a:lnTo>
                      <a:pt x="1205" y="153"/>
                    </a:lnTo>
                    <a:lnTo>
                      <a:pt x="1200" y="201"/>
                    </a:lnTo>
                    <a:lnTo>
                      <a:pt x="1242" y="180"/>
                    </a:lnTo>
                    <a:lnTo>
                      <a:pt x="1289" y="180"/>
                    </a:lnTo>
                    <a:lnTo>
                      <a:pt x="1331" y="201"/>
                    </a:lnTo>
                    <a:lnTo>
                      <a:pt x="1340" y="189"/>
                    </a:lnTo>
                    <a:lnTo>
                      <a:pt x="1388" y="167"/>
                    </a:lnTo>
                    <a:lnTo>
                      <a:pt x="1448" y="161"/>
                    </a:lnTo>
                    <a:lnTo>
                      <a:pt x="1439" y="131"/>
                    </a:lnTo>
                    <a:lnTo>
                      <a:pt x="1454" y="101"/>
                    </a:lnTo>
                    <a:lnTo>
                      <a:pt x="1507" y="64"/>
                    </a:lnTo>
                    <a:lnTo>
                      <a:pt x="1620" y="21"/>
                    </a:lnTo>
                    <a:lnTo>
                      <a:pt x="1795" y="0"/>
                    </a:lnTo>
                    <a:lnTo>
                      <a:pt x="2008" y="16"/>
                    </a:lnTo>
                    <a:lnTo>
                      <a:pt x="2056" y="35"/>
                    </a:lnTo>
                    <a:lnTo>
                      <a:pt x="2083" y="64"/>
                    </a:lnTo>
                    <a:lnTo>
                      <a:pt x="2104" y="96"/>
                    </a:lnTo>
                    <a:lnTo>
                      <a:pt x="2150" y="96"/>
                    </a:lnTo>
                    <a:lnTo>
                      <a:pt x="2207" y="110"/>
                    </a:lnTo>
                    <a:lnTo>
                      <a:pt x="2239" y="148"/>
                    </a:lnTo>
                    <a:lnTo>
                      <a:pt x="2256" y="207"/>
                    </a:lnTo>
                    <a:lnTo>
                      <a:pt x="2135" y="915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903" name="Freeform 119"/>
              <p:cNvSpPr>
                <a:spLocks/>
              </p:cNvSpPr>
              <p:nvPr/>
            </p:nvSpPr>
            <p:spPr bwMode="auto">
              <a:xfrm>
                <a:off x="2091" y="1469"/>
                <a:ext cx="566" cy="515"/>
              </a:xfrm>
              <a:custGeom>
                <a:avLst/>
                <a:gdLst>
                  <a:gd name="T0" fmla="*/ 0 w 1698"/>
                  <a:gd name="T1" fmla="*/ 0 h 1547"/>
                  <a:gd name="T2" fmla="*/ 0 w 1698"/>
                  <a:gd name="T3" fmla="*/ 0 h 1547"/>
                  <a:gd name="T4" fmla="*/ 0 w 1698"/>
                  <a:gd name="T5" fmla="*/ 0 h 1547"/>
                  <a:gd name="T6" fmla="*/ 0 w 1698"/>
                  <a:gd name="T7" fmla="*/ 0 h 1547"/>
                  <a:gd name="T8" fmla="*/ 0 w 1698"/>
                  <a:gd name="T9" fmla="*/ 0 h 1547"/>
                  <a:gd name="T10" fmla="*/ 0 w 1698"/>
                  <a:gd name="T11" fmla="*/ 0 h 1547"/>
                  <a:gd name="T12" fmla="*/ 0 w 1698"/>
                  <a:gd name="T13" fmla="*/ 0 h 1547"/>
                  <a:gd name="T14" fmla="*/ 0 w 1698"/>
                  <a:gd name="T15" fmla="*/ 0 h 1547"/>
                  <a:gd name="T16" fmla="*/ 0 w 1698"/>
                  <a:gd name="T17" fmla="*/ 0 h 1547"/>
                  <a:gd name="T18" fmla="*/ 0 w 1698"/>
                  <a:gd name="T19" fmla="*/ 0 h 1547"/>
                  <a:gd name="T20" fmla="*/ 0 w 1698"/>
                  <a:gd name="T21" fmla="*/ 0 h 1547"/>
                  <a:gd name="T22" fmla="*/ 0 w 1698"/>
                  <a:gd name="T23" fmla="*/ 0 h 1547"/>
                  <a:gd name="T24" fmla="*/ 0 w 1698"/>
                  <a:gd name="T25" fmla="*/ 0 h 1547"/>
                  <a:gd name="T26" fmla="*/ 0 w 1698"/>
                  <a:gd name="T27" fmla="*/ 0 h 1547"/>
                  <a:gd name="T28" fmla="*/ 0 w 1698"/>
                  <a:gd name="T29" fmla="*/ 0 h 1547"/>
                  <a:gd name="T30" fmla="*/ 0 w 1698"/>
                  <a:gd name="T31" fmla="*/ 0 h 1547"/>
                  <a:gd name="T32" fmla="*/ 0 w 1698"/>
                  <a:gd name="T33" fmla="*/ 0 h 1547"/>
                  <a:gd name="T34" fmla="*/ 0 w 1698"/>
                  <a:gd name="T35" fmla="*/ 0 h 1547"/>
                  <a:gd name="T36" fmla="*/ 0 w 1698"/>
                  <a:gd name="T37" fmla="*/ 0 h 1547"/>
                  <a:gd name="T38" fmla="*/ 0 w 1698"/>
                  <a:gd name="T39" fmla="*/ 0 h 1547"/>
                  <a:gd name="T40" fmla="*/ 0 w 1698"/>
                  <a:gd name="T41" fmla="*/ 0 h 1547"/>
                  <a:gd name="T42" fmla="*/ 0 w 1698"/>
                  <a:gd name="T43" fmla="*/ 0 h 1547"/>
                  <a:gd name="T44" fmla="*/ 0 w 1698"/>
                  <a:gd name="T45" fmla="*/ 0 h 1547"/>
                  <a:gd name="T46" fmla="*/ 0 w 1698"/>
                  <a:gd name="T47" fmla="*/ 0 h 1547"/>
                  <a:gd name="T48" fmla="*/ 0 w 1698"/>
                  <a:gd name="T49" fmla="*/ 0 h 1547"/>
                  <a:gd name="T50" fmla="*/ 0 w 1698"/>
                  <a:gd name="T51" fmla="*/ 0 h 1547"/>
                  <a:gd name="T52" fmla="*/ 0 w 1698"/>
                  <a:gd name="T53" fmla="*/ 0 h 1547"/>
                  <a:gd name="T54" fmla="*/ 0 w 1698"/>
                  <a:gd name="T55" fmla="*/ 0 h 1547"/>
                  <a:gd name="T56" fmla="*/ 0 w 1698"/>
                  <a:gd name="T57" fmla="*/ 0 h 1547"/>
                  <a:gd name="T58" fmla="*/ 0 w 1698"/>
                  <a:gd name="T59" fmla="*/ 0 h 1547"/>
                  <a:gd name="T60" fmla="*/ 0 w 1698"/>
                  <a:gd name="T61" fmla="*/ 0 h 1547"/>
                  <a:gd name="T62" fmla="*/ 0 w 1698"/>
                  <a:gd name="T63" fmla="*/ 0 h 1547"/>
                  <a:gd name="T64" fmla="*/ 0 w 1698"/>
                  <a:gd name="T65" fmla="*/ 0 h 1547"/>
                  <a:gd name="T66" fmla="*/ 0 w 1698"/>
                  <a:gd name="T67" fmla="*/ 0 h 1547"/>
                  <a:gd name="T68" fmla="*/ 0 w 1698"/>
                  <a:gd name="T69" fmla="*/ 0 h 1547"/>
                  <a:gd name="T70" fmla="*/ 0 w 1698"/>
                  <a:gd name="T71" fmla="*/ 0 h 1547"/>
                  <a:gd name="T72" fmla="*/ 0 w 1698"/>
                  <a:gd name="T73" fmla="*/ 0 h 1547"/>
                  <a:gd name="T74" fmla="*/ 0 w 1698"/>
                  <a:gd name="T75" fmla="*/ 0 h 1547"/>
                  <a:gd name="T76" fmla="*/ 0 w 1698"/>
                  <a:gd name="T77" fmla="*/ 0 h 1547"/>
                  <a:gd name="T78" fmla="*/ 0 w 1698"/>
                  <a:gd name="T79" fmla="*/ 0 h 1547"/>
                  <a:gd name="T80" fmla="*/ 0 w 1698"/>
                  <a:gd name="T81" fmla="*/ 0 h 1547"/>
                  <a:gd name="T82" fmla="*/ 0 w 1698"/>
                  <a:gd name="T83" fmla="*/ 0 h 1547"/>
                  <a:gd name="T84" fmla="*/ 0 w 1698"/>
                  <a:gd name="T85" fmla="*/ 0 h 154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698"/>
                  <a:gd name="T130" fmla="*/ 0 h 1547"/>
                  <a:gd name="T131" fmla="*/ 1698 w 1698"/>
                  <a:gd name="T132" fmla="*/ 1547 h 154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698" h="1547">
                    <a:moveTo>
                      <a:pt x="431" y="711"/>
                    </a:moveTo>
                    <a:lnTo>
                      <a:pt x="396" y="860"/>
                    </a:lnTo>
                    <a:lnTo>
                      <a:pt x="348" y="867"/>
                    </a:lnTo>
                    <a:lnTo>
                      <a:pt x="354" y="827"/>
                    </a:lnTo>
                    <a:lnTo>
                      <a:pt x="331" y="800"/>
                    </a:lnTo>
                    <a:lnTo>
                      <a:pt x="259" y="788"/>
                    </a:lnTo>
                    <a:lnTo>
                      <a:pt x="198" y="788"/>
                    </a:lnTo>
                    <a:lnTo>
                      <a:pt x="32" y="1198"/>
                    </a:lnTo>
                    <a:lnTo>
                      <a:pt x="0" y="1490"/>
                    </a:lnTo>
                    <a:lnTo>
                      <a:pt x="104" y="1450"/>
                    </a:lnTo>
                    <a:lnTo>
                      <a:pt x="32" y="1198"/>
                    </a:lnTo>
                    <a:lnTo>
                      <a:pt x="156" y="1334"/>
                    </a:lnTo>
                    <a:lnTo>
                      <a:pt x="104" y="1106"/>
                    </a:lnTo>
                    <a:lnTo>
                      <a:pt x="181" y="1151"/>
                    </a:lnTo>
                    <a:lnTo>
                      <a:pt x="156" y="1334"/>
                    </a:lnTo>
                    <a:lnTo>
                      <a:pt x="252" y="1437"/>
                    </a:lnTo>
                    <a:lnTo>
                      <a:pt x="233" y="1210"/>
                    </a:lnTo>
                    <a:lnTo>
                      <a:pt x="306" y="1282"/>
                    </a:lnTo>
                    <a:lnTo>
                      <a:pt x="252" y="1437"/>
                    </a:lnTo>
                    <a:lnTo>
                      <a:pt x="552" y="1547"/>
                    </a:lnTo>
                    <a:lnTo>
                      <a:pt x="683" y="1451"/>
                    </a:lnTo>
                    <a:lnTo>
                      <a:pt x="733" y="1391"/>
                    </a:lnTo>
                    <a:lnTo>
                      <a:pt x="779" y="1359"/>
                    </a:lnTo>
                    <a:lnTo>
                      <a:pt x="890" y="1327"/>
                    </a:lnTo>
                    <a:lnTo>
                      <a:pt x="941" y="1307"/>
                    </a:lnTo>
                    <a:lnTo>
                      <a:pt x="1007" y="1259"/>
                    </a:lnTo>
                    <a:lnTo>
                      <a:pt x="1039" y="1196"/>
                    </a:lnTo>
                    <a:lnTo>
                      <a:pt x="1077" y="1196"/>
                    </a:lnTo>
                    <a:lnTo>
                      <a:pt x="1058" y="1334"/>
                    </a:lnTo>
                    <a:lnTo>
                      <a:pt x="1026" y="1346"/>
                    </a:lnTo>
                    <a:lnTo>
                      <a:pt x="1004" y="1373"/>
                    </a:lnTo>
                    <a:lnTo>
                      <a:pt x="999" y="1397"/>
                    </a:lnTo>
                    <a:lnTo>
                      <a:pt x="1039" y="1405"/>
                    </a:lnTo>
                    <a:lnTo>
                      <a:pt x="1208" y="1223"/>
                    </a:lnTo>
                    <a:lnTo>
                      <a:pt x="1255" y="1244"/>
                    </a:lnTo>
                    <a:lnTo>
                      <a:pt x="1305" y="1239"/>
                    </a:lnTo>
                    <a:lnTo>
                      <a:pt x="1346" y="1208"/>
                    </a:lnTo>
                    <a:lnTo>
                      <a:pt x="1350" y="1203"/>
                    </a:lnTo>
                    <a:lnTo>
                      <a:pt x="1494" y="1234"/>
                    </a:lnTo>
                    <a:lnTo>
                      <a:pt x="1582" y="1232"/>
                    </a:lnTo>
                    <a:lnTo>
                      <a:pt x="1650" y="1203"/>
                    </a:lnTo>
                    <a:lnTo>
                      <a:pt x="1693" y="1144"/>
                    </a:lnTo>
                    <a:lnTo>
                      <a:pt x="1698" y="1060"/>
                    </a:lnTo>
                    <a:lnTo>
                      <a:pt x="1656" y="983"/>
                    </a:lnTo>
                    <a:lnTo>
                      <a:pt x="1682" y="949"/>
                    </a:lnTo>
                    <a:lnTo>
                      <a:pt x="1689" y="907"/>
                    </a:lnTo>
                    <a:lnTo>
                      <a:pt x="1674" y="867"/>
                    </a:lnTo>
                    <a:lnTo>
                      <a:pt x="1641" y="841"/>
                    </a:lnTo>
                    <a:lnTo>
                      <a:pt x="1615" y="835"/>
                    </a:lnTo>
                    <a:lnTo>
                      <a:pt x="1592" y="781"/>
                    </a:lnTo>
                    <a:lnTo>
                      <a:pt x="1550" y="743"/>
                    </a:lnTo>
                    <a:lnTo>
                      <a:pt x="1426" y="716"/>
                    </a:lnTo>
                    <a:lnTo>
                      <a:pt x="1342" y="711"/>
                    </a:lnTo>
                    <a:lnTo>
                      <a:pt x="1358" y="695"/>
                    </a:lnTo>
                    <a:lnTo>
                      <a:pt x="1363" y="675"/>
                    </a:lnTo>
                    <a:lnTo>
                      <a:pt x="1350" y="646"/>
                    </a:lnTo>
                    <a:lnTo>
                      <a:pt x="1378" y="625"/>
                    </a:lnTo>
                    <a:lnTo>
                      <a:pt x="1390" y="592"/>
                    </a:lnTo>
                    <a:lnTo>
                      <a:pt x="1384" y="557"/>
                    </a:lnTo>
                    <a:lnTo>
                      <a:pt x="1364" y="531"/>
                    </a:lnTo>
                    <a:lnTo>
                      <a:pt x="1333" y="517"/>
                    </a:lnTo>
                    <a:lnTo>
                      <a:pt x="1299" y="524"/>
                    </a:lnTo>
                    <a:lnTo>
                      <a:pt x="1356" y="476"/>
                    </a:lnTo>
                    <a:lnTo>
                      <a:pt x="1407" y="412"/>
                    </a:lnTo>
                    <a:lnTo>
                      <a:pt x="1414" y="380"/>
                    </a:lnTo>
                    <a:lnTo>
                      <a:pt x="1399" y="352"/>
                    </a:lnTo>
                    <a:lnTo>
                      <a:pt x="1362" y="327"/>
                    </a:lnTo>
                    <a:lnTo>
                      <a:pt x="1257" y="318"/>
                    </a:lnTo>
                    <a:lnTo>
                      <a:pt x="1197" y="317"/>
                    </a:lnTo>
                    <a:lnTo>
                      <a:pt x="1169" y="327"/>
                    </a:lnTo>
                    <a:lnTo>
                      <a:pt x="1195" y="296"/>
                    </a:lnTo>
                    <a:lnTo>
                      <a:pt x="1202" y="256"/>
                    </a:lnTo>
                    <a:lnTo>
                      <a:pt x="1185" y="228"/>
                    </a:lnTo>
                    <a:lnTo>
                      <a:pt x="1105" y="176"/>
                    </a:lnTo>
                    <a:lnTo>
                      <a:pt x="1032" y="147"/>
                    </a:lnTo>
                    <a:lnTo>
                      <a:pt x="1068" y="100"/>
                    </a:lnTo>
                    <a:lnTo>
                      <a:pt x="1073" y="68"/>
                    </a:lnTo>
                    <a:lnTo>
                      <a:pt x="1053" y="39"/>
                    </a:lnTo>
                    <a:lnTo>
                      <a:pt x="992" y="24"/>
                    </a:lnTo>
                    <a:lnTo>
                      <a:pt x="875" y="29"/>
                    </a:lnTo>
                    <a:lnTo>
                      <a:pt x="765" y="45"/>
                    </a:lnTo>
                    <a:lnTo>
                      <a:pt x="689" y="68"/>
                    </a:lnTo>
                    <a:lnTo>
                      <a:pt x="643" y="21"/>
                    </a:lnTo>
                    <a:lnTo>
                      <a:pt x="579" y="0"/>
                    </a:lnTo>
                    <a:lnTo>
                      <a:pt x="552" y="3"/>
                    </a:lnTo>
                    <a:lnTo>
                      <a:pt x="431" y="711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850" name="Group 120"/>
            <p:cNvGrpSpPr>
              <a:grpSpLocks/>
            </p:cNvGrpSpPr>
            <p:nvPr/>
          </p:nvGrpSpPr>
          <p:grpSpPr bwMode="auto">
            <a:xfrm>
              <a:off x="4105" y="1253"/>
              <a:ext cx="176" cy="368"/>
              <a:chOff x="1284" y="1312"/>
              <a:chExt cx="1620" cy="1959"/>
            </a:xfrm>
          </p:grpSpPr>
          <p:sp>
            <p:nvSpPr>
              <p:cNvPr id="34886" name="AutoShape 121"/>
              <p:cNvSpPr>
                <a:spLocks noChangeAspect="1" noChangeArrowheads="1" noTextEdit="1"/>
              </p:cNvSpPr>
              <p:nvPr/>
            </p:nvSpPr>
            <p:spPr bwMode="auto">
              <a:xfrm>
                <a:off x="1284" y="1312"/>
                <a:ext cx="1620" cy="19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87" name="Freeform 122"/>
              <p:cNvSpPr>
                <a:spLocks/>
              </p:cNvSpPr>
              <p:nvPr/>
            </p:nvSpPr>
            <p:spPr bwMode="auto">
              <a:xfrm>
                <a:off x="1977" y="2370"/>
                <a:ext cx="242" cy="812"/>
              </a:xfrm>
              <a:custGeom>
                <a:avLst/>
                <a:gdLst>
                  <a:gd name="T0" fmla="*/ 0 w 725"/>
                  <a:gd name="T1" fmla="*/ 0 h 2435"/>
                  <a:gd name="T2" fmla="*/ 0 w 725"/>
                  <a:gd name="T3" fmla="*/ 0 h 2435"/>
                  <a:gd name="T4" fmla="*/ 0 w 725"/>
                  <a:gd name="T5" fmla="*/ 0 h 2435"/>
                  <a:gd name="T6" fmla="*/ 0 w 725"/>
                  <a:gd name="T7" fmla="*/ 0 h 2435"/>
                  <a:gd name="T8" fmla="*/ 0 w 725"/>
                  <a:gd name="T9" fmla="*/ 0 h 2435"/>
                  <a:gd name="T10" fmla="*/ 0 w 725"/>
                  <a:gd name="T11" fmla="*/ 0 h 2435"/>
                  <a:gd name="T12" fmla="*/ 0 w 725"/>
                  <a:gd name="T13" fmla="*/ 0 h 2435"/>
                  <a:gd name="T14" fmla="*/ 0 w 725"/>
                  <a:gd name="T15" fmla="*/ 0 h 2435"/>
                  <a:gd name="T16" fmla="*/ 0 w 725"/>
                  <a:gd name="T17" fmla="*/ 0 h 2435"/>
                  <a:gd name="T18" fmla="*/ 0 w 725"/>
                  <a:gd name="T19" fmla="*/ 0 h 2435"/>
                  <a:gd name="T20" fmla="*/ 0 w 725"/>
                  <a:gd name="T21" fmla="*/ 0 h 2435"/>
                  <a:gd name="T22" fmla="*/ 0 w 725"/>
                  <a:gd name="T23" fmla="*/ 0 h 2435"/>
                  <a:gd name="T24" fmla="*/ 0 w 725"/>
                  <a:gd name="T25" fmla="*/ 0 h 2435"/>
                  <a:gd name="T26" fmla="*/ 0 w 725"/>
                  <a:gd name="T27" fmla="*/ 0 h 2435"/>
                  <a:gd name="T28" fmla="*/ 0 w 725"/>
                  <a:gd name="T29" fmla="*/ 0 h 2435"/>
                  <a:gd name="T30" fmla="*/ 0 w 725"/>
                  <a:gd name="T31" fmla="*/ 0 h 2435"/>
                  <a:gd name="T32" fmla="*/ 0 w 725"/>
                  <a:gd name="T33" fmla="*/ 0 h 2435"/>
                  <a:gd name="T34" fmla="*/ 0 w 725"/>
                  <a:gd name="T35" fmla="*/ 0 h 2435"/>
                  <a:gd name="T36" fmla="*/ 0 w 725"/>
                  <a:gd name="T37" fmla="*/ 0 h 2435"/>
                  <a:gd name="T38" fmla="*/ 0 w 725"/>
                  <a:gd name="T39" fmla="*/ 0 h 2435"/>
                  <a:gd name="T40" fmla="*/ 0 w 725"/>
                  <a:gd name="T41" fmla="*/ 0 h 2435"/>
                  <a:gd name="T42" fmla="*/ 0 w 725"/>
                  <a:gd name="T43" fmla="*/ 0 h 2435"/>
                  <a:gd name="T44" fmla="*/ 0 w 725"/>
                  <a:gd name="T45" fmla="*/ 0 h 2435"/>
                  <a:gd name="T46" fmla="*/ 0 w 725"/>
                  <a:gd name="T47" fmla="*/ 0 h 2435"/>
                  <a:gd name="T48" fmla="*/ 0 w 725"/>
                  <a:gd name="T49" fmla="*/ 0 h 2435"/>
                  <a:gd name="T50" fmla="*/ 0 w 725"/>
                  <a:gd name="T51" fmla="*/ 0 h 2435"/>
                  <a:gd name="T52" fmla="*/ 0 w 725"/>
                  <a:gd name="T53" fmla="*/ 0 h 2435"/>
                  <a:gd name="T54" fmla="*/ 0 w 725"/>
                  <a:gd name="T55" fmla="*/ 0 h 2435"/>
                  <a:gd name="T56" fmla="*/ 0 w 725"/>
                  <a:gd name="T57" fmla="*/ 0 h 2435"/>
                  <a:gd name="T58" fmla="*/ 0 w 725"/>
                  <a:gd name="T59" fmla="*/ 0 h 2435"/>
                  <a:gd name="T60" fmla="*/ 0 w 725"/>
                  <a:gd name="T61" fmla="*/ 0 h 2435"/>
                  <a:gd name="T62" fmla="*/ 0 w 725"/>
                  <a:gd name="T63" fmla="*/ 0 h 24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25"/>
                  <a:gd name="T97" fmla="*/ 0 h 2435"/>
                  <a:gd name="T98" fmla="*/ 725 w 725"/>
                  <a:gd name="T99" fmla="*/ 2435 h 243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25" h="2435">
                    <a:moveTo>
                      <a:pt x="69" y="183"/>
                    </a:moveTo>
                    <a:lnTo>
                      <a:pt x="130" y="377"/>
                    </a:lnTo>
                    <a:lnTo>
                      <a:pt x="95" y="489"/>
                    </a:lnTo>
                    <a:lnTo>
                      <a:pt x="132" y="543"/>
                    </a:lnTo>
                    <a:lnTo>
                      <a:pt x="154" y="646"/>
                    </a:lnTo>
                    <a:lnTo>
                      <a:pt x="154" y="2211"/>
                    </a:lnTo>
                    <a:lnTo>
                      <a:pt x="117" y="2211"/>
                    </a:lnTo>
                    <a:lnTo>
                      <a:pt x="117" y="2314"/>
                    </a:lnTo>
                    <a:lnTo>
                      <a:pt x="79" y="2314"/>
                    </a:lnTo>
                    <a:lnTo>
                      <a:pt x="66" y="2348"/>
                    </a:lnTo>
                    <a:lnTo>
                      <a:pt x="37" y="2374"/>
                    </a:lnTo>
                    <a:lnTo>
                      <a:pt x="0" y="2380"/>
                    </a:lnTo>
                    <a:lnTo>
                      <a:pt x="0" y="2435"/>
                    </a:lnTo>
                    <a:lnTo>
                      <a:pt x="687" y="2435"/>
                    </a:lnTo>
                    <a:lnTo>
                      <a:pt x="687" y="2380"/>
                    </a:lnTo>
                    <a:lnTo>
                      <a:pt x="648" y="2374"/>
                    </a:lnTo>
                    <a:lnTo>
                      <a:pt x="621" y="2348"/>
                    </a:lnTo>
                    <a:lnTo>
                      <a:pt x="606" y="2314"/>
                    </a:lnTo>
                    <a:lnTo>
                      <a:pt x="569" y="2314"/>
                    </a:lnTo>
                    <a:lnTo>
                      <a:pt x="569" y="2211"/>
                    </a:lnTo>
                    <a:lnTo>
                      <a:pt x="533" y="2211"/>
                    </a:lnTo>
                    <a:lnTo>
                      <a:pt x="533" y="772"/>
                    </a:lnTo>
                    <a:lnTo>
                      <a:pt x="529" y="584"/>
                    </a:lnTo>
                    <a:lnTo>
                      <a:pt x="510" y="429"/>
                    </a:lnTo>
                    <a:lnTo>
                      <a:pt x="528" y="376"/>
                    </a:lnTo>
                    <a:lnTo>
                      <a:pt x="606" y="262"/>
                    </a:lnTo>
                    <a:lnTo>
                      <a:pt x="725" y="183"/>
                    </a:lnTo>
                    <a:lnTo>
                      <a:pt x="588" y="196"/>
                    </a:lnTo>
                    <a:lnTo>
                      <a:pt x="627" y="40"/>
                    </a:lnTo>
                    <a:lnTo>
                      <a:pt x="568" y="0"/>
                    </a:lnTo>
                    <a:lnTo>
                      <a:pt x="492" y="183"/>
                    </a:lnTo>
                    <a:lnTo>
                      <a:pt x="69" y="18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600"/>
                  </a:gs>
                  <a:gs pos="50000">
                    <a:srgbClr val="645A36"/>
                  </a:gs>
                  <a:gs pos="100000">
                    <a:srgbClr val="009600"/>
                  </a:gs>
                </a:gsLst>
                <a:lin ang="0" scaled="1"/>
              </a:gra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88" name="Freeform 123"/>
              <p:cNvSpPr>
                <a:spLocks/>
              </p:cNvSpPr>
              <p:nvPr/>
            </p:nvSpPr>
            <p:spPr bwMode="auto">
              <a:xfrm>
                <a:off x="1645" y="2211"/>
                <a:ext cx="524" cy="328"/>
              </a:xfrm>
              <a:custGeom>
                <a:avLst/>
                <a:gdLst>
                  <a:gd name="T0" fmla="*/ 0 w 1571"/>
                  <a:gd name="T1" fmla="*/ 0 h 982"/>
                  <a:gd name="T2" fmla="*/ 0 w 1571"/>
                  <a:gd name="T3" fmla="*/ 0 h 982"/>
                  <a:gd name="T4" fmla="*/ 0 w 1571"/>
                  <a:gd name="T5" fmla="*/ 0 h 982"/>
                  <a:gd name="T6" fmla="*/ 0 w 1571"/>
                  <a:gd name="T7" fmla="*/ 0 h 982"/>
                  <a:gd name="T8" fmla="*/ 0 w 1571"/>
                  <a:gd name="T9" fmla="*/ 0 h 982"/>
                  <a:gd name="T10" fmla="*/ 0 w 1571"/>
                  <a:gd name="T11" fmla="*/ 0 h 982"/>
                  <a:gd name="T12" fmla="*/ 0 w 1571"/>
                  <a:gd name="T13" fmla="*/ 0 h 982"/>
                  <a:gd name="T14" fmla="*/ 0 w 1571"/>
                  <a:gd name="T15" fmla="*/ 0 h 982"/>
                  <a:gd name="T16" fmla="*/ 0 w 1571"/>
                  <a:gd name="T17" fmla="*/ 0 h 982"/>
                  <a:gd name="T18" fmla="*/ 0 w 1571"/>
                  <a:gd name="T19" fmla="*/ 0 h 982"/>
                  <a:gd name="T20" fmla="*/ 0 w 1571"/>
                  <a:gd name="T21" fmla="*/ 0 h 982"/>
                  <a:gd name="T22" fmla="*/ 0 w 1571"/>
                  <a:gd name="T23" fmla="*/ 0 h 982"/>
                  <a:gd name="T24" fmla="*/ 0 w 1571"/>
                  <a:gd name="T25" fmla="*/ 0 h 982"/>
                  <a:gd name="T26" fmla="*/ 0 w 1571"/>
                  <a:gd name="T27" fmla="*/ 0 h 982"/>
                  <a:gd name="T28" fmla="*/ 0 w 1571"/>
                  <a:gd name="T29" fmla="*/ 0 h 982"/>
                  <a:gd name="T30" fmla="*/ 0 w 1571"/>
                  <a:gd name="T31" fmla="*/ 0 h 982"/>
                  <a:gd name="T32" fmla="*/ 0 w 1571"/>
                  <a:gd name="T33" fmla="*/ 0 h 982"/>
                  <a:gd name="T34" fmla="*/ 0 w 1571"/>
                  <a:gd name="T35" fmla="*/ 0 h 982"/>
                  <a:gd name="T36" fmla="*/ 0 w 1571"/>
                  <a:gd name="T37" fmla="*/ 0 h 982"/>
                  <a:gd name="T38" fmla="*/ 0 w 1571"/>
                  <a:gd name="T39" fmla="*/ 0 h 982"/>
                  <a:gd name="T40" fmla="*/ 0 w 1571"/>
                  <a:gd name="T41" fmla="*/ 0 h 982"/>
                  <a:gd name="T42" fmla="*/ 0 w 1571"/>
                  <a:gd name="T43" fmla="*/ 0 h 982"/>
                  <a:gd name="T44" fmla="*/ 0 w 1571"/>
                  <a:gd name="T45" fmla="*/ 0 h 982"/>
                  <a:gd name="T46" fmla="*/ 0 w 1571"/>
                  <a:gd name="T47" fmla="*/ 0 h 982"/>
                  <a:gd name="T48" fmla="*/ 0 w 1571"/>
                  <a:gd name="T49" fmla="*/ 0 h 982"/>
                  <a:gd name="T50" fmla="*/ 0 w 1571"/>
                  <a:gd name="T51" fmla="*/ 0 h 982"/>
                  <a:gd name="T52" fmla="*/ 0 w 1571"/>
                  <a:gd name="T53" fmla="*/ 0 h 982"/>
                  <a:gd name="T54" fmla="*/ 0 w 1571"/>
                  <a:gd name="T55" fmla="*/ 0 h 982"/>
                  <a:gd name="T56" fmla="*/ 0 w 1571"/>
                  <a:gd name="T57" fmla="*/ 0 h 982"/>
                  <a:gd name="T58" fmla="*/ 0 w 1571"/>
                  <a:gd name="T59" fmla="*/ 0 h 982"/>
                  <a:gd name="T60" fmla="*/ 0 w 1571"/>
                  <a:gd name="T61" fmla="*/ 0 h 982"/>
                  <a:gd name="T62" fmla="*/ 0 w 1571"/>
                  <a:gd name="T63" fmla="*/ 0 h 982"/>
                  <a:gd name="T64" fmla="*/ 0 w 1571"/>
                  <a:gd name="T65" fmla="*/ 0 h 982"/>
                  <a:gd name="T66" fmla="*/ 0 w 1571"/>
                  <a:gd name="T67" fmla="*/ 0 h 982"/>
                  <a:gd name="T68" fmla="*/ 0 w 1571"/>
                  <a:gd name="T69" fmla="*/ 0 h 982"/>
                  <a:gd name="T70" fmla="*/ 0 w 1571"/>
                  <a:gd name="T71" fmla="*/ 0 h 982"/>
                  <a:gd name="T72" fmla="*/ 0 w 1571"/>
                  <a:gd name="T73" fmla="*/ 0 h 982"/>
                  <a:gd name="T74" fmla="*/ 0 w 1571"/>
                  <a:gd name="T75" fmla="*/ 0 h 982"/>
                  <a:gd name="T76" fmla="*/ 0 w 1571"/>
                  <a:gd name="T77" fmla="*/ 0 h 98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571"/>
                  <a:gd name="T118" fmla="*/ 0 h 982"/>
                  <a:gd name="T119" fmla="*/ 1571 w 1571"/>
                  <a:gd name="T120" fmla="*/ 982 h 98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571" h="982">
                    <a:moveTo>
                      <a:pt x="1066" y="659"/>
                    </a:moveTo>
                    <a:lnTo>
                      <a:pt x="990" y="725"/>
                    </a:lnTo>
                    <a:lnTo>
                      <a:pt x="1127" y="853"/>
                    </a:lnTo>
                    <a:lnTo>
                      <a:pt x="1092" y="965"/>
                    </a:lnTo>
                    <a:lnTo>
                      <a:pt x="1072" y="977"/>
                    </a:lnTo>
                    <a:lnTo>
                      <a:pt x="1046" y="982"/>
                    </a:lnTo>
                    <a:lnTo>
                      <a:pt x="1019" y="972"/>
                    </a:lnTo>
                    <a:lnTo>
                      <a:pt x="1002" y="952"/>
                    </a:lnTo>
                    <a:lnTo>
                      <a:pt x="997" y="925"/>
                    </a:lnTo>
                    <a:lnTo>
                      <a:pt x="972" y="934"/>
                    </a:lnTo>
                    <a:lnTo>
                      <a:pt x="918" y="926"/>
                    </a:lnTo>
                    <a:lnTo>
                      <a:pt x="862" y="905"/>
                    </a:lnTo>
                    <a:lnTo>
                      <a:pt x="835" y="925"/>
                    </a:lnTo>
                    <a:lnTo>
                      <a:pt x="803" y="946"/>
                    </a:lnTo>
                    <a:lnTo>
                      <a:pt x="771" y="941"/>
                    </a:lnTo>
                    <a:lnTo>
                      <a:pt x="757" y="925"/>
                    </a:lnTo>
                    <a:lnTo>
                      <a:pt x="744" y="893"/>
                    </a:lnTo>
                    <a:lnTo>
                      <a:pt x="699" y="905"/>
                    </a:lnTo>
                    <a:lnTo>
                      <a:pt x="659" y="893"/>
                    </a:lnTo>
                    <a:lnTo>
                      <a:pt x="647" y="853"/>
                    </a:lnTo>
                    <a:lnTo>
                      <a:pt x="646" y="822"/>
                    </a:lnTo>
                    <a:lnTo>
                      <a:pt x="659" y="788"/>
                    </a:lnTo>
                    <a:lnTo>
                      <a:pt x="651" y="796"/>
                    </a:lnTo>
                    <a:lnTo>
                      <a:pt x="604" y="824"/>
                    </a:lnTo>
                    <a:lnTo>
                      <a:pt x="563" y="847"/>
                    </a:lnTo>
                    <a:lnTo>
                      <a:pt x="507" y="853"/>
                    </a:lnTo>
                    <a:lnTo>
                      <a:pt x="472" y="840"/>
                    </a:lnTo>
                    <a:lnTo>
                      <a:pt x="466" y="809"/>
                    </a:lnTo>
                    <a:lnTo>
                      <a:pt x="490" y="738"/>
                    </a:lnTo>
                    <a:lnTo>
                      <a:pt x="407" y="780"/>
                    </a:lnTo>
                    <a:lnTo>
                      <a:pt x="310" y="805"/>
                    </a:lnTo>
                    <a:lnTo>
                      <a:pt x="247" y="805"/>
                    </a:lnTo>
                    <a:lnTo>
                      <a:pt x="217" y="787"/>
                    </a:lnTo>
                    <a:lnTo>
                      <a:pt x="211" y="762"/>
                    </a:lnTo>
                    <a:lnTo>
                      <a:pt x="215" y="738"/>
                    </a:lnTo>
                    <a:lnTo>
                      <a:pt x="179" y="738"/>
                    </a:lnTo>
                    <a:lnTo>
                      <a:pt x="141" y="725"/>
                    </a:lnTo>
                    <a:lnTo>
                      <a:pt x="125" y="701"/>
                    </a:lnTo>
                    <a:lnTo>
                      <a:pt x="125" y="676"/>
                    </a:lnTo>
                    <a:lnTo>
                      <a:pt x="128" y="646"/>
                    </a:lnTo>
                    <a:lnTo>
                      <a:pt x="83" y="658"/>
                    </a:lnTo>
                    <a:lnTo>
                      <a:pt x="32" y="658"/>
                    </a:lnTo>
                    <a:lnTo>
                      <a:pt x="9" y="646"/>
                    </a:lnTo>
                    <a:lnTo>
                      <a:pt x="0" y="614"/>
                    </a:lnTo>
                    <a:lnTo>
                      <a:pt x="17" y="588"/>
                    </a:lnTo>
                    <a:lnTo>
                      <a:pt x="39" y="560"/>
                    </a:lnTo>
                    <a:lnTo>
                      <a:pt x="63" y="536"/>
                    </a:lnTo>
                    <a:lnTo>
                      <a:pt x="38" y="502"/>
                    </a:lnTo>
                    <a:lnTo>
                      <a:pt x="39" y="455"/>
                    </a:lnTo>
                    <a:lnTo>
                      <a:pt x="52" y="418"/>
                    </a:lnTo>
                    <a:lnTo>
                      <a:pt x="83" y="386"/>
                    </a:lnTo>
                    <a:lnTo>
                      <a:pt x="143" y="350"/>
                    </a:lnTo>
                    <a:lnTo>
                      <a:pt x="283" y="301"/>
                    </a:lnTo>
                    <a:lnTo>
                      <a:pt x="447" y="277"/>
                    </a:lnTo>
                    <a:lnTo>
                      <a:pt x="419" y="258"/>
                    </a:lnTo>
                    <a:lnTo>
                      <a:pt x="414" y="227"/>
                    </a:lnTo>
                    <a:lnTo>
                      <a:pt x="419" y="197"/>
                    </a:lnTo>
                    <a:lnTo>
                      <a:pt x="475" y="159"/>
                    </a:lnTo>
                    <a:lnTo>
                      <a:pt x="582" y="121"/>
                    </a:lnTo>
                    <a:lnTo>
                      <a:pt x="1092" y="298"/>
                    </a:lnTo>
                    <a:lnTo>
                      <a:pt x="1196" y="458"/>
                    </a:lnTo>
                    <a:lnTo>
                      <a:pt x="1196" y="394"/>
                    </a:lnTo>
                    <a:lnTo>
                      <a:pt x="1130" y="200"/>
                    </a:lnTo>
                    <a:lnTo>
                      <a:pt x="1142" y="117"/>
                    </a:lnTo>
                    <a:lnTo>
                      <a:pt x="1189" y="211"/>
                    </a:lnTo>
                    <a:lnTo>
                      <a:pt x="1189" y="78"/>
                    </a:lnTo>
                    <a:lnTo>
                      <a:pt x="1247" y="53"/>
                    </a:lnTo>
                    <a:lnTo>
                      <a:pt x="1259" y="107"/>
                    </a:lnTo>
                    <a:lnTo>
                      <a:pt x="1292" y="74"/>
                    </a:lnTo>
                    <a:lnTo>
                      <a:pt x="1286" y="31"/>
                    </a:lnTo>
                    <a:lnTo>
                      <a:pt x="1344" y="26"/>
                    </a:lnTo>
                    <a:lnTo>
                      <a:pt x="1370" y="354"/>
                    </a:lnTo>
                    <a:lnTo>
                      <a:pt x="1410" y="347"/>
                    </a:lnTo>
                    <a:lnTo>
                      <a:pt x="1422" y="0"/>
                    </a:lnTo>
                    <a:lnTo>
                      <a:pt x="1571" y="26"/>
                    </a:lnTo>
                    <a:lnTo>
                      <a:pt x="1481" y="503"/>
                    </a:lnTo>
                    <a:lnTo>
                      <a:pt x="1489" y="659"/>
                    </a:lnTo>
                    <a:lnTo>
                      <a:pt x="1066" y="659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89" name="Freeform 124"/>
              <p:cNvSpPr>
                <a:spLocks/>
              </p:cNvSpPr>
              <p:nvPr/>
            </p:nvSpPr>
            <p:spPr bwMode="auto">
              <a:xfrm>
                <a:off x="2154" y="2197"/>
                <a:ext cx="472" cy="430"/>
              </a:xfrm>
              <a:custGeom>
                <a:avLst/>
                <a:gdLst>
                  <a:gd name="T0" fmla="*/ 0 w 1418"/>
                  <a:gd name="T1" fmla="*/ 0 h 1290"/>
                  <a:gd name="T2" fmla="*/ 0 w 1418"/>
                  <a:gd name="T3" fmla="*/ 0 h 1290"/>
                  <a:gd name="T4" fmla="*/ 0 w 1418"/>
                  <a:gd name="T5" fmla="*/ 0 h 1290"/>
                  <a:gd name="T6" fmla="*/ 0 w 1418"/>
                  <a:gd name="T7" fmla="*/ 0 h 1290"/>
                  <a:gd name="T8" fmla="*/ 0 w 1418"/>
                  <a:gd name="T9" fmla="*/ 0 h 1290"/>
                  <a:gd name="T10" fmla="*/ 0 w 1418"/>
                  <a:gd name="T11" fmla="*/ 0 h 1290"/>
                  <a:gd name="T12" fmla="*/ 0 w 1418"/>
                  <a:gd name="T13" fmla="*/ 0 h 1290"/>
                  <a:gd name="T14" fmla="*/ 0 w 1418"/>
                  <a:gd name="T15" fmla="*/ 0 h 1290"/>
                  <a:gd name="T16" fmla="*/ 0 w 1418"/>
                  <a:gd name="T17" fmla="*/ 0 h 1290"/>
                  <a:gd name="T18" fmla="*/ 0 w 1418"/>
                  <a:gd name="T19" fmla="*/ 0 h 1290"/>
                  <a:gd name="T20" fmla="*/ 0 w 1418"/>
                  <a:gd name="T21" fmla="*/ 0 h 1290"/>
                  <a:gd name="T22" fmla="*/ 0 w 1418"/>
                  <a:gd name="T23" fmla="*/ 0 h 1290"/>
                  <a:gd name="T24" fmla="*/ 0 w 1418"/>
                  <a:gd name="T25" fmla="*/ 0 h 1290"/>
                  <a:gd name="T26" fmla="*/ 0 w 1418"/>
                  <a:gd name="T27" fmla="*/ 0 h 1290"/>
                  <a:gd name="T28" fmla="*/ 0 w 1418"/>
                  <a:gd name="T29" fmla="*/ 0 h 1290"/>
                  <a:gd name="T30" fmla="*/ 0 w 1418"/>
                  <a:gd name="T31" fmla="*/ 0 h 1290"/>
                  <a:gd name="T32" fmla="*/ 0 w 1418"/>
                  <a:gd name="T33" fmla="*/ 0 h 1290"/>
                  <a:gd name="T34" fmla="*/ 0 w 1418"/>
                  <a:gd name="T35" fmla="*/ 0 h 1290"/>
                  <a:gd name="T36" fmla="*/ 0 w 1418"/>
                  <a:gd name="T37" fmla="*/ 0 h 1290"/>
                  <a:gd name="T38" fmla="*/ 0 w 1418"/>
                  <a:gd name="T39" fmla="*/ 0 h 1290"/>
                  <a:gd name="T40" fmla="*/ 0 w 1418"/>
                  <a:gd name="T41" fmla="*/ 0 h 1290"/>
                  <a:gd name="T42" fmla="*/ 0 w 1418"/>
                  <a:gd name="T43" fmla="*/ 0 h 1290"/>
                  <a:gd name="T44" fmla="*/ 0 w 1418"/>
                  <a:gd name="T45" fmla="*/ 0 h 1290"/>
                  <a:gd name="T46" fmla="*/ 0 w 1418"/>
                  <a:gd name="T47" fmla="*/ 0 h 1290"/>
                  <a:gd name="T48" fmla="*/ 0 w 1418"/>
                  <a:gd name="T49" fmla="*/ 0 h 1290"/>
                  <a:gd name="T50" fmla="*/ 0 w 1418"/>
                  <a:gd name="T51" fmla="*/ 0 h 1290"/>
                  <a:gd name="T52" fmla="*/ 0 w 1418"/>
                  <a:gd name="T53" fmla="*/ 0 h 1290"/>
                  <a:gd name="T54" fmla="*/ 0 w 1418"/>
                  <a:gd name="T55" fmla="*/ 0 h 1290"/>
                  <a:gd name="T56" fmla="*/ 0 w 1418"/>
                  <a:gd name="T57" fmla="*/ 0 h 1290"/>
                  <a:gd name="T58" fmla="*/ 0 w 1418"/>
                  <a:gd name="T59" fmla="*/ 0 h 1290"/>
                  <a:gd name="T60" fmla="*/ 0 w 1418"/>
                  <a:gd name="T61" fmla="*/ 0 h 1290"/>
                  <a:gd name="T62" fmla="*/ 0 w 1418"/>
                  <a:gd name="T63" fmla="*/ 0 h 1290"/>
                  <a:gd name="T64" fmla="*/ 0 w 1418"/>
                  <a:gd name="T65" fmla="*/ 0 h 1290"/>
                  <a:gd name="T66" fmla="*/ 0 w 1418"/>
                  <a:gd name="T67" fmla="*/ 0 h 1290"/>
                  <a:gd name="T68" fmla="*/ 0 w 1418"/>
                  <a:gd name="T69" fmla="*/ 0 h 1290"/>
                  <a:gd name="T70" fmla="*/ 0 w 1418"/>
                  <a:gd name="T71" fmla="*/ 0 h 1290"/>
                  <a:gd name="T72" fmla="*/ 0 w 1418"/>
                  <a:gd name="T73" fmla="*/ 0 h 1290"/>
                  <a:gd name="T74" fmla="*/ 0 w 1418"/>
                  <a:gd name="T75" fmla="*/ 0 h 1290"/>
                  <a:gd name="T76" fmla="*/ 0 w 1418"/>
                  <a:gd name="T77" fmla="*/ 0 h 1290"/>
                  <a:gd name="T78" fmla="*/ 0 w 1418"/>
                  <a:gd name="T79" fmla="*/ 0 h 1290"/>
                  <a:gd name="T80" fmla="*/ 0 w 1418"/>
                  <a:gd name="T81" fmla="*/ 0 h 1290"/>
                  <a:gd name="T82" fmla="*/ 0 w 1418"/>
                  <a:gd name="T83" fmla="*/ 0 h 1290"/>
                  <a:gd name="T84" fmla="*/ 0 w 1418"/>
                  <a:gd name="T85" fmla="*/ 0 h 1290"/>
                  <a:gd name="T86" fmla="*/ 0 w 1418"/>
                  <a:gd name="T87" fmla="*/ 0 h 1290"/>
                  <a:gd name="T88" fmla="*/ 0 w 1418"/>
                  <a:gd name="T89" fmla="*/ 0 h 1290"/>
                  <a:gd name="T90" fmla="*/ 0 w 1418"/>
                  <a:gd name="T91" fmla="*/ 0 h 1290"/>
                  <a:gd name="T92" fmla="*/ 0 w 1418"/>
                  <a:gd name="T93" fmla="*/ 0 h 129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418"/>
                  <a:gd name="T142" fmla="*/ 0 h 1290"/>
                  <a:gd name="T143" fmla="*/ 1418 w 1418"/>
                  <a:gd name="T144" fmla="*/ 1290 h 129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418" h="1290">
                    <a:moveTo>
                      <a:pt x="0" y="1102"/>
                    </a:moveTo>
                    <a:lnTo>
                      <a:pt x="168" y="935"/>
                    </a:lnTo>
                    <a:lnTo>
                      <a:pt x="176" y="902"/>
                    </a:lnTo>
                    <a:lnTo>
                      <a:pt x="212" y="835"/>
                    </a:lnTo>
                    <a:lnTo>
                      <a:pt x="280" y="767"/>
                    </a:lnTo>
                    <a:lnTo>
                      <a:pt x="268" y="770"/>
                    </a:lnTo>
                    <a:lnTo>
                      <a:pt x="238" y="770"/>
                    </a:lnTo>
                    <a:lnTo>
                      <a:pt x="212" y="757"/>
                    </a:lnTo>
                    <a:lnTo>
                      <a:pt x="196" y="731"/>
                    </a:lnTo>
                    <a:lnTo>
                      <a:pt x="196" y="701"/>
                    </a:lnTo>
                    <a:lnTo>
                      <a:pt x="59" y="714"/>
                    </a:lnTo>
                    <a:lnTo>
                      <a:pt x="189" y="558"/>
                    </a:lnTo>
                    <a:lnTo>
                      <a:pt x="98" y="558"/>
                    </a:lnTo>
                    <a:lnTo>
                      <a:pt x="39" y="518"/>
                    </a:lnTo>
                    <a:lnTo>
                      <a:pt x="35" y="515"/>
                    </a:lnTo>
                    <a:lnTo>
                      <a:pt x="20" y="476"/>
                    </a:lnTo>
                    <a:lnTo>
                      <a:pt x="28" y="440"/>
                    </a:lnTo>
                    <a:lnTo>
                      <a:pt x="59" y="403"/>
                    </a:lnTo>
                    <a:lnTo>
                      <a:pt x="92" y="383"/>
                    </a:lnTo>
                    <a:lnTo>
                      <a:pt x="149" y="81"/>
                    </a:lnTo>
                    <a:lnTo>
                      <a:pt x="228" y="134"/>
                    </a:lnTo>
                    <a:lnTo>
                      <a:pt x="149" y="371"/>
                    </a:lnTo>
                    <a:lnTo>
                      <a:pt x="214" y="371"/>
                    </a:lnTo>
                    <a:lnTo>
                      <a:pt x="280" y="383"/>
                    </a:lnTo>
                    <a:lnTo>
                      <a:pt x="323" y="312"/>
                    </a:lnTo>
                    <a:lnTo>
                      <a:pt x="303" y="308"/>
                    </a:lnTo>
                    <a:lnTo>
                      <a:pt x="271" y="292"/>
                    </a:lnTo>
                    <a:lnTo>
                      <a:pt x="263" y="263"/>
                    </a:lnTo>
                    <a:lnTo>
                      <a:pt x="259" y="240"/>
                    </a:lnTo>
                    <a:lnTo>
                      <a:pt x="280" y="201"/>
                    </a:lnTo>
                    <a:lnTo>
                      <a:pt x="304" y="175"/>
                    </a:lnTo>
                    <a:lnTo>
                      <a:pt x="648" y="19"/>
                    </a:lnTo>
                    <a:lnTo>
                      <a:pt x="733" y="0"/>
                    </a:lnTo>
                    <a:lnTo>
                      <a:pt x="834" y="24"/>
                    </a:lnTo>
                    <a:lnTo>
                      <a:pt x="858" y="60"/>
                    </a:lnTo>
                    <a:lnTo>
                      <a:pt x="855" y="109"/>
                    </a:lnTo>
                    <a:lnTo>
                      <a:pt x="947" y="122"/>
                    </a:lnTo>
                    <a:lnTo>
                      <a:pt x="983" y="134"/>
                    </a:lnTo>
                    <a:lnTo>
                      <a:pt x="995" y="164"/>
                    </a:lnTo>
                    <a:lnTo>
                      <a:pt x="989" y="209"/>
                    </a:lnTo>
                    <a:lnTo>
                      <a:pt x="1074" y="213"/>
                    </a:lnTo>
                    <a:lnTo>
                      <a:pt x="1166" y="239"/>
                    </a:lnTo>
                    <a:lnTo>
                      <a:pt x="1194" y="272"/>
                    </a:lnTo>
                    <a:lnTo>
                      <a:pt x="1174" y="306"/>
                    </a:lnTo>
                    <a:lnTo>
                      <a:pt x="1212" y="310"/>
                    </a:lnTo>
                    <a:lnTo>
                      <a:pt x="1234" y="319"/>
                    </a:lnTo>
                    <a:lnTo>
                      <a:pt x="1253" y="344"/>
                    </a:lnTo>
                    <a:lnTo>
                      <a:pt x="1246" y="376"/>
                    </a:lnTo>
                    <a:lnTo>
                      <a:pt x="1219" y="400"/>
                    </a:lnTo>
                    <a:lnTo>
                      <a:pt x="1194" y="408"/>
                    </a:lnTo>
                    <a:lnTo>
                      <a:pt x="1202" y="408"/>
                    </a:lnTo>
                    <a:lnTo>
                      <a:pt x="1219" y="408"/>
                    </a:lnTo>
                    <a:lnTo>
                      <a:pt x="1236" y="421"/>
                    </a:lnTo>
                    <a:lnTo>
                      <a:pt x="1246" y="439"/>
                    </a:lnTo>
                    <a:lnTo>
                      <a:pt x="1246" y="454"/>
                    </a:lnTo>
                    <a:lnTo>
                      <a:pt x="1234" y="474"/>
                    </a:lnTo>
                    <a:lnTo>
                      <a:pt x="1214" y="487"/>
                    </a:lnTo>
                    <a:lnTo>
                      <a:pt x="1273" y="474"/>
                    </a:lnTo>
                    <a:lnTo>
                      <a:pt x="1326" y="478"/>
                    </a:lnTo>
                    <a:lnTo>
                      <a:pt x="1374" y="503"/>
                    </a:lnTo>
                    <a:lnTo>
                      <a:pt x="1396" y="532"/>
                    </a:lnTo>
                    <a:lnTo>
                      <a:pt x="1390" y="584"/>
                    </a:lnTo>
                    <a:lnTo>
                      <a:pt x="1350" y="630"/>
                    </a:lnTo>
                    <a:lnTo>
                      <a:pt x="1394" y="625"/>
                    </a:lnTo>
                    <a:lnTo>
                      <a:pt x="1418" y="644"/>
                    </a:lnTo>
                    <a:lnTo>
                      <a:pt x="1418" y="680"/>
                    </a:lnTo>
                    <a:lnTo>
                      <a:pt x="1388" y="724"/>
                    </a:lnTo>
                    <a:lnTo>
                      <a:pt x="1273" y="791"/>
                    </a:lnTo>
                    <a:lnTo>
                      <a:pt x="1326" y="791"/>
                    </a:lnTo>
                    <a:lnTo>
                      <a:pt x="1357" y="798"/>
                    </a:lnTo>
                    <a:lnTo>
                      <a:pt x="1363" y="835"/>
                    </a:lnTo>
                    <a:lnTo>
                      <a:pt x="1344" y="871"/>
                    </a:lnTo>
                    <a:lnTo>
                      <a:pt x="1320" y="902"/>
                    </a:lnTo>
                    <a:lnTo>
                      <a:pt x="1282" y="922"/>
                    </a:lnTo>
                    <a:lnTo>
                      <a:pt x="1190" y="934"/>
                    </a:lnTo>
                    <a:lnTo>
                      <a:pt x="1052" y="935"/>
                    </a:lnTo>
                    <a:lnTo>
                      <a:pt x="954" y="907"/>
                    </a:lnTo>
                    <a:lnTo>
                      <a:pt x="929" y="889"/>
                    </a:lnTo>
                    <a:lnTo>
                      <a:pt x="840" y="916"/>
                    </a:lnTo>
                    <a:lnTo>
                      <a:pt x="718" y="928"/>
                    </a:lnTo>
                    <a:lnTo>
                      <a:pt x="643" y="922"/>
                    </a:lnTo>
                    <a:lnTo>
                      <a:pt x="604" y="902"/>
                    </a:lnTo>
                    <a:lnTo>
                      <a:pt x="604" y="882"/>
                    </a:lnTo>
                    <a:lnTo>
                      <a:pt x="582" y="890"/>
                    </a:lnTo>
                    <a:lnTo>
                      <a:pt x="541" y="888"/>
                    </a:lnTo>
                    <a:lnTo>
                      <a:pt x="507" y="866"/>
                    </a:lnTo>
                    <a:lnTo>
                      <a:pt x="487" y="829"/>
                    </a:lnTo>
                    <a:lnTo>
                      <a:pt x="491" y="787"/>
                    </a:lnTo>
                    <a:lnTo>
                      <a:pt x="513" y="751"/>
                    </a:lnTo>
                    <a:lnTo>
                      <a:pt x="387" y="778"/>
                    </a:lnTo>
                    <a:lnTo>
                      <a:pt x="281" y="851"/>
                    </a:lnTo>
                    <a:lnTo>
                      <a:pt x="231" y="916"/>
                    </a:lnTo>
                    <a:lnTo>
                      <a:pt x="208" y="986"/>
                    </a:lnTo>
                    <a:lnTo>
                      <a:pt x="4" y="1290"/>
                    </a:lnTo>
                    <a:lnTo>
                      <a:pt x="0" y="1102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90" name="Freeform 125"/>
              <p:cNvSpPr>
                <a:spLocks/>
              </p:cNvSpPr>
              <p:nvPr/>
            </p:nvSpPr>
            <p:spPr bwMode="auto">
              <a:xfrm>
                <a:off x="1839" y="1731"/>
                <a:ext cx="897" cy="580"/>
              </a:xfrm>
              <a:custGeom>
                <a:avLst/>
                <a:gdLst>
                  <a:gd name="T0" fmla="*/ 0 w 2692"/>
                  <a:gd name="T1" fmla="*/ 0 h 1738"/>
                  <a:gd name="T2" fmla="*/ 0 w 2692"/>
                  <a:gd name="T3" fmla="*/ 0 h 1738"/>
                  <a:gd name="T4" fmla="*/ 0 w 2692"/>
                  <a:gd name="T5" fmla="*/ 0 h 1738"/>
                  <a:gd name="T6" fmla="*/ 0 w 2692"/>
                  <a:gd name="T7" fmla="*/ 0 h 1738"/>
                  <a:gd name="T8" fmla="*/ 0 w 2692"/>
                  <a:gd name="T9" fmla="*/ 0 h 1738"/>
                  <a:gd name="T10" fmla="*/ 0 w 2692"/>
                  <a:gd name="T11" fmla="*/ 0 h 1738"/>
                  <a:gd name="T12" fmla="*/ 0 w 2692"/>
                  <a:gd name="T13" fmla="*/ 0 h 1738"/>
                  <a:gd name="T14" fmla="*/ 0 w 2692"/>
                  <a:gd name="T15" fmla="*/ 0 h 1738"/>
                  <a:gd name="T16" fmla="*/ 0 w 2692"/>
                  <a:gd name="T17" fmla="*/ 0 h 1738"/>
                  <a:gd name="T18" fmla="*/ 0 w 2692"/>
                  <a:gd name="T19" fmla="*/ 0 h 1738"/>
                  <a:gd name="T20" fmla="*/ 0 w 2692"/>
                  <a:gd name="T21" fmla="*/ 0 h 1738"/>
                  <a:gd name="T22" fmla="*/ 0 w 2692"/>
                  <a:gd name="T23" fmla="*/ 0 h 1738"/>
                  <a:gd name="T24" fmla="*/ 0 w 2692"/>
                  <a:gd name="T25" fmla="*/ 0 h 1738"/>
                  <a:gd name="T26" fmla="*/ 0 w 2692"/>
                  <a:gd name="T27" fmla="*/ 0 h 1738"/>
                  <a:gd name="T28" fmla="*/ 0 w 2692"/>
                  <a:gd name="T29" fmla="*/ 0 h 1738"/>
                  <a:gd name="T30" fmla="*/ 0 w 2692"/>
                  <a:gd name="T31" fmla="*/ 0 h 1738"/>
                  <a:gd name="T32" fmla="*/ 0 w 2692"/>
                  <a:gd name="T33" fmla="*/ 0 h 1738"/>
                  <a:gd name="T34" fmla="*/ 0 w 2692"/>
                  <a:gd name="T35" fmla="*/ 0 h 1738"/>
                  <a:gd name="T36" fmla="*/ 0 w 2692"/>
                  <a:gd name="T37" fmla="*/ 0 h 1738"/>
                  <a:gd name="T38" fmla="*/ 0 w 2692"/>
                  <a:gd name="T39" fmla="*/ 0 h 1738"/>
                  <a:gd name="T40" fmla="*/ 0 w 2692"/>
                  <a:gd name="T41" fmla="*/ 0 h 1738"/>
                  <a:gd name="T42" fmla="*/ 0 w 2692"/>
                  <a:gd name="T43" fmla="*/ 0 h 1738"/>
                  <a:gd name="T44" fmla="*/ 0 w 2692"/>
                  <a:gd name="T45" fmla="*/ 0 h 1738"/>
                  <a:gd name="T46" fmla="*/ 0 w 2692"/>
                  <a:gd name="T47" fmla="*/ 0 h 1738"/>
                  <a:gd name="T48" fmla="*/ 0 w 2692"/>
                  <a:gd name="T49" fmla="*/ 0 h 1738"/>
                  <a:gd name="T50" fmla="*/ 0 w 2692"/>
                  <a:gd name="T51" fmla="*/ 0 h 1738"/>
                  <a:gd name="T52" fmla="*/ 0 w 2692"/>
                  <a:gd name="T53" fmla="*/ 0 h 1738"/>
                  <a:gd name="T54" fmla="*/ 0 w 2692"/>
                  <a:gd name="T55" fmla="*/ 0 h 1738"/>
                  <a:gd name="T56" fmla="*/ 0 w 2692"/>
                  <a:gd name="T57" fmla="*/ 0 h 1738"/>
                  <a:gd name="T58" fmla="*/ 0 w 2692"/>
                  <a:gd name="T59" fmla="*/ 0 h 1738"/>
                  <a:gd name="T60" fmla="*/ 0 w 2692"/>
                  <a:gd name="T61" fmla="*/ 0 h 1738"/>
                  <a:gd name="T62" fmla="*/ 0 w 2692"/>
                  <a:gd name="T63" fmla="*/ 0 h 1738"/>
                  <a:gd name="T64" fmla="*/ 0 w 2692"/>
                  <a:gd name="T65" fmla="*/ 0 h 1738"/>
                  <a:gd name="T66" fmla="*/ 0 w 2692"/>
                  <a:gd name="T67" fmla="*/ 0 h 1738"/>
                  <a:gd name="T68" fmla="*/ 0 w 2692"/>
                  <a:gd name="T69" fmla="*/ 0 h 1738"/>
                  <a:gd name="T70" fmla="*/ 0 w 2692"/>
                  <a:gd name="T71" fmla="*/ 0 h 1738"/>
                  <a:gd name="T72" fmla="*/ 0 w 2692"/>
                  <a:gd name="T73" fmla="*/ 0 h 1738"/>
                  <a:gd name="T74" fmla="*/ 0 w 2692"/>
                  <a:gd name="T75" fmla="*/ 0 h 1738"/>
                  <a:gd name="T76" fmla="*/ 0 w 2692"/>
                  <a:gd name="T77" fmla="*/ 0 h 1738"/>
                  <a:gd name="T78" fmla="*/ 0 w 2692"/>
                  <a:gd name="T79" fmla="*/ 0 h 1738"/>
                  <a:gd name="T80" fmla="*/ 0 w 2692"/>
                  <a:gd name="T81" fmla="*/ 0 h 1738"/>
                  <a:gd name="T82" fmla="*/ 0 w 2692"/>
                  <a:gd name="T83" fmla="*/ 0 h 1738"/>
                  <a:gd name="T84" fmla="*/ 0 w 2692"/>
                  <a:gd name="T85" fmla="*/ 0 h 1738"/>
                  <a:gd name="T86" fmla="*/ 0 w 2692"/>
                  <a:gd name="T87" fmla="*/ 0 h 1738"/>
                  <a:gd name="T88" fmla="*/ 0 w 2692"/>
                  <a:gd name="T89" fmla="*/ 0 h 1738"/>
                  <a:gd name="T90" fmla="*/ 0 w 2692"/>
                  <a:gd name="T91" fmla="*/ 0 h 1738"/>
                  <a:gd name="T92" fmla="*/ 0 w 2692"/>
                  <a:gd name="T93" fmla="*/ 0 h 1738"/>
                  <a:gd name="T94" fmla="*/ 0 w 2692"/>
                  <a:gd name="T95" fmla="*/ 0 h 1738"/>
                  <a:gd name="T96" fmla="*/ 0 w 2692"/>
                  <a:gd name="T97" fmla="*/ 0 h 1738"/>
                  <a:gd name="T98" fmla="*/ 0 w 2692"/>
                  <a:gd name="T99" fmla="*/ 0 h 173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692"/>
                  <a:gd name="T151" fmla="*/ 0 h 1738"/>
                  <a:gd name="T152" fmla="*/ 2692 w 2692"/>
                  <a:gd name="T153" fmla="*/ 1738 h 173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692" h="1738">
                    <a:moveTo>
                      <a:pt x="0" y="1561"/>
                    </a:moveTo>
                    <a:lnTo>
                      <a:pt x="510" y="1738"/>
                    </a:lnTo>
                    <a:lnTo>
                      <a:pt x="548" y="1640"/>
                    </a:lnTo>
                    <a:lnTo>
                      <a:pt x="560" y="1557"/>
                    </a:lnTo>
                    <a:lnTo>
                      <a:pt x="607" y="1518"/>
                    </a:lnTo>
                    <a:lnTo>
                      <a:pt x="665" y="1493"/>
                    </a:lnTo>
                    <a:lnTo>
                      <a:pt x="704" y="1471"/>
                    </a:lnTo>
                    <a:lnTo>
                      <a:pt x="762" y="1466"/>
                    </a:lnTo>
                    <a:lnTo>
                      <a:pt x="776" y="1451"/>
                    </a:lnTo>
                    <a:lnTo>
                      <a:pt x="808" y="1437"/>
                    </a:lnTo>
                    <a:lnTo>
                      <a:pt x="840" y="1440"/>
                    </a:lnTo>
                    <a:lnTo>
                      <a:pt x="989" y="1466"/>
                    </a:lnTo>
                    <a:lnTo>
                      <a:pt x="1093" y="1479"/>
                    </a:lnTo>
                    <a:lnTo>
                      <a:pt x="1172" y="1532"/>
                    </a:lnTo>
                    <a:lnTo>
                      <a:pt x="1248" y="1573"/>
                    </a:lnTo>
                    <a:lnTo>
                      <a:pt x="1592" y="1417"/>
                    </a:lnTo>
                    <a:lnTo>
                      <a:pt x="1639" y="1400"/>
                    </a:lnTo>
                    <a:lnTo>
                      <a:pt x="1674" y="1382"/>
                    </a:lnTo>
                    <a:lnTo>
                      <a:pt x="1710" y="1343"/>
                    </a:lnTo>
                    <a:lnTo>
                      <a:pt x="1716" y="1304"/>
                    </a:lnTo>
                    <a:lnTo>
                      <a:pt x="1697" y="1265"/>
                    </a:lnTo>
                    <a:lnTo>
                      <a:pt x="1646" y="1245"/>
                    </a:lnTo>
                    <a:lnTo>
                      <a:pt x="1682" y="1227"/>
                    </a:lnTo>
                    <a:lnTo>
                      <a:pt x="1704" y="1191"/>
                    </a:lnTo>
                    <a:lnTo>
                      <a:pt x="1705" y="1151"/>
                    </a:lnTo>
                    <a:lnTo>
                      <a:pt x="1704" y="1142"/>
                    </a:lnTo>
                    <a:lnTo>
                      <a:pt x="1783" y="1136"/>
                    </a:lnTo>
                    <a:lnTo>
                      <a:pt x="1848" y="1091"/>
                    </a:lnTo>
                    <a:lnTo>
                      <a:pt x="1873" y="1051"/>
                    </a:lnTo>
                    <a:lnTo>
                      <a:pt x="2036" y="1055"/>
                    </a:lnTo>
                    <a:lnTo>
                      <a:pt x="2112" y="1039"/>
                    </a:lnTo>
                    <a:lnTo>
                      <a:pt x="2182" y="1037"/>
                    </a:lnTo>
                    <a:lnTo>
                      <a:pt x="2294" y="1077"/>
                    </a:lnTo>
                    <a:lnTo>
                      <a:pt x="2398" y="1194"/>
                    </a:lnTo>
                    <a:lnTo>
                      <a:pt x="2490" y="1272"/>
                    </a:lnTo>
                    <a:lnTo>
                      <a:pt x="2580" y="1297"/>
                    </a:lnTo>
                    <a:lnTo>
                      <a:pt x="2638" y="1310"/>
                    </a:lnTo>
                    <a:lnTo>
                      <a:pt x="2678" y="1297"/>
                    </a:lnTo>
                    <a:lnTo>
                      <a:pt x="2692" y="1242"/>
                    </a:lnTo>
                    <a:lnTo>
                      <a:pt x="2676" y="1193"/>
                    </a:lnTo>
                    <a:lnTo>
                      <a:pt x="2638" y="1160"/>
                    </a:lnTo>
                    <a:lnTo>
                      <a:pt x="2670" y="1118"/>
                    </a:lnTo>
                    <a:lnTo>
                      <a:pt x="2678" y="1069"/>
                    </a:lnTo>
                    <a:lnTo>
                      <a:pt x="2652" y="1032"/>
                    </a:lnTo>
                    <a:lnTo>
                      <a:pt x="2613" y="1005"/>
                    </a:lnTo>
                    <a:lnTo>
                      <a:pt x="2649" y="986"/>
                    </a:lnTo>
                    <a:lnTo>
                      <a:pt x="2667" y="971"/>
                    </a:lnTo>
                    <a:lnTo>
                      <a:pt x="2673" y="945"/>
                    </a:lnTo>
                    <a:lnTo>
                      <a:pt x="2667" y="921"/>
                    </a:lnTo>
                    <a:lnTo>
                      <a:pt x="2650" y="905"/>
                    </a:lnTo>
                    <a:lnTo>
                      <a:pt x="2613" y="888"/>
                    </a:lnTo>
                    <a:lnTo>
                      <a:pt x="2490" y="895"/>
                    </a:lnTo>
                    <a:lnTo>
                      <a:pt x="2450" y="895"/>
                    </a:lnTo>
                    <a:lnTo>
                      <a:pt x="2522" y="847"/>
                    </a:lnTo>
                    <a:lnTo>
                      <a:pt x="2572" y="792"/>
                    </a:lnTo>
                    <a:lnTo>
                      <a:pt x="2584" y="723"/>
                    </a:lnTo>
                    <a:lnTo>
                      <a:pt x="2577" y="662"/>
                    </a:lnTo>
                    <a:lnTo>
                      <a:pt x="2534" y="609"/>
                    </a:lnTo>
                    <a:lnTo>
                      <a:pt x="2462" y="596"/>
                    </a:lnTo>
                    <a:lnTo>
                      <a:pt x="2391" y="609"/>
                    </a:lnTo>
                    <a:lnTo>
                      <a:pt x="2334" y="649"/>
                    </a:lnTo>
                    <a:lnTo>
                      <a:pt x="2222" y="643"/>
                    </a:lnTo>
                    <a:lnTo>
                      <a:pt x="2103" y="656"/>
                    </a:lnTo>
                    <a:lnTo>
                      <a:pt x="2079" y="626"/>
                    </a:lnTo>
                    <a:lnTo>
                      <a:pt x="2018" y="606"/>
                    </a:lnTo>
                    <a:lnTo>
                      <a:pt x="1891" y="601"/>
                    </a:lnTo>
                    <a:lnTo>
                      <a:pt x="1795" y="617"/>
                    </a:lnTo>
                    <a:lnTo>
                      <a:pt x="1755" y="609"/>
                    </a:lnTo>
                    <a:lnTo>
                      <a:pt x="1709" y="614"/>
                    </a:lnTo>
                    <a:lnTo>
                      <a:pt x="1664" y="643"/>
                    </a:lnTo>
                    <a:lnTo>
                      <a:pt x="1641" y="690"/>
                    </a:lnTo>
                    <a:lnTo>
                      <a:pt x="1639" y="707"/>
                    </a:lnTo>
                    <a:lnTo>
                      <a:pt x="1502" y="751"/>
                    </a:lnTo>
                    <a:lnTo>
                      <a:pt x="1445" y="792"/>
                    </a:lnTo>
                    <a:lnTo>
                      <a:pt x="1476" y="727"/>
                    </a:lnTo>
                    <a:lnTo>
                      <a:pt x="1598" y="651"/>
                    </a:lnTo>
                    <a:lnTo>
                      <a:pt x="1697" y="519"/>
                    </a:lnTo>
                    <a:lnTo>
                      <a:pt x="1646" y="539"/>
                    </a:lnTo>
                    <a:lnTo>
                      <a:pt x="1595" y="601"/>
                    </a:lnTo>
                    <a:lnTo>
                      <a:pt x="1496" y="675"/>
                    </a:lnTo>
                    <a:lnTo>
                      <a:pt x="1489" y="603"/>
                    </a:lnTo>
                    <a:lnTo>
                      <a:pt x="1439" y="663"/>
                    </a:lnTo>
                    <a:lnTo>
                      <a:pt x="1386" y="837"/>
                    </a:lnTo>
                    <a:lnTo>
                      <a:pt x="1371" y="827"/>
                    </a:lnTo>
                    <a:lnTo>
                      <a:pt x="1355" y="824"/>
                    </a:lnTo>
                    <a:lnTo>
                      <a:pt x="1339" y="830"/>
                    </a:lnTo>
                    <a:lnTo>
                      <a:pt x="1333" y="837"/>
                    </a:lnTo>
                    <a:lnTo>
                      <a:pt x="1308" y="759"/>
                    </a:lnTo>
                    <a:lnTo>
                      <a:pt x="1008" y="649"/>
                    </a:lnTo>
                    <a:lnTo>
                      <a:pt x="912" y="546"/>
                    </a:lnTo>
                    <a:lnTo>
                      <a:pt x="788" y="410"/>
                    </a:lnTo>
                    <a:lnTo>
                      <a:pt x="860" y="662"/>
                    </a:lnTo>
                    <a:lnTo>
                      <a:pt x="756" y="702"/>
                    </a:lnTo>
                    <a:lnTo>
                      <a:pt x="788" y="410"/>
                    </a:lnTo>
                    <a:lnTo>
                      <a:pt x="954" y="0"/>
                    </a:lnTo>
                    <a:lnTo>
                      <a:pt x="312" y="169"/>
                    </a:lnTo>
                    <a:lnTo>
                      <a:pt x="292" y="201"/>
                    </a:lnTo>
                    <a:lnTo>
                      <a:pt x="201" y="811"/>
                    </a:lnTo>
                    <a:lnTo>
                      <a:pt x="13" y="1044"/>
                    </a:lnTo>
                    <a:lnTo>
                      <a:pt x="0" y="1561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91" name="Freeform 126"/>
              <p:cNvSpPr>
                <a:spLocks/>
              </p:cNvSpPr>
              <p:nvPr/>
            </p:nvSpPr>
            <p:spPr bwMode="auto">
              <a:xfrm>
                <a:off x="2469" y="2110"/>
                <a:ext cx="172" cy="73"/>
              </a:xfrm>
              <a:custGeom>
                <a:avLst/>
                <a:gdLst>
                  <a:gd name="T0" fmla="*/ 0 w 517"/>
                  <a:gd name="T1" fmla="*/ 0 h 221"/>
                  <a:gd name="T2" fmla="*/ 0 w 517"/>
                  <a:gd name="T3" fmla="*/ 0 h 221"/>
                  <a:gd name="T4" fmla="*/ 0 w 517"/>
                  <a:gd name="T5" fmla="*/ 0 h 221"/>
                  <a:gd name="T6" fmla="*/ 0 w 517"/>
                  <a:gd name="T7" fmla="*/ 0 h 221"/>
                  <a:gd name="T8" fmla="*/ 0 w 517"/>
                  <a:gd name="T9" fmla="*/ 0 h 221"/>
                  <a:gd name="T10" fmla="*/ 0 w 517"/>
                  <a:gd name="T11" fmla="*/ 0 h 221"/>
                  <a:gd name="T12" fmla="*/ 0 w 517"/>
                  <a:gd name="T13" fmla="*/ 0 h 221"/>
                  <a:gd name="T14" fmla="*/ 0 w 517"/>
                  <a:gd name="T15" fmla="*/ 0 h 221"/>
                  <a:gd name="T16" fmla="*/ 0 w 517"/>
                  <a:gd name="T17" fmla="*/ 0 h 221"/>
                  <a:gd name="T18" fmla="*/ 0 w 517"/>
                  <a:gd name="T19" fmla="*/ 0 h 221"/>
                  <a:gd name="T20" fmla="*/ 0 w 517"/>
                  <a:gd name="T21" fmla="*/ 0 h 221"/>
                  <a:gd name="T22" fmla="*/ 0 w 517"/>
                  <a:gd name="T23" fmla="*/ 0 h 221"/>
                  <a:gd name="T24" fmla="*/ 0 w 517"/>
                  <a:gd name="T25" fmla="*/ 0 h 221"/>
                  <a:gd name="T26" fmla="*/ 0 w 517"/>
                  <a:gd name="T27" fmla="*/ 0 h 221"/>
                  <a:gd name="T28" fmla="*/ 0 w 517"/>
                  <a:gd name="T29" fmla="*/ 0 h 221"/>
                  <a:gd name="T30" fmla="*/ 0 w 517"/>
                  <a:gd name="T31" fmla="*/ 0 h 221"/>
                  <a:gd name="T32" fmla="*/ 0 w 517"/>
                  <a:gd name="T33" fmla="*/ 0 h 221"/>
                  <a:gd name="T34" fmla="*/ 0 w 517"/>
                  <a:gd name="T35" fmla="*/ 0 h 221"/>
                  <a:gd name="T36" fmla="*/ 0 w 517"/>
                  <a:gd name="T37" fmla="*/ 0 h 221"/>
                  <a:gd name="T38" fmla="*/ 0 w 517"/>
                  <a:gd name="T39" fmla="*/ 0 h 221"/>
                  <a:gd name="T40" fmla="*/ 0 w 517"/>
                  <a:gd name="T41" fmla="*/ 0 h 221"/>
                  <a:gd name="T42" fmla="*/ 0 w 517"/>
                  <a:gd name="T43" fmla="*/ 0 h 221"/>
                  <a:gd name="T44" fmla="*/ 0 w 517"/>
                  <a:gd name="T45" fmla="*/ 0 h 221"/>
                  <a:gd name="T46" fmla="*/ 0 w 517"/>
                  <a:gd name="T47" fmla="*/ 0 h 22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17"/>
                  <a:gd name="T73" fmla="*/ 0 h 221"/>
                  <a:gd name="T74" fmla="*/ 517 w 517"/>
                  <a:gd name="T75" fmla="*/ 221 h 22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17" h="221">
                    <a:moveTo>
                      <a:pt x="321" y="76"/>
                    </a:moveTo>
                    <a:lnTo>
                      <a:pt x="373" y="82"/>
                    </a:lnTo>
                    <a:lnTo>
                      <a:pt x="457" y="92"/>
                    </a:lnTo>
                    <a:lnTo>
                      <a:pt x="509" y="104"/>
                    </a:lnTo>
                    <a:lnTo>
                      <a:pt x="517" y="130"/>
                    </a:lnTo>
                    <a:lnTo>
                      <a:pt x="497" y="154"/>
                    </a:lnTo>
                    <a:lnTo>
                      <a:pt x="405" y="186"/>
                    </a:lnTo>
                    <a:lnTo>
                      <a:pt x="407" y="214"/>
                    </a:lnTo>
                    <a:lnTo>
                      <a:pt x="322" y="221"/>
                    </a:lnTo>
                    <a:lnTo>
                      <a:pt x="233" y="214"/>
                    </a:lnTo>
                    <a:lnTo>
                      <a:pt x="159" y="186"/>
                    </a:lnTo>
                    <a:lnTo>
                      <a:pt x="139" y="167"/>
                    </a:lnTo>
                    <a:lnTo>
                      <a:pt x="100" y="146"/>
                    </a:lnTo>
                    <a:lnTo>
                      <a:pt x="68" y="108"/>
                    </a:lnTo>
                    <a:lnTo>
                      <a:pt x="36" y="95"/>
                    </a:lnTo>
                    <a:lnTo>
                      <a:pt x="9" y="76"/>
                    </a:lnTo>
                    <a:lnTo>
                      <a:pt x="0" y="60"/>
                    </a:lnTo>
                    <a:lnTo>
                      <a:pt x="0" y="46"/>
                    </a:lnTo>
                    <a:lnTo>
                      <a:pt x="2" y="28"/>
                    </a:lnTo>
                    <a:lnTo>
                      <a:pt x="48" y="10"/>
                    </a:lnTo>
                    <a:lnTo>
                      <a:pt x="75" y="4"/>
                    </a:lnTo>
                    <a:lnTo>
                      <a:pt x="205" y="0"/>
                    </a:lnTo>
                    <a:lnTo>
                      <a:pt x="380" y="16"/>
                    </a:lnTo>
                    <a:lnTo>
                      <a:pt x="321" y="76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92" name="Freeform 127"/>
              <p:cNvSpPr>
                <a:spLocks/>
              </p:cNvSpPr>
              <p:nvPr/>
            </p:nvSpPr>
            <p:spPr bwMode="auto">
              <a:xfrm>
                <a:off x="1396" y="1882"/>
                <a:ext cx="510" cy="415"/>
              </a:xfrm>
              <a:custGeom>
                <a:avLst/>
                <a:gdLst>
                  <a:gd name="T0" fmla="*/ 0 w 1530"/>
                  <a:gd name="T1" fmla="*/ 0 h 1245"/>
                  <a:gd name="T2" fmla="*/ 0 w 1530"/>
                  <a:gd name="T3" fmla="*/ 0 h 1245"/>
                  <a:gd name="T4" fmla="*/ 0 w 1530"/>
                  <a:gd name="T5" fmla="*/ 0 h 1245"/>
                  <a:gd name="T6" fmla="*/ 0 w 1530"/>
                  <a:gd name="T7" fmla="*/ 0 h 1245"/>
                  <a:gd name="T8" fmla="*/ 0 w 1530"/>
                  <a:gd name="T9" fmla="*/ 0 h 1245"/>
                  <a:gd name="T10" fmla="*/ 0 w 1530"/>
                  <a:gd name="T11" fmla="*/ 0 h 1245"/>
                  <a:gd name="T12" fmla="*/ 0 w 1530"/>
                  <a:gd name="T13" fmla="*/ 0 h 1245"/>
                  <a:gd name="T14" fmla="*/ 0 w 1530"/>
                  <a:gd name="T15" fmla="*/ 0 h 1245"/>
                  <a:gd name="T16" fmla="*/ 0 w 1530"/>
                  <a:gd name="T17" fmla="*/ 0 h 1245"/>
                  <a:gd name="T18" fmla="*/ 0 w 1530"/>
                  <a:gd name="T19" fmla="*/ 0 h 1245"/>
                  <a:gd name="T20" fmla="*/ 0 w 1530"/>
                  <a:gd name="T21" fmla="*/ 0 h 1245"/>
                  <a:gd name="T22" fmla="*/ 0 w 1530"/>
                  <a:gd name="T23" fmla="*/ 0 h 1245"/>
                  <a:gd name="T24" fmla="*/ 0 w 1530"/>
                  <a:gd name="T25" fmla="*/ 0 h 1245"/>
                  <a:gd name="T26" fmla="*/ 0 w 1530"/>
                  <a:gd name="T27" fmla="*/ 0 h 1245"/>
                  <a:gd name="T28" fmla="*/ 0 w 1530"/>
                  <a:gd name="T29" fmla="*/ 0 h 1245"/>
                  <a:gd name="T30" fmla="*/ 0 w 1530"/>
                  <a:gd name="T31" fmla="*/ 0 h 1245"/>
                  <a:gd name="T32" fmla="*/ 0 w 1530"/>
                  <a:gd name="T33" fmla="*/ 0 h 1245"/>
                  <a:gd name="T34" fmla="*/ 0 w 1530"/>
                  <a:gd name="T35" fmla="*/ 0 h 1245"/>
                  <a:gd name="T36" fmla="*/ 0 w 1530"/>
                  <a:gd name="T37" fmla="*/ 0 h 1245"/>
                  <a:gd name="T38" fmla="*/ 0 w 1530"/>
                  <a:gd name="T39" fmla="*/ 0 h 1245"/>
                  <a:gd name="T40" fmla="*/ 0 w 1530"/>
                  <a:gd name="T41" fmla="*/ 0 h 1245"/>
                  <a:gd name="T42" fmla="*/ 0 w 1530"/>
                  <a:gd name="T43" fmla="*/ 0 h 1245"/>
                  <a:gd name="T44" fmla="*/ 0 w 1530"/>
                  <a:gd name="T45" fmla="*/ 0 h 1245"/>
                  <a:gd name="T46" fmla="*/ 0 w 1530"/>
                  <a:gd name="T47" fmla="*/ 0 h 1245"/>
                  <a:gd name="T48" fmla="*/ 0 w 1530"/>
                  <a:gd name="T49" fmla="*/ 0 h 1245"/>
                  <a:gd name="T50" fmla="*/ 0 w 1530"/>
                  <a:gd name="T51" fmla="*/ 0 h 1245"/>
                  <a:gd name="T52" fmla="*/ 0 w 1530"/>
                  <a:gd name="T53" fmla="*/ 0 h 1245"/>
                  <a:gd name="T54" fmla="*/ 0 w 1530"/>
                  <a:gd name="T55" fmla="*/ 0 h 1245"/>
                  <a:gd name="T56" fmla="*/ 0 w 1530"/>
                  <a:gd name="T57" fmla="*/ 0 h 1245"/>
                  <a:gd name="T58" fmla="*/ 0 w 1530"/>
                  <a:gd name="T59" fmla="*/ 0 h 1245"/>
                  <a:gd name="T60" fmla="*/ 0 w 1530"/>
                  <a:gd name="T61" fmla="*/ 0 h 1245"/>
                  <a:gd name="T62" fmla="*/ 0 w 1530"/>
                  <a:gd name="T63" fmla="*/ 0 h 1245"/>
                  <a:gd name="T64" fmla="*/ 0 w 1530"/>
                  <a:gd name="T65" fmla="*/ 0 h 1245"/>
                  <a:gd name="T66" fmla="*/ 0 w 1530"/>
                  <a:gd name="T67" fmla="*/ 0 h 1245"/>
                  <a:gd name="T68" fmla="*/ 0 w 1530"/>
                  <a:gd name="T69" fmla="*/ 0 h 1245"/>
                  <a:gd name="T70" fmla="*/ 0 w 1530"/>
                  <a:gd name="T71" fmla="*/ 0 h 1245"/>
                  <a:gd name="T72" fmla="*/ 0 w 1530"/>
                  <a:gd name="T73" fmla="*/ 0 h 1245"/>
                  <a:gd name="T74" fmla="*/ 0 w 1530"/>
                  <a:gd name="T75" fmla="*/ 0 h 1245"/>
                  <a:gd name="T76" fmla="*/ 0 w 1530"/>
                  <a:gd name="T77" fmla="*/ 0 h 1245"/>
                  <a:gd name="T78" fmla="*/ 0 w 1530"/>
                  <a:gd name="T79" fmla="*/ 0 h 1245"/>
                  <a:gd name="T80" fmla="*/ 0 w 1530"/>
                  <a:gd name="T81" fmla="*/ 0 h 1245"/>
                  <a:gd name="T82" fmla="*/ 0 w 1530"/>
                  <a:gd name="T83" fmla="*/ 0 h 1245"/>
                  <a:gd name="T84" fmla="*/ 0 w 1530"/>
                  <a:gd name="T85" fmla="*/ 0 h 1245"/>
                  <a:gd name="T86" fmla="*/ 0 w 1530"/>
                  <a:gd name="T87" fmla="*/ 0 h 1245"/>
                  <a:gd name="T88" fmla="*/ 0 w 1530"/>
                  <a:gd name="T89" fmla="*/ 0 h 1245"/>
                  <a:gd name="T90" fmla="*/ 0 w 1530"/>
                  <a:gd name="T91" fmla="*/ 0 h 1245"/>
                  <a:gd name="T92" fmla="*/ 0 w 1530"/>
                  <a:gd name="T93" fmla="*/ 0 h 1245"/>
                  <a:gd name="T94" fmla="*/ 0 w 1530"/>
                  <a:gd name="T95" fmla="*/ 0 h 1245"/>
                  <a:gd name="T96" fmla="*/ 0 w 1530"/>
                  <a:gd name="T97" fmla="*/ 0 h 1245"/>
                  <a:gd name="T98" fmla="*/ 0 w 1530"/>
                  <a:gd name="T99" fmla="*/ 0 h 1245"/>
                  <a:gd name="T100" fmla="*/ 0 w 1530"/>
                  <a:gd name="T101" fmla="*/ 0 h 1245"/>
                  <a:gd name="T102" fmla="*/ 0 w 1530"/>
                  <a:gd name="T103" fmla="*/ 0 h 1245"/>
                  <a:gd name="T104" fmla="*/ 0 w 1530"/>
                  <a:gd name="T105" fmla="*/ 0 h 1245"/>
                  <a:gd name="T106" fmla="*/ 0 w 1530"/>
                  <a:gd name="T107" fmla="*/ 0 h 1245"/>
                  <a:gd name="T108" fmla="*/ 0 w 1530"/>
                  <a:gd name="T109" fmla="*/ 0 h 1245"/>
                  <a:gd name="T110" fmla="*/ 0 w 1530"/>
                  <a:gd name="T111" fmla="*/ 0 h 1245"/>
                  <a:gd name="T112" fmla="*/ 0 w 1530"/>
                  <a:gd name="T113" fmla="*/ 0 h 1245"/>
                  <a:gd name="T114" fmla="*/ 0 w 1530"/>
                  <a:gd name="T115" fmla="*/ 0 h 124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30"/>
                  <a:gd name="T175" fmla="*/ 0 h 1245"/>
                  <a:gd name="T176" fmla="*/ 1530 w 1530"/>
                  <a:gd name="T177" fmla="*/ 1245 h 1245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30" h="1245">
                    <a:moveTo>
                      <a:pt x="1342" y="591"/>
                    </a:moveTo>
                    <a:lnTo>
                      <a:pt x="1095" y="644"/>
                    </a:lnTo>
                    <a:lnTo>
                      <a:pt x="1062" y="611"/>
                    </a:lnTo>
                    <a:lnTo>
                      <a:pt x="1004" y="605"/>
                    </a:lnTo>
                    <a:lnTo>
                      <a:pt x="892" y="624"/>
                    </a:lnTo>
                    <a:lnTo>
                      <a:pt x="903" y="596"/>
                    </a:lnTo>
                    <a:lnTo>
                      <a:pt x="934" y="561"/>
                    </a:lnTo>
                    <a:lnTo>
                      <a:pt x="978" y="546"/>
                    </a:lnTo>
                    <a:lnTo>
                      <a:pt x="997" y="513"/>
                    </a:lnTo>
                    <a:lnTo>
                      <a:pt x="1046" y="476"/>
                    </a:lnTo>
                    <a:lnTo>
                      <a:pt x="1108" y="468"/>
                    </a:lnTo>
                    <a:lnTo>
                      <a:pt x="1142" y="503"/>
                    </a:lnTo>
                    <a:lnTo>
                      <a:pt x="1185" y="521"/>
                    </a:lnTo>
                    <a:lnTo>
                      <a:pt x="1270" y="528"/>
                    </a:lnTo>
                    <a:lnTo>
                      <a:pt x="1329" y="514"/>
                    </a:lnTo>
                    <a:lnTo>
                      <a:pt x="1326" y="548"/>
                    </a:lnTo>
                    <a:lnTo>
                      <a:pt x="1333" y="580"/>
                    </a:lnTo>
                    <a:lnTo>
                      <a:pt x="1342" y="591"/>
                    </a:lnTo>
                    <a:lnTo>
                      <a:pt x="1530" y="358"/>
                    </a:lnTo>
                    <a:lnTo>
                      <a:pt x="1508" y="369"/>
                    </a:lnTo>
                    <a:lnTo>
                      <a:pt x="1474" y="368"/>
                    </a:lnTo>
                    <a:lnTo>
                      <a:pt x="1446" y="352"/>
                    </a:lnTo>
                    <a:lnTo>
                      <a:pt x="1322" y="352"/>
                    </a:lnTo>
                    <a:lnTo>
                      <a:pt x="1303" y="320"/>
                    </a:lnTo>
                    <a:lnTo>
                      <a:pt x="1310" y="267"/>
                    </a:lnTo>
                    <a:lnTo>
                      <a:pt x="1282" y="254"/>
                    </a:lnTo>
                    <a:lnTo>
                      <a:pt x="1286" y="227"/>
                    </a:lnTo>
                    <a:lnTo>
                      <a:pt x="1298" y="202"/>
                    </a:lnTo>
                    <a:lnTo>
                      <a:pt x="1321" y="178"/>
                    </a:lnTo>
                    <a:lnTo>
                      <a:pt x="1356" y="164"/>
                    </a:lnTo>
                    <a:lnTo>
                      <a:pt x="608" y="0"/>
                    </a:lnTo>
                    <a:lnTo>
                      <a:pt x="608" y="46"/>
                    </a:lnTo>
                    <a:lnTo>
                      <a:pt x="179" y="227"/>
                    </a:lnTo>
                    <a:lnTo>
                      <a:pt x="115" y="267"/>
                    </a:lnTo>
                    <a:lnTo>
                      <a:pt x="79" y="308"/>
                    </a:lnTo>
                    <a:lnTo>
                      <a:pt x="69" y="330"/>
                    </a:lnTo>
                    <a:lnTo>
                      <a:pt x="28" y="356"/>
                    </a:lnTo>
                    <a:lnTo>
                      <a:pt x="1" y="399"/>
                    </a:lnTo>
                    <a:lnTo>
                      <a:pt x="0" y="447"/>
                    </a:lnTo>
                    <a:lnTo>
                      <a:pt x="18" y="482"/>
                    </a:lnTo>
                    <a:lnTo>
                      <a:pt x="6" y="502"/>
                    </a:lnTo>
                    <a:lnTo>
                      <a:pt x="6" y="526"/>
                    </a:lnTo>
                    <a:lnTo>
                      <a:pt x="18" y="546"/>
                    </a:lnTo>
                    <a:lnTo>
                      <a:pt x="38" y="558"/>
                    </a:lnTo>
                    <a:lnTo>
                      <a:pt x="61" y="558"/>
                    </a:lnTo>
                    <a:lnTo>
                      <a:pt x="84" y="546"/>
                    </a:lnTo>
                    <a:lnTo>
                      <a:pt x="153" y="508"/>
                    </a:lnTo>
                    <a:lnTo>
                      <a:pt x="127" y="560"/>
                    </a:lnTo>
                    <a:lnTo>
                      <a:pt x="137" y="587"/>
                    </a:lnTo>
                    <a:lnTo>
                      <a:pt x="159" y="608"/>
                    </a:lnTo>
                    <a:lnTo>
                      <a:pt x="188" y="614"/>
                    </a:lnTo>
                    <a:lnTo>
                      <a:pt x="217" y="604"/>
                    </a:lnTo>
                    <a:lnTo>
                      <a:pt x="311" y="552"/>
                    </a:lnTo>
                    <a:lnTo>
                      <a:pt x="213" y="639"/>
                    </a:lnTo>
                    <a:lnTo>
                      <a:pt x="174" y="707"/>
                    </a:lnTo>
                    <a:lnTo>
                      <a:pt x="164" y="734"/>
                    </a:lnTo>
                    <a:lnTo>
                      <a:pt x="169" y="758"/>
                    </a:lnTo>
                    <a:lnTo>
                      <a:pt x="186" y="778"/>
                    </a:lnTo>
                    <a:lnTo>
                      <a:pt x="211" y="790"/>
                    </a:lnTo>
                    <a:lnTo>
                      <a:pt x="251" y="773"/>
                    </a:lnTo>
                    <a:lnTo>
                      <a:pt x="259" y="790"/>
                    </a:lnTo>
                    <a:lnTo>
                      <a:pt x="278" y="802"/>
                    </a:lnTo>
                    <a:lnTo>
                      <a:pt x="307" y="794"/>
                    </a:lnTo>
                    <a:lnTo>
                      <a:pt x="371" y="742"/>
                    </a:lnTo>
                    <a:lnTo>
                      <a:pt x="422" y="710"/>
                    </a:lnTo>
                    <a:lnTo>
                      <a:pt x="524" y="664"/>
                    </a:lnTo>
                    <a:lnTo>
                      <a:pt x="503" y="683"/>
                    </a:lnTo>
                    <a:lnTo>
                      <a:pt x="497" y="711"/>
                    </a:lnTo>
                    <a:lnTo>
                      <a:pt x="504" y="737"/>
                    </a:lnTo>
                    <a:lnTo>
                      <a:pt x="525" y="758"/>
                    </a:lnTo>
                    <a:lnTo>
                      <a:pt x="552" y="766"/>
                    </a:lnTo>
                    <a:lnTo>
                      <a:pt x="575" y="759"/>
                    </a:lnTo>
                    <a:lnTo>
                      <a:pt x="571" y="791"/>
                    </a:lnTo>
                    <a:lnTo>
                      <a:pt x="583" y="821"/>
                    </a:lnTo>
                    <a:lnTo>
                      <a:pt x="611" y="840"/>
                    </a:lnTo>
                    <a:lnTo>
                      <a:pt x="641" y="844"/>
                    </a:lnTo>
                    <a:lnTo>
                      <a:pt x="527" y="878"/>
                    </a:lnTo>
                    <a:lnTo>
                      <a:pt x="428" y="918"/>
                    </a:lnTo>
                    <a:lnTo>
                      <a:pt x="396" y="945"/>
                    </a:lnTo>
                    <a:lnTo>
                      <a:pt x="383" y="964"/>
                    </a:lnTo>
                    <a:lnTo>
                      <a:pt x="384" y="989"/>
                    </a:lnTo>
                    <a:lnTo>
                      <a:pt x="396" y="1012"/>
                    </a:lnTo>
                    <a:lnTo>
                      <a:pt x="414" y="1026"/>
                    </a:lnTo>
                    <a:lnTo>
                      <a:pt x="390" y="1042"/>
                    </a:lnTo>
                    <a:lnTo>
                      <a:pt x="378" y="1068"/>
                    </a:lnTo>
                    <a:lnTo>
                      <a:pt x="381" y="1097"/>
                    </a:lnTo>
                    <a:lnTo>
                      <a:pt x="396" y="1120"/>
                    </a:lnTo>
                    <a:lnTo>
                      <a:pt x="423" y="1133"/>
                    </a:lnTo>
                    <a:lnTo>
                      <a:pt x="452" y="1130"/>
                    </a:lnTo>
                    <a:lnTo>
                      <a:pt x="445" y="1167"/>
                    </a:lnTo>
                    <a:lnTo>
                      <a:pt x="456" y="1204"/>
                    </a:lnTo>
                    <a:lnTo>
                      <a:pt x="486" y="1228"/>
                    </a:lnTo>
                    <a:lnTo>
                      <a:pt x="522" y="1238"/>
                    </a:lnTo>
                    <a:lnTo>
                      <a:pt x="563" y="1221"/>
                    </a:lnTo>
                    <a:lnTo>
                      <a:pt x="602" y="1245"/>
                    </a:lnTo>
                    <a:lnTo>
                      <a:pt x="653" y="1245"/>
                    </a:lnTo>
                    <a:lnTo>
                      <a:pt x="703" y="1211"/>
                    </a:lnTo>
                    <a:lnTo>
                      <a:pt x="806" y="1089"/>
                    </a:lnTo>
                    <a:lnTo>
                      <a:pt x="892" y="948"/>
                    </a:lnTo>
                    <a:lnTo>
                      <a:pt x="942" y="970"/>
                    </a:lnTo>
                    <a:lnTo>
                      <a:pt x="990" y="970"/>
                    </a:lnTo>
                    <a:lnTo>
                      <a:pt x="1046" y="941"/>
                    </a:lnTo>
                    <a:lnTo>
                      <a:pt x="982" y="1012"/>
                    </a:lnTo>
                    <a:lnTo>
                      <a:pt x="970" y="1062"/>
                    </a:lnTo>
                    <a:lnTo>
                      <a:pt x="982" y="1089"/>
                    </a:lnTo>
                    <a:lnTo>
                      <a:pt x="1017" y="1097"/>
                    </a:lnTo>
                    <a:lnTo>
                      <a:pt x="1062" y="1084"/>
                    </a:lnTo>
                    <a:lnTo>
                      <a:pt x="1068" y="1121"/>
                    </a:lnTo>
                    <a:lnTo>
                      <a:pt x="1082" y="1140"/>
                    </a:lnTo>
                    <a:lnTo>
                      <a:pt x="1101" y="1148"/>
                    </a:lnTo>
                    <a:lnTo>
                      <a:pt x="1137" y="1137"/>
                    </a:lnTo>
                    <a:lnTo>
                      <a:pt x="1219" y="1062"/>
                    </a:lnTo>
                    <a:lnTo>
                      <a:pt x="1251" y="1026"/>
                    </a:lnTo>
                    <a:lnTo>
                      <a:pt x="1290" y="1059"/>
                    </a:lnTo>
                    <a:lnTo>
                      <a:pt x="1329" y="1108"/>
                    </a:lnTo>
                    <a:lnTo>
                      <a:pt x="1342" y="591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93" name="Freeform 128"/>
              <p:cNvSpPr>
                <a:spLocks/>
              </p:cNvSpPr>
              <p:nvPr/>
            </p:nvSpPr>
            <p:spPr bwMode="auto">
              <a:xfrm>
                <a:off x="1523" y="1401"/>
                <a:ext cx="752" cy="601"/>
              </a:xfrm>
              <a:custGeom>
                <a:avLst/>
                <a:gdLst>
                  <a:gd name="T0" fmla="*/ 0 w 2256"/>
                  <a:gd name="T1" fmla="*/ 0 h 1803"/>
                  <a:gd name="T2" fmla="*/ 0 w 2256"/>
                  <a:gd name="T3" fmla="*/ 0 h 1803"/>
                  <a:gd name="T4" fmla="*/ 0 w 2256"/>
                  <a:gd name="T5" fmla="*/ 0 h 1803"/>
                  <a:gd name="T6" fmla="*/ 0 w 2256"/>
                  <a:gd name="T7" fmla="*/ 0 h 1803"/>
                  <a:gd name="T8" fmla="*/ 0 w 2256"/>
                  <a:gd name="T9" fmla="*/ 0 h 1803"/>
                  <a:gd name="T10" fmla="*/ 0 w 2256"/>
                  <a:gd name="T11" fmla="*/ 0 h 1803"/>
                  <a:gd name="T12" fmla="*/ 0 w 2256"/>
                  <a:gd name="T13" fmla="*/ 0 h 1803"/>
                  <a:gd name="T14" fmla="*/ 0 w 2256"/>
                  <a:gd name="T15" fmla="*/ 0 h 1803"/>
                  <a:gd name="T16" fmla="*/ 0 w 2256"/>
                  <a:gd name="T17" fmla="*/ 0 h 1803"/>
                  <a:gd name="T18" fmla="*/ 0 w 2256"/>
                  <a:gd name="T19" fmla="*/ 0 h 1803"/>
                  <a:gd name="T20" fmla="*/ 0 w 2256"/>
                  <a:gd name="T21" fmla="*/ 0 h 1803"/>
                  <a:gd name="T22" fmla="*/ 0 w 2256"/>
                  <a:gd name="T23" fmla="*/ 0 h 1803"/>
                  <a:gd name="T24" fmla="*/ 0 w 2256"/>
                  <a:gd name="T25" fmla="*/ 0 h 1803"/>
                  <a:gd name="T26" fmla="*/ 0 w 2256"/>
                  <a:gd name="T27" fmla="*/ 0 h 1803"/>
                  <a:gd name="T28" fmla="*/ 0 w 2256"/>
                  <a:gd name="T29" fmla="*/ 0 h 1803"/>
                  <a:gd name="T30" fmla="*/ 0 w 2256"/>
                  <a:gd name="T31" fmla="*/ 0 h 1803"/>
                  <a:gd name="T32" fmla="*/ 0 w 2256"/>
                  <a:gd name="T33" fmla="*/ 0 h 1803"/>
                  <a:gd name="T34" fmla="*/ 0 w 2256"/>
                  <a:gd name="T35" fmla="*/ 0 h 1803"/>
                  <a:gd name="T36" fmla="*/ 0 w 2256"/>
                  <a:gd name="T37" fmla="*/ 0 h 1803"/>
                  <a:gd name="T38" fmla="*/ 0 w 2256"/>
                  <a:gd name="T39" fmla="*/ 0 h 1803"/>
                  <a:gd name="T40" fmla="*/ 0 w 2256"/>
                  <a:gd name="T41" fmla="*/ 0 h 1803"/>
                  <a:gd name="T42" fmla="*/ 0 w 2256"/>
                  <a:gd name="T43" fmla="*/ 0 h 1803"/>
                  <a:gd name="T44" fmla="*/ 0 w 2256"/>
                  <a:gd name="T45" fmla="*/ 0 h 1803"/>
                  <a:gd name="T46" fmla="*/ 0 w 2256"/>
                  <a:gd name="T47" fmla="*/ 0 h 1803"/>
                  <a:gd name="T48" fmla="*/ 0 w 2256"/>
                  <a:gd name="T49" fmla="*/ 0 h 1803"/>
                  <a:gd name="T50" fmla="*/ 0 w 2256"/>
                  <a:gd name="T51" fmla="*/ 0 h 1803"/>
                  <a:gd name="T52" fmla="*/ 0 w 2256"/>
                  <a:gd name="T53" fmla="*/ 0 h 1803"/>
                  <a:gd name="T54" fmla="*/ 0 w 2256"/>
                  <a:gd name="T55" fmla="*/ 0 h 1803"/>
                  <a:gd name="T56" fmla="*/ 0 w 2256"/>
                  <a:gd name="T57" fmla="*/ 0 h 1803"/>
                  <a:gd name="T58" fmla="*/ 0 w 2256"/>
                  <a:gd name="T59" fmla="*/ 0 h 1803"/>
                  <a:gd name="T60" fmla="*/ 0 w 2256"/>
                  <a:gd name="T61" fmla="*/ 0 h 1803"/>
                  <a:gd name="T62" fmla="*/ 0 w 2256"/>
                  <a:gd name="T63" fmla="*/ 0 h 1803"/>
                  <a:gd name="T64" fmla="*/ 0 w 2256"/>
                  <a:gd name="T65" fmla="*/ 0 h 1803"/>
                  <a:gd name="T66" fmla="*/ 0 w 2256"/>
                  <a:gd name="T67" fmla="*/ 0 h 1803"/>
                  <a:gd name="T68" fmla="*/ 0 w 2256"/>
                  <a:gd name="T69" fmla="*/ 0 h 1803"/>
                  <a:gd name="T70" fmla="*/ 0 w 2256"/>
                  <a:gd name="T71" fmla="*/ 0 h 1803"/>
                  <a:gd name="T72" fmla="*/ 0 w 2256"/>
                  <a:gd name="T73" fmla="*/ 0 h 1803"/>
                  <a:gd name="T74" fmla="*/ 0 w 2256"/>
                  <a:gd name="T75" fmla="*/ 0 h 1803"/>
                  <a:gd name="T76" fmla="*/ 0 w 2256"/>
                  <a:gd name="T77" fmla="*/ 0 h 1803"/>
                  <a:gd name="T78" fmla="*/ 0 w 2256"/>
                  <a:gd name="T79" fmla="*/ 0 h 1803"/>
                  <a:gd name="T80" fmla="*/ 0 w 2256"/>
                  <a:gd name="T81" fmla="*/ 0 h 1803"/>
                  <a:gd name="T82" fmla="*/ 0 w 2256"/>
                  <a:gd name="T83" fmla="*/ 0 h 1803"/>
                  <a:gd name="T84" fmla="*/ 0 w 2256"/>
                  <a:gd name="T85" fmla="*/ 0 h 1803"/>
                  <a:gd name="T86" fmla="*/ 0 w 2256"/>
                  <a:gd name="T87" fmla="*/ 0 h 1803"/>
                  <a:gd name="T88" fmla="*/ 0 w 2256"/>
                  <a:gd name="T89" fmla="*/ 0 h 1803"/>
                  <a:gd name="T90" fmla="*/ 0 w 2256"/>
                  <a:gd name="T91" fmla="*/ 0 h 1803"/>
                  <a:gd name="T92" fmla="*/ 0 w 2256"/>
                  <a:gd name="T93" fmla="*/ 0 h 1803"/>
                  <a:gd name="T94" fmla="*/ 0 w 2256"/>
                  <a:gd name="T95" fmla="*/ 0 h 1803"/>
                  <a:gd name="T96" fmla="*/ 0 w 2256"/>
                  <a:gd name="T97" fmla="*/ 0 h 1803"/>
                  <a:gd name="T98" fmla="*/ 0 w 2256"/>
                  <a:gd name="T99" fmla="*/ 0 h 1803"/>
                  <a:gd name="T100" fmla="*/ 0 w 2256"/>
                  <a:gd name="T101" fmla="*/ 0 h 1803"/>
                  <a:gd name="T102" fmla="*/ 0 w 2256"/>
                  <a:gd name="T103" fmla="*/ 0 h 1803"/>
                  <a:gd name="T104" fmla="*/ 0 w 2256"/>
                  <a:gd name="T105" fmla="*/ 0 h 180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256"/>
                  <a:gd name="T160" fmla="*/ 0 h 1803"/>
                  <a:gd name="T161" fmla="*/ 2256 w 2256"/>
                  <a:gd name="T162" fmla="*/ 1803 h 180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256" h="1803">
                    <a:moveTo>
                      <a:pt x="2135" y="915"/>
                    </a:moveTo>
                    <a:lnTo>
                      <a:pt x="2102" y="925"/>
                    </a:lnTo>
                    <a:lnTo>
                      <a:pt x="2071" y="916"/>
                    </a:lnTo>
                    <a:lnTo>
                      <a:pt x="2047" y="893"/>
                    </a:lnTo>
                    <a:lnTo>
                      <a:pt x="2036" y="862"/>
                    </a:lnTo>
                    <a:lnTo>
                      <a:pt x="2044" y="831"/>
                    </a:lnTo>
                    <a:lnTo>
                      <a:pt x="2010" y="832"/>
                    </a:lnTo>
                    <a:lnTo>
                      <a:pt x="1975" y="817"/>
                    </a:lnTo>
                    <a:lnTo>
                      <a:pt x="1955" y="784"/>
                    </a:lnTo>
                    <a:lnTo>
                      <a:pt x="1902" y="992"/>
                    </a:lnTo>
                    <a:lnTo>
                      <a:pt x="1260" y="1161"/>
                    </a:lnTo>
                    <a:lnTo>
                      <a:pt x="1285" y="1115"/>
                    </a:lnTo>
                    <a:lnTo>
                      <a:pt x="1213" y="940"/>
                    </a:lnTo>
                    <a:lnTo>
                      <a:pt x="1175" y="973"/>
                    </a:lnTo>
                    <a:lnTo>
                      <a:pt x="1260" y="1161"/>
                    </a:lnTo>
                    <a:lnTo>
                      <a:pt x="1240" y="1193"/>
                    </a:lnTo>
                    <a:lnTo>
                      <a:pt x="1149" y="1018"/>
                    </a:lnTo>
                    <a:lnTo>
                      <a:pt x="961" y="999"/>
                    </a:lnTo>
                    <a:lnTo>
                      <a:pt x="941" y="1071"/>
                    </a:lnTo>
                    <a:lnTo>
                      <a:pt x="1104" y="1089"/>
                    </a:lnTo>
                    <a:lnTo>
                      <a:pt x="1144" y="1187"/>
                    </a:lnTo>
                    <a:lnTo>
                      <a:pt x="1240" y="1193"/>
                    </a:lnTo>
                    <a:lnTo>
                      <a:pt x="1149" y="1803"/>
                    </a:lnTo>
                    <a:lnTo>
                      <a:pt x="1144" y="1738"/>
                    </a:lnTo>
                    <a:lnTo>
                      <a:pt x="1107" y="1743"/>
                    </a:lnTo>
                    <a:lnTo>
                      <a:pt x="1074" y="1727"/>
                    </a:lnTo>
                    <a:lnTo>
                      <a:pt x="1051" y="1699"/>
                    </a:lnTo>
                    <a:lnTo>
                      <a:pt x="1042" y="1701"/>
                    </a:lnTo>
                    <a:lnTo>
                      <a:pt x="1008" y="1695"/>
                    </a:lnTo>
                    <a:lnTo>
                      <a:pt x="982" y="1673"/>
                    </a:lnTo>
                    <a:lnTo>
                      <a:pt x="970" y="1641"/>
                    </a:lnTo>
                    <a:lnTo>
                      <a:pt x="975" y="1609"/>
                    </a:lnTo>
                    <a:lnTo>
                      <a:pt x="227" y="1445"/>
                    </a:lnTo>
                    <a:lnTo>
                      <a:pt x="202" y="1448"/>
                    </a:lnTo>
                    <a:lnTo>
                      <a:pt x="168" y="1425"/>
                    </a:lnTo>
                    <a:lnTo>
                      <a:pt x="148" y="1390"/>
                    </a:lnTo>
                    <a:lnTo>
                      <a:pt x="118" y="1394"/>
                    </a:lnTo>
                    <a:lnTo>
                      <a:pt x="86" y="1391"/>
                    </a:lnTo>
                    <a:lnTo>
                      <a:pt x="62" y="1383"/>
                    </a:lnTo>
                    <a:lnTo>
                      <a:pt x="47" y="1367"/>
                    </a:lnTo>
                    <a:lnTo>
                      <a:pt x="46" y="1343"/>
                    </a:lnTo>
                    <a:lnTo>
                      <a:pt x="50" y="1323"/>
                    </a:lnTo>
                    <a:lnTo>
                      <a:pt x="22" y="1309"/>
                    </a:lnTo>
                    <a:lnTo>
                      <a:pt x="3" y="1283"/>
                    </a:lnTo>
                    <a:lnTo>
                      <a:pt x="0" y="1252"/>
                    </a:lnTo>
                    <a:lnTo>
                      <a:pt x="14" y="1225"/>
                    </a:lnTo>
                    <a:lnTo>
                      <a:pt x="39" y="1207"/>
                    </a:lnTo>
                    <a:lnTo>
                      <a:pt x="98" y="1184"/>
                    </a:lnTo>
                    <a:lnTo>
                      <a:pt x="178" y="1163"/>
                    </a:lnTo>
                    <a:lnTo>
                      <a:pt x="273" y="1155"/>
                    </a:lnTo>
                    <a:lnTo>
                      <a:pt x="279" y="1135"/>
                    </a:lnTo>
                    <a:lnTo>
                      <a:pt x="260" y="1132"/>
                    </a:lnTo>
                    <a:lnTo>
                      <a:pt x="168" y="1075"/>
                    </a:lnTo>
                    <a:lnTo>
                      <a:pt x="148" y="1047"/>
                    </a:lnTo>
                    <a:lnTo>
                      <a:pt x="154" y="1007"/>
                    </a:lnTo>
                    <a:lnTo>
                      <a:pt x="207" y="953"/>
                    </a:lnTo>
                    <a:lnTo>
                      <a:pt x="182" y="934"/>
                    </a:lnTo>
                    <a:lnTo>
                      <a:pt x="164" y="898"/>
                    </a:lnTo>
                    <a:lnTo>
                      <a:pt x="166" y="859"/>
                    </a:lnTo>
                    <a:lnTo>
                      <a:pt x="189" y="823"/>
                    </a:lnTo>
                    <a:lnTo>
                      <a:pt x="230" y="788"/>
                    </a:lnTo>
                    <a:lnTo>
                      <a:pt x="362" y="729"/>
                    </a:lnTo>
                    <a:lnTo>
                      <a:pt x="511" y="688"/>
                    </a:lnTo>
                    <a:lnTo>
                      <a:pt x="486" y="666"/>
                    </a:lnTo>
                    <a:lnTo>
                      <a:pt x="458" y="616"/>
                    </a:lnTo>
                    <a:lnTo>
                      <a:pt x="458" y="556"/>
                    </a:lnTo>
                    <a:lnTo>
                      <a:pt x="489" y="508"/>
                    </a:lnTo>
                    <a:lnTo>
                      <a:pt x="540" y="479"/>
                    </a:lnTo>
                    <a:lnTo>
                      <a:pt x="597" y="479"/>
                    </a:lnTo>
                    <a:lnTo>
                      <a:pt x="537" y="452"/>
                    </a:lnTo>
                    <a:lnTo>
                      <a:pt x="503" y="408"/>
                    </a:lnTo>
                    <a:lnTo>
                      <a:pt x="498" y="346"/>
                    </a:lnTo>
                    <a:lnTo>
                      <a:pt x="523" y="296"/>
                    </a:lnTo>
                    <a:lnTo>
                      <a:pt x="565" y="266"/>
                    </a:lnTo>
                    <a:lnTo>
                      <a:pt x="623" y="252"/>
                    </a:lnTo>
                    <a:lnTo>
                      <a:pt x="673" y="219"/>
                    </a:lnTo>
                    <a:lnTo>
                      <a:pt x="754" y="186"/>
                    </a:lnTo>
                    <a:lnTo>
                      <a:pt x="821" y="177"/>
                    </a:lnTo>
                    <a:lnTo>
                      <a:pt x="858" y="186"/>
                    </a:lnTo>
                    <a:lnTo>
                      <a:pt x="871" y="168"/>
                    </a:lnTo>
                    <a:lnTo>
                      <a:pt x="967" y="125"/>
                    </a:lnTo>
                    <a:lnTo>
                      <a:pt x="1095" y="93"/>
                    </a:lnTo>
                    <a:lnTo>
                      <a:pt x="1157" y="96"/>
                    </a:lnTo>
                    <a:lnTo>
                      <a:pt x="1189" y="116"/>
                    </a:lnTo>
                    <a:lnTo>
                      <a:pt x="1205" y="153"/>
                    </a:lnTo>
                    <a:lnTo>
                      <a:pt x="1200" y="201"/>
                    </a:lnTo>
                    <a:lnTo>
                      <a:pt x="1242" y="180"/>
                    </a:lnTo>
                    <a:lnTo>
                      <a:pt x="1289" y="180"/>
                    </a:lnTo>
                    <a:lnTo>
                      <a:pt x="1331" y="201"/>
                    </a:lnTo>
                    <a:lnTo>
                      <a:pt x="1340" y="189"/>
                    </a:lnTo>
                    <a:lnTo>
                      <a:pt x="1388" y="167"/>
                    </a:lnTo>
                    <a:lnTo>
                      <a:pt x="1448" y="161"/>
                    </a:lnTo>
                    <a:lnTo>
                      <a:pt x="1439" y="131"/>
                    </a:lnTo>
                    <a:lnTo>
                      <a:pt x="1454" y="101"/>
                    </a:lnTo>
                    <a:lnTo>
                      <a:pt x="1507" y="64"/>
                    </a:lnTo>
                    <a:lnTo>
                      <a:pt x="1620" y="21"/>
                    </a:lnTo>
                    <a:lnTo>
                      <a:pt x="1795" y="0"/>
                    </a:lnTo>
                    <a:lnTo>
                      <a:pt x="2008" y="16"/>
                    </a:lnTo>
                    <a:lnTo>
                      <a:pt x="2056" y="35"/>
                    </a:lnTo>
                    <a:lnTo>
                      <a:pt x="2083" y="64"/>
                    </a:lnTo>
                    <a:lnTo>
                      <a:pt x="2104" y="96"/>
                    </a:lnTo>
                    <a:lnTo>
                      <a:pt x="2150" y="96"/>
                    </a:lnTo>
                    <a:lnTo>
                      <a:pt x="2207" y="110"/>
                    </a:lnTo>
                    <a:lnTo>
                      <a:pt x="2239" y="148"/>
                    </a:lnTo>
                    <a:lnTo>
                      <a:pt x="2256" y="207"/>
                    </a:lnTo>
                    <a:lnTo>
                      <a:pt x="2135" y="915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94" name="Freeform 129"/>
              <p:cNvSpPr>
                <a:spLocks/>
              </p:cNvSpPr>
              <p:nvPr/>
            </p:nvSpPr>
            <p:spPr bwMode="auto">
              <a:xfrm>
                <a:off x="2091" y="1469"/>
                <a:ext cx="566" cy="515"/>
              </a:xfrm>
              <a:custGeom>
                <a:avLst/>
                <a:gdLst>
                  <a:gd name="T0" fmla="*/ 0 w 1698"/>
                  <a:gd name="T1" fmla="*/ 0 h 1547"/>
                  <a:gd name="T2" fmla="*/ 0 w 1698"/>
                  <a:gd name="T3" fmla="*/ 0 h 1547"/>
                  <a:gd name="T4" fmla="*/ 0 w 1698"/>
                  <a:gd name="T5" fmla="*/ 0 h 1547"/>
                  <a:gd name="T6" fmla="*/ 0 w 1698"/>
                  <a:gd name="T7" fmla="*/ 0 h 1547"/>
                  <a:gd name="T8" fmla="*/ 0 w 1698"/>
                  <a:gd name="T9" fmla="*/ 0 h 1547"/>
                  <a:gd name="T10" fmla="*/ 0 w 1698"/>
                  <a:gd name="T11" fmla="*/ 0 h 1547"/>
                  <a:gd name="T12" fmla="*/ 0 w 1698"/>
                  <a:gd name="T13" fmla="*/ 0 h 1547"/>
                  <a:gd name="T14" fmla="*/ 0 w 1698"/>
                  <a:gd name="T15" fmla="*/ 0 h 1547"/>
                  <a:gd name="T16" fmla="*/ 0 w 1698"/>
                  <a:gd name="T17" fmla="*/ 0 h 1547"/>
                  <a:gd name="T18" fmla="*/ 0 w 1698"/>
                  <a:gd name="T19" fmla="*/ 0 h 1547"/>
                  <a:gd name="T20" fmla="*/ 0 w 1698"/>
                  <a:gd name="T21" fmla="*/ 0 h 1547"/>
                  <a:gd name="T22" fmla="*/ 0 w 1698"/>
                  <a:gd name="T23" fmla="*/ 0 h 1547"/>
                  <a:gd name="T24" fmla="*/ 0 w 1698"/>
                  <a:gd name="T25" fmla="*/ 0 h 1547"/>
                  <a:gd name="T26" fmla="*/ 0 w 1698"/>
                  <a:gd name="T27" fmla="*/ 0 h 1547"/>
                  <a:gd name="T28" fmla="*/ 0 w 1698"/>
                  <a:gd name="T29" fmla="*/ 0 h 1547"/>
                  <a:gd name="T30" fmla="*/ 0 w 1698"/>
                  <a:gd name="T31" fmla="*/ 0 h 1547"/>
                  <a:gd name="T32" fmla="*/ 0 w 1698"/>
                  <a:gd name="T33" fmla="*/ 0 h 1547"/>
                  <a:gd name="T34" fmla="*/ 0 w 1698"/>
                  <a:gd name="T35" fmla="*/ 0 h 1547"/>
                  <a:gd name="T36" fmla="*/ 0 w 1698"/>
                  <a:gd name="T37" fmla="*/ 0 h 1547"/>
                  <a:gd name="T38" fmla="*/ 0 w 1698"/>
                  <a:gd name="T39" fmla="*/ 0 h 1547"/>
                  <a:gd name="T40" fmla="*/ 0 w 1698"/>
                  <a:gd name="T41" fmla="*/ 0 h 1547"/>
                  <a:gd name="T42" fmla="*/ 0 w 1698"/>
                  <a:gd name="T43" fmla="*/ 0 h 1547"/>
                  <a:gd name="T44" fmla="*/ 0 w 1698"/>
                  <a:gd name="T45" fmla="*/ 0 h 1547"/>
                  <a:gd name="T46" fmla="*/ 0 w 1698"/>
                  <a:gd name="T47" fmla="*/ 0 h 1547"/>
                  <a:gd name="T48" fmla="*/ 0 w 1698"/>
                  <a:gd name="T49" fmla="*/ 0 h 1547"/>
                  <a:gd name="T50" fmla="*/ 0 w 1698"/>
                  <a:gd name="T51" fmla="*/ 0 h 1547"/>
                  <a:gd name="T52" fmla="*/ 0 w 1698"/>
                  <a:gd name="T53" fmla="*/ 0 h 1547"/>
                  <a:gd name="T54" fmla="*/ 0 w 1698"/>
                  <a:gd name="T55" fmla="*/ 0 h 1547"/>
                  <a:gd name="T56" fmla="*/ 0 w 1698"/>
                  <a:gd name="T57" fmla="*/ 0 h 1547"/>
                  <a:gd name="T58" fmla="*/ 0 w 1698"/>
                  <a:gd name="T59" fmla="*/ 0 h 1547"/>
                  <a:gd name="T60" fmla="*/ 0 w 1698"/>
                  <a:gd name="T61" fmla="*/ 0 h 1547"/>
                  <a:gd name="T62" fmla="*/ 0 w 1698"/>
                  <a:gd name="T63" fmla="*/ 0 h 1547"/>
                  <a:gd name="T64" fmla="*/ 0 w 1698"/>
                  <a:gd name="T65" fmla="*/ 0 h 1547"/>
                  <a:gd name="T66" fmla="*/ 0 w 1698"/>
                  <a:gd name="T67" fmla="*/ 0 h 1547"/>
                  <a:gd name="T68" fmla="*/ 0 w 1698"/>
                  <a:gd name="T69" fmla="*/ 0 h 1547"/>
                  <a:gd name="T70" fmla="*/ 0 w 1698"/>
                  <a:gd name="T71" fmla="*/ 0 h 1547"/>
                  <a:gd name="T72" fmla="*/ 0 w 1698"/>
                  <a:gd name="T73" fmla="*/ 0 h 1547"/>
                  <a:gd name="T74" fmla="*/ 0 w 1698"/>
                  <a:gd name="T75" fmla="*/ 0 h 1547"/>
                  <a:gd name="T76" fmla="*/ 0 w 1698"/>
                  <a:gd name="T77" fmla="*/ 0 h 1547"/>
                  <a:gd name="T78" fmla="*/ 0 w 1698"/>
                  <a:gd name="T79" fmla="*/ 0 h 1547"/>
                  <a:gd name="T80" fmla="*/ 0 w 1698"/>
                  <a:gd name="T81" fmla="*/ 0 h 1547"/>
                  <a:gd name="T82" fmla="*/ 0 w 1698"/>
                  <a:gd name="T83" fmla="*/ 0 h 1547"/>
                  <a:gd name="T84" fmla="*/ 0 w 1698"/>
                  <a:gd name="T85" fmla="*/ 0 h 154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698"/>
                  <a:gd name="T130" fmla="*/ 0 h 1547"/>
                  <a:gd name="T131" fmla="*/ 1698 w 1698"/>
                  <a:gd name="T132" fmla="*/ 1547 h 154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698" h="1547">
                    <a:moveTo>
                      <a:pt x="431" y="711"/>
                    </a:moveTo>
                    <a:lnTo>
                      <a:pt x="396" y="860"/>
                    </a:lnTo>
                    <a:lnTo>
                      <a:pt x="348" y="867"/>
                    </a:lnTo>
                    <a:lnTo>
                      <a:pt x="354" y="827"/>
                    </a:lnTo>
                    <a:lnTo>
                      <a:pt x="331" y="800"/>
                    </a:lnTo>
                    <a:lnTo>
                      <a:pt x="259" y="788"/>
                    </a:lnTo>
                    <a:lnTo>
                      <a:pt x="198" y="788"/>
                    </a:lnTo>
                    <a:lnTo>
                      <a:pt x="32" y="1198"/>
                    </a:lnTo>
                    <a:lnTo>
                      <a:pt x="0" y="1490"/>
                    </a:lnTo>
                    <a:lnTo>
                      <a:pt x="104" y="1450"/>
                    </a:lnTo>
                    <a:lnTo>
                      <a:pt x="32" y="1198"/>
                    </a:lnTo>
                    <a:lnTo>
                      <a:pt x="156" y="1334"/>
                    </a:lnTo>
                    <a:lnTo>
                      <a:pt x="104" y="1106"/>
                    </a:lnTo>
                    <a:lnTo>
                      <a:pt x="181" y="1151"/>
                    </a:lnTo>
                    <a:lnTo>
                      <a:pt x="156" y="1334"/>
                    </a:lnTo>
                    <a:lnTo>
                      <a:pt x="252" y="1437"/>
                    </a:lnTo>
                    <a:lnTo>
                      <a:pt x="233" y="1210"/>
                    </a:lnTo>
                    <a:lnTo>
                      <a:pt x="306" y="1282"/>
                    </a:lnTo>
                    <a:lnTo>
                      <a:pt x="252" y="1437"/>
                    </a:lnTo>
                    <a:lnTo>
                      <a:pt x="552" y="1547"/>
                    </a:lnTo>
                    <a:lnTo>
                      <a:pt x="683" y="1451"/>
                    </a:lnTo>
                    <a:lnTo>
                      <a:pt x="733" y="1391"/>
                    </a:lnTo>
                    <a:lnTo>
                      <a:pt x="779" y="1359"/>
                    </a:lnTo>
                    <a:lnTo>
                      <a:pt x="890" y="1327"/>
                    </a:lnTo>
                    <a:lnTo>
                      <a:pt x="941" y="1307"/>
                    </a:lnTo>
                    <a:lnTo>
                      <a:pt x="1007" y="1259"/>
                    </a:lnTo>
                    <a:lnTo>
                      <a:pt x="1039" y="1196"/>
                    </a:lnTo>
                    <a:lnTo>
                      <a:pt x="1077" y="1196"/>
                    </a:lnTo>
                    <a:lnTo>
                      <a:pt x="1058" y="1334"/>
                    </a:lnTo>
                    <a:lnTo>
                      <a:pt x="1026" y="1346"/>
                    </a:lnTo>
                    <a:lnTo>
                      <a:pt x="1004" y="1373"/>
                    </a:lnTo>
                    <a:lnTo>
                      <a:pt x="999" y="1397"/>
                    </a:lnTo>
                    <a:lnTo>
                      <a:pt x="1039" y="1405"/>
                    </a:lnTo>
                    <a:lnTo>
                      <a:pt x="1208" y="1223"/>
                    </a:lnTo>
                    <a:lnTo>
                      <a:pt x="1255" y="1244"/>
                    </a:lnTo>
                    <a:lnTo>
                      <a:pt x="1305" y="1239"/>
                    </a:lnTo>
                    <a:lnTo>
                      <a:pt x="1346" y="1208"/>
                    </a:lnTo>
                    <a:lnTo>
                      <a:pt x="1350" y="1203"/>
                    </a:lnTo>
                    <a:lnTo>
                      <a:pt x="1494" y="1234"/>
                    </a:lnTo>
                    <a:lnTo>
                      <a:pt x="1582" y="1232"/>
                    </a:lnTo>
                    <a:lnTo>
                      <a:pt x="1650" y="1203"/>
                    </a:lnTo>
                    <a:lnTo>
                      <a:pt x="1693" y="1144"/>
                    </a:lnTo>
                    <a:lnTo>
                      <a:pt x="1698" y="1060"/>
                    </a:lnTo>
                    <a:lnTo>
                      <a:pt x="1656" y="983"/>
                    </a:lnTo>
                    <a:lnTo>
                      <a:pt x="1682" y="949"/>
                    </a:lnTo>
                    <a:lnTo>
                      <a:pt x="1689" y="907"/>
                    </a:lnTo>
                    <a:lnTo>
                      <a:pt x="1674" y="867"/>
                    </a:lnTo>
                    <a:lnTo>
                      <a:pt x="1641" y="841"/>
                    </a:lnTo>
                    <a:lnTo>
                      <a:pt x="1615" y="835"/>
                    </a:lnTo>
                    <a:lnTo>
                      <a:pt x="1592" y="781"/>
                    </a:lnTo>
                    <a:lnTo>
                      <a:pt x="1550" y="743"/>
                    </a:lnTo>
                    <a:lnTo>
                      <a:pt x="1426" y="716"/>
                    </a:lnTo>
                    <a:lnTo>
                      <a:pt x="1342" y="711"/>
                    </a:lnTo>
                    <a:lnTo>
                      <a:pt x="1358" y="695"/>
                    </a:lnTo>
                    <a:lnTo>
                      <a:pt x="1363" y="675"/>
                    </a:lnTo>
                    <a:lnTo>
                      <a:pt x="1350" y="646"/>
                    </a:lnTo>
                    <a:lnTo>
                      <a:pt x="1378" y="625"/>
                    </a:lnTo>
                    <a:lnTo>
                      <a:pt x="1390" y="592"/>
                    </a:lnTo>
                    <a:lnTo>
                      <a:pt x="1384" y="557"/>
                    </a:lnTo>
                    <a:lnTo>
                      <a:pt x="1364" y="531"/>
                    </a:lnTo>
                    <a:lnTo>
                      <a:pt x="1333" y="517"/>
                    </a:lnTo>
                    <a:lnTo>
                      <a:pt x="1299" y="524"/>
                    </a:lnTo>
                    <a:lnTo>
                      <a:pt x="1356" y="476"/>
                    </a:lnTo>
                    <a:lnTo>
                      <a:pt x="1407" y="412"/>
                    </a:lnTo>
                    <a:lnTo>
                      <a:pt x="1414" y="380"/>
                    </a:lnTo>
                    <a:lnTo>
                      <a:pt x="1399" y="352"/>
                    </a:lnTo>
                    <a:lnTo>
                      <a:pt x="1362" y="327"/>
                    </a:lnTo>
                    <a:lnTo>
                      <a:pt x="1257" y="318"/>
                    </a:lnTo>
                    <a:lnTo>
                      <a:pt x="1197" y="317"/>
                    </a:lnTo>
                    <a:lnTo>
                      <a:pt x="1169" y="327"/>
                    </a:lnTo>
                    <a:lnTo>
                      <a:pt x="1195" y="296"/>
                    </a:lnTo>
                    <a:lnTo>
                      <a:pt x="1202" y="256"/>
                    </a:lnTo>
                    <a:lnTo>
                      <a:pt x="1185" y="228"/>
                    </a:lnTo>
                    <a:lnTo>
                      <a:pt x="1105" y="176"/>
                    </a:lnTo>
                    <a:lnTo>
                      <a:pt x="1032" y="147"/>
                    </a:lnTo>
                    <a:lnTo>
                      <a:pt x="1068" y="100"/>
                    </a:lnTo>
                    <a:lnTo>
                      <a:pt x="1073" y="68"/>
                    </a:lnTo>
                    <a:lnTo>
                      <a:pt x="1053" y="39"/>
                    </a:lnTo>
                    <a:lnTo>
                      <a:pt x="992" y="24"/>
                    </a:lnTo>
                    <a:lnTo>
                      <a:pt x="875" y="29"/>
                    </a:lnTo>
                    <a:lnTo>
                      <a:pt x="765" y="45"/>
                    </a:lnTo>
                    <a:lnTo>
                      <a:pt x="689" y="68"/>
                    </a:lnTo>
                    <a:lnTo>
                      <a:pt x="643" y="21"/>
                    </a:lnTo>
                    <a:lnTo>
                      <a:pt x="579" y="0"/>
                    </a:lnTo>
                    <a:lnTo>
                      <a:pt x="552" y="3"/>
                    </a:lnTo>
                    <a:lnTo>
                      <a:pt x="431" y="711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851" name="Group 130"/>
            <p:cNvGrpSpPr>
              <a:grpSpLocks/>
            </p:cNvGrpSpPr>
            <p:nvPr/>
          </p:nvGrpSpPr>
          <p:grpSpPr bwMode="auto">
            <a:xfrm>
              <a:off x="4694" y="1616"/>
              <a:ext cx="176" cy="368"/>
              <a:chOff x="1284" y="1312"/>
              <a:chExt cx="1620" cy="1959"/>
            </a:xfrm>
          </p:grpSpPr>
          <p:sp>
            <p:nvSpPr>
              <p:cNvPr id="34877" name="AutoShape 131"/>
              <p:cNvSpPr>
                <a:spLocks noChangeAspect="1" noChangeArrowheads="1" noTextEdit="1"/>
              </p:cNvSpPr>
              <p:nvPr/>
            </p:nvSpPr>
            <p:spPr bwMode="auto">
              <a:xfrm>
                <a:off x="1284" y="1312"/>
                <a:ext cx="1620" cy="19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78" name="Freeform 132"/>
              <p:cNvSpPr>
                <a:spLocks/>
              </p:cNvSpPr>
              <p:nvPr/>
            </p:nvSpPr>
            <p:spPr bwMode="auto">
              <a:xfrm>
                <a:off x="1977" y="2370"/>
                <a:ext cx="242" cy="812"/>
              </a:xfrm>
              <a:custGeom>
                <a:avLst/>
                <a:gdLst>
                  <a:gd name="T0" fmla="*/ 0 w 725"/>
                  <a:gd name="T1" fmla="*/ 0 h 2435"/>
                  <a:gd name="T2" fmla="*/ 0 w 725"/>
                  <a:gd name="T3" fmla="*/ 0 h 2435"/>
                  <a:gd name="T4" fmla="*/ 0 w 725"/>
                  <a:gd name="T5" fmla="*/ 0 h 2435"/>
                  <a:gd name="T6" fmla="*/ 0 w 725"/>
                  <a:gd name="T7" fmla="*/ 0 h 2435"/>
                  <a:gd name="T8" fmla="*/ 0 w 725"/>
                  <a:gd name="T9" fmla="*/ 0 h 2435"/>
                  <a:gd name="T10" fmla="*/ 0 w 725"/>
                  <a:gd name="T11" fmla="*/ 0 h 2435"/>
                  <a:gd name="T12" fmla="*/ 0 w 725"/>
                  <a:gd name="T13" fmla="*/ 0 h 2435"/>
                  <a:gd name="T14" fmla="*/ 0 w 725"/>
                  <a:gd name="T15" fmla="*/ 0 h 2435"/>
                  <a:gd name="T16" fmla="*/ 0 w 725"/>
                  <a:gd name="T17" fmla="*/ 0 h 2435"/>
                  <a:gd name="T18" fmla="*/ 0 w 725"/>
                  <a:gd name="T19" fmla="*/ 0 h 2435"/>
                  <a:gd name="T20" fmla="*/ 0 w 725"/>
                  <a:gd name="T21" fmla="*/ 0 h 2435"/>
                  <a:gd name="T22" fmla="*/ 0 w 725"/>
                  <a:gd name="T23" fmla="*/ 0 h 2435"/>
                  <a:gd name="T24" fmla="*/ 0 w 725"/>
                  <a:gd name="T25" fmla="*/ 0 h 2435"/>
                  <a:gd name="T26" fmla="*/ 0 w 725"/>
                  <a:gd name="T27" fmla="*/ 0 h 2435"/>
                  <a:gd name="T28" fmla="*/ 0 w 725"/>
                  <a:gd name="T29" fmla="*/ 0 h 2435"/>
                  <a:gd name="T30" fmla="*/ 0 w 725"/>
                  <a:gd name="T31" fmla="*/ 0 h 2435"/>
                  <a:gd name="T32" fmla="*/ 0 w 725"/>
                  <a:gd name="T33" fmla="*/ 0 h 2435"/>
                  <a:gd name="T34" fmla="*/ 0 w 725"/>
                  <a:gd name="T35" fmla="*/ 0 h 2435"/>
                  <a:gd name="T36" fmla="*/ 0 w 725"/>
                  <a:gd name="T37" fmla="*/ 0 h 2435"/>
                  <a:gd name="T38" fmla="*/ 0 w 725"/>
                  <a:gd name="T39" fmla="*/ 0 h 2435"/>
                  <a:gd name="T40" fmla="*/ 0 w 725"/>
                  <a:gd name="T41" fmla="*/ 0 h 2435"/>
                  <a:gd name="T42" fmla="*/ 0 w 725"/>
                  <a:gd name="T43" fmla="*/ 0 h 2435"/>
                  <a:gd name="T44" fmla="*/ 0 w 725"/>
                  <a:gd name="T45" fmla="*/ 0 h 2435"/>
                  <a:gd name="T46" fmla="*/ 0 w 725"/>
                  <a:gd name="T47" fmla="*/ 0 h 2435"/>
                  <a:gd name="T48" fmla="*/ 0 w 725"/>
                  <a:gd name="T49" fmla="*/ 0 h 2435"/>
                  <a:gd name="T50" fmla="*/ 0 w 725"/>
                  <a:gd name="T51" fmla="*/ 0 h 2435"/>
                  <a:gd name="T52" fmla="*/ 0 w 725"/>
                  <a:gd name="T53" fmla="*/ 0 h 2435"/>
                  <a:gd name="T54" fmla="*/ 0 w 725"/>
                  <a:gd name="T55" fmla="*/ 0 h 2435"/>
                  <a:gd name="T56" fmla="*/ 0 w 725"/>
                  <a:gd name="T57" fmla="*/ 0 h 2435"/>
                  <a:gd name="T58" fmla="*/ 0 w 725"/>
                  <a:gd name="T59" fmla="*/ 0 h 2435"/>
                  <a:gd name="T60" fmla="*/ 0 w 725"/>
                  <a:gd name="T61" fmla="*/ 0 h 2435"/>
                  <a:gd name="T62" fmla="*/ 0 w 725"/>
                  <a:gd name="T63" fmla="*/ 0 h 24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25"/>
                  <a:gd name="T97" fmla="*/ 0 h 2435"/>
                  <a:gd name="T98" fmla="*/ 725 w 725"/>
                  <a:gd name="T99" fmla="*/ 2435 h 243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25" h="2435">
                    <a:moveTo>
                      <a:pt x="69" y="183"/>
                    </a:moveTo>
                    <a:lnTo>
                      <a:pt x="130" y="377"/>
                    </a:lnTo>
                    <a:lnTo>
                      <a:pt x="95" y="489"/>
                    </a:lnTo>
                    <a:lnTo>
                      <a:pt x="132" y="543"/>
                    </a:lnTo>
                    <a:lnTo>
                      <a:pt x="154" y="646"/>
                    </a:lnTo>
                    <a:lnTo>
                      <a:pt x="154" y="2211"/>
                    </a:lnTo>
                    <a:lnTo>
                      <a:pt x="117" y="2211"/>
                    </a:lnTo>
                    <a:lnTo>
                      <a:pt x="117" y="2314"/>
                    </a:lnTo>
                    <a:lnTo>
                      <a:pt x="79" y="2314"/>
                    </a:lnTo>
                    <a:lnTo>
                      <a:pt x="66" y="2348"/>
                    </a:lnTo>
                    <a:lnTo>
                      <a:pt x="37" y="2374"/>
                    </a:lnTo>
                    <a:lnTo>
                      <a:pt x="0" y="2380"/>
                    </a:lnTo>
                    <a:lnTo>
                      <a:pt x="0" y="2435"/>
                    </a:lnTo>
                    <a:lnTo>
                      <a:pt x="687" y="2435"/>
                    </a:lnTo>
                    <a:lnTo>
                      <a:pt x="687" y="2380"/>
                    </a:lnTo>
                    <a:lnTo>
                      <a:pt x="648" y="2374"/>
                    </a:lnTo>
                    <a:lnTo>
                      <a:pt x="621" y="2348"/>
                    </a:lnTo>
                    <a:lnTo>
                      <a:pt x="606" y="2314"/>
                    </a:lnTo>
                    <a:lnTo>
                      <a:pt x="569" y="2314"/>
                    </a:lnTo>
                    <a:lnTo>
                      <a:pt x="569" y="2211"/>
                    </a:lnTo>
                    <a:lnTo>
                      <a:pt x="533" y="2211"/>
                    </a:lnTo>
                    <a:lnTo>
                      <a:pt x="533" y="772"/>
                    </a:lnTo>
                    <a:lnTo>
                      <a:pt x="529" y="584"/>
                    </a:lnTo>
                    <a:lnTo>
                      <a:pt x="510" y="429"/>
                    </a:lnTo>
                    <a:lnTo>
                      <a:pt x="528" y="376"/>
                    </a:lnTo>
                    <a:lnTo>
                      <a:pt x="606" y="262"/>
                    </a:lnTo>
                    <a:lnTo>
                      <a:pt x="725" y="183"/>
                    </a:lnTo>
                    <a:lnTo>
                      <a:pt x="588" y="196"/>
                    </a:lnTo>
                    <a:lnTo>
                      <a:pt x="627" y="40"/>
                    </a:lnTo>
                    <a:lnTo>
                      <a:pt x="568" y="0"/>
                    </a:lnTo>
                    <a:lnTo>
                      <a:pt x="492" y="183"/>
                    </a:lnTo>
                    <a:lnTo>
                      <a:pt x="69" y="18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600"/>
                  </a:gs>
                  <a:gs pos="50000">
                    <a:srgbClr val="645A36"/>
                  </a:gs>
                  <a:gs pos="100000">
                    <a:srgbClr val="009600"/>
                  </a:gs>
                </a:gsLst>
                <a:lin ang="0" scaled="1"/>
              </a:gra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79" name="Freeform 133"/>
              <p:cNvSpPr>
                <a:spLocks/>
              </p:cNvSpPr>
              <p:nvPr/>
            </p:nvSpPr>
            <p:spPr bwMode="auto">
              <a:xfrm>
                <a:off x="1645" y="2211"/>
                <a:ext cx="524" cy="328"/>
              </a:xfrm>
              <a:custGeom>
                <a:avLst/>
                <a:gdLst>
                  <a:gd name="T0" fmla="*/ 0 w 1571"/>
                  <a:gd name="T1" fmla="*/ 0 h 982"/>
                  <a:gd name="T2" fmla="*/ 0 w 1571"/>
                  <a:gd name="T3" fmla="*/ 0 h 982"/>
                  <a:gd name="T4" fmla="*/ 0 w 1571"/>
                  <a:gd name="T5" fmla="*/ 0 h 982"/>
                  <a:gd name="T6" fmla="*/ 0 w 1571"/>
                  <a:gd name="T7" fmla="*/ 0 h 982"/>
                  <a:gd name="T8" fmla="*/ 0 w 1571"/>
                  <a:gd name="T9" fmla="*/ 0 h 982"/>
                  <a:gd name="T10" fmla="*/ 0 w 1571"/>
                  <a:gd name="T11" fmla="*/ 0 h 982"/>
                  <a:gd name="T12" fmla="*/ 0 w 1571"/>
                  <a:gd name="T13" fmla="*/ 0 h 982"/>
                  <a:gd name="T14" fmla="*/ 0 w 1571"/>
                  <a:gd name="T15" fmla="*/ 0 h 982"/>
                  <a:gd name="T16" fmla="*/ 0 w 1571"/>
                  <a:gd name="T17" fmla="*/ 0 h 982"/>
                  <a:gd name="T18" fmla="*/ 0 w 1571"/>
                  <a:gd name="T19" fmla="*/ 0 h 982"/>
                  <a:gd name="T20" fmla="*/ 0 w 1571"/>
                  <a:gd name="T21" fmla="*/ 0 h 982"/>
                  <a:gd name="T22" fmla="*/ 0 w 1571"/>
                  <a:gd name="T23" fmla="*/ 0 h 982"/>
                  <a:gd name="T24" fmla="*/ 0 w 1571"/>
                  <a:gd name="T25" fmla="*/ 0 h 982"/>
                  <a:gd name="T26" fmla="*/ 0 w 1571"/>
                  <a:gd name="T27" fmla="*/ 0 h 982"/>
                  <a:gd name="T28" fmla="*/ 0 w 1571"/>
                  <a:gd name="T29" fmla="*/ 0 h 982"/>
                  <a:gd name="T30" fmla="*/ 0 w 1571"/>
                  <a:gd name="T31" fmla="*/ 0 h 982"/>
                  <a:gd name="T32" fmla="*/ 0 w 1571"/>
                  <a:gd name="T33" fmla="*/ 0 h 982"/>
                  <a:gd name="T34" fmla="*/ 0 w 1571"/>
                  <a:gd name="T35" fmla="*/ 0 h 982"/>
                  <a:gd name="T36" fmla="*/ 0 w 1571"/>
                  <a:gd name="T37" fmla="*/ 0 h 982"/>
                  <a:gd name="T38" fmla="*/ 0 w 1571"/>
                  <a:gd name="T39" fmla="*/ 0 h 982"/>
                  <a:gd name="T40" fmla="*/ 0 w 1571"/>
                  <a:gd name="T41" fmla="*/ 0 h 982"/>
                  <a:gd name="T42" fmla="*/ 0 w 1571"/>
                  <a:gd name="T43" fmla="*/ 0 h 982"/>
                  <a:gd name="T44" fmla="*/ 0 w 1571"/>
                  <a:gd name="T45" fmla="*/ 0 h 982"/>
                  <a:gd name="T46" fmla="*/ 0 w 1571"/>
                  <a:gd name="T47" fmla="*/ 0 h 982"/>
                  <a:gd name="T48" fmla="*/ 0 w 1571"/>
                  <a:gd name="T49" fmla="*/ 0 h 982"/>
                  <a:gd name="T50" fmla="*/ 0 w 1571"/>
                  <a:gd name="T51" fmla="*/ 0 h 982"/>
                  <a:gd name="T52" fmla="*/ 0 w 1571"/>
                  <a:gd name="T53" fmla="*/ 0 h 982"/>
                  <a:gd name="T54" fmla="*/ 0 w 1571"/>
                  <a:gd name="T55" fmla="*/ 0 h 982"/>
                  <a:gd name="T56" fmla="*/ 0 w 1571"/>
                  <a:gd name="T57" fmla="*/ 0 h 982"/>
                  <a:gd name="T58" fmla="*/ 0 w 1571"/>
                  <a:gd name="T59" fmla="*/ 0 h 982"/>
                  <a:gd name="T60" fmla="*/ 0 w 1571"/>
                  <a:gd name="T61" fmla="*/ 0 h 982"/>
                  <a:gd name="T62" fmla="*/ 0 w 1571"/>
                  <a:gd name="T63" fmla="*/ 0 h 982"/>
                  <a:gd name="T64" fmla="*/ 0 w 1571"/>
                  <a:gd name="T65" fmla="*/ 0 h 982"/>
                  <a:gd name="T66" fmla="*/ 0 w 1571"/>
                  <a:gd name="T67" fmla="*/ 0 h 982"/>
                  <a:gd name="T68" fmla="*/ 0 w 1571"/>
                  <a:gd name="T69" fmla="*/ 0 h 982"/>
                  <a:gd name="T70" fmla="*/ 0 w 1571"/>
                  <a:gd name="T71" fmla="*/ 0 h 982"/>
                  <a:gd name="T72" fmla="*/ 0 w 1571"/>
                  <a:gd name="T73" fmla="*/ 0 h 982"/>
                  <a:gd name="T74" fmla="*/ 0 w 1571"/>
                  <a:gd name="T75" fmla="*/ 0 h 982"/>
                  <a:gd name="T76" fmla="*/ 0 w 1571"/>
                  <a:gd name="T77" fmla="*/ 0 h 98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571"/>
                  <a:gd name="T118" fmla="*/ 0 h 982"/>
                  <a:gd name="T119" fmla="*/ 1571 w 1571"/>
                  <a:gd name="T120" fmla="*/ 982 h 98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571" h="982">
                    <a:moveTo>
                      <a:pt x="1066" y="659"/>
                    </a:moveTo>
                    <a:lnTo>
                      <a:pt x="990" y="725"/>
                    </a:lnTo>
                    <a:lnTo>
                      <a:pt x="1127" y="853"/>
                    </a:lnTo>
                    <a:lnTo>
                      <a:pt x="1092" y="965"/>
                    </a:lnTo>
                    <a:lnTo>
                      <a:pt x="1072" y="977"/>
                    </a:lnTo>
                    <a:lnTo>
                      <a:pt x="1046" y="982"/>
                    </a:lnTo>
                    <a:lnTo>
                      <a:pt x="1019" y="972"/>
                    </a:lnTo>
                    <a:lnTo>
                      <a:pt x="1002" y="952"/>
                    </a:lnTo>
                    <a:lnTo>
                      <a:pt x="997" y="925"/>
                    </a:lnTo>
                    <a:lnTo>
                      <a:pt x="972" y="934"/>
                    </a:lnTo>
                    <a:lnTo>
                      <a:pt x="918" y="926"/>
                    </a:lnTo>
                    <a:lnTo>
                      <a:pt x="862" y="905"/>
                    </a:lnTo>
                    <a:lnTo>
                      <a:pt x="835" y="925"/>
                    </a:lnTo>
                    <a:lnTo>
                      <a:pt x="803" y="946"/>
                    </a:lnTo>
                    <a:lnTo>
                      <a:pt x="771" y="941"/>
                    </a:lnTo>
                    <a:lnTo>
                      <a:pt x="757" y="925"/>
                    </a:lnTo>
                    <a:lnTo>
                      <a:pt x="744" y="893"/>
                    </a:lnTo>
                    <a:lnTo>
                      <a:pt x="699" y="905"/>
                    </a:lnTo>
                    <a:lnTo>
                      <a:pt x="659" y="893"/>
                    </a:lnTo>
                    <a:lnTo>
                      <a:pt x="647" y="853"/>
                    </a:lnTo>
                    <a:lnTo>
                      <a:pt x="646" y="822"/>
                    </a:lnTo>
                    <a:lnTo>
                      <a:pt x="659" y="788"/>
                    </a:lnTo>
                    <a:lnTo>
                      <a:pt x="651" y="796"/>
                    </a:lnTo>
                    <a:lnTo>
                      <a:pt x="604" y="824"/>
                    </a:lnTo>
                    <a:lnTo>
                      <a:pt x="563" y="847"/>
                    </a:lnTo>
                    <a:lnTo>
                      <a:pt x="507" y="853"/>
                    </a:lnTo>
                    <a:lnTo>
                      <a:pt x="472" y="840"/>
                    </a:lnTo>
                    <a:lnTo>
                      <a:pt x="466" y="809"/>
                    </a:lnTo>
                    <a:lnTo>
                      <a:pt x="490" y="738"/>
                    </a:lnTo>
                    <a:lnTo>
                      <a:pt x="407" y="780"/>
                    </a:lnTo>
                    <a:lnTo>
                      <a:pt x="310" y="805"/>
                    </a:lnTo>
                    <a:lnTo>
                      <a:pt x="247" y="805"/>
                    </a:lnTo>
                    <a:lnTo>
                      <a:pt x="217" y="787"/>
                    </a:lnTo>
                    <a:lnTo>
                      <a:pt x="211" y="762"/>
                    </a:lnTo>
                    <a:lnTo>
                      <a:pt x="215" y="738"/>
                    </a:lnTo>
                    <a:lnTo>
                      <a:pt x="179" y="738"/>
                    </a:lnTo>
                    <a:lnTo>
                      <a:pt x="141" y="725"/>
                    </a:lnTo>
                    <a:lnTo>
                      <a:pt x="125" y="701"/>
                    </a:lnTo>
                    <a:lnTo>
                      <a:pt x="125" y="676"/>
                    </a:lnTo>
                    <a:lnTo>
                      <a:pt x="128" y="646"/>
                    </a:lnTo>
                    <a:lnTo>
                      <a:pt x="83" y="658"/>
                    </a:lnTo>
                    <a:lnTo>
                      <a:pt x="32" y="658"/>
                    </a:lnTo>
                    <a:lnTo>
                      <a:pt x="9" y="646"/>
                    </a:lnTo>
                    <a:lnTo>
                      <a:pt x="0" y="614"/>
                    </a:lnTo>
                    <a:lnTo>
                      <a:pt x="17" y="588"/>
                    </a:lnTo>
                    <a:lnTo>
                      <a:pt x="39" y="560"/>
                    </a:lnTo>
                    <a:lnTo>
                      <a:pt x="63" y="536"/>
                    </a:lnTo>
                    <a:lnTo>
                      <a:pt x="38" y="502"/>
                    </a:lnTo>
                    <a:lnTo>
                      <a:pt x="39" y="455"/>
                    </a:lnTo>
                    <a:lnTo>
                      <a:pt x="52" y="418"/>
                    </a:lnTo>
                    <a:lnTo>
                      <a:pt x="83" y="386"/>
                    </a:lnTo>
                    <a:lnTo>
                      <a:pt x="143" y="350"/>
                    </a:lnTo>
                    <a:lnTo>
                      <a:pt x="283" y="301"/>
                    </a:lnTo>
                    <a:lnTo>
                      <a:pt x="447" y="277"/>
                    </a:lnTo>
                    <a:lnTo>
                      <a:pt x="419" y="258"/>
                    </a:lnTo>
                    <a:lnTo>
                      <a:pt x="414" y="227"/>
                    </a:lnTo>
                    <a:lnTo>
                      <a:pt x="419" y="197"/>
                    </a:lnTo>
                    <a:lnTo>
                      <a:pt x="475" y="159"/>
                    </a:lnTo>
                    <a:lnTo>
                      <a:pt x="582" y="121"/>
                    </a:lnTo>
                    <a:lnTo>
                      <a:pt x="1092" y="298"/>
                    </a:lnTo>
                    <a:lnTo>
                      <a:pt x="1196" y="458"/>
                    </a:lnTo>
                    <a:lnTo>
                      <a:pt x="1196" y="394"/>
                    </a:lnTo>
                    <a:lnTo>
                      <a:pt x="1130" y="200"/>
                    </a:lnTo>
                    <a:lnTo>
                      <a:pt x="1142" y="117"/>
                    </a:lnTo>
                    <a:lnTo>
                      <a:pt x="1189" y="211"/>
                    </a:lnTo>
                    <a:lnTo>
                      <a:pt x="1189" y="78"/>
                    </a:lnTo>
                    <a:lnTo>
                      <a:pt x="1247" y="53"/>
                    </a:lnTo>
                    <a:lnTo>
                      <a:pt x="1259" y="107"/>
                    </a:lnTo>
                    <a:lnTo>
                      <a:pt x="1292" y="74"/>
                    </a:lnTo>
                    <a:lnTo>
                      <a:pt x="1286" y="31"/>
                    </a:lnTo>
                    <a:lnTo>
                      <a:pt x="1344" y="26"/>
                    </a:lnTo>
                    <a:lnTo>
                      <a:pt x="1370" y="354"/>
                    </a:lnTo>
                    <a:lnTo>
                      <a:pt x="1410" y="347"/>
                    </a:lnTo>
                    <a:lnTo>
                      <a:pt x="1422" y="0"/>
                    </a:lnTo>
                    <a:lnTo>
                      <a:pt x="1571" y="26"/>
                    </a:lnTo>
                    <a:lnTo>
                      <a:pt x="1481" y="503"/>
                    </a:lnTo>
                    <a:lnTo>
                      <a:pt x="1489" y="659"/>
                    </a:lnTo>
                    <a:lnTo>
                      <a:pt x="1066" y="659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80" name="Freeform 134"/>
              <p:cNvSpPr>
                <a:spLocks/>
              </p:cNvSpPr>
              <p:nvPr/>
            </p:nvSpPr>
            <p:spPr bwMode="auto">
              <a:xfrm>
                <a:off x="2154" y="2197"/>
                <a:ext cx="472" cy="430"/>
              </a:xfrm>
              <a:custGeom>
                <a:avLst/>
                <a:gdLst>
                  <a:gd name="T0" fmla="*/ 0 w 1418"/>
                  <a:gd name="T1" fmla="*/ 0 h 1290"/>
                  <a:gd name="T2" fmla="*/ 0 w 1418"/>
                  <a:gd name="T3" fmla="*/ 0 h 1290"/>
                  <a:gd name="T4" fmla="*/ 0 w 1418"/>
                  <a:gd name="T5" fmla="*/ 0 h 1290"/>
                  <a:gd name="T6" fmla="*/ 0 w 1418"/>
                  <a:gd name="T7" fmla="*/ 0 h 1290"/>
                  <a:gd name="T8" fmla="*/ 0 w 1418"/>
                  <a:gd name="T9" fmla="*/ 0 h 1290"/>
                  <a:gd name="T10" fmla="*/ 0 w 1418"/>
                  <a:gd name="T11" fmla="*/ 0 h 1290"/>
                  <a:gd name="T12" fmla="*/ 0 w 1418"/>
                  <a:gd name="T13" fmla="*/ 0 h 1290"/>
                  <a:gd name="T14" fmla="*/ 0 w 1418"/>
                  <a:gd name="T15" fmla="*/ 0 h 1290"/>
                  <a:gd name="T16" fmla="*/ 0 w 1418"/>
                  <a:gd name="T17" fmla="*/ 0 h 1290"/>
                  <a:gd name="T18" fmla="*/ 0 w 1418"/>
                  <a:gd name="T19" fmla="*/ 0 h 1290"/>
                  <a:gd name="T20" fmla="*/ 0 w 1418"/>
                  <a:gd name="T21" fmla="*/ 0 h 1290"/>
                  <a:gd name="T22" fmla="*/ 0 w 1418"/>
                  <a:gd name="T23" fmla="*/ 0 h 1290"/>
                  <a:gd name="T24" fmla="*/ 0 w 1418"/>
                  <a:gd name="T25" fmla="*/ 0 h 1290"/>
                  <a:gd name="T26" fmla="*/ 0 w 1418"/>
                  <a:gd name="T27" fmla="*/ 0 h 1290"/>
                  <a:gd name="T28" fmla="*/ 0 w 1418"/>
                  <a:gd name="T29" fmla="*/ 0 h 1290"/>
                  <a:gd name="T30" fmla="*/ 0 w 1418"/>
                  <a:gd name="T31" fmla="*/ 0 h 1290"/>
                  <a:gd name="T32" fmla="*/ 0 w 1418"/>
                  <a:gd name="T33" fmla="*/ 0 h 1290"/>
                  <a:gd name="T34" fmla="*/ 0 w 1418"/>
                  <a:gd name="T35" fmla="*/ 0 h 1290"/>
                  <a:gd name="T36" fmla="*/ 0 w 1418"/>
                  <a:gd name="T37" fmla="*/ 0 h 1290"/>
                  <a:gd name="T38" fmla="*/ 0 w 1418"/>
                  <a:gd name="T39" fmla="*/ 0 h 1290"/>
                  <a:gd name="T40" fmla="*/ 0 w 1418"/>
                  <a:gd name="T41" fmla="*/ 0 h 1290"/>
                  <a:gd name="T42" fmla="*/ 0 w 1418"/>
                  <a:gd name="T43" fmla="*/ 0 h 1290"/>
                  <a:gd name="T44" fmla="*/ 0 w 1418"/>
                  <a:gd name="T45" fmla="*/ 0 h 1290"/>
                  <a:gd name="T46" fmla="*/ 0 w 1418"/>
                  <a:gd name="T47" fmla="*/ 0 h 1290"/>
                  <a:gd name="T48" fmla="*/ 0 w 1418"/>
                  <a:gd name="T49" fmla="*/ 0 h 1290"/>
                  <a:gd name="T50" fmla="*/ 0 w 1418"/>
                  <a:gd name="T51" fmla="*/ 0 h 1290"/>
                  <a:gd name="T52" fmla="*/ 0 w 1418"/>
                  <a:gd name="T53" fmla="*/ 0 h 1290"/>
                  <a:gd name="T54" fmla="*/ 0 w 1418"/>
                  <a:gd name="T55" fmla="*/ 0 h 1290"/>
                  <a:gd name="T56" fmla="*/ 0 w 1418"/>
                  <a:gd name="T57" fmla="*/ 0 h 1290"/>
                  <a:gd name="T58" fmla="*/ 0 w 1418"/>
                  <a:gd name="T59" fmla="*/ 0 h 1290"/>
                  <a:gd name="T60" fmla="*/ 0 w 1418"/>
                  <a:gd name="T61" fmla="*/ 0 h 1290"/>
                  <a:gd name="T62" fmla="*/ 0 w 1418"/>
                  <a:gd name="T63" fmla="*/ 0 h 1290"/>
                  <a:gd name="T64" fmla="*/ 0 w 1418"/>
                  <a:gd name="T65" fmla="*/ 0 h 1290"/>
                  <a:gd name="T66" fmla="*/ 0 w 1418"/>
                  <a:gd name="T67" fmla="*/ 0 h 1290"/>
                  <a:gd name="T68" fmla="*/ 0 w 1418"/>
                  <a:gd name="T69" fmla="*/ 0 h 1290"/>
                  <a:gd name="T70" fmla="*/ 0 w 1418"/>
                  <a:gd name="T71" fmla="*/ 0 h 1290"/>
                  <a:gd name="T72" fmla="*/ 0 w 1418"/>
                  <a:gd name="T73" fmla="*/ 0 h 1290"/>
                  <a:gd name="T74" fmla="*/ 0 w 1418"/>
                  <a:gd name="T75" fmla="*/ 0 h 1290"/>
                  <a:gd name="T76" fmla="*/ 0 w 1418"/>
                  <a:gd name="T77" fmla="*/ 0 h 1290"/>
                  <a:gd name="T78" fmla="*/ 0 w 1418"/>
                  <a:gd name="T79" fmla="*/ 0 h 1290"/>
                  <a:gd name="T80" fmla="*/ 0 w 1418"/>
                  <a:gd name="T81" fmla="*/ 0 h 1290"/>
                  <a:gd name="T82" fmla="*/ 0 w 1418"/>
                  <a:gd name="T83" fmla="*/ 0 h 1290"/>
                  <a:gd name="T84" fmla="*/ 0 w 1418"/>
                  <a:gd name="T85" fmla="*/ 0 h 1290"/>
                  <a:gd name="T86" fmla="*/ 0 w 1418"/>
                  <a:gd name="T87" fmla="*/ 0 h 1290"/>
                  <a:gd name="T88" fmla="*/ 0 w 1418"/>
                  <a:gd name="T89" fmla="*/ 0 h 1290"/>
                  <a:gd name="T90" fmla="*/ 0 w 1418"/>
                  <a:gd name="T91" fmla="*/ 0 h 1290"/>
                  <a:gd name="T92" fmla="*/ 0 w 1418"/>
                  <a:gd name="T93" fmla="*/ 0 h 129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418"/>
                  <a:gd name="T142" fmla="*/ 0 h 1290"/>
                  <a:gd name="T143" fmla="*/ 1418 w 1418"/>
                  <a:gd name="T144" fmla="*/ 1290 h 129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418" h="1290">
                    <a:moveTo>
                      <a:pt x="0" y="1102"/>
                    </a:moveTo>
                    <a:lnTo>
                      <a:pt x="168" y="935"/>
                    </a:lnTo>
                    <a:lnTo>
                      <a:pt x="176" y="902"/>
                    </a:lnTo>
                    <a:lnTo>
                      <a:pt x="212" y="835"/>
                    </a:lnTo>
                    <a:lnTo>
                      <a:pt x="280" y="767"/>
                    </a:lnTo>
                    <a:lnTo>
                      <a:pt x="268" y="770"/>
                    </a:lnTo>
                    <a:lnTo>
                      <a:pt x="238" y="770"/>
                    </a:lnTo>
                    <a:lnTo>
                      <a:pt x="212" y="757"/>
                    </a:lnTo>
                    <a:lnTo>
                      <a:pt x="196" y="731"/>
                    </a:lnTo>
                    <a:lnTo>
                      <a:pt x="196" y="701"/>
                    </a:lnTo>
                    <a:lnTo>
                      <a:pt x="59" y="714"/>
                    </a:lnTo>
                    <a:lnTo>
                      <a:pt x="189" y="558"/>
                    </a:lnTo>
                    <a:lnTo>
                      <a:pt x="98" y="558"/>
                    </a:lnTo>
                    <a:lnTo>
                      <a:pt x="39" y="518"/>
                    </a:lnTo>
                    <a:lnTo>
                      <a:pt x="35" y="515"/>
                    </a:lnTo>
                    <a:lnTo>
                      <a:pt x="20" y="476"/>
                    </a:lnTo>
                    <a:lnTo>
                      <a:pt x="28" y="440"/>
                    </a:lnTo>
                    <a:lnTo>
                      <a:pt x="59" y="403"/>
                    </a:lnTo>
                    <a:lnTo>
                      <a:pt x="92" y="383"/>
                    </a:lnTo>
                    <a:lnTo>
                      <a:pt x="149" y="81"/>
                    </a:lnTo>
                    <a:lnTo>
                      <a:pt x="228" y="134"/>
                    </a:lnTo>
                    <a:lnTo>
                      <a:pt x="149" y="371"/>
                    </a:lnTo>
                    <a:lnTo>
                      <a:pt x="214" y="371"/>
                    </a:lnTo>
                    <a:lnTo>
                      <a:pt x="280" y="383"/>
                    </a:lnTo>
                    <a:lnTo>
                      <a:pt x="323" y="312"/>
                    </a:lnTo>
                    <a:lnTo>
                      <a:pt x="303" y="308"/>
                    </a:lnTo>
                    <a:lnTo>
                      <a:pt x="271" y="292"/>
                    </a:lnTo>
                    <a:lnTo>
                      <a:pt x="263" y="263"/>
                    </a:lnTo>
                    <a:lnTo>
                      <a:pt x="259" y="240"/>
                    </a:lnTo>
                    <a:lnTo>
                      <a:pt x="280" y="201"/>
                    </a:lnTo>
                    <a:lnTo>
                      <a:pt x="304" y="175"/>
                    </a:lnTo>
                    <a:lnTo>
                      <a:pt x="648" y="19"/>
                    </a:lnTo>
                    <a:lnTo>
                      <a:pt x="733" y="0"/>
                    </a:lnTo>
                    <a:lnTo>
                      <a:pt x="834" y="24"/>
                    </a:lnTo>
                    <a:lnTo>
                      <a:pt x="858" y="60"/>
                    </a:lnTo>
                    <a:lnTo>
                      <a:pt x="855" y="109"/>
                    </a:lnTo>
                    <a:lnTo>
                      <a:pt x="947" y="122"/>
                    </a:lnTo>
                    <a:lnTo>
                      <a:pt x="983" y="134"/>
                    </a:lnTo>
                    <a:lnTo>
                      <a:pt x="995" y="164"/>
                    </a:lnTo>
                    <a:lnTo>
                      <a:pt x="989" y="209"/>
                    </a:lnTo>
                    <a:lnTo>
                      <a:pt x="1074" y="213"/>
                    </a:lnTo>
                    <a:lnTo>
                      <a:pt x="1166" y="239"/>
                    </a:lnTo>
                    <a:lnTo>
                      <a:pt x="1194" y="272"/>
                    </a:lnTo>
                    <a:lnTo>
                      <a:pt x="1174" y="306"/>
                    </a:lnTo>
                    <a:lnTo>
                      <a:pt x="1212" y="310"/>
                    </a:lnTo>
                    <a:lnTo>
                      <a:pt x="1234" y="319"/>
                    </a:lnTo>
                    <a:lnTo>
                      <a:pt x="1253" y="344"/>
                    </a:lnTo>
                    <a:lnTo>
                      <a:pt x="1246" y="376"/>
                    </a:lnTo>
                    <a:lnTo>
                      <a:pt x="1219" y="400"/>
                    </a:lnTo>
                    <a:lnTo>
                      <a:pt x="1194" y="408"/>
                    </a:lnTo>
                    <a:lnTo>
                      <a:pt x="1202" y="408"/>
                    </a:lnTo>
                    <a:lnTo>
                      <a:pt x="1219" y="408"/>
                    </a:lnTo>
                    <a:lnTo>
                      <a:pt x="1236" y="421"/>
                    </a:lnTo>
                    <a:lnTo>
                      <a:pt x="1246" y="439"/>
                    </a:lnTo>
                    <a:lnTo>
                      <a:pt x="1246" y="454"/>
                    </a:lnTo>
                    <a:lnTo>
                      <a:pt x="1234" y="474"/>
                    </a:lnTo>
                    <a:lnTo>
                      <a:pt x="1214" y="487"/>
                    </a:lnTo>
                    <a:lnTo>
                      <a:pt x="1273" y="474"/>
                    </a:lnTo>
                    <a:lnTo>
                      <a:pt x="1326" y="478"/>
                    </a:lnTo>
                    <a:lnTo>
                      <a:pt x="1374" y="503"/>
                    </a:lnTo>
                    <a:lnTo>
                      <a:pt x="1396" y="532"/>
                    </a:lnTo>
                    <a:lnTo>
                      <a:pt x="1390" y="584"/>
                    </a:lnTo>
                    <a:lnTo>
                      <a:pt x="1350" y="630"/>
                    </a:lnTo>
                    <a:lnTo>
                      <a:pt x="1394" y="625"/>
                    </a:lnTo>
                    <a:lnTo>
                      <a:pt x="1418" y="644"/>
                    </a:lnTo>
                    <a:lnTo>
                      <a:pt x="1418" y="680"/>
                    </a:lnTo>
                    <a:lnTo>
                      <a:pt x="1388" y="724"/>
                    </a:lnTo>
                    <a:lnTo>
                      <a:pt x="1273" y="791"/>
                    </a:lnTo>
                    <a:lnTo>
                      <a:pt x="1326" y="791"/>
                    </a:lnTo>
                    <a:lnTo>
                      <a:pt x="1357" y="798"/>
                    </a:lnTo>
                    <a:lnTo>
                      <a:pt x="1363" y="835"/>
                    </a:lnTo>
                    <a:lnTo>
                      <a:pt x="1344" y="871"/>
                    </a:lnTo>
                    <a:lnTo>
                      <a:pt x="1320" y="902"/>
                    </a:lnTo>
                    <a:lnTo>
                      <a:pt x="1282" y="922"/>
                    </a:lnTo>
                    <a:lnTo>
                      <a:pt x="1190" y="934"/>
                    </a:lnTo>
                    <a:lnTo>
                      <a:pt x="1052" y="935"/>
                    </a:lnTo>
                    <a:lnTo>
                      <a:pt x="954" y="907"/>
                    </a:lnTo>
                    <a:lnTo>
                      <a:pt x="929" y="889"/>
                    </a:lnTo>
                    <a:lnTo>
                      <a:pt x="840" y="916"/>
                    </a:lnTo>
                    <a:lnTo>
                      <a:pt x="718" y="928"/>
                    </a:lnTo>
                    <a:lnTo>
                      <a:pt x="643" y="922"/>
                    </a:lnTo>
                    <a:lnTo>
                      <a:pt x="604" y="902"/>
                    </a:lnTo>
                    <a:lnTo>
                      <a:pt x="604" y="882"/>
                    </a:lnTo>
                    <a:lnTo>
                      <a:pt x="582" y="890"/>
                    </a:lnTo>
                    <a:lnTo>
                      <a:pt x="541" y="888"/>
                    </a:lnTo>
                    <a:lnTo>
                      <a:pt x="507" y="866"/>
                    </a:lnTo>
                    <a:lnTo>
                      <a:pt x="487" y="829"/>
                    </a:lnTo>
                    <a:lnTo>
                      <a:pt x="491" y="787"/>
                    </a:lnTo>
                    <a:lnTo>
                      <a:pt x="513" y="751"/>
                    </a:lnTo>
                    <a:lnTo>
                      <a:pt x="387" y="778"/>
                    </a:lnTo>
                    <a:lnTo>
                      <a:pt x="281" y="851"/>
                    </a:lnTo>
                    <a:lnTo>
                      <a:pt x="231" y="916"/>
                    </a:lnTo>
                    <a:lnTo>
                      <a:pt x="208" y="986"/>
                    </a:lnTo>
                    <a:lnTo>
                      <a:pt x="4" y="1290"/>
                    </a:lnTo>
                    <a:lnTo>
                      <a:pt x="0" y="1102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81" name="Freeform 135"/>
              <p:cNvSpPr>
                <a:spLocks/>
              </p:cNvSpPr>
              <p:nvPr/>
            </p:nvSpPr>
            <p:spPr bwMode="auto">
              <a:xfrm>
                <a:off x="1839" y="1731"/>
                <a:ext cx="897" cy="580"/>
              </a:xfrm>
              <a:custGeom>
                <a:avLst/>
                <a:gdLst>
                  <a:gd name="T0" fmla="*/ 0 w 2692"/>
                  <a:gd name="T1" fmla="*/ 0 h 1738"/>
                  <a:gd name="T2" fmla="*/ 0 w 2692"/>
                  <a:gd name="T3" fmla="*/ 0 h 1738"/>
                  <a:gd name="T4" fmla="*/ 0 w 2692"/>
                  <a:gd name="T5" fmla="*/ 0 h 1738"/>
                  <a:gd name="T6" fmla="*/ 0 w 2692"/>
                  <a:gd name="T7" fmla="*/ 0 h 1738"/>
                  <a:gd name="T8" fmla="*/ 0 w 2692"/>
                  <a:gd name="T9" fmla="*/ 0 h 1738"/>
                  <a:gd name="T10" fmla="*/ 0 w 2692"/>
                  <a:gd name="T11" fmla="*/ 0 h 1738"/>
                  <a:gd name="T12" fmla="*/ 0 w 2692"/>
                  <a:gd name="T13" fmla="*/ 0 h 1738"/>
                  <a:gd name="T14" fmla="*/ 0 w 2692"/>
                  <a:gd name="T15" fmla="*/ 0 h 1738"/>
                  <a:gd name="T16" fmla="*/ 0 w 2692"/>
                  <a:gd name="T17" fmla="*/ 0 h 1738"/>
                  <a:gd name="T18" fmla="*/ 0 w 2692"/>
                  <a:gd name="T19" fmla="*/ 0 h 1738"/>
                  <a:gd name="T20" fmla="*/ 0 w 2692"/>
                  <a:gd name="T21" fmla="*/ 0 h 1738"/>
                  <a:gd name="T22" fmla="*/ 0 w 2692"/>
                  <a:gd name="T23" fmla="*/ 0 h 1738"/>
                  <a:gd name="T24" fmla="*/ 0 w 2692"/>
                  <a:gd name="T25" fmla="*/ 0 h 1738"/>
                  <a:gd name="T26" fmla="*/ 0 w 2692"/>
                  <a:gd name="T27" fmla="*/ 0 h 1738"/>
                  <a:gd name="T28" fmla="*/ 0 w 2692"/>
                  <a:gd name="T29" fmla="*/ 0 h 1738"/>
                  <a:gd name="T30" fmla="*/ 0 w 2692"/>
                  <a:gd name="T31" fmla="*/ 0 h 1738"/>
                  <a:gd name="T32" fmla="*/ 0 w 2692"/>
                  <a:gd name="T33" fmla="*/ 0 h 1738"/>
                  <a:gd name="T34" fmla="*/ 0 w 2692"/>
                  <a:gd name="T35" fmla="*/ 0 h 1738"/>
                  <a:gd name="T36" fmla="*/ 0 w 2692"/>
                  <a:gd name="T37" fmla="*/ 0 h 1738"/>
                  <a:gd name="T38" fmla="*/ 0 w 2692"/>
                  <a:gd name="T39" fmla="*/ 0 h 1738"/>
                  <a:gd name="T40" fmla="*/ 0 w 2692"/>
                  <a:gd name="T41" fmla="*/ 0 h 1738"/>
                  <a:gd name="T42" fmla="*/ 0 w 2692"/>
                  <a:gd name="T43" fmla="*/ 0 h 1738"/>
                  <a:gd name="T44" fmla="*/ 0 w 2692"/>
                  <a:gd name="T45" fmla="*/ 0 h 1738"/>
                  <a:gd name="T46" fmla="*/ 0 w 2692"/>
                  <a:gd name="T47" fmla="*/ 0 h 1738"/>
                  <a:gd name="T48" fmla="*/ 0 w 2692"/>
                  <a:gd name="T49" fmla="*/ 0 h 1738"/>
                  <a:gd name="T50" fmla="*/ 0 w 2692"/>
                  <a:gd name="T51" fmla="*/ 0 h 1738"/>
                  <a:gd name="T52" fmla="*/ 0 w 2692"/>
                  <a:gd name="T53" fmla="*/ 0 h 1738"/>
                  <a:gd name="T54" fmla="*/ 0 w 2692"/>
                  <a:gd name="T55" fmla="*/ 0 h 1738"/>
                  <a:gd name="T56" fmla="*/ 0 w 2692"/>
                  <a:gd name="T57" fmla="*/ 0 h 1738"/>
                  <a:gd name="T58" fmla="*/ 0 w 2692"/>
                  <a:gd name="T59" fmla="*/ 0 h 1738"/>
                  <a:gd name="T60" fmla="*/ 0 w 2692"/>
                  <a:gd name="T61" fmla="*/ 0 h 1738"/>
                  <a:gd name="T62" fmla="*/ 0 w 2692"/>
                  <a:gd name="T63" fmla="*/ 0 h 1738"/>
                  <a:gd name="T64" fmla="*/ 0 w 2692"/>
                  <a:gd name="T65" fmla="*/ 0 h 1738"/>
                  <a:gd name="T66" fmla="*/ 0 w 2692"/>
                  <a:gd name="T67" fmla="*/ 0 h 1738"/>
                  <a:gd name="T68" fmla="*/ 0 w 2692"/>
                  <a:gd name="T69" fmla="*/ 0 h 1738"/>
                  <a:gd name="T70" fmla="*/ 0 w 2692"/>
                  <a:gd name="T71" fmla="*/ 0 h 1738"/>
                  <a:gd name="T72" fmla="*/ 0 w 2692"/>
                  <a:gd name="T73" fmla="*/ 0 h 1738"/>
                  <a:gd name="T74" fmla="*/ 0 w 2692"/>
                  <a:gd name="T75" fmla="*/ 0 h 1738"/>
                  <a:gd name="T76" fmla="*/ 0 w 2692"/>
                  <a:gd name="T77" fmla="*/ 0 h 1738"/>
                  <a:gd name="T78" fmla="*/ 0 w 2692"/>
                  <a:gd name="T79" fmla="*/ 0 h 1738"/>
                  <a:gd name="T80" fmla="*/ 0 w 2692"/>
                  <a:gd name="T81" fmla="*/ 0 h 1738"/>
                  <a:gd name="T82" fmla="*/ 0 w 2692"/>
                  <a:gd name="T83" fmla="*/ 0 h 1738"/>
                  <a:gd name="T84" fmla="*/ 0 w 2692"/>
                  <a:gd name="T85" fmla="*/ 0 h 1738"/>
                  <a:gd name="T86" fmla="*/ 0 w 2692"/>
                  <a:gd name="T87" fmla="*/ 0 h 1738"/>
                  <a:gd name="T88" fmla="*/ 0 w 2692"/>
                  <a:gd name="T89" fmla="*/ 0 h 1738"/>
                  <a:gd name="T90" fmla="*/ 0 w 2692"/>
                  <a:gd name="T91" fmla="*/ 0 h 1738"/>
                  <a:gd name="T92" fmla="*/ 0 w 2692"/>
                  <a:gd name="T93" fmla="*/ 0 h 1738"/>
                  <a:gd name="T94" fmla="*/ 0 w 2692"/>
                  <a:gd name="T95" fmla="*/ 0 h 1738"/>
                  <a:gd name="T96" fmla="*/ 0 w 2692"/>
                  <a:gd name="T97" fmla="*/ 0 h 1738"/>
                  <a:gd name="T98" fmla="*/ 0 w 2692"/>
                  <a:gd name="T99" fmla="*/ 0 h 173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692"/>
                  <a:gd name="T151" fmla="*/ 0 h 1738"/>
                  <a:gd name="T152" fmla="*/ 2692 w 2692"/>
                  <a:gd name="T153" fmla="*/ 1738 h 173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692" h="1738">
                    <a:moveTo>
                      <a:pt x="0" y="1561"/>
                    </a:moveTo>
                    <a:lnTo>
                      <a:pt x="510" y="1738"/>
                    </a:lnTo>
                    <a:lnTo>
                      <a:pt x="548" y="1640"/>
                    </a:lnTo>
                    <a:lnTo>
                      <a:pt x="560" y="1557"/>
                    </a:lnTo>
                    <a:lnTo>
                      <a:pt x="607" y="1518"/>
                    </a:lnTo>
                    <a:lnTo>
                      <a:pt x="665" y="1493"/>
                    </a:lnTo>
                    <a:lnTo>
                      <a:pt x="704" y="1471"/>
                    </a:lnTo>
                    <a:lnTo>
                      <a:pt x="762" y="1466"/>
                    </a:lnTo>
                    <a:lnTo>
                      <a:pt x="776" y="1451"/>
                    </a:lnTo>
                    <a:lnTo>
                      <a:pt x="808" y="1437"/>
                    </a:lnTo>
                    <a:lnTo>
                      <a:pt x="840" y="1440"/>
                    </a:lnTo>
                    <a:lnTo>
                      <a:pt x="989" y="1466"/>
                    </a:lnTo>
                    <a:lnTo>
                      <a:pt x="1093" y="1479"/>
                    </a:lnTo>
                    <a:lnTo>
                      <a:pt x="1172" y="1532"/>
                    </a:lnTo>
                    <a:lnTo>
                      <a:pt x="1248" y="1573"/>
                    </a:lnTo>
                    <a:lnTo>
                      <a:pt x="1592" y="1417"/>
                    </a:lnTo>
                    <a:lnTo>
                      <a:pt x="1639" y="1400"/>
                    </a:lnTo>
                    <a:lnTo>
                      <a:pt x="1674" y="1382"/>
                    </a:lnTo>
                    <a:lnTo>
                      <a:pt x="1710" y="1343"/>
                    </a:lnTo>
                    <a:lnTo>
                      <a:pt x="1716" y="1304"/>
                    </a:lnTo>
                    <a:lnTo>
                      <a:pt x="1697" y="1265"/>
                    </a:lnTo>
                    <a:lnTo>
                      <a:pt x="1646" y="1245"/>
                    </a:lnTo>
                    <a:lnTo>
                      <a:pt x="1682" y="1227"/>
                    </a:lnTo>
                    <a:lnTo>
                      <a:pt x="1704" y="1191"/>
                    </a:lnTo>
                    <a:lnTo>
                      <a:pt x="1705" y="1151"/>
                    </a:lnTo>
                    <a:lnTo>
                      <a:pt x="1704" y="1142"/>
                    </a:lnTo>
                    <a:lnTo>
                      <a:pt x="1783" y="1136"/>
                    </a:lnTo>
                    <a:lnTo>
                      <a:pt x="1848" y="1091"/>
                    </a:lnTo>
                    <a:lnTo>
                      <a:pt x="1873" y="1051"/>
                    </a:lnTo>
                    <a:lnTo>
                      <a:pt x="2036" y="1055"/>
                    </a:lnTo>
                    <a:lnTo>
                      <a:pt x="2112" y="1039"/>
                    </a:lnTo>
                    <a:lnTo>
                      <a:pt x="2182" y="1037"/>
                    </a:lnTo>
                    <a:lnTo>
                      <a:pt x="2294" y="1077"/>
                    </a:lnTo>
                    <a:lnTo>
                      <a:pt x="2398" y="1194"/>
                    </a:lnTo>
                    <a:lnTo>
                      <a:pt x="2490" y="1272"/>
                    </a:lnTo>
                    <a:lnTo>
                      <a:pt x="2580" y="1297"/>
                    </a:lnTo>
                    <a:lnTo>
                      <a:pt x="2638" y="1310"/>
                    </a:lnTo>
                    <a:lnTo>
                      <a:pt x="2678" y="1297"/>
                    </a:lnTo>
                    <a:lnTo>
                      <a:pt x="2692" y="1242"/>
                    </a:lnTo>
                    <a:lnTo>
                      <a:pt x="2676" y="1193"/>
                    </a:lnTo>
                    <a:lnTo>
                      <a:pt x="2638" y="1160"/>
                    </a:lnTo>
                    <a:lnTo>
                      <a:pt x="2670" y="1118"/>
                    </a:lnTo>
                    <a:lnTo>
                      <a:pt x="2678" y="1069"/>
                    </a:lnTo>
                    <a:lnTo>
                      <a:pt x="2652" y="1032"/>
                    </a:lnTo>
                    <a:lnTo>
                      <a:pt x="2613" y="1005"/>
                    </a:lnTo>
                    <a:lnTo>
                      <a:pt x="2649" y="986"/>
                    </a:lnTo>
                    <a:lnTo>
                      <a:pt x="2667" y="971"/>
                    </a:lnTo>
                    <a:lnTo>
                      <a:pt x="2673" y="945"/>
                    </a:lnTo>
                    <a:lnTo>
                      <a:pt x="2667" y="921"/>
                    </a:lnTo>
                    <a:lnTo>
                      <a:pt x="2650" y="905"/>
                    </a:lnTo>
                    <a:lnTo>
                      <a:pt x="2613" y="888"/>
                    </a:lnTo>
                    <a:lnTo>
                      <a:pt x="2490" y="895"/>
                    </a:lnTo>
                    <a:lnTo>
                      <a:pt x="2450" y="895"/>
                    </a:lnTo>
                    <a:lnTo>
                      <a:pt x="2522" y="847"/>
                    </a:lnTo>
                    <a:lnTo>
                      <a:pt x="2572" y="792"/>
                    </a:lnTo>
                    <a:lnTo>
                      <a:pt x="2584" y="723"/>
                    </a:lnTo>
                    <a:lnTo>
                      <a:pt x="2577" y="662"/>
                    </a:lnTo>
                    <a:lnTo>
                      <a:pt x="2534" y="609"/>
                    </a:lnTo>
                    <a:lnTo>
                      <a:pt x="2462" y="596"/>
                    </a:lnTo>
                    <a:lnTo>
                      <a:pt x="2391" y="609"/>
                    </a:lnTo>
                    <a:lnTo>
                      <a:pt x="2334" y="649"/>
                    </a:lnTo>
                    <a:lnTo>
                      <a:pt x="2222" y="643"/>
                    </a:lnTo>
                    <a:lnTo>
                      <a:pt x="2103" y="656"/>
                    </a:lnTo>
                    <a:lnTo>
                      <a:pt x="2079" y="626"/>
                    </a:lnTo>
                    <a:lnTo>
                      <a:pt x="2018" y="606"/>
                    </a:lnTo>
                    <a:lnTo>
                      <a:pt x="1891" y="601"/>
                    </a:lnTo>
                    <a:lnTo>
                      <a:pt x="1795" y="617"/>
                    </a:lnTo>
                    <a:lnTo>
                      <a:pt x="1755" y="609"/>
                    </a:lnTo>
                    <a:lnTo>
                      <a:pt x="1709" y="614"/>
                    </a:lnTo>
                    <a:lnTo>
                      <a:pt x="1664" y="643"/>
                    </a:lnTo>
                    <a:lnTo>
                      <a:pt x="1641" y="690"/>
                    </a:lnTo>
                    <a:lnTo>
                      <a:pt x="1639" y="707"/>
                    </a:lnTo>
                    <a:lnTo>
                      <a:pt x="1502" y="751"/>
                    </a:lnTo>
                    <a:lnTo>
                      <a:pt x="1445" y="792"/>
                    </a:lnTo>
                    <a:lnTo>
                      <a:pt x="1476" y="727"/>
                    </a:lnTo>
                    <a:lnTo>
                      <a:pt x="1598" y="651"/>
                    </a:lnTo>
                    <a:lnTo>
                      <a:pt x="1697" y="519"/>
                    </a:lnTo>
                    <a:lnTo>
                      <a:pt x="1646" y="539"/>
                    </a:lnTo>
                    <a:lnTo>
                      <a:pt x="1595" y="601"/>
                    </a:lnTo>
                    <a:lnTo>
                      <a:pt x="1496" y="675"/>
                    </a:lnTo>
                    <a:lnTo>
                      <a:pt x="1489" y="603"/>
                    </a:lnTo>
                    <a:lnTo>
                      <a:pt x="1439" y="663"/>
                    </a:lnTo>
                    <a:lnTo>
                      <a:pt x="1386" y="837"/>
                    </a:lnTo>
                    <a:lnTo>
                      <a:pt x="1371" y="827"/>
                    </a:lnTo>
                    <a:lnTo>
                      <a:pt x="1355" y="824"/>
                    </a:lnTo>
                    <a:lnTo>
                      <a:pt x="1339" y="830"/>
                    </a:lnTo>
                    <a:lnTo>
                      <a:pt x="1333" y="837"/>
                    </a:lnTo>
                    <a:lnTo>
                      <a:pt x="1308" y="759"/>
                    </a:lnTo>
                    <a:lnTo>
                      <a:pt x="1008" y="649"/>
                    </a:lnTo>
                    <a:lnTo>
                      <a:pt x="912" y="546"/>
                    </a:lnTo>
                    <a:lnTo>
                      <a:pt x="788" y="410"/>
                    </a:lnTo>
                    <a:lnTo>
                      <a:pt x="860" y="662"/>
                    </a:lnTo>
                    <a:lnTo>
                      <a:pt x="756" y="702"/>
                    </a:lnTo>
                    <a:lnTo>
                      <a:pt x="788" y="410"/>
                    </a:lnTo>
                    <a:lnTo>
                      <a:pt x="954" y="0"/>
                    </a:lnTo>
                    <a:lnTo>
                      <a:pt x="312" y="169"/>
                    </a:lnTo>
                    <a:lnTo>
                      <a:pt x="292" y="201"/>
                    </a:lnTo>
                    <a:lnTo>
                      <a:pt x="201" y="811"/>
                    </a:lnTo>
                    <a:lnTo>
                      <a:pt x="13" y="1044"/>
                    </a:lnTo>
                    <a:lnTo>
                      <a:pt x="0" y="1561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82" name="Freeform 136"/>
              <p:cNvSpPr>
                <a:spLocks/>
              </p:cNvSpPr>
              <p:nvPr/>
            </p:nvSpPr>
            <p:spPr bwMode="auto">
              <a:xfrm>
                <a:off x="2469" y="2110"/>
                <a:ext cx="172" cy="73"/>
              </a:xfrm>
              <a:custGeom>
                <a:avLst/>
                <a:gdLst>
                  <a:gd name="T0" fmla="*/ 0 w 517"/>
                  <a:gd name="T1" fmla="*/ 0 h 221"/>
                  <a:gd name="T2" fmla="*/ 0 w 517"/>
                  <a:gd name="T3" fmla="*/ 0 h 221"/>
                  <a:gd name="T4" fmla="*/ 0 w 517"/>
                  <a:gd name="T5" fmla="*/ 0 h 221"/>
                  <a:gd name="T6" fmla="*/ 0 w 517"/>
                  <a:gd name="T7" fmla="*/ 0 h 221"/>
                  <a:gd name="T8" fmla="*/ 0 w 517"/>
                  <a:gd name="T9" fmla="*/ 0 h 221"/>
                  <a:gd name="T10" fmla="*/ 0 w 517"/>
                  <a:gd name="T11" fmla="*/ 0 h 221"/>
                  <a:gd name="T12" fmla="*/ 0 w 517"/>
                  <a:gd name="T13" fmla="*/ 0 h 221"/>
                  <a:gd name="T14" fmla="*/ 0 w 517"/>
                  <a:gd name="T15" fmla="*/ 0 h 221"/>
                  <a:gd name="T16" fmla="*/ 0 w 517"/>
                  <a:gd name="T17" fmla="*/ 0 h 221"/>
                  <a:gd name="T18" fmla="*/ 0 w 517"/>
                  <a:gd name="T19" fmla="*/ 0 h 221"/>
                  <a:gd name="T20" fmla="*/ 0 w 517"/>
                  <a:gd name="T21" fmla="*/ 0 h 221"/>
                  <a:gd name="T22" fmla="*/ 0 w 517"/>
                  <a:gd name="T23" fmla="*/ 0 h 221"/>
                  <a:gd name="T24" fmla="*/ 0 w 517"/>
                  <a:gd name="T25" fmla="*/ 0 h 221"/>
                  <a:gd name="T26" fmla="*/ 0 w 517"/>
                  <a:gd name="T27" fmla="*/ 0 h 221"/>
                  <a:gd name="T28" fmla="*/ 0 w 517"/>
                  <a:gd name="T29" fmla="*/ 0 h 221"/>
                  <a:gd name="T30" fmla="*/ 0 w 517"/>
                  <a:gd name="T31" fmla="*/ 0 h 221"/>
                  <a:gd name="T32" fmla="*/ 0 w 517"/>
                  <a:gd name="T33" fmla="*/ 0 h 221"/>
                  <a:gd name="T34" fmla="*/ 0 w 517"/>
                  <a:gd name="T35" fmla="*/ 0 h 221"/>
                  <a:gd name="T36" fmla="*/ 0 w 517"/>
                  <a:gd name="T37" fmla="*/ 0 h 221"/>
                  <a:gd name="T38" fmla="*/ 0 w 517"/>
                  <a:gd name="T39" fmla="*/ 0 h 221"/>
                  <a:gd name="T40" fmla="*/ 0 w 517"/>
                  <a:gd name="T41" fmla="*/ 0 h 221"/>
                  <a:gd name="T42" fmla="*/ 0 w 517"/>
                  <a:gd name="T43" fmla="*/ 0 h 221"/>
                  <a:gd name="T44" fmla="*/ 0 w 517"/>
                  <a:gd name="T45" fmla="*/ 0 h 221"/>
                  <a:gd name="T46" fmla="*/ 0 w 517"/>
                  <a:gd name="T47" fmla="*/ 0 h 22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17"/>
                  <a:gd name="T73" fmla="*/ 0 h 221"/>
                  <a:gd name="T74" fmla="*/ 517 w 517"/>
                  <a:gd name="T75" fmla="*/ 221 h 22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17" h="221">
                    <a:moveTo>
                      <a:pt x="321" y="76"/>
                    </a:moveTo>
                    <a:lnTo>
                      <a:pt x="373" y="82"/>
                    </a:lnTo>
                    <a:lnTo>
                      <a:pt x="457" y="92"/>
                    </a:lnTo>
                    <a:lnTo>
                      <a:pt x="509" y="104"/>
                    </a:lnTo>
                    <a:lnTo>
                      <a:pt x="517" y="130"/>
                    </a:lnTo>
                    <a:lnTo>
                      <a:pt x="497" y="154"/>
                    </a:lnTo>
                    <a:lnTo>
                      <a:pt x="405" y="186"/>
                    </a:lnTo>
                    <a:lnTo>
                      <a:pt x="407" y="214"/>
                    </a:lnTo>
                    <a:lnTo>
                      <a:pt x="322" y="221"/>
                    </a:lnTo>
                    <a:lnTo>
                      <a:pt x="233" y="214"/>
                    </a:lnTo>
                    <a:lnTo>
                      <a:pt x="159" y="186"/>
                    </a:lnTo>
                    <a:lnTo>
                      <a:pt x="139" y="167"/>
                    </a:lnTo>
                    <a:lnTo>
                      <a:pt x="100" y="146"/>
                    </a:lnTo>
                    <a:lnTo>
                      <a:pt x="68" y="108"/>
                    </a:lnTo>
                    <a:lnTo>
                      <a:pt x="36" y="95"/>
                    </a:lnTo>
                    <a:lnTo>
                      <a:pt x="9" y="76"/>
                    </a:lnTo>
                    <a:lnTo>
                      <a:pt x="0" y="60"/>
                    </a:lnTo>
                    <a:lnTo>
                      <a:pt x="0" y="46"/>
                    </a:lnTo>
                    <a:lnTo>
                      <a:pt x="2" y="28"/>
                    </a:lnTo>
                    <a:lnTo>
                      <a:pt x="48" y="10"/>
                    </a:lnTo>
                    <a:lnTo>
                      <a:pt x="75" y="4"/>
                    </a:lnTo>
                    <a:lnTo>
                      <a:pt x="205" y="0"/>
                    </a:lnTo>
                    <a:lnTo>
                      <a:pt x="380" y="16"/>
                    </a:lnTo>
                    <a:lnTo>
                      <a:pt x="321" y="76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83" name="Freeform 137"/>
              <p:cNvSpPr>
                <a:spLocks/>
              </p:cNvSpPr>
              <p:nvPr/>
            </p:nvSpPr>
            <p:spPr bwMode="auto">
              <a:xfrm>
                <a:off x="1396" y="1882"/>
                <a:ext cx="510" cy="415"/>
              </a:xfrm>
              <a:custGeom>
                <a:avLst/>
                <a:gdLst>
                  <a:gd name="T0" fmla="*/ 0 w 1530"/>
                  <a:gd name="T1" fmla="*/ 0 h 1245"/>
                  <a:gd name="T2" fmla="*/ 0 w 1530"/>
                  <a:gd name="T3" fmla="*/ 0 h 1245"/>
                  <a:gd name="T4" fmla="*/ 0 w 1530"/>
                  <a:gd name="T5" fmla="*/ 0 h 1245"/>
                  <a:gd name="T6" fmla="*/ 0 w 1530"/>
                  <a:gd name="T7" fmla="*/ 0 h 1245"/>
                  <a:gd name="T8" fmla="*/ 0 w 1530"/>
                  <a:gd name="T9" fmla="*/ 0 h 1245"/>
                  <a:gd name="T10" fmla="*/ 0 w 1530"/>
                  <a:gd name="T11" fmla="*/ 0 h 1245"/>
                  <a:gd name="T12" fmla="*/ 0 w 1530"/>
                  <a:gd name="T13" fmla="*/ 0 h 1245"/>
                  <a:gd name="T14" fmla="*/ 0 w 1530"/>
                  <a:gd name="T15" fmla="*/ 0 h 1245"/>
                  <a:gd name="T16" fmla="*/ 0 w 1530"/>
                  <a:gd name="T17" fmla="*/ 0 h 1245"/>
                  <a:gd name="T18" fmla="*/ 0 w 1530"/>
                  <a:gd name="T19" fmla="*/ 0 h 1245"/>
                  <a:gd name="T20" fmla="*/ 0 w 1530"/>
                  <a:gd name="T21" fmla="*/ 0 h 1245"/>
                  <a:gd name="T22" fmla="*/ 0 w 1530"/>
                  <a:gd name="T23" fmla="*/ 0 h 1245"/>
                  <a:gd name="T24" fmla="*/ 0 w 1530"/>
                  <a:gd name="T25" fmla="*/ 0 h 1245"/>
                  <a:gd name="T26" fmla="*/ 0 w 1530"/>
                  <a:gd name="T27" fmla="*/ 0 h 1245"/>
                  <a:gd name="T28" fmla="*/ 0 w 1530"/>
                  <a:gd name="T29" fmla="*/ 0 h 1245"/>
                  <a:gd name="T30" fmla="*/ 0 w 1530"/>
                  <a:gd name="T31" fmla="*/ 0 h 1245"/>
                  <a:gd name="T32" fmla="*/ 0 w 1530"/>
                  <a:gd name="T33" fmla="*/ 0 h 1245"/>
                  <a:gd name="T34" fmla="*/ 0 w 1530"/>
                  <a:gd name="T35" fmla="*/ 0 h 1245"/>
                  <a:gd name="T36" fmla="*/ 0 w 1530"/>
                  <a:gd name="T37" fmla="*/ 0 h 1245"/>
                  <a:gd name="T38" fmla="*/ 0 w 1530"/>
                  <a:gd name="T39" fmla="*/ 0 h 1245"/>
                  <a:gd name="T40" fmla="*/ 0 w 1530"/>
                  <a:gd name="T41" fmla="*/ 0 h 1245"/>
                  <a:gd name="T42" fmla="*/ 0 w 1530"/>
                  <a:gd name="T43" fmla="*/ 0 h 1245"/>
                  <a:gd name="T44" fmla="*/ 0 w 1530"/>
                  <a:gd name="T45" fmla="*/ 0 h 1245"/>
                  <a:gd name="T46" fmla="*/ 0 w 1530"/>
                  <a:gd name="T47" fmla="*/ 0 h 1245"/>
                  <a:gd name="T48" fmla="*/ 0 w 1530"/>
                  <a:gd name="T49" fmla="*/ 0 h 1245"/>
                  <a:gd name="T50" fmla="*/ 0 w 1530"/>
                  <a:gd name="T51" fmla="*/ 0 h 1245"/>
                  <a:gd name="T52" fmla="*/ 0 w 1530"/>
                  <a:gd name="T53" fmla="*/ 0 h 1245"/>
                  <a:gd name="T54" fmla="*/ 0 w 1530"/>
                  <a:gd name="T55" fmla="*/ 0 h 1245"/>
                  <a:gd name="T56" fmla="*/ 0 w 1530"/>
                  <a:gd name="T57" fmla="*/ 0 h 1245"/>
                  <a:gd name="T58" fmla="*/ 0 w 1530"/>
                  <a:gd name="T59" fmla="*/ 0 h 1245"/>
                  <a:gd name="T60" fmla="*/ 0 w 1530"/>
                  <a:gd name="T61" fmla="*/ 0 h 1245"/>
                  <a:gd name="T62" fmla="*/ 0 w 1530"/>
                  <a:gd name="T63" fmla="*/ 0 h 1245"/>
                  <a:gd name="T64" fmla="*/ 0 w 1530"/>
                  <a:gd name="T65" fmla="*/ 0 h 1245"/>
                  <a:gd name="T66" fmla="*/ 0 w 1530"/>
                  <a:gd name="T67" fmla="*/ 0 h 1245"/>
                  <a:gd name="T68" fmla="*/ 0 w 1530"/>
                  <a:gd name="T69" fmla="*/ 0 h 1245"/>
                  <a:gd name="T70" fmla="*/ 0 w 1530"/>
                  <a:gd name="T71" fmla="*/ 0 h 1245"/>
                  <a:gd name="T72" fmla="*/ 0 w 1530"/>
                  <a:gd name="T73" fmla="*/ 0 h 1245"/>
                  <a:gd name="T74" fmla="*/ 0 w 1530"/>
                  <a:gd name="T75" fmla="*/ 0 h 1245"/>
                  <a:gd name="T76" fmla="*/ 0 w 1530"/>
                  <a:gd name="T77" fmla="*/ 0 h 1245"/>
                  <a:gd name="T78" fmla="*/ 0 w 1530"/>
                  <a:gd name="T79" fmla="*/ 0 h 1245"/>
                  <a:gd name="T80" fmla="*/ 0 w 1530"/>
                  <a:gd name="T81" fmla="*/ 0 h 1245"/>
                  <a:gd name="T82" fmla="*/ 0 w 1530"/>
                  <a:gd name="T83" fmla="*/ 0 h 1245"/>
                  <a:gd name="T84" fmla="*/ 0 w 1530"/>
                  <a:gd name="T85" fmla="*/ 0 h 1245"/>
                  <a:gd name="T86" fmla="*/ 0 w 1530"/>
                  <a:gd name="T87" fmla="*/ 0 h 1245"/>
                  <a:gd name="T88" fmla="*/ 0 w 1530"/>
                  <a:gd name="T89" fmla="*/ 0 h 1245"/>
                  <a:gd name="T90" fmla="*/ 0 w 1530"/>
                  <a:gd name="T91" fmla="*/ 0 h 1245"/>
                  <a:gd name="T92" fmla="*/ 0 w 1530"/>
                  <a:gd name="T93" fmla="*/ 0 h 1245"/>
                  <a:gd name="T94" fmla="*/ 0 w 1530"/>
                  <a:gd name="T95" fmla="*/ 0 h 1245"/>
                  <a:gd name="T96" fmla="*/ 0 w 1530"/>
                  <a:gd name="T97" fmla="*/ 0 h 1245"/>
                  <a:gd name="T98" fmla="*/ 0 w 1530"/>
                  <a:gd name="T99" fmla="*/ 0 h 1245"/>
                  <a:gd name="T100" fmla="*/ 0 w 1530"/>
                  <a:gd name="T101" fmla="*/ 0 h 1245"/>
                  <a:gd name="T102" fmla="*/ 0 w 1530"/>
                  <a:gd name="T103" fmla="*/ 0 h 1245"/>
                  <a:gd name="T104" fmla="*/ 0 w 1530"/>
                  <a:gd name="T105" fmla="*/ 0 h 1245"/>
                  <a:gd name="T106" fmla="*/ 0 w 1530"/>
                  <a:gd name="T107" fmla="*/ 0 h 1245"/>
                  <a:gd name="T108" fmla="*/ 0 w 1530"/>
                  <a:gd name="T109" fmla="*/ 0 h 1245"/>
                  <a:gd name="T110" fmla="*/ 0 w 1530"/>
                  <a:gd name="T111" fmla="*/ 0 h 1245"/>
                  <a:gd name="T112" fmla="*/ 0 w 1530"/>
                  <a:gd name="T113" fmla="*/ 0 h 1245"/>
                  <a:gd name="T114" fmla="*/ 0 w 1530"/>
                  <a:gd name="T115" fmla="*/ 0 h 124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30"/>
                  <a:gd name="T175" fmla="*/ 0 h 1245"/>
                  <a:gd name="T176" fmla="*/ 1530 w 1530"/>
                  <a:gd name="T177" fmla="*/ 1245 h 1245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30" h="1245">
                    <a:moveTo>
                      <a:pt x="1342" y="591"/>
                    </a:moveTo>
                    <a:lnTo>
                      <a:pt x="1095" y="644"/>
                    </a:lnTo>
                    <a:lnTo>
                      <a:pt x="1062" y="611"/>
                    </a:lnTo>
                    <a:lnTo>
                      <a:pt x="1004" y="605"/>
                    </a:lnTo>
                    <a:lnTo>
                      <a:pt x="892" y="624"/>
                    </a:lnTo>
                    <a:lnTo>
                      <a:pt x="903" y="596"/>
                    </a:lnTo>
                    <a:lnTo>
                      <a:pt x="934" y="561"/>
                    </a:lnTo>
                    <a:lnTo>
                      <a:pt x="978" y="546"/>
                    </a:lnTo>
                    <a:lnTo>
                      <a:pt x="997" y="513"/>
                    </a:lnTo>
                    <a:lnTo>
                      <a:pt x="1046" y="476"/>
                    </a:lnTo>
                    <a:lnTo>
                      <a:pt x="1108" y="468"/>
                    </a:lnTo>
                    <a:lnTo>
                      <a:pt x="1142" y="503"/>
                    </a:lnTo>
                    <a:lnTo>
                      <a:pt x="1185" y="521"/>
                    </a:lnTo>
                    <a:lnTo>
                      <a:pt x="1270" y="528"/>
                    </a:lnTo>
                    <a:lnTo>
                      <a:pt x="1329" y="514"/>
                    </a:lnTo>
                    <a:lnTo>
                      <a:pt x="1326" y="548"/>
                    </a:lnTo>
                    <a:lnTo>
                      <a:pt x="1333" y="580"/>
                    </a:lnTo>
                    <a:lnTo>
                      <a:pt x="1342" y="591"/>
                    </a:lnTo>
                    <a:lnTo>
                      <a:pt x="1530" y="358"/>
                    </a:lnTo>
                    <a:lnTo>
                      <a:pt x="1508" y="369"/>
                    </a:lnTo>
                    <a:lnTo>
                      <a:pt x="1474" y="368"/>
                    </a:lnTo>
                    <a:lnTo>
                      <a:pt x="1446" y="352"/>
                    </a:lnTo>
                    <a:lnTo>
                      <a:pt x="1322" y="352"/>
                    </a:lnTo>
                    <a:lnTo>
                      <a:pt x="1303" y="320"/>
                    </a:lnTo>
                    <a:lnTo>
                      <a:pt x="1310" y="267"/>
                    </a:lnTo>
                    <a:lnTo>
                      <a:pt x="1282" y="254"/>
                    </a:lnTo>
                    <a:lnTo>
                      <a:pt x="1286" y="227"/>
                    </a:lnTo>
                    <a:lnTo>
                      <a:pt x="1298" y="202"/>
                    </a:lnTo>
                    <a:lnTo>
                      <a:pt x="1321" y="178"/>
                    </a:lnTo>
                    <a:lnTo>
                      <a:pt x="1356" y="164"/>
                    </a:lnTo>
                    <a:lnTo>
                      <a:pt x="608" y="0"/>
                    </a:lnTo>
                    <a:lnTo>
                      <a:pt x="608" y="46"/>
                    </a:lnTo>
                    <a:lnTo>
                      <a:pt x="179" y="227"/>
                    </a:lnTo>
                    <a:lnTo>
                      <a:pt x="115" y="267"/>
                    </a:lnTo>
                    <a:lnTo>
                      <a:pt x="79" y="308"/>
                    </a:lnTo>
                    <a:lnTo>
                      <a:pt x="69" y="330"/>
                    </a:lnTo>
                    <a:lnTo>
                      <a:pt x="28" y="356"/>
                    </a:lnTo>
                    <a:lnTo>
                      <a:pt x="1" y="399"/>
                    </a:lnTo>
                    <a:lnTo>
                      <a:pt x="0" y="447"/>
                    </a:lnTo>
                    <a:lnTo>
                      <a:pt x="18" y="482"/>
                    </a:lnTo>
                    <a:lnTo>
                      <a:pt x="6" y="502"/>
                    </a:lnTo>
                    <a:lnTo>
                      <a:pt x="6" y="526"/>
                    </a:lnTo>
                    <a:lnTo>
                      <a:pt x="18" y="546"/>
                    </a:lnTo>
                    <a:lnTo>
                      <a:pt x="38" y="558"/>
                    </a:lnTo>
                    <a:lnTo>
                      <a:pt x="61" y="558"/>
                    </a:lnTo>
                    <a:lnTo>
                      <a:pt x="84" y="546"/>
                    </a:lnTo>
                    <a:lnTo>
                      <a:pt x="153" y="508"/>
                    </a:lnTo>
                    <a:lnTo>
                      <a:pt x="127" y="560"/>
                    </a:lnTo>
                    <a:lnTo>
                      <a:pt x="137" y="587"/>
                    </a:lnTo>
                    <a:lnTo>
                      <a:pt x="159" y="608"/>
                    </a:lnTo>
                    <a:lnTo>
                      <a:pt x="188" y="614"/>
                    </a:lnTo>
                    <a:lnTo>
                      <a:pt x="217" y="604"/>
                    </a:lnTo>
                    <a:lnTo>
                      <a:pt x="311" y="552"/>
                    </a:lnTo>
                    <a:lnTo>
                      <a:pt x="213" y="639"/>
                    </a:lnTo>
                    <a:lnTo>
                      <a:pt x="174" y="707"/>
                    </a:lnTo>
                    <a:lnTo>
                      <a:pt x="164" y="734"/>
                    </a:lnTo>
                    <a:lnTo>
                      <a:pt x="169" y="758"/>
                    </a:lnTo>
                    <a:lnTo>
                      <a:pt x="186" y="778"/>
                    </a:lnTo>
                    <a:lnTo>
                      <a:pt x="211" y="790"/>
                    </a:lnTo>
                    <a:lnTo>
                      <a:pt x="251" y="773"/>
                    </a:lnTo>
                    <a:lnTo>
                      <a:pt x="259" y="790"/>
                    </a:lnTo>
                    <a:lnTo>
                      <a:pt x="278" y="802"/>
                    </a:lnTo>
                    <a:lnTo>
                      <a:pt x="307" y="794"/>
                    </a:lnTo>
                    <a:lnTo>
                      <a:pt x="371" y="742"/>
                    </a:lnTo>
                    <a:lnTo>
                      <a:pt x="422" y="710"/>
                    </a:lnTo>
                    <a:lnTo>
                      <a:pt x="524" y="664"/>
                    </a:lnTo>
                    <a:lnTo>
                      <a:pt x="503" y="683"/>
                    </a:lnTo>
                    <a:lnTo>
                      <a:pt x="497" y="711"/>
                    </a:lnTo>
                    <a:lnTo>
                      <a:pt x="504" y="737"/>
                    </a:lnTo>
                    <a:lnTo>
                      <a:pt x="525" y="758"/>
                    </a:lnTo>
                    <a:lnTo>
                      <a:pt x="552" y="766"/>
                    </a:lnTo>
                    <a:lnTo>
                      <a:pt x="575" y="759"/>
                    </a:lnTo>
                    <a:lnTo>
                      <a:pt x="571" y="791"/>
                    </a:lnTo>
                    <a:lnTo>
                      <a:pt x="583" y="821"/>
                    </a:lnTo>
                    <a:lnTo>
                      <a:pt x="611" y="840"/>
                    </a:lnTo>
                    <a:lnTo>
                      <a:pt x="641" y="844"/>
                    </a:lnTo>
                    <a:lnTo>
                      <a:pt x="527" y="878"/>
                    </a:lnTo>
                    <a:lnTo>
                      <a:pt x="428" y="918"/>
                    </a:lnTo>
                    <a:lnTo>
                      <a:pt x="396" y="945"/>
                    </a:lnTo>
                    <a:lnTo>
                      <a:pt x="383" y="964"/>
                    </a:lnTo>
                    <a:lnTo>
                      <a:pt x="384" y="989"/>
                    </a:lnTo>
                    <a:lnTo>
                      <a:pt x="396" y="1012"/>
                    </a:lnTo>
                    <a:lnTo>
                      <a:pt x="414" y="1026"/>
                    </a:lnTo>
                    <a:lnTo>
                      <a:pt x="390" y="1042"/>
                    </a:lnTo>
                    <a:lnTo>
                      <a:pt x="378" y="1068"/>
                    </a:lnTo>
                    <a:lnTo>
                      <a:pt x="381" y="1097"/>
                    </a:lnTo>
                    <a:lnTo>
                      <a:pt x="396" y="1120"/>
                    </a:lnTo>
                    <a:lnTo>
                      <a:pt x="423" y="1133"/>
                    </a:lnTo>
                    <a:lnTo>
                      <a:pt x="452" y="1130"/>
                    </a:lnTo>
                    <a:lnTo>
                      <a:pt x="445" y="1167"/>
                    </a:lnTo>
                    <a:lnTo>
                      <a:pt x="456" y="1204"/>
                    </a:lnTo>
                    <a:lnTo>
                      <a:pt x="486" y="1228"/>
                    </a:lnTo>
                    <a:lnTo>
                      <a:pt x="522" y="1238"/>
                    </a:lnTo>
                    <a:lnTo>
                      <a:pt x="563" y="1221"/>
                    </a:lnTo>
                    <a:lnTo>
                      <a:pt x="602" y="1245"/>
                    </a:lnTo>
                    <a:lnTo>
                      <a:pt x="653" y="1245"/>
                    </a:lnTo>
                    <a:lnTo>
                      <a:pt x="703" y="1211"/>
                    </a:lnTo>
                    <a:lnTo>
                      <a:pt x="806" y="1089"/>
                    </a:lnTo>
                    <a:lnTo>
                      <a:pt x="892" y="948"/>
                    </a:lnTo>
                    <a:lnTo>
                      <a:pt x="942" y="970"/>
                    </a:lnTo>
                    <a:lnTo>
                      <a:pt x="990" y="970"/>
                    </a:lnTo>
                    <a:lnTo>
                      <a:pt x="1046" y="941"/>
                    </a:lnTo>
                    <a:lnTo>
                      <a:pt x="982" y="1012"/>
                    </a:lnTo>
                    <a:lnTo>
                      <a:pt x="970" y="1062"/>
                    </a:lnTo>
                    <a:lnTo>
                      <a:pt x="982" y="1089"/>
                    </a:lnTo>
                    <a:lnTo>
                      <a:pt x="1017" y="1097"/>
                    </a:lnTo>
                    <a:lnTo>
                      <a:pt x="1062" y="1084"/>
                    </a:lnTo>
                    <a:lnTo>
                      <a:pt x="1068" y="1121"/>
                    </a:lnTo>
                    <a:lnTo>
                      <a:pt x="1082" y="1140"/>
                    </a:lnTo>
                    <a:lnTo>
                      <a:pt x="1101" y="1148"/>
                    </a:lnTo>
                    <a:lnTo>
                      <a:pt x="1137" y="1137"/>
                    </a:lnTo>
                    <a:lnTo>
                      <a:pt x="1219" y="1062"/>
                    </a:lnTo>
                    <a:lnTo>
                      <a:pt x="1251" y="1026"/>
                    </a:lnTo>
                    <a:lnTo>
                      <a:pt x="1290" y="1059"/>
                    </a:lnTo>
                    <a:lnTo>
                      <a:pt x="1329" y="1108"/>
                    </a:lnTo>
                    <a:lnTo>
                      <a:pt x="1342" y="591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84" name="Freeform 138"/>
              <p:cNvSpPr>
                <a:spLocks/>
              </p:cNvSpPr>
              <p:nvPr/>
            </p:nvSpPr>
            <p:spPr bwMode="auto">
              <a:xfrm>
                <a:off x="1523" y="1401"/>
                <a:ext cx="752" cy="601"/>
              </a:xfrm>
              <a:custGeom>
                <a:avLst/>
                <a:gdLst>
                  <a:gd name="T0" fmla="*/ 0 w 2256"/>
                  <a:gd name="T1" fmla="*/ 0 h 1803"/>
                  <a:gd name="T2" fmla="*/ 0 w 2256"/>
                  <a:gd name="T3" fmla="*/ 0 h 1803"/>
                  <a:gd name="T4" fmla="*/ 0 w 2256"/>
                  <a:gd name="T5" fmla="*/ 0 h 1803"/>
                  <a:gd name="T6" fmla="*/ 0 w 2256"/>
                  <a:gd name="T7" fmla="*/ 0 h 1803"/>
                  <a:gd name="T8" fmla="*/ 0 w 2256"/>
                  <a:gd name="T9" fmla="*/ 0 h 1803"/>
                  <a:gd name="T10" fmla="*/ 0 w 2256"/>
                  <a:gd name="T11" fmla="*/ 0 h 1803"/>
                  <a:gd name="T12" fmla="*/ 0 w 2256"/>
                  <a:gd name="T13" fmla="*/ 0 h 1803"/>
                  <a:gd name="T14" fmla="*/ 0 w 2256"/>
                  <a:gd name="T15" fmla="*/ 0 h 1803"/>
                  <a:gd name="T16" fmla="*/ 0 w 2256"/>
                  <a:gd name="T17" fmla="*/ 0 h 1803"/>
                  <a:gd name="T18" fmla="*/ 0 w 2256"/>
                  <a:gd name="T19" fmla="*/ 0 h 1803"/>
                  <a:gd name="T20" fmla="*/ 0 w 2256"/>
                  <a:gd name="T21" fmla="*/ 0 h 1803"/>
                  <a:gd name="T22" fmla="*/ 0 w 2256"/>
                  <a:gd name="T23" fmla="*/ 0 h 1803"/>
                  <a:gd name="T24" fmla="*/ 0 w 2256"/>
                  <a:gd name="T25" fmla="*/ 0 h 1803"/>
                  <a:gd name="T26" fmla="*/ 0 w 2256"/>
                  <a:gd name="T27" fmla="*/ 0 h 1803"/>
                  <a:gd name="T28" fmla="*/ 0 w 2256"/>
                  <a:gd name="T29" fmla="*/ 0 h 1803"/>
                  <a:gd name="T30" fmla="*/ 0 w 2256"/>
                  <a:gd name="T31" fmla="*/ 0 h 1803"/>
                  <a:gd name="T32" fmla="*/ 0 w 2256"/>
                  <a:gd name="T33" fmla="*/ 0 h 1803"/>
                  <a:gd name="T34" fmla="*/ 0 w 2256"/>
                  <a:gd name="T35" fmla="*/ 0 h 1803"/>
                  <a:gd name="T36" fmla="*/ 0 w 2256"/>
                  <a:gd name="T37" fmla="*/ 0 h 1803"/>
                  <a:gd name="T38" fmla="*/ 0 w 2256"/>
                  <a:gd name="T39" fmla="*/ 0 h 1803"/>
                  <a:gd name="T40" fmla="*/ 0 w 2256"/>
                  <a:gd name="T41" fmla="*/ 0 h 1803"/>
                  <a:gd name="T42" fmla="*/ 0 w 2256"/>
                  <a:gd name="T43" fmla="*/ 0 h 1803"/>
                  <a:gd name="T44" fmla="*/ 0 w 2256"/>
                  <a:gd name="T45" fmla="*/ 0 h 1803"/>
                  <a:gd name="T46" fmla="*/ 0 w 2256"/>
                  <a:gd name="T47" fmla="*/ 0 h 1803"/>
                  <a:gd name="T48" fmla="*/ 0 w 2256"/>
                  <a:gd name="T49" fmla="*/ 0 h 1803"/>
                  <a:gd name="T50" fmla="*/ 0 w 2256"/>
                  <a:gd name="T51" fmla="*/ 0 h 1803"/>
                  <a:gd name="T52" fmla="*/ 0 w 2256"/>
                  <a:gd name="T53" fmla="*/ 0 h 1803"/>
                  <a:gd name="T54" fmla="*/ 0 w 2256"/>
                  <a:gd name="T55" fmla="*/ 0 h 1803"/>
                  <a:gd name="T56" fmla="*/ 0 w 2256"/>
                  <a:gd name="T57" fmla="*/ 0 h 1803"/>
                  <a:gd name="T58" fmla="*/ 0 w 2256"/>
                  <a:gd name="T59" fmla="*/ 0 h 1803"/>
                  <a:gd name="T60" fmla="*/ 0 w 2256"/>
                  <a:gd name="T61" fmla="*/ 0 h 1803"/>
                  <a:gd name="T62" fmla="*/ 0 w 2256"/>
                  <a:gd name="T63" fmla="*/ 0 h 1803"/>
                  <a:gd name="T64" fmla="*/ 0 w 2256"/>
                  <a:gd name="T65" fmla="*/ 0 h 1803"/>
                  <a:gd name="T66" fmla="*/ 0 w 2256"/>
                  <a:gd name="T67" fmla="*/ 0 h 1803"/>
                  <a:gd name="T68" fmla="*/ 0 w 2256"/>
                  <a:gd name="T69" fmla="*/ 0 h 1803"/>
                  <a:gd name="T70" fmla="*/ 0 w 2256"/>
                  <a:gd name="T71" fmla="*/ 0 h 1803"/>
                  <a:gd name="T72" fmla="*/ 0 w 2256"/>
                  <a:gd name="T73" fmla="*/ 0 h 1803"/>
                  <a:gd name="T74" fmla="*/ 0 w 2256"/>
                  <a:gd name="T75" fmla="*/ 0 h 1803"/>
                  <a:gd name="T76" fmla="*/ 0 w 2256"/>
                  <a:gd name="T77" fmla="*/ 0 h 1803"/>
                  <a:gd name="T78" fmla="*/ 0 w 2256"/>
                  <a:gd name="T79" fmla="*/ 0 h 1803"/>
                  <a:gd name="T80" fmla="*/ 0 w 2256"/>
                  <a:gd name="T81" fmla="*/ 0 h 1803"/>
                  <a:gd name="T82" fmla="*/ 0 w 2256"/>
                  <a:gd name="T83" fmla="*/ 0 h 1803"/>
                  <a:gd name="T84" fmla="*/ 0 w 2256"/>
                  <a:gd name="T85" fmla="*/ 0 h 1803"/>
                  <a:gd name="T86" fmla="*/ 0 w 2256"/>
                  <a:gd name="T87" fmla="*/ 0 h 1803"/>
                  <a:gd name="T88" fmla="*/ 0 w 2256"/>
                  <a:gd name="T89" fmla="*/ 0 h 1803"/>
                  <a:gd name="T90" fmla="*/ 0 w 2256"/>
                  <a:gd name="T91" fmla="*/ 0 h 1803"/>
                  <a:gd name="T92" fmla="*/ 0 w 2256"/>
                  <a:gd name="T93" fmla="*/ 0 h 1803"/>
                  <a:gd name="T94" fmla="*/ 0 w 2256"/>
                  <a:gd name="T95" fmla="*/ 0 h 1803"/>
                  <a:gd name="T96" fmla="*/ 0 w 2256"/>
                  <a:gd name="T97" fmla="*/ 0 h 1803"/>
                  <a:gd name="T98" fmla="*/ 0 w 2256"/>
                  <a:gd name="T99" fmla="*/ 0 h 1803"/>
                  <a:gd name="T100" fmla="*/ 0 w 2256"/>
                  <a:gd name="T101" fmla="*/ 0 h 1803"/>
                  <a:gd name="T102" fmla="*/ 0 w 2256"/>
                  <a:gd name="T103" fmla="*/ 0 h 1803"/>
                  <a:gd name="T104" fmla="*/ 0 w 2256"/>
                  <a:gd name="T105" fmla="*/ 0 h 180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256"/>
                  <a:gd name="T160" fmla="*/ 0 h 1803"/>
                  <a:gd name="T161" fmla="*/ 2256 w 2256"/>
                  <a:gd name="T162" fmla="*/ 1803 h 180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256" h="1803">
                    <a:moveTo>
                      <a:pt x="2135" y="915"/>
                    </a:moveTo>
                    <a:lnTo>
                      <a:pt x="2102" y="925"/>
                    </a:lnTo>
                    <a:lnTo>
                      <a:pt x="2071" y="916"/>
                    </a:lnTo>
                    <a:lnTo>
                      <a:pt x="2047" y="893"/>
                    </a:lnTo>
                    <a:lnTo>
                      <a:pt x="2036" y="862"/>
                    </a:lnTo>
                    <a:lnTo>
                      <a:pt x="2044" y="831"/>
                    </a:lnTo>
                    <a:lnTo>
                      <a:pt x="2010" y="832"/>
                    </a:lnTo>
                    <a:lnTo>
                      <a:pt x="1975" y="817"/>
                    </a:lnTo>
                    <a:lnTo>
                      <a:pt x="1955" y="784"/>
                    </a:lnTo>
                    <a:lnTo>
                      <a:pt x="1902" y="992"/>
                    </a:lnTo>
                    <a:lnTo>
                      <a:pt x="1260" y="1161"/>
                    </a:lnTo>
                    <a:lnTo>
                      <a:pt x="1285" y="1115"/>
                    </a:lnTo>
                    <a:lnTo>
                      <a:pt x="1213" y="940"/>
                    </a:lnTo>
                    <a:lnTo>
                      <a:pt x="1175" y="973"/>
                    </a:lnTo>
                    <a:lnTo>
                      <a:pt x="1260" y="1161"/>
                    </a:lnTo>
                    <a:lnTo>
                      <a:pt x="1240" y="1193"/>
                    </a:lnTo>
                    <a:lnTo>
                      <a:pt x="1149" y="1018"/>
                    </a:lnTo>
                    <a:lnTo>
                      <a:pt x="961" y="999"/>
                    </a:lnTo>
                    <a:lnTo>
                      <a:pt x="941" y="1071"/>
                    </a:lnTo>
                    <a:lnTo>
                      <a:pt x="1104" y="1089"/>
                    </a:lnTo>
                    <a:lnTo>
                      <a:pt x="1144" y="1187"/>
                    </a:lnTo>
                    <a:lnTo>
                      <a:pt x="1240" y="1193"/>
                    </a:lnTo>
                    <a:lnTo>
                      <a:pt x="1149" y="1803"/>
                    </a:lnTo>
                    <a:lnTo>
                      <a:pt x="1144" y="1738"/>
                    </a:lnTo>
                    <a:lnTo>
                      <a:pt x="1107" y="1743"/>
                    </a:lnTo>
                    <a:lnTo>
                      <a:pt x="1074" y="1727"/>
                    </a:lnTo>
                    <a:lnTo>
                      <a:pt x="1051" y="1699"/>
                    </a:lnTo>
                    <a:lnTo>
                      <a:pt x="1042" y="1701"/>
                    </a:lnTo>
                    <a:lnTo>
                      <a:pt x="1008" y="1695"/>
                    </a:lnTo>
                    <a:lnTo>
                      <a:pt x="982" y="1673"/>
                    </a:lnTo>
                    <a:lnTo>
                      <a:pt x="970" y="1641"/>
                    </a:lnTo>
                    <a:lnTo>
                      <a:pt x="975" y="1609"/>
                    </a:lnTo>
                    <a:lnTo>
                      <a:pt x="227" y="1445"/>
                    </a:lnTo>
                    <a:lnTo>
                      <a:pt x="202" y="1448"/>
                    </a:lnTo>
                    <a:lnTo>
                      <a:pt x="168" y="1425"/>
                    </a:lnTo>
                    <a:lnTo>
                      <a:pt x="148" y="1390"/>
                    </a:lnTo>
                    <a:lnTo>
                      <a:pt x="118" y="1394"/>
                    </a:lnTo>
                    <a:lnTo>
                      <a:pt x="86" y="1391"/>
                    </a:lnTo>
                    <a:lnTo>
                      <a:pt x="62" y="1383"/>
                    </a:lnTo>
                    <a:lnTo>
                      <a:pt x="47" y="1367"/>
                    </a:lnTo>
                    <a:lnTo>
                      <a:pt x="46" y="1343"/>
                    </a:lnTo>
                    <a:lnTo>
                      <a:pt x="50" y="1323"/>
                    </a:lnTo>
                    <a:lnTo>
                      <a:pt x="22" y="1309"/>
                    </a:lnTo>
                    <a:lnTo>
                      <a:pt x="3" y="1283"/>
                    </a:lnTo>
                    <a:lnTo>
                      <a:pt x="0" y="1252"/>
                    </a:lnTo>
                    <a:lnTo>
                      <a:pt x="14" y="1225"/>
                    </a:lnTo>
                    <a:lnTo>
                      <a:pt x="39" y="1207"/>
                    </a:lnTo>
                    <a:lnTo>
                      <a:pt x="98" y="1184"/>
                    </a:lnTo>
                    <a:lnTo>
                      <a:pt x="178" y="1163"/>
                    </a:lnTo>
                    <a:lnTo>
                      <a:pt x="273" y="1155"/>
                    </a:lnTo>
                    <a:lnTo>
                      <a:pt x="279" y="1135"/>
                    </a:lnTo>
                    <a:lnTo>
                      <a:pt x="260" y="1132"/>
                    </a:lnTo>
                    <a:lnTo>
                      <a:pt x="168" y="1075"/>
                    </a:lnTo>
                    <a:lnTo>
                      <a:pt x="148" y="1047"/>
                    </a:lnTo>
                    <a:lnTo>
                      <a:pt x="154" y="1007"/>
                    </a:lnTo>
                    <a:lnTo>
                      <a:pt x="207" y="953"/>
                    </a:lnTo>
                    <a:lnTo>
                      <a:pt x="182" y="934"/>
                    </a:lnTo>
                    <a:lnTo>
                      <a:pt x="164" y="898"/>
                    </a:lnTo>
                    <a:lnTo>
                      <a:pt x="166" y="859"/>
                    </a:lnTo>
                    <a:lnTo>
                      <a:pt x="189" y="823"/>
                    </a:lnTo>
                    <a:lnTo>
                      <a:pt x="230" y="788"/>
                    </a:lnTo>
                    <a:lnTo>
                      <a:pt x="362" y="729"/>
                    </a:lnTo>
                    <a:lnTo>
                      <a:pt x="511" y="688"/>
                    </a:lnTo>
                    <a:lnTo>
                      <a:pt x="486" y="666"/>
                    </a:lnTo>
                    <a:lnTo>
                      <a:pt x="458" y="616"/>
                    </a:lnTo>
                    <a:lnTo>
                      <a:pt x="458" y="556"/>
                    </a:lnTo>
                    <a:lnTo>
                      <a:pt x="489" y="508"/>
                    </a:lnTo>
                    <a:lnTo>
                      <a:pt x="540" y="479"/>
                    </a:lnTo>
                    <a:lnTo>
                      <a:pt x="597" y="479"/>
                    </a:lnTo>
                    <a:lnTo>
                      <a:pt x="537" y="452"/>
                    </a:lnTo>
                    <a:lnTo>
                      <a:pt x="503" y="408"/>
                    </a:lnTo>
                    <a:lnTo>
                      <a:pt x="498" y="346"/>
                    </a:lnTo>
                    <a:lnTo>
                      <a:pt x="523" y="296"/>
                    </a:lnTo>
                    <a:lnTo>
                      <a:pt x="565" y="266"/>
                    </a:lnTo>
                    <a:lnTo>
                      <a:pt x="623" y="252"/>
                    </a:lnTo>
                    <a:lnTo>
                      <a:pt x="673" y="219"/>
                    </a:lnTo>
                    <a:lnTo>
                      <a:pt x="754" y="186"/>
                    </a:lnTo>
                    <a:lnTo>
                      <a:pt x="821" y="177"/>
                    </a:lnTo>
                    <a:lnTo>
                      <a:pt x="858" y="186"/>
                    </a:lnTo>
                    <a:lnTo>
                      <a:pt x="871" y="168"/>
                    </a:lnTo>
                    <a:lnTo>
                      <a:pt x="967" y="125"/>
                    </a:lnTo>
                    <a:lnTo>
                      <a:pt x="1095" y="93"/>
                    </a:lnTo>
                    <a:lnTo>
                      <a:pt x="1157" y="96"/>
                    </a:lnTo>
                    <a:lnTo>
                      <a:pt x="1189" y="116"/>
                    </a:lnTo>
                    <a:lnTo>
                      <a:pt x="1205" y="153"/>
                    </a:lnTo>
                    <a:lnTo>
                      <a:pt x="1200" y="201"/>
                    </a:lnTo>
                    <a:lnTo>
                      <a:pt x="1242" y="180"/>
                    </a:lnTo>
                    <a:lnTo>
                      <a:pt x="1289" y="180"/>
                    </a:lnTo>
                    <a:lnTo>
                      <a:pt x="1331" y="201"/>
                    </a:lnTo>
                    <a:lnTo>
                      <a:pt x="1340" y="189"/>
                    </a:lnTo>
                    <a:lnTo>
                      <a:pt x="1388" y="167"/>
                    </a:lnTo>
                    <a:lnTo>
                      <a:pt x="1448" y="161"/>
                    </a:lnTo>
                    <a:lnTo>
                      <a:pt x="1439" y="131"/>
                    </a:lnTo>
                    <a:lnTo>
                      <a:pt x="1454" y="101"/>
                    </a:lnTo>
                    <a:lnTo>
                      <a:pt x="1507" y="64"/>
                    </a:lnTo>
                    <a:lnTo>
                      <a:pt x="1620" y="21"/>
                    </a:lnTo>
                    <a:lnTo>
                      <a:pt x="1795" y="0"/>
                    </a:lnTo>
                    <a:lnTo>
                      <a:pt x="2008" y="16"/>
                    </a:lnTo>
                    <a:lnTo>
                      <a:pt x="2056" y="35"/>
                    </a:lnTo>
                    <a:lnTo>
                      <a:pt x="2083" y="64"/>
                    </a:lnTo>
                    <a:lnTo>
                      <a:pt x="2104" y="96"/>
                    </a:lnTo>
                    <a:lnTo>
                      <a:pt x="2150" y="96"/>
                    </a:lnTo>
                    <a:lnTo>
                      <a:pt x="2207" y="110"/>
                    </a:lnTo>
                    <a:lnTo>
                      <a:pt x="2239" y="148"/>
                    </a:lnTo>
                    <a:lnTo>
                      <a:pt x="2256" y="207"/>
                    </a:lnTo>
                    <a:lnTo>
                      <a:pt x="2135" y="915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85" name="Freeform 139"/>
              <p:cNvSpPr>
                <a:spLocks/>
              </p:cNvSpPr>
              <p:nvPr/>
            </p:nvSpPr>
            <p:spPr bwMode="auto">
              <a:xfrm>
                <a:off x="2091" y="1469"/>
                <a:ext cx="566" cy="515"/>
              </a:xfrm>
              <a:custGeom>
                <a:avLst/>
                <a:gdLst>
                  <a:gd name="T0" fmla="*/ 0 w 1698"/>
                  <a:gd name="T1" fmla="*/ 0 h 1547"/>
                  <a:gd name="T2" fmla="*/ 0 w 1698"/>
                  <a:gd name="T3" fmla="*/ 0 h 1547"/>
                  <a:gd name="T4" fmla="*/ 0 w 1698"/>
                  <a:gd name="T5" fmla="*/ 0 h 1547"/>
                  <a:gd name="T6" fmla="*/ 0 w 1698"/>
                  <a:gd name="T7" fmla="*/ 0 h 1547"/>
                  <a:gd name="T8" fmla="*/ 0 w 1698"/>
                  <a:gd name="T9" fmla="*/ 0 h 1547"/>
                  <a:gd name="T10" fmla="*/ 0 w 1698"/>
                  <a:gd name="T11" fmla="*/ 0 h 1547"/>
                  <a:gd name="T12" fmla="*/ 0 w 1698"/>
                  <a:gd name="T13" fmla="*/ 0 h 1547"/>
                  <a:gd name="T14" fmla="*/ 0 w 1698"/>
                  <a:gd name="T15" fmla="*/ 0 h 1547"/>
                  <a:gd name="T16" fmla="*/ 0 w 1698"/>
                  <a:gd name="T17" fmla="*/ 0 h 1547"/>
                  <a:gd name="T18" fmla="*/ 0 w 1698"/>
                  <a:gd name="T19" fmla="*/ 0 h 1547"/>
                  <a:gd name="T20" fmla="*/ 0 w 1698"/>
                  <a:gd name="T21" fmla="*/ 0 h 1547"/>
                  <a:gd name="T22" fmla="*/ 0 w 1698"/>
                  <a:gd name="T23" fmla="*/ 0 h 1547"/>
                  <a:gd name="T24" fmla="*/ 0 w 1698"/>
                  <a:gd name="T25" fmla="*/ 0 h 1547"/>
                  <a:gd name="T26" fmla="*/ 0 w 1698"/>
                  <a:gd name="T27" fmla="*/ 0 h 1547"/>
                  <a:gd name="T28" fmla="*/ 0 w 1698"/>
                  <a:gd name="T29" fmla="*/ 0 h 1547"/>
                  <a:gd name="T30" fmla="*/ 0 w 1698"/>
                  <a:gd name="T31" fmla="*/ 0 h 1547"/>
                  <a:gd name="T32" fmla="*/ 0 w 1698"/>
                  <a:gd name="T33" fmla="*/ 0 h 1547"/>
                  <a:gd name="T34" fmla="*/ 0 w 1698"/>
                  <a:gd name="T35" fmla="*/ 0 h 1547"/>
                  <a:gd name="T36" fmla="*/ 0 w 1698"/>
                  <a:gd name="T37" fmla="*/ 0 h 1547"/>
                  <a:gd name="T38" fmla="*/ 0 w 1698"/>
                  <a:gd name="T39" fmla="*/ 0 h 1547"/>
                  <a:gd name="T40" fmla="*/ 0 w 1698"/>
                  <a:gd name="T41" fmla="*/ 0 h 1547"/>
                  <a:gd name="T42" fmla="*/ 0 w 1698"/>
                  <a:gd name="T43" fmla="*/ 0 h 1547"/>
                  <a:gd name="T44" fmla="*/ 0 w 1698"/>
                  <a:gd name="T45" fmla="*/ 0 h 1547"/>
                  <a:gd name="T46" fmla="*/ 0 w 1698"/>
                  <a:gd name="T47" fmla="*/ 0 h 1547"/>
                  <a:gd name="T48" fmla="*/ 0 w 1698"/>
                  <a:gd name="T49" fmla="*/ 0 h 1547"/>
                  <a:gd name="T50" fmla="*/ 0 w 1698"/>
                  <a:gd name="T51" fmla="*/ 0 h 1547"/>
                  <a:gd name="T52" fmla="*/ 0 w 1698"/>
                  <a:gd name="T53" fmla="*/ 0 h 1547"/>
                  <a:gd name="T54" fmla="*/ 0 w 1698"/>
                  <a:gd name="T55" fmla="*/ 0 h 1547"/>
                  <a:gd name="T56" fmla="*/ 0 w 1698"/>
                  <a:gd name="T57" fmla="*/ 0 h 1547"/>
                  <a:gd name="T58" fmla="*/ 0 w 1698"/>
                  <a:gd name="T59" fmla="*/ 0 h 1547"/>
                  <a:gd name="T60" fmla="*/ 0 w 1698"/>
                  <a:gd name="T61" fmla="*/ 0 h 1547"/>
                  <a:gd name="T62" fmla="*/ 0 w 1698"/>
                  <a:gd name="T63" fmla="*/ 0 h 1547"/>
                  <a:gd name="T64" fmla="*/ 0 w 1698"/>
                  <a:gd name="T65" fmla="*/ 0 h 1547"/>
                  <a:gd name="T66" fmla="*/ 0 w 1698"/>
                  <a:gd name="T67" fmla="*/ 0 h 1547"/>
                  <a:gd name="T68" fmla="*/ 0 w 1698"/>
                  <a:gd name="T69" fmla="*/ 0 h 1547"/>
                  <a:gd name="T70" fmla="*/ 0 w 1698"/>
                  <a:gd name="T71" fmla="*/ 0 h 1547"/>
                  <a:gd name="T72" fmla="*/ 0 w 1698"/>
                  <a:gd name="T73" fmla="*/ 0 h 1547"/>
                  <a:gd name="T74" fmla="*/ 0 w 1698"/>
                  <a:gd name="T75" fmla="*/ 0 h 1547"/>
                  <a:gd name="T76" fmla="*/ 0 w 1698"/>
                  <a:gd name="T77" fmla="*/ 0 h 1547"/>
                  <a:gd name="T78" fmla="*/ 0 w 1698"/>
                  <a:gd name="T79" fmla="*/ 0 h 1547"/>
                  <a:gd name="T80" fmla="*/ 0 w 1698"/>
                  <a:gd name="T81" fmla="*/ 0 h 1547"/>
                  <a:gd name="T82" fmla="*/ 0 w 1698"/>
                  <a:gd name="T83" fmla="*/ 0 h 1547"/>
                  <a:gd name="T84" fmla="*/ 0 w 1698"/>
                  <a:gd name="T85" fmla="*/ 0 h 154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698"/>
                  <a:gd name="T130" fmla="*/ 0 h 1547"/>
                  <a:gd name="T131" fmla="*/ 1698 w 1698"/>
                  <a:gd name="T132" fmla="*/ 1547 h 154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698" h="1547">
                    <a:moveTo>
                      <a:pt x="431" y="711"/>
                    </a:moveTo>
                    <a:lnTo>
                      <a:pt x="396" y="860"/>
                    </a:lnTo>
                    <a:lnTo>
                      <a:pt x="348" y="867"/>
                    </a:lnTo>
                    <a:lnTo>
                      <a:pt x="354" y="827"/>
                    </a:lnTo>
                    <a:lnTo>
                      <a:pt x="331" y="800"/>
                    </a:lnTo>
                    <a:lnTo>
                      <a:pt x="259" y="788"/>
                    </a:lnTo>
                    <a:lnTo>
                      <a:pt x="198" y="788"/>
                    </a:lnTo>
                    <a:lnTo>
                      <a:pt x="32" y="1198"/>
                    </a:lnTo>
                    <a:lnTo>
                      <a:pt x="0" y="1490"/>
                    </a:lnTo>
                    <a:lnTo>
                      <a:pt x="104" y="1450"/>
                    </a:lnTo>
                    <a:lnTo>
                      <a:pt x="32" y="1198"/>
                    </a:lnTo>
                    <a:lnTo>
                      <a:pt x="156" y="1334"/>
                    </a:lnTo>
                    <a:lnTo>
                      <a:pt x="104" y="1106"/>
                    </a:lnTo>
                    <a:lnTo>
                      <a:pt x="181" y="1151"/>
                    </a:lnTo>
                    <a:lnTo>
                      <a:pt x="156" y="1334"/>
                    </a:lnTo>
                    <a:lnTo>
                      <a:pt x="252" y="1437"/>
                    </a:lnTo>
                    <a:lnTo>
                      <a:pt x="233" y="1210"/>
                    </a:lnTo>
                    <a:lnTo>
                      <a:pt x="306" y="1282"/>
                    </a:lnTo>
                    <a:lnTo>
                      <a:pt x="252" y="1437"/>
                    </a:lnTo>
                    <a:lnTo>
                      <a:pt x="552" y="1547"/>
                    </a:lnTo>
                    <a:lnTo>
                      <a:pt x="683" y="1451"/>
                    </a:lnTo>
                    <a:lnTo>
                      <a:pt x="733" y="1391"/>
                    </a:lnTo>
                    <a:lnTo>
                      <a:pt x="779" y="1359"/>
                    </a:lnTo>
                    <a:lnTo>
                      <a:pt x="890" y="1327"/>
                    </a:lnTo>
                    <a:lnTo>
                      <a:pt x="941" y="1307"/>
                    </a:lnTo>
                    <a:lnTo>
                      <a:pt x="1007" y="1259"/>
                    </a:lnTo>
                    <a:lnTo>
                      <a:pt x="1039" y="1196"/>
                    </a:lnTo>
                    <a:lnTo>
                      <a:pt x="1077" y="1196"/>
                    </a:lnTo>
                    <a:lnTo>
                      <a:pt x="1058" y="1334"/>
                    </a:lnTo>
                    <a:lnTo>
                      <a:pt x="1026" y="1346"/>
                    </a:lnTo>
                    <a:lnTo>
                      <a:pt x="1004" y="1373"/>
                    </a:lnTo>
                    <a:lnTo>
                      <a:pt x="999" y="1397"/>
                    </a:lnTo>
                    <a:lnTo>
                      <a:pt x="1039" y="1405"/>
                    </a:lnTo>
                    <a:lnTo>
                      <a:pt x="1208" y="1223"/>
                    </a:lnTo>
                    <a:lnTo>
                      <a:pt x="1255" y="1244"/>
                    </a:lnTo>
                    <a:lnTo>
                      <a:pt x="1305" y="1239"/>
                    </a:lnTo>
                    <a:lnTo>
                      <a:pt x="1346" y="1208"/>
                    </a:lnTo>
                    <a:lnTo>
                      <a:pt x="1350" y="1203"/>
                    </a:lnTo>
                    <a:lnTo>
                      <a:pt x="1494" y="1234"/>
                    </a:lnTo>
                    <a:lnTo>
                      <a:pt x="1582" y="1232"/>
                    </a:lnTo>
                    <a:lnTo>
                      <a:pt x="1650" y="1203"/>
                    </a:lnTo>
                    <a:lnTo>
                      <a:pt x="1693" y="1144"/>
                    </a:lnTo>
                    <a:lnTo>
                      <a:pt x="1698" y="1060"/>
                    </a:lnTo>
                    <a:lnTo>
                      <a:pt x="1656" y="983"/>
                    </a:lnTo>
                    <a:lnTo>
                      <a:pt x="1682" y="949"/>
                    </a:lnTo>
                    <a:lnTo>
                      <a:pt x="1689" y="907"/>
                    </a:lnTo>
                    <a:lnTo>
                      <a:pt x="1674" y="867"/>
                    </a:lnTo>
                    <a:lnTo>
                      <a:pt x="1641" y="841"/>
                    </a:lnTo>
                    <a:lnTo>
                      <a:pt x="1615" y="835"/>
                    </a:lnTo>
                    <a:lnTo>
                      <a:pt x="1592" y="781"/>
                    </a:lnTo>
                    <a:lnTo>
                      <a:pt x="1550" y="743"/>
                    </a:lnTo>
                    <a:lnTo>
                      <a:pt x="1426" y="716"/>
                    </a:lnTo>
                    <a:lnTo>
                      <a:pt x="1342" y="711"/>
                    </a:lnTo>
                    <a:lnTo>
                      <a:pt x="1358" y="695"/>
                    </a:lnTo>
                    <a:lnTo>
                      <a:pt x="1363" y="675"/>
                    </a:lnTo>
                    <a:lnTo>
                      <a:pt x="1350" y="646"/>
                    </a:lnTo>
                    <a:lnTo>
                      <a:pt x="1378" y="625"/>
                    </a:lnTo>
                    <a:lnTo>
                      <a:pt x="1390" y="592"/>
                    </a:lnTo>
                    <a:lnTo>
                      <a:pt x="1384" y="557"/>
                    </a:lnTo>
                    <a:lnTo>
                      <a:pt x="1364" y="531"/>
                    </a:lnTo>
                    <a:lnTo>
                      <a:pt x="1333" y="517"/>
                    </a:lnTo>
                    <a:lnTo>
                      <a:pt x="1299" y="524"/>
                    </a:lnTo>
                    <a:lnTo>
                      <a:pt x="1356" y="476"/>
                    </a:lnTo>
                    <a:lnTo>
                      <a:pt x="1407" y="412"/>
                    </a:lnTo>
                    <a:lnTo>
                      <a:pt x="1414" y="380"/>
                    </a:lnTo>
                    <a:lnTo>
                      <a:pt x="1399" y="352"/>
                    </a:lnTo>
                    <a:lnTo>
                      <a:pt x="1362" y="327"/>
                    </a:lnTo>
                    <a:lnTo>
                      <a:pt x="1257" y="318"/>
                    </a:lnTo>
                    <a:lnTo>
                      <a:pt x="1197" y="317"/>
                    </a:lnTo>
                    <a:lnTo>
                      <a:pt x="1169" y="327"/>
                    </a:lnTo>
                    <a:lnTo>
                      <a:pt x="1195" y="296"/>
                    </a:lnTo>
                    <a:lnTo>
                      <a:pt x="1202" y="256"/>
                    </a:lnTo>
                    <a:lnTo>
                      <a:pt x="1185" y="228"/>
                    </a:lnTo>
                    <a:lnTo>
                      <a:pt x="1105" y="176"/>
                    </a:lnTo>
                    <a:lnTo>
                      <a:pt x="1032" y="147"/>
                    </a:lnTo>
                    <a:lnTo>
                      <a:pt x="1068" y="100"/>
                    </a:lnTo>
                    <a:lnTo>
                      <a:pt x="1073" y="68"/>
                    </a:lnTo>
                    <a:lnTo>
                      <a:pt x="1053" y="39"/>
                    </a:lnTo>
                    <a:lnTo>
                      <a:pt x="992" y="24"/>
                    </a:lnTo>
                    <a:lnTo>
                      <a:pt x="875" y="29"/>
                    </a:lnTo>
                    <a:lnTo>
                      <a:pt x="765" y="45"/>
                    </a:lnTo>
                    <a:lnTo>
                      <a:pt x="689" y="68"/>
                    </a:lnTo>
                    <a:lnTo>
                      <a:pt x="643" y="21"/>
                    </a:lnTo>
                    <a:lnTo>
                      <a:pt x="579" y="0"/>
                    </a:lnTo>
                    <a:lnTo>
                      <a:pt x="552" y="3"/>
                    </a:lnTo>
                    <a:lnTo>
                      <a:pt x="431" y="711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852" name="Group 182"/>
            <p:cNvGrpSpPr>
              <a:grpSpLocks/>
            </p:cNvGrpSpPr>
            <p:nvPr/>
          </p:nvGrpSpPr>
          <p:grpSpPr bwMode="auto">
            <a:xfrm>
              <a:off x="1837" y="2296"/>
              <a:ext cx="272" cy="91"/>
              <a:chOff x="1837" y="2296"/>
              <a:chExt cx="272" cy="91"/>
            </a:xfrm>
          </p:grpSpPr>
          <p:sp>
            <p:nvSpPr>
              <p:cNvPr id="34873" name="Line 168"/>
              <p:cNvSpPr>
                <a:spLocks noChangeShapeType="1"/>
              </p:cNvSpPr>
              <p:nvPr/>
            </p:nvSpPr>
            <p:spPr bwMode="auto">
              <a:xfrm>
                <a:off x="1882" y="2296"/>
                <a:ext cx="45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74" name="Line 169"/>
              <p:cNvSpPr>
                <a:spLocks noChangeShapeType="1"/>
              </p:cNvSpPr>
              <p:nvPr/>
            </p:nvSpPr>
            <p:spPr bwMode="auto">
              <a:xfrm>
                <a:off x="1973" y="2296"/>
                <a:ext cx="45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75" name="Line 170"/>
              <p:cNvSpPr>
                <a:spLocks noChangeShapeType="1"/>
              </p:cNvSpPr>
              <p:nvPr/>
            </p:nvSpPr>
            <p:spPr bwMode="auto">
              <a:xfrm flipV="1">
                <a:off x="1837" y="2296"/>
                <a:ext cx="272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76" name="Line 171"/>
              <p:cNvSpPr>
                <a:spLocks noChangeShapeType="1"/>
              </p:cNvSpPr>
              <p:nvPr/>
            </p:nvSpPr>
            <p:spPr bwMode="auto">
              <a:xfrm flipV="1">
                <a:off x="1892" y="2320"/>
                <a:ext cx="182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853" name="Group 172"/>
            <p:cNvGrpSpPr>
              <a:grpSpLocks/>
            </p:cNvGrpSpPr>
            <p:nvPr/>
          </p:nvGrpSpPr>
          <p:grpSpPr bwMode="auto">
            <a:xfrm>
              <a:off x="1565" y="1933"/>
              <a:ext cx="176" cy="368"/>
              <a:chOff x="1284" y="1312"/>
              <a:chExt cx="1620" cy="1959"/>
            </a:xfrm>
          </p:grpSpPr>
          <p:sp>
            <p:nvSpPr>
              <p:cNvPr id="34864" name="AutoShape 173"/>
              <p:cNvSpPr>
                <a:spLocks noChangeAspect="1" noChangeArrowheads="1" noTextEdit="1"/>
              </p:cNvSpPr>
              <p:nvPr/>
            </p:nvSpPr>
            <p:spPr bwMode="auto">
              <a:xfrm>
                <a:off x="1284" y="1312"/>
                <a:ext cx="1620" cy="19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65" name="Freeform 174"/>
              <p:cNvSpPr>
                <a:spLocks/>
              </p:cNvSpPr>
              <p:nvPr/>
            </p:nvSpPr>
            <p:spPr bwMode="auto">
              <a:xfrm>
                <a:off x="1977" y="2370"/>
                <a:ext cx="242" cy="812"/>
              </a:xfrm>
              <a:custGeom>
                <a:avLst/>
                <a:gdLst>
                  <a:gd name="T0" fmla="*/ 0 w 725"/>
                  <a:gd name="T1" fmla="*/ 0 h 2435"/>
                  <a:gd name="T2" fmla="*/ 0 w 725"/>
                  <a:gd name="T3" fmla="*/ 0 h 2435"/>
                  <a:gd name="T4" fmla="*/ 0 w 725"/>
                  <a:gd name="T5" fmla="*/ 0 h 2435"/>
                  <a:gd name="T6" fmla="*/ 0 w 725"/>
                  <a:gd name="T7" fmla="*/ 0 h 2435"/>
                  <a:gd name="T8" fmla="*/ 0 w 725"/>
                  <a:gd name="T9" fmla="*/ 0 h 2435"/>
                  <a:gd name="T10" fmla="*/ 0 w 725"/>
                  <a:gd name="T11" fmla="*/ 0 h 2435"/>
                  <a:gd name="T12" fmla="*/ 0 w 725"/>
                  <a:gd name="T13" fmla="*/ 0 h 2435"/>
                  <a:gd name="T14" fmla="*/ 0 w 725"/>
                  <a:gd name="T15" fmla="*/ 0 h 2435"/>
                  <a:gd name="T16" fmla="*/ 0 w 725"/>
                  <a:gd name="T17" fmla="*/ 0 h 2435"/>
                  <a:gd name="T18" fmla="*/ 0 w 725"/>
                  <a:gd name="T19" fmla="*/ 0 h 2435"/>
                  <a:gd name="T20" fmla="*/ 0 w 725"/>
                  <a:gd name="T21" fmla="*/ 0 h 2435"/>
                  <a:gd name="T22" fmla="*/ 0 w 725"/>
                  <a:gd name="T23" fmla="*/ 0 h 2435"/>
                  <a:gd name="T24" fmla="*/ 0 w 725"/>
                  <a:gd name="T25" fmla="*/ 0 h 2435"/>
                  <a:gd name="T26" fmla="*/ 0 w 725"/>
                  <a:gd name="T27" fmla="*/ 0 h 2435"/>
                  <a:gd name="T28" fmla="*/ 0 w 725"/>
                  <a:gd name="T29" fmla="*/ 0 h 2435"/>
                  <a:gd name="T30" fmla="*/ 0 w 725"/>
                  <a:gd name="T31" fmla="*/ 0 h 2435"/>
                  <a:gd name="T32" fmla="*/ 0 w 725"/>
                  <a:gd name="T33" fmla="*/ 0 h 2435"/>
                  <a:gd name="T34" fmla="*/ 0 w 725"/>
                  <a:gd name="T35" fmla="*/ 0 h 2435"/>
                  <a:gd name="T36" fmla="*/ 0 w 725"/>
                  <a:gd name="T37" fmla="*/ 0 h 2435"/>
                  <a:gd name="T38" fmla="*/ 0 w 725"/>
                  <a:gd name="T39" fmla="*/ 0 h 2435"/>
                  <a:gd name="T40" fmla="*/ 0 w 725"/>
                  <a:gd name="T41" fmla="*/ 0 h 2435"/>
                  <a:gd name="T42" fmla="*/ 0 w 725"/>
                  <a:gd name="T43" fmla="*/ 0 h 2435"/>
                  <a:gd name="T44" fmla="*/ 0 w 725"/>
                  <a:gd name="T45" fmla="*/ 0 h 2435"/>
                  <a:gd name="T46" fmla="*/ 0 w 725"/>
                  <a:gd name="T47" fmla="*/ 0 h 2435"/>
                  <a:gd name="T48" fmla="*/ 0 w 725"/>
                  <a:gd name="T49" fmla="*/ 0 h 2435"/>
                  <a:gd name="T50" fmla="*/ 0 w 725"/>
                  <a:gd name="T51" fmla="*/ 0 h 2435"/>
                  <a:gd name="T52" fmla="*/ 0 w 725"/>
                  <a:gd name="T53" fmla="*/ 0 h 2435"/>
                  <a:gd name="T54" fmla="*/ 0 w 725"/>
                  <a:gd name="T55" fmla="*/ 0 h 2435"/>
                  <a:gd name="T56" fmla="*/ 0 w 725"/>
                  <a:gd name="T57" fmla="*/ 0 h 2435"/>
                  <a:gd name="T58" fmla="*/ 0 w 725"/>
                  <a:gd name="T59" fmla="*/ 0 h 2435"/>
                  <a:gd name="T60" fmla="*/ 0 w 725"/>
                  <a:gd name="T61" fmla="*/ 0 h 2435"/>
                  <a:gd name="T62" fmla="*/ 0 w 725"/>
                  <a:gd name="T63" fmla="*/ 0 h 24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25"/>
                  <a:gd name="T97" fmla="*/ 0 h 2435"/>
                  <a:gd name="T98" fmla="*/ 725 w 725"/>
                  <a:gd name="T99" fmla="*/ 2435 h 243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25" h="2435">
                    <a:moveTo>
                      <a:pt x="69" y="183"/>
                    </a:moveTo>
                    <a:lnTo>
                      <a:pt x="130" y="377"/>
                    </a:lnTo>
                    <a:lnTo>
                      <a:pt x="95" y="489"/>
                    </a:lnTo>
                    <a:lnTo>
                      <a:pt x="132" y="543"/>
                    </a:lnTo>
                    <a:lnTo>
                      <a:pt x="154" y="646"/>
                    </a:lnTo>
                    <a:lnTo>
                      <a:pt x="154" y="2211"/>
                    </a:lnTo>
                    <a:lnTo>
                      <a:pt x="117" y="2211"/>
                    </a:lnTo>
                    <a:lnTo>
                      <a:pt x="117" y="2314"/>
                    </a:lnTo>
                    <a:lnTo>
                      <a:pt x="79" y="2314"/>
                    </a:lnTo>
                    <a:lnTo>
                      <a:pt x="66" y="2348"/>
                    </a:lnTo>
                    <a:lnTo>
                      <a:pt x="37" y="2374"/>
                    </a:lnTo>
                    <a:lnTo>
                      <a:pt x="0" y="2380"/>
                    </a:lnTo>
                    <a:lnTo>
                      <a:pt x="0" y="2435"/>
                    </a:lnTo>
                    <a:lnTo>
                      <a:pt x="687" y="2435"/>
                    </a:lnTo>
                    <a:lnTo>
                      <a:pt x="687" y="2380"/>
                    </a:lnTo>
                    <a:lnTo>
                      <a:pt x="648" y="2374"/>
                    </a:lnTo>
                    <a:lnTo>
                      <a:pt x="621" y="2348"/>
                    </a:lnTo>
                    <a:lnTo>
                      <a:pt x="606" y="2314"/>
                    </a:lnTo>
                    <a:lnTo>
                      <a:pt x="569" y="2314"/>
                    </a:lnTo>
                    <a:lnTo>
                      <a:pt x="569" y="2211"/>
                    </a:lnTo>
                    <a:lnTo>
                      <a:pt x="533" y="2211"/>
                    </a:lnTo>
                    <a:lnTo>
                      <a:pt x="533" y="772"/>
                    </a:lnTo>
                    <a:lnTo>
                      <a:pt x="529" y="584"/>
                    </a:lnTo>
                    <a:lnTo>
                      <a:pt x="510" y="429"/>
                    </a:lnTo>
                    <a:lnTo>
                      <a:pt x="528" y="376"/>
                    </a:lnTo>
                    <a:lnTo>
                      <a:pt x="606" y="262"/>
                    </a:lnTo>
                    <a:lnTo>
                      <a:pt x="725" y="183"/>
                    </a:lnTo>
                    <a:lnTo>
                      <a:pt x="588" y="196"/>
                    </a:lnTo>
                    <a:lnTo>
                      <a:pt x="627" y="40"/>
                    </a:lnTo>
                    <a:lnTo>
                      <a:pt x="568" y="0"/>
                    </a:lnTo>
                    <a:lnTo>
                      <a:pt x="492" y="183"/>
                    </a:lnTo>
                    <a:lnTo>
                      <a:pt x="69" y="18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600"/>
                  </a:gs>
                  <a:gs pos="50000">
                    <a:srgbClr val="645A36"/>
                  </a:gs>
                  <a:gs pos="100000">
                    <a:srgbClr val="009600"/>
                  </a:gs>
                </a:gsLst>
                <a:lin ang="0" scaled="1"/>
              </a:gra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66" name="Freeform 175"/>
              <p:cNvSpPr>
                <a:spLocks/>
              </p:cNvSpPr>
              <p:nvPr/>
            </p:nvSpPr>
            <p:spPr bwMode="auto">
              <a:xfrm>
                <a:off x="1645" y="2211"/>
                <a:ext cx="524" cy="328"/>
              </a:xfrm>
              <a:custGeom>
                <a:avLst/>
                <a:gdLst>
                  <a:gd name="T0" fmla="*/ 0 w 1571"/>
                  <a:gd name="T1" fmla="*/ 0 h 982"/>
                  <a:gd name="T2" fmla="*/ 0 w 1571"/>
                  <a:gd name="T3" fmla="*/ 0 h 982"/>
                  <a:gd name="T4" fmla="*/ 0 w 1571"/>
                  <a:gd name="T5" fmla="*/ 0 h 982"/>
                  <a:gd name="T6" fmla="*/ 0 w 1571"/>
                  <a:gd name="T7" fmla="*/ 0 h 982"/>
                  <a:gd name="T8" fmla="*/ 0 w 1571"/>
                  <a:gd name="T9" fmla="*/ 0 h 982"/>
                  <a:gd name="T10" fmla="*/ 0 w 1571"/>
                  <a:gd name="T11" fmla="*/ 0 h 982"/>
                  <a:gd name="T12" fmla="*/ 0 w 1571"/>
                  <a:gd name="T13" fmla="*/ 0 h 982"/>
                  <a:gd name="T14" fmla="*/ 0 w 1571"/>
                  <a:gd name="T15" fmla="*/ 0 h 982"/>
                  <a:gd name="T16" fmla="*/ 0 w 1571"/>
                  <a:gd name="T17" fmla="*/ 0 h 982"/>
                  <a:gd name="T18" fmla="*/ 0 w 1571"/>
                  <a:gd name="T19" fmla="*/ 0 h 982"/>
                  <a:gd name="T20" fmla="*/ 0 w 1571"/>
                  <a:gd name="T21" fmla="*/ 0 h 982"/>
                  <a:gd name="T22" fmla="*/ 0 w 1571"/>
                  <a:gd name="T23" fmla="*/ 0 h 982"/>
                  <a:gd name="T24" fmla="*/ 0 w 1571"/>
                  <a:gd name="T25" fmla="*/ 0 h 982"/>
                  <a:gd name="T26" fmla="*/ 0 w 1571"/>
                  <a:gd name="T27" fmla="*/ 0 h 982"/>
                  <a:gd name="T28" fmla="*/ 0 w 1571"/>
                  <a:gd name="T29" fmla="*/ 0 h 982"/>
                  <a:gd name="T30" fmla="*/ 0 w 1571"/>
                  <a:gd name="T31" fmla="*/ 0 h 982"/>
                  <a:gd name="T32" fmla="*/ 0 w 1571"/>
                  <a:gd name="T33" fmla="*/ 0 h 982"/>
                  <a:gd name="T34" fmla="*/ 0 w 1571"/>
                  <a:gd name="T35" fmla="*/ 0 h 982"/>
                  <a:gd name="T36" fmla="*/ 0 w 1571"/>
                  <a:gd name="T37" fmla="*/ 0 h 982"/>
                  <a:gd name="T38" fmla="*/ 0 w 1571"/>
                  <a:gd name="T39" fmla="*/ 0 h 982"/>
                  <a:gd name="T40" fmla="*/ 0 w 1571"/>
                  <a:gd name="T41" fmla="*/ 0 h 982"/>
                  <a:gd name="T42" fmla="*/ 0 w 1571"/>
                  <a:gd name="T43" fmla="*/ 0 h 982"/>
                  <a:gd name="T44" fmla="*/ 0 w 1571"/>
                  <a:gd name="T45" fmla="*/ 0 h 982"/>
                  <a:gd name="T46" fmla="*/ 0 w 1571"/>
                  <a:gd name="T47" fmla="*/ 0 h 982"/>
                  <a:gd name="T48" fmla="*/ 0 w 1571"/>
                  <a:gd name="T49" fmla="*/ 0 h 982"/>
                  <a:gd name="T50" fmla="*/ 0 w 1571"/>
                  <a:gd name="T51" fmla="*/ 0 h 982"/>
                  <a:gd name="T52" fmla="*/ 0 w 1571"/>
                  <a:gd name="T53" fmla="*/ 0 h 982"/>
                  <a:gd name="T54" fmla="*/ 0 w 1571"/>
                  <a:gd name="T55" fmla="*/ 0 h 982"/>
                  <a:gd name="T56" fmla="*/ 0 w 1571"/>
                  <a:gd name="T57" fmla="*/ 0 h 982"/>
                  <a:gd name="T58" fmla="*/ 0 w 1571"/>
                  <a:gd name="T59" fmla="*/ 0 h 982"/>
                  <a:gd name="T60" fmla="*/ 0 w 1571"/>
                  <a:gd name="T61" fmla="*/ 0 h 982"/>
                  <a:gd name="T62" fmla="*/ 0 w 1571"/>
                  <a:gd name="T63" fmla="*/ 0 h 982"/>
                  <a:gd name="T64" fmla="*/ 0 w 1571"/>
                  <a:gd name="T65" fmla="*/ 0 h 982"/>
                  <a:gd name="T66" fmla="*/ 0 w 1571"/>
                  <a:gd name="T67" fmla="*/ 0 h 982"/>
                  <a:gd name="T68" fmla="*/ 0 w 1571"/>
                  <a:gd name="T69" fmla="*/ 0 h 982"/>
                  <a:gd name="T70" fmla="*/ 0 w 1571"/>
                  <a:gd name="T71" fmla="*/ 0 h 982"/>
                  <a:gd name="T72" fmla="*/ 0 w 1571"/>
                  <a:gd name="T73" fmla="*/ 0 h 982"/>
                  <a:gd name="T74" fmla="*/ 0 w 1571"/>
                  <a:gd name="T75" fmla="*/ 0 h 982"/>
                  <a:gd name="T76" fmla="*/ 0 w 1571"/>
                  <a:gd name="T77" fmla="*/ 0 h 98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571"/>
                  <a:gd name="T118" fmla="*/ 0 h 982"/>
                  <a:gd name="T119" fmla="*/ 1571 w 1571"/>
                  <a:gd name="T120" fmla="*/ 982 h 98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571" h="982">
                    <a:moveTo>
                      <a:pt x="1066" y="659"/>
                    </a:moveTo>
                    <a:lnTo>
                      <a:pt x="990" y="725"/>
                    </a:lnTo>
                    <a:lnTo>
                      <a:pt x="1127" y="853"/>
                    </a:lnTo>
                    <a:lnTo>
                      <a:pt x="1092" y="965"/>
                    </a:lnTo>
                    <a:lnTo>
                      <a:pt x="1072" y="977"/>
                    </a:lnTo>
                    <a:lnTo>
                      <a:pt x="1046" y="982"/>
                    </a:lnTo>
                    <a:lnTo>
                      <a:pt x="1019" y="972"/>
                    </a:lnTo>
                    <a:lnTo>
                      <a:pt x="1002" y="952"/>
                    </a:lnTo>
                    <a:lnTo>
                      <a:pt x="997" y="925"/>
                    </a:lnTo>
                    <a:lnTo>
                      <a:pt x="972" y="934"/>
                    </a:lnTo>
                    <a:lnTo>
                      <a:pt x="918" y="926"/>
                    </a:lnTo>
                    <a:lnTo>
                      <a:pt x="862" y="905"/>
                    </a:lnTo>
                    <a:lnTo>
                      <a:pt x="835" y="925"/>
                    </a:lnTo>
                    <a:lnTo>
                      <a:pt x="803" y="946"/>
                    </a:lnTo>
                    <a:lnTo>
                      <a:pt x="771" y="941"/>
                    </a:lnTo>
                    <a:lnTo>
                      <a:pt x="757" y="925"/>
                    </a:lnTo>
                    <a:lnTo>
                      <a:pt x="744" y="893"/>
                    </a:lnTo>
                    <a:lnTo>
                      <a:pt x="699" y="905"/>
                    </a:lnTo>
                    <a:lnTo>
                      <a:pt x="659" y="893"/>
                    </a:lnTo>
                    <a:lnTo>
                      <a:pt x="647" y="853"/>
                    </a:lnTo>
                    <a:lnTo>
                      <a:pt x="646" y="822"/>
                    </a:lnTo>
                    <a:lnTo>
                      <a:pt x="659" y="788"/>
                    </a:lnTo>
                    <a:lnTo>
                      <a:pt x="651" y="796"/>
                    </a:lnTo>
                    <a:lnTo>
                      <a:pt x="604" y="824"/>
                    </a:lnTo>
                    <a:lnTo>
                      <a:pt x="563" y="847"/>
                    </a:lnTo>
                    <a:lnTo>
                      <a:pt x="507" y="853"/>
                    </a:lnTo>
                    <a:lnTo>
                      <a:pt x="472" y="840"/>
                    </a:lnTo>
                    <a:lnTo>
                      <a:pt x="466" y="809"/>
                    </a:lnTo>
                    <a:lnTo>
                      <a:pt x="490" y="738"/>
                    </a:lnTo>
                    <a:lnTo>
                      <a:pt x="407" y="780"/>
                    </a:lnTo>
                    <a:lnTo>
                      <a:pt x="310" y="805"/>
                    </a:lnTo>
                    <a:lnTo>
                      <a:pt x="247" y="805"/>
                    </a:lnTo>
                    <a:lnTo>
                      <a:pt x="217" y="787"/>
                    </a:lnTo>
                    <a:lnTo>
                      <a:pt x="211" y="762"/>
                    </a:lnTo>
                    <a:lnTo>
                      <a:pt x="215" y="738"/>
                    </a:lnTo>
                    <a:lnTo>
                      <a:pt x="179" y="738"/>
                    </a:lnTo>
                    <a:lnTo>
                      <a:pt x="141" y="725"/>
                    </a:lnTo>
                    <a:lnTo>
                      <a:pt x="125" y="701"/>
                    </a:lnTo>
                    <a:lnTo>
                      <a:pt x="125" y="676"/>
                    </a:lnTo>
                    <a:lnTo>
                      <a:pt x="128" y="646"/>
                    </a:lnTo>
                    <a:lnTo>
                      <a:pt x="83" y="658"/>
                    </a:lnTo>
                    <a:lnTo>
                      <a:pt x="32" y="658"/>
                    </a:lnTo>
                    <a:lnTo>
                      <a:pt x="9" y="646"/>
                    </a:lnTo>
                    <a:lnTo>
                      <a:pt x="0" y="614"/>
                    </a:lnTo>
                    <a:lnTo>
                      <a:pt x="17" y="588"/>
                    </a:lnTo>
                    <a:lnTo>
                      <a:pt x="39" y="560"/>
                    </a:lnTo>
                    <a:lnTo>
                      <a:pt x="63" y="536"/>
                    </a:lnTo>
                    <a:lnTo>
                      <a:pt x="38" y="502"/>
                    </a:lnTo>
                    <a:lnTo>
                      <a:pt x="39" y="455"/>
                    </a:lnTo>
                    <a:lnTo>
                      <a:pt x="52" y="418"/>
                    </a:lnTo>
                    <a:lnTo>
                      <a:pt x="83" y="386"/>
                    </a:lnTo>
                    <a:lnTo>
                      <a:pt x="143" y="350"/>
                    </a:lnTo>
                    <a:lnTo>
                      <a:pt x="283" y="301"/>
                    </a:lnTo>
                    <a:lnTo>
                      <a:pt x="447" y="277"/>
                    </a:lnTo>
                    <a:lnTo>
                      <a:pt x="419" y="258"/>
                    </a:lnTo>
                    <a:lnTo>
                      <a:pt x="414" y="227"/>
                    </a:lnTo>
                    <a:lnTo>
                      <a:pt x="419" y="197"/>
                    </a:lnTo>
                    <a:lnTo>
                      <a:pt x="475" y="159"/>
                    </a:lnTo>
                    <a:lnTo>
                      <a:pt x="582" y="121"/>
                    </a:lnTo>
                    <a:lnTo>
                      <a:pt x="1092" y="298"/>
                    </a:lnTo>
                    <a:lnTo>
                      <a:pt x="1196" y="458"/>
                    </a:lnTo>
                    <a:lnTo>
                      <a:pt x="1196" y="394"/>
                    </a:lnTo>
                    <a:lnTo>
                      <a:pt x="1130" y="200"/>
                    </a:lnTo>
                    <a:lnTo>
                      <a:pt x="1142" y="117"/>
                    </a:lnTo>
                    <a:lnTo>
                      <a:pt x="1189" y="211"/>
                    </a:lnTo>
                    <a:lnTo>
                      <a:pt x="1189" y="78"/>
                    </a:lnTo>
                    <a:lnTo>
                      <a:pt x="1247" y="53"/>
                    </a:lnTo>
                    <a:lnTo>
                      <a:pt x="1259" y="107"/>
                    </a:lnTo>
                    <a:lnTo>
                      <a:pt x="1292" y="74"/>
                    </a:lnTo>
                    <a:lnTo>
                      <a:pt x="1286" y="31"/>
                    </a:lnTo>
                    <a:lnTo>
                      <a:pt x="1344" y="26"/>
                    </a:lnTo>
                    <a:lnTo>
                      <a:pt x="1370" y="354"/>
                    </a:lnTo>
                    <a:lnTo>
                      <a:pt x="1410" y="347"/>
                    </a:lnTo>
                    <a:lnTo>
                      <a:pt x="1422" y="0"/>
                    </a:lnTo>
                    <a:lnTo>
                      <a:pt x="1571" y="26"/>
                    </a:lnTo>
                    <a:lnTo>
                      <a:pt x="1481" y="503"/>
                    </a:lnTo>
                    <a:lnTo>
                      <a:pt x="1489" y="659"/>
                    </a:lnTo>
                    <a:lnTo>
                      <a:pt x="1066" y="659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67" name="Freeform 176"/>
              <p:cNvSpPr>
                <a:spLocks/>
              </p:cNvSpPr>
              <p:nvPr/>
            </p:nvSpPr>
            <p:spPr bwMode="auto">
              <a:xfrm>
                <a:off x="2154" y="2197"/>
                <a:ext cx="472" cy="430"/>
              </a:xfrm>
              <a:custGeom>
                <a:avLst/>
                <a:gdLst>
                  <a:gd name="T0" fmla="*/ 0 w 1418"/>
                  <a:gd name="T1" fmla="*/ 0 h 1290"/>
                  <a:gd name="T2" fmla="*/ 0 w 1418"/>
                  <a:gd name="T3" fmla="*/ 0 h 1290"/>
                  <a:gd name="T4" fmla="*/ 0 w 1418"/>
                  <a:gd name="T5" fmla="*/ 0 h 1290"/>
                  <a:gd name="T6" fmla="*/ 0 w 1418"/>
                  <a:gd name="T7" fmla="*/ 0 h 1290"/>
                  <a:gd name="T8" fmla="*/ 0 w 1418"/>
                  <a:gd name="T9" fmla="*/ 0 h 1290"/>
                  <a:gd name="T10" fmla="*/ 0 w 1418"/>
                  <a:gd name="T11" fmla="*/ 0 h 1290"/>
                  <a:gd name="T12" fmla="*/ 0 w 1418"/>
                  <a:gd name="T13" fmla="*/ 0 h 1290"/>
                  <a:gd name="T14" fmla="*/ 0 w 1418"/>
                  <a:gd name="T15" fmla="*/ 0 h 1290"/>
                  <a:gd name="T16" fmla="*/ 0 w 1418"/>
                  <a:gd name="T17" fmla="*/ 0 h 1290"/>
                  <a:gd name="T18" fmla="*/ 0 w 1418"/>
                  <a:gd name="T19" fmla="*/ 0 h 1290"/>
                  <a:gd name="T20" fmla="*/ 0 w 1418"/>
                  <a:gd name="T21" fmla="*/ 0 h 1290"/>
                  <a:gd name="T22" fmla="*/ 0 w 1418"/>
                  <a:gd name="T23" fmla="*/ 0 h 1290"/>
                  <a:gd name="T24" fmla="*/ 0 w 1418"/>
                  <a:gd name="T25" fmla="*/ 0 h 1290"/>
                  <a:gd name="T26" fmla="*/ 0 w 1418"/>
                  <a:gd name="T27" fmla="*/ 0 h 1290"/>
                  <a:gd name="T28" fmla="*/ 0 w 1418"/>
                  <a:gd name="T29" fmla="*/ 0 h 1290"/>
                  <a:gd name="T30" fmla="*/ 0 w 1418"/>
                  <a:gd name="T31" fmla="*/ 0 h 1290"/>
                  <a:gd name="T32" fmla="*/ 0 w 1418"/>
                  <a:gd name="T33" fmla="*/ 0 h 1290"/>
                  <a:gd name="T34" fmla="*/ 0 w 1418"/>
                  <a:gd name="T35" fmla="*/ 0 h 1290"/>
                  <a:gd name="T36" fmla="*/ 0 w 1418"/>
                  <a:gd name="T37" fmla="*/ 0 h 1290"/>
                  <a:gd name="T38" fmla="*/ 0 w 1418"/>
                  <a:gd name="T39" fmla="*/ 0 h 1290"/>
                  <a:gd name="T40" fmla="*/ 0 w 1418"/>
                  <a:gd name="T41" fmla="*/ 0 h 1290"/>
                  <a:gd name="T42" fmla="*/ 0 w 1418"/>
                  <a:gd name="T43" fmla="*/ 0 h 1290"/>
                  <a:gd name="T44" fmla="*/ 0 w 1418"/>
                  <a:gd name="T45" fmla="*/ 0 h 1290"/>
                  <a:gd name="T46" fmla="*/ 0 w 1418"/>
                  <a:gd name="T47" fmla="*/ 0 h 1290"/>
                  <a:gd name="T48" fmla="*/ 0 w 1418"/>
                  <a:gd name="T49" fmla="*/ 0 h 1290"/>
                  <a:gd name="T50" fmla="*/ 0 w 1418"/>
                  <a:gd name="T51" fmla="*/ 0 h 1290"/>
                  <a:gd name="T52" fmla="*/ 0 w 1418"/>
                  <a:gd name="T53" fmla="*/ 0 h 1290"/>
                  <a:gd name="T54" fmla="*/ 0 w 1418"/>
                  <a:gd name="T55" fmla="*/ 0 h 1290"/>
                  <a:gd name="T56" fmla="*/ 0 w 1418"/>
                  <a:gd name="T57" fmla="*/ 0 h 1290"/>
                  <a:gd name="T58" fmla="*/ 0 w 1418"/>
                  <a:gd name="T59" fmla="*/ 0 h 1290"/>
                  <a:gd name="T60" fmla="*/ 0 w 1418"/>
                  <a:gd name="T61" fmla="*/ 0 h 1290"/>
                  <a:gd name="T62" fmla="*/ 0 w 1418"/>
                  <a:gd name="T63" fmla="*/ 0 h 1290"/>
                  <a:gd name="T64" fmla="*/ 0 w 1418"/>
                  <a:gd name="T65" fmla="*/ 0 h 1290"/>
                  <a:gd name="T66" fmla="*/ 0 w 1418"/>
                  <a:gd name="T67" fmla="*/ 0 h 1290"/>
                  <a:gd name="T68" fmla="*/ 0 w 1418"/>
                  <a:gd name="T69" fmla="*/ 0 h 1290"/>
                  <a:gd name="T70" fmla="*/ 0 w 1418"/>
                  <a:gd name="T71" fmla="*/ 0 h 1290"/>
                  <a:gd name="T72" fmla="*/ 0 w 1418"/>
                  <a:gd name="T73" fmla="*/ 0 h 1290"/>
                  <a:gd name="T74" fmla="*/ 0 w 1418"/>
                  <a:gd name="T75" fmla="*/ 0 h 1290"/>
                  <a:gd name="T76" fmla="*/ 0 w 1418"/>
                  <a:gd name="T77" fmla="*/ 0 h 1290"/>
                  <a:gd name="T78" fmla="*/ 0 w 1418"/>
                  <a:gd name="T79" fmla="*/ 0 h 1290"/>
                  <a:gd name="T80" fmla="*/ 0 w 1418"/>
                  <a:gd name="T81" fmla="*/ 0 h 1290"/>
                  <a:gd name="T82" fmla="*/ 0 w 1418"/>
                  <a:gd name="T83" fmla="*/ 0 h 1290"/>
                  <a:gd name="T84" fmla="*/ 0 w 1418"/>
                  <a:gd name="T85" fmla="*/ 0 h 1290"/>
                  <a:gd name="T86" fmla="*/ 0 w 1418"/>
                  <a:gd name="T87" fmla="*/ 0 h 1290"/>
                  <a:gd name="T88" fmla="*/ 0 w 1418"/>
                  <a:gd name="T89" fmla="*/ 0 h 1290"/>
                  <a:gd name="T90" fmla="*/ 0 w 1418"/>
                  <a:gd name="T91" fmla="*/ 0 h 1290"/>
                  <a:gd name="T92" fmla="*/ 0 w 1418"/>
                  <a:gd name="T93" fmla="*/ 0 h 129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418"/>
                  <a:gd name="T142" fmla="*/ 0 h 1290"/>
                  <a:gd name="T143" fmla="*/ 1418 w 1418"/>
                  <a:gd name="T144" fmla="*/ 1290 h 129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418" h="1290">
                    <a:moveTo>
                      <a:pt x="0" y="1102"/>
                    </a:moveTo>
                    <a:lnTo>
                      <a:pt x="168" y="935"/>
                    </a:lnTo>
                    <a:lnTo>
                      <a:pt x="176" y="902"/>
                    </a:lnTo>
                    <a:lnTo>
                      <a:pt x="212" y="835"/>
                    </a:lnTo>
                    <a:lnTo>
                      <a:pt x="280" y="767"/>
                    </a:lnTo>
                    <a:lnTo>
                      <a:pt x="268" y="770"/>
                    </a:lnTo>
                    <a:lnTo>
                      <a:pt x="238" y="770"/>
                    </a:lnTo>
                    <a:lnTo>
                      <a:pt x="212" y="757"/>
                    </a:lnTo>
                    <a:lnTo>
                      <a:pt x="196" y="731"/>
                    </a:lnTo>
                    <a:lnTo>
                      <a:pt x="196" y="701"/>
                    </a:lnTo>
                    <a:lnTo>
                      <a:pt x="59" y="714"/>
                    </a:lnTo>
                    <a:lnTo>
                      <a:pt x="189" y="558"/>
                    </a:lnTo>
                    <a:lnTo>
                      <a:pt x="98" y="558"/>
                    </a:lnTo>
                    <a:lnTo>
                      <a:pt x="39" y="518"/>
                    </a:lnTo>
                    <a:lnTo>
                      <a:pt x="35" y="515"/>
                    </a:lnTo>
                    <a:lnTo>
                      <a:pt x="20" y="476"/>
                    </a:lnTo>
                    <a:lnTo>
                      <a:pt x="28" y="440"/>
                    </a:lnTo>
                    <a:lnTo>
                      <a:pt x="59" y="403"/>
                    </a:lnTo>
                    <a:lnTo>
                      <a:pt x="92" y="383"/>
                    </a:lnTo>
                    <a:lnTo>
                      <a:pt x="149" y="81"/>
                    </a:lnTo>
                    <a:lnTo>
                      <a:pt x="228" y="134"/>
                    </a:lnTo>
                    <a:lnTo>
                      <a:pt x="149" y="371"/>
                    </a:lnTo>
                    <a:lnTo>
                      <a:pt x="214" y="371"/>
                    </a:lnTo>
                    <a:lnTo>
                      <a:pt x="280" y="383"/>
                    </a:lnTo>
                    <a:lnTo>
                      <a:pt x="323" y="312"/>
                    </a:lnTo>
                    <a:lnTo>
                      <a:pt x="303" y="308"/>
                    </a:lnTo>
                    <a:lnTo>
                      <a:pt x="271" y="292"/>
                    </a:lnTo>
                    <a:lnTo>
                      <a:pt x="263" y="263"/>
                    </a:lnTo>
                    <a:lnTo>
                      <a:pt x="259" y="240"/>
                    </a:lnTo>
                    <a:lnTo>
                      <a:pt x="280" y="201"/>
                    </a:lnTo>
                    <a:lnTo>
                      <a:pt x="304" y="175"/>
                    </a:lnTo>
                    <a:lnTo>
                      <a:pt x="648" y="19"/>
                    </a:lnTo>
                    <a:lnTo>
                      <a:pt x="733" y="0"/>
                    </a:lnTo>
                    <a:lnTo>
                      <a:pt x="834" y="24"/>
                    </a:lnTo>
                    <a:lnTo>
                      <a:pt x="858" y="60"/>
                    </a:lnTo>
                    <a:lnTo>
                      <a:pt x="855" y="109"/>
                    </a:lnTo>
                    <a:lnTo>
                      <a:pt x="947" y="122"/>
                    </a:lnTo>
                    <a:lnTo>
                      <a:pt x="983" y="134"/>
                    </a:lnTo>
                    <a:lnTo>
                      <a:pt x="995" y="164"/>
                    </a:lnTo>
                    <a:lnTo>
                      <a:pt x="989" y="209"/>
                    </a:lnTo>
                    <a:lnTo>
                      <a:pt x="1074" y="213"/>
                    </a:lnTo>
                    <a:lnTo>
                      <a:pt x="1166" y="239"/>
                    </a:lnTo>
                    <a:lnTo>
                      <a:pt x="1194" y="272"/>
                    </a:lnTo>
                    <a:lnTo>
                      <a:pt x="1174" y="306"/>
                    </a:lnTo>
                    <a:lnTo>
                      <a:pt x="1212" y="310"/>
                    </a:lnTo>
                    <a:lnTo>
                      <a:pt x="1234" y="319"/>
                    </a:lnTo>
                    <a:lnTo>
                      <a:pt x="1253" y="344"/>
                    </a:lnTo>
                    <a:lnTo>
                      <a:pt x="1246" y="376"/>
                    </a:lnTo>
                    <a:lnTo>
                      <a:pt x="1219" y="400"/>
                    </a:lnTo>
                    <a:lnTo>
                      <a:pt x="1194" y="408"/>
                    </a:lnTo>
                    <a:lnTo>
                      <a:pt x="1202" y="408"/>
                    </a:lnTo>
                    <a:lnTo>
                      <a:pt x="1219" y="408"/>
                    </a:lnTo>
                    <a:lnTo>
                      <a:pt x="1236" y="421"/>
                    </a:lnTo>
                    <a:lnTo>
                      <a:pt x="1246" y="439"/>
                    </a:lnTo>
                    <a:lnTo>
                      <a:pt x="1246" y="454"/>
                    </a:lnTo>
                    <a:lnTo>
                      <a:pt x="1234" y="474"/>
                    </a:lnTo>
                    <a:lnTo>
                      <a:pt x="1214" y="487"/>
                    </a:lnTo>
                    <a:lnTo>
                      <a:pt x="1273" y="474"/>
                    </a:lnTo>
                    <a:lnTo>
                      <a:pt x="1326" y="478"/>
                    </a:lnTo>
                    <a:lnTo>
                      <a:pt x="1374" y="503"/>
                    </a:lnTo>
                    <a:lnTo>
                      <a:pt x="1396" y="532"/>
                    </a:lnTo>
                    <a:lnTo>
                      <a:pt x="1390" y="584"/>
                    </a:lnTo>
                    <a:lnTo>
                      <a:pt x="1350" y="630"/>
                    </a:lnTo>
                    <a:lnTo>
                      <a:pt x="1394" y="625"/>
                    </a:lnTo>
                    <a:lnTo>
                      <a:pt x="1418" y="644"/>
                    </a:lnTo>
                    <a:lnTo>
                      <a:pt x="1418" y="680"/>
                    </a:lnTo>
                    <a:lnTo>
                      <a:pt x="1388" y="724"/>
                    </a:lnTo>
                    <a:lnTo>
                      <a:pt x="1273" y="791"/>
                    </a:lnTo>
                    <a:lnTo>
                      <a:pt x="1326" y="791"/>
                    </a:lnTo>
                    <a:lnTo>
                      <a:pt x="1357" y="798"/>
                    </a:lnTo>
                    <a:lnTo>
                      <a:pt x="1363" y="835"/>
                    </a:lnTo>
                    <a:lnTo>
                      <a:pt x="1344" y="871"/>
                    </a:lnTo>
                    <a:lnTo>
                      <a:pt x="1320" y="902"/>
                    </a:lnTo>
                    <a:lnTo>
                      <a:pt x="1282" y="922"/>
                    </a:lnTo>
                    <a:lnTo>
                      <a:pt x="1190" y="934"/>
                    </a:lnTo>
                    <a:lnTo>
                      <a:pt x="1052" y="935"/>
                    </a:lnTo>
                    <a:lnTo>
                      <a:pt x="954" y="907"/>
                    </a:lnTo>
                    <a:lnTo>
                      <a:pt x="929" y="889"/>
                    </a:lnTo>
                    <a:lnTo>
                      <a:pt x="840" y="916"/>
                    </a:lnTo>
                    <a:lnTo>
                      <a:pt x="718" y="928"/>
                    </a:lnTo>
                    <a:lnTo>
                      <a:pt x="643" y="922"/>
                    </a:lnTo>
                    <a:lnTo>
                      <a:pt x="604" y="902"/>
                    </a:lnTo>
                    <a:lnTo>
                      <a:pt x="604" y="882"/>
                    </a:lnTo>
                    <a:lnTo>
                      <a:pt x="582" y="890"/>
                    </a:lnTo>
                    <a:lnTo>
                      <a:pt x="541" y="888"/>
                    </a:lnTo>
                    <a:lnTo>
                      <a:pt x="507" y="866"/>
                    </a:lnTo>
                    <a:lnTo>
                      <a:pt x="487" y="829"/>
                    </a:lnTo>
                    <a:lnTo>
                      <a:pt x="491" y="787"/>
                    </a:lnTo>
                    <a:lnTo>
                      <a:pt x="513" y="751"/>
                    </a:lnTo>
                    <a:lnTo>
                      <a:pt x="387" y="778"/>
                    </a:lnTo>
                    <a:lnTo>
                      <a:pt x="281" y="851"/>
                    </a:lnTo>
                    <a:lnTo>
                      <a:pt x="231" y="916"/>
                    </a:lnTo>
                    <a:lnTo>
                      <a:pt x="208" y="986"/>
                    </a:lnTo>
                    <a:lnTo>
                      <a:pt x="4" y="1290"/>
                    </a:lnTo>
                    <a:lnTo>
                      <a:pt x="0" y="1102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68" name="Freeform 177"/>
              <p:cNvSpPr>
                <a:spLocks/>
              </p:cNvSpPr>
              <p:nvPr/>
            </p:nvSpPr>
            <p:spPr bwMode="auto">
              <a:xfrm>
                <a:off x="1839" y="1731"/>
                <a:ext cx="897" cy="580"/>
              </a:xfrm>
              <a:custGeom>
                <a:avLst/>
                <a:gdLst>
                  <a:gd name="T0" fmla="*/ 0 w 2692"/>
                  <a:gd name="T1" fmla="*/ 0 h 1738"/>
                  <a:gd name="T2" fmla="*/ 0 w 2692"/>
                  <a:gd name="T3" fmla="*/ 0 h 1738"/>
                  <a:gd name="T4" fmla="*/ 0 w 2692"/>
                  <a:gd name="T5" fmla="*/ 0 h 1738"/>
                  <a:gd name="T6" fmla="*/ 0 w 2692"/>
                  <a:gd name="T7" fmla="*/ 0 h 1738"/>
                  <a:gd name="T8" fmla="*/ 0 w 2692"/>
                  <a:gd name="T9" fmla="*/ 0 h 1738"/>
                  <a:gd name="T10" fmla="*/ 0 w 2692"/>
                  <a:gd name="T11" fmla="*/ 0 h 1738"/>
                  <a:gd name="T12" fmla="*/ 0 w 2692"/>
                  <a:gd name="T13" fmla="*/ 0 h 1738"/>
                  <a:gd name="T14" fmla="*/ 0 w 2692"/>
                  <a:gd name="T15" fmla="*/ 0 h 1738"/>
                  <a:gd name="T16" fmla="*/ 0 w 2692"/>
                  <a:gd name="T17" fmla="*/ 0 h 1738"/>
                  <a:gd name="T18" fmla="*/ 0 w 2692"/>
                  <a:gd name="T19" fmla="*/ 0 h 1738"/>
                  <a:gd name="T20" fmla="*/ 0 w 2692"/>
                  <a:gd name="T21" fmla="*/ 0 h 1738"/>
                  <a:gd name="T22" fmla="*/ 0 w 2692"/>
                  <a:gd name="T23" fmla="*/ 0 h 1738"/>
                  <a:gd name="T24" fmla="*/ 0 w 2692"/>
                  <a:gd name="T25" fmla="*/ 0 h 1738"/>
                  <a:gd name="T26" fmla="*/ 0 w 2692"/>
                  <a:gd name="T27" fmla="*/ 0 h 1738"/>
                  <a:gd name="T28" fmla="*/ 0 w 2692"/>
                  <a:gd name="T29" fmla="*/ 0 h 1738"/>
                  <a:gd name="T30" fmla="*/ 0 w 2692"/>
                  <a:gd name="T31" fmla="*/ 0 h 1738"/>
                  <a:gd name="T32" fmla="*/ 0 w 2692"/>
                  <a:gd name="T33" fmla="*/ 0 h 1738"/>
                  <a:gd name="T34" fmla="*/ 0 w 2692"/>
                  <a:gd name="T35" fmla="*/ 0 h 1738"/>
                  <a:gd name="T36" fmla="*/ 0 w 2692"/>
                  <a:gd name="T37" fmla="*/ 0 h 1738"/>
                  <a:gd name="T38" fmla="*/ 0 w 2692"/>
                  <a:gd name="T39" fmla="*/ 0 h 1738"/>
                  <a:gd name="T40" fmla="*/ 0 w 2692"/>
                  <a:gd name="T41" fmla="*/ 0 h 1738"/>
                  <a:gd name="T42" fmla="*/ 0 w 2692"/>
                  <a:gd name="T43" fmla="*/ 0 h 1738"/>
                  <a:gd name="T44" fmla="*/ 0 w 2692"/>
                  <a:gd name="T45" fmla="*/ 0 h 1738"/>
                  <a:gd name="T46" fmla="*/ 0 w 2692"/>
                  <a:gd name="T47" fmla="*/ 0 h 1738"/>
                  <a:gd name="T48" fmla="*/ 0 w 2692"/>
                  <a:gd name="T49" fmla="*/ 0 h 1738"/>
                  <a:gd name="T50" fmla="*/ 0 w 2692"/>
                  <a:gd name="T51" fmla="*/ 0 h 1738"/>
                  <a:gd name="T52" fmla="*/ 0 w 2692"/>
                  <a:gd name="T53" fmla="*/ 0 h 1738"/>
                  <a:gd name="T54" fmla="*/ 0 w 2692"/>
                  <a:gd name="T55" fmla="*/ 0 h 1738"/>
                  <a:gd name="T56" fmla="*/ 0 w 2692"/>
                  <a:gd name="T57" fmla="*/ 0 h 1738"/>
                  <a:gd name="T58" fmla="*/ 0 w 2692"/>
                  <a:gd name="T59" fmla="*/ 0 h 1738"/>
                  <a:gd name="T60" fmla="*/ 0 w 2692"/>
                  <a:gd name="T61" fmla="*/ 0 h 1738"/>
                  <a:gd name="T62" fmla="*/ 0 w 2692"/>
                  <a:gd name="T63" fmla="*/ 0 h 1738"/>
                  <a:gd name="T64" fmla="*/ 0 w 2692"/>
                  <a:gd name="T65" fmla="*/ 0 h 1738"/>
                  <a:gd name="T66" fmla="*/ 0 w 2692"/>
                  <a:gd name="T67" fmla="*/ 0 h 1738"/>
                  <a:gd name="T68" fmla="*/ 0 w 2692"/>
                  <a:gd name="T69" fmla="*/ 0 h 1738"/>
                  <a:gd name="T70" fmla="*/ 0 w 2692"/>
                  <a:gd name="T71" fmla="*/ 0 h 1738"/>
                  <a:gd name="T72" fmla="*/ 0 w 2692"/>
                  <a:gd name="T73" fmla="*/ 0 h 1738"/>
                  <a:gd name="T74" fmla="*/ 0 w 2692"/>
                  <a:gd name="T75" fmla="*/ 0 h 1738"/>
                  <a:gd name="T76" fmla="*/ 0 w 2692"/>
                  <a:gd name="T77" fmla="*/ 0 h 1738"/>
                  <a:gd name="T78" fmla="*/ 0 w 2692"/>
                  <a:gd name="T79" fmla="*/ 0 h 1738"/>
                  <a:gd name="T80" fmla="*/ 0 w 2692"/>
                  <a:gd name="T81" fmla="*/ 0 h 1738"/>
                  <a:gd name="T82" fmla="*/ 0 w 2692"/>
                  <a:gd name="T83" fmla="*/ 0 h 1738"/>
                  <a:gd name="T84" fmla="*/ 0 w 2692"/>
                  <a:gd name="T85" fmla="*/ 0 h 1738"/>
                  <a:gd name="T86" fmla="*/ 0 w 2692"/>
                  <a:gd name="T87" fmla="*/ 0 h 1738"/>
                  <a:gd name="T88" fmla="*/ 0 w 2692"/>
                  <a:gd name="T89" fmla="*/ 0 h 1738"/>
                  <a:gd name="T90" fmla="*/ 0 w 2692"/>
                  <a:gd name="T91" fmla="*/ 0 h 1738"/>
                  <a:gd name="T92" fmla="*/ 0 w 2692"/>
                  <a:gd name="T93" fmla="*/ 0 h 1738"/>
                  <a:gd name="T94" fmla="*/ 0 w 2692"/>
                  <a:gd name="T95" fmla="*/ 0 h 1738"/>
                  <a:gd name="T96" fmla="*/ 0 w 2692"/>
                  <a:gd name="T97" fmla="*/ 0 h 1738"/>
                  <a:gd name="T98" fmla="*/ 0 w 2692"/>
                  <a:gd name="T99" fmla="*/ 0 h 173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692"/>
                  <a:gd name="T151" fmla="*/ 0 h 1738"/>
                  <a:gd name="T152" fmla="*/ 2692 w 2692"/>
                  <a:gd name="T153" fmla="*/ 1738 h 173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692" h="1738">
                    <a:moveTo>
                      <a:pt x="0" y="1561"/>
                    </a:moveTo>
                    <a:lnTo>
                      <a:pt x="510" y="1738"/>
                    </a:lnTo>
                    <a:lnTo>
                      <a:pt x="548" y="1640"/>
                    </a:lnTo>
                    <a:lnTo>
                      <a:pt x="560" y="1557"/>
                    </a:lnTo>
                    <a:lnTo>
                      <a:pt x="607" y="1518"/>
                    </a:lnTo>
                    <a:lnTo>
                      <a:pt x="665" y="1493"/>
                    </a:lnTo>
                    <a:lnTo>
                      <a:pt x="704" y="1471"/>
                    </a:lnTo>
                    <a:lnTo>
                      <a:pt x="762" y="1466"/>
                    </a:lnTo>
                    <a:lnTo>
                      <a:pt x="776" y="1451"/>
                    </a:lnTo>
                    <a:lnTo>
                      <a:pt x="808" y="1437"/>
                    </a:lnTo>
                    <a:lnTo>
                      <a:pt x="840" y="1440"/>
                    </a:lnTo>
                    <a:lnTo>
                      <a:pt x="989" y="1466"/>
                    </a:lnTo>
                    <a:lnTo>
                      <a:pt x="1093" y="1479"/>
                    </a:lnTo>
                    <a:lnTo>
                      <a:pt x="1172" y="1532"/>
                    </a:lnTo>
                    <a:lnTo>
                      <a:pt x="1248" y="1573"/>
                    </a:lnTo>
                    <a:lnTo>
                      <a:pt x="1592" y="1417"/>
                    </a:lnTo>
                    <a:lnTo>
                      <a:pt x="1639" y="1400"/>
                    </a:lnTo>
                    <a:lnTo>
                      <a:pt x="1674" y="1382"/>
                    </a:lnTo>
                    <a:lnTo>
                      <a:pt x="1710" y="1343"/>
                    </a:lnTo>
                    <a:lnTo>
                      <a:pt x="1716" y="1304"/>
                    </a:lnTo>
                    <a:lnTo>
                      <a:pt x="1697" y="1265"/>
                    </a:lnTo>
                    <a:lnTo>
                      <a:pt x="1646" y="1245"/>
                    </a:lnTo>
                    <a:lnTo>
                      <a:pt x="1682" y="1227"/>
                    </a:lnTo>
                    <a:lnTo>
                      <a:pt x="1704" y="1191"/>
                    </a:lnTo>
                    <a:lnTo>
                      <a:pt x="1705" y="1151"/>
                    </a:lnTo>
                    <a:lnTo>
                      <a:pt x="1704" y="1142"/>
                    </a:lnTo>
                    <a:lnTo>
                      <a:pt x="1783" y="1136"/>
                    </a:lnTo>
                    <a:lnTo>
                      <a:pt x="1848" y="1091"/>
                    </a:lnTo>
                    <a:lnTo>
                      <a:pt x="1873" y="1051"/>
                    </a:lnTo>
                    <a:lnTo>
                      <a:pt x="2036" y="1055"/>
                    </a:lnTo>
                    <a:lnTo>
                      <a:pt x="2112" y="1039"/>
                    </a:lnTo>
                    <a:lnTo>
                      <a:pt x="2182" y="1037"/>
                    </a:lnTo>
                    <a:lnTo>
                      <a:pt x="2294" y="1077"/>
                    </a:lnTo>
                    <a:lnTo>
                      <a:pt x="2398" y="1194"/>
                    </a:lnTo>
                    <a:lnTo>
                      <a:pt x="2490" y="1272"/>
                    </a:lnTo>
                    <a:lnTo>
                      <a:pt x="2580" y="1297"/>
                    </a:lnTo>
                    <a:lnTo>
                      <a:pt x="2638" y="1310"/>
                    </a:lnTo>
                    <a:lnTo>
                      <a:pt x="2678" y="1297"/>
                    </a:lnTo>
                    <a:lnTo>
                      <a:pt x="2692" y="1242"/>
                    </a:lnTo>
                    <a:lnTo>
                      <a:pt x="2676" y="1193"/>
                    </a:lnTo>
                    <a:lnTo>
                      <a:pt x="2638" y="1160"/>
                    </a:lnTo>
                    <a:lnTo>
                      <a:pt x="2670" y="1118"/>
                    </a:lnTo>
                    <a:lnTo>
                      <a:pt x="2678" y="1069"/>
                    </a:lnTo>
                    <a:lnTo>
                      <a:pt x="2652" y="1032"/>
                    </a:lnTo>
                    <a:lnTo>
                      <a:pt x="2613" y="1005"/>
                    </a:lnTo>
                    <a:lnTo>
                      <a:pt x="2649" y="986"/>
                    </a:lnTo>
                    <a:lnTo>
                      <a:pt x="2667" y="971"/>
                    </a:lnTo>
                    <a:lnTo>
                      <a:pt x="2673" y="945"/>
                    </a:lnTo>
                    <a:lnTo>
                      <a:pt x="2667" y="921"/>
                    </a:lnTo>
                    <a:lnTo>
                      <a:pt x="2650" y="905"/>
                    </a:lnTo>
                    <a:lnTo>
                      <a:pt x="2613" y="888"/>
                    </a:lnTo>
                    <a:lnTo>
                      <a:pt x="2490" y="895"/>
                    </a:lnTo>
                    <a:lnTo>
                      <a:pt x="2450" y="895"/>
                    </a:lnTo>
                    <a:lnTo>
                      <a:pt x="2522" y="847"/>
                    </a:lnTo>
                    <a:lnTo>
                      <a:pt x="2572" y="792"/>
                    </a:lnTo>
                    <a:lnTo>
                      <a:pt x="2584" y="723"/>
                    </a:lnTo>
                    <a:lnTo>
                      <a:pt x="2577" y="662"/>
                    </a:lnTo>
                    <a:lnTo>
                      <a:pt x="2534" y="609"/>
                    </a:lnTo>
                    <a:lnTo>
                      <a:pt x="2462" y="596"/>
                    </a:lnTo>
                    <a:lnTo>
                      <a:pt x="2391" y="609"/>
                    </a:lnTo>
                    <a:lnTo>
                      <a:pt x="2334" y="649"/>
                    </a:lnTo>
                    <a:lnTo>
                      <a:pt x="2222" y="643"/>
                    </a:lnTo>
                    <a:lnTo>
                      <a:pt x="2103" y="656"/>
                    </a:lnTo>
                    <a:lnTo>
                      <a:pt x="2079" y="626"/>
                    </a:lnTo>
                    <a:lnTo>
                      <a:pt x="2018" y="606"/>
                    </a:lnTo>
                    <a:lnTo>
                      <a:pt x="1891" y="601"/>
                    </a:lnTo>
                    <a:lnTo>
                      <a:pt x="1795" y="617"/>
                    </a:lnTo>
                    <a:lnTo>
                      <a:pt x="1755" y="609"/>
                    </a:lnTo>
                    <a:lnTo>
                      <a:pt x="1709" y="614"/>
                    </a:lnTo>
                    <a:lnTo>
                      <a:pt x="1664" y="643"/>
                    </a:lnTo>
                    <a:lnTo>
                      <a:pt x="1641" y="690"/>
                    </a:lnTo>
                    <a:lnTo>
                      <a:pt x="1639" y="707"/>
                    </a:lnTo>
                    <a:lnTo>
                      <a:pt x="1502" y="751"/>
                    </a:lnTo>
                    <a:lnTo>
                      <a:pt x="1445" y="792"/>
                    </a:lnTo>
                    <a:lnTo>
                      <a:pt x="1476" y="727"/>
                    </a:lnTo>
                    <a:lnTo>
                      <a:pt x="1598" y="651"/>
                    </a:lnTo>
                    <a:lnTo>
                      <a:pt x="1697" y="519"/>
                    </a:lnTo>
                    <a:lnTo>
                      <a:pt x="1646" y="539"/>
                    </a:lnTo>
                    <a:lnTo>
                      <a:pt x="1595" y="601"/>
                    </a:lnTo>
                    <a:lnTo>
                      <a:pt x="1496" y="675"/>
                    </a:lnTo>
                    <a:lnTo>
                      <a:pt x="1489" y="603"/>
                    </a:lnTo>
                    <a:lnTo>
                      <a:pt x="1439" y="663"/>
                    </a:lnTo>
                    <a:lnTo>
                      <a:pt x="1386" y="837"/>
                    </a:lnTo>
                    <a:lnTo>
                      <a:pt x="1371" y="827"/>
                    </a:lnTo>
                    <a:lnTo>
                      <a:pt x="1355" y="824"/>
                    </a:lnTo>
                    <a:lnTo>
                      <a:pt x="1339" y="830"/>
                    </a:lnTo>
                    <a:lnTo>
                      <a:pt x="1333" y="837"/>
                    </a:lnTo>
                    <a:lnTo>
                      <a:pt x="1308" y="759"/>
                    </a:lnTo>
                    <a:lnTo>
                      <a:pt x="1008" y="649"/>
                    </a:lnTo>
                    <a:lnTo>
                      <a:pt x="912" y="546"/>
                    </a:lnTo>
                    <a:lnTo>
                      <a:pt x="788" y="410"/>
                    </a:lnTo>
                    <a:lnTo>
                      <a:pt x="860" y="662"/>
                    </a:lnTo>
                    <a:lnTo>
                      <a:pt x="756" y="702"/>
                    </a:lnTo>
                    <a:lnTo>
                      <a:pt x="788" y="410"/>
                    </a:lnTo>
                    <a:lnTo>
                      <a:pt x="954" y="0"/>
                    </a:lnTo>
                    <a:lnTo>
                      <a:pt x="312" y="169"/>
                    </a:lnTo>
                    <a:lnTo>
                      <a:pt x="292" y="201"/>
                    </a:lnTo>
                    <a:lnTo>
                      <a:pt x="201" y="811"/>
                    </a:lnTo>
                    <a:lnTo>
                      <a:pt x="13" y="1044"/>
                    </a:lnTo>
                    <a:lnTo>
                      <a:pt x="0" y="1561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69" name="Freeform 178"/>
              <p:cNvSpPr>
                <a:spLocks/>
              </p:cNvSpPr>
              <p:nvPr/>
            </p:nvSpPr>
            <p:spPr bwMode="auto">
              <a:xfrm>
                <a:off x="2469" y="2110"/>
                <a:ext cx="172" cy="73"/>
              </a:xfrm>
              <a:custGeom>
                <a:avLst/>
                <a:gdLst>
                  <a:gd name="T0" fmla="*/ 0 w 517"/>
                  <a:gd name="T1" fmla="*/ 0 h 221"/>
                  <a:gd name="T2" fmla="*/ 0 w 517"/>
                  <a:gd name="T3" fmla="*/ 0 h 221"/>
                  <a:gd name="T4" fmla="*/ 0 w 517"/>
                  <a:gd name="T5" fmla="*/ 0 h 221"/>
                  <a:gd name="T6" fmla="*/ 0 w 517"/>
                  <a:gd name="T7" fmla="*/ 0 h 221"/>
                  <a:gd name="T8" fmla="*/ 0 w 517"/>
                  <a:gd name="T9" fmla="*/ 0 h 221"/>
                  <a:gd name="T10" fmla="*/ 0 w 517"/>
                  <a:gd name="T11" fmla="*/ 0 h 221"/>
                  <a:gd name="T12" fmla="*/ 0 w 517"/>
                  <a:gd name="T13" fmla="*/ 0 h 221"/>
                  <a:gd name="T14" fmla="*/ 0 w 517"/>
                  <a:gd name="T15" fmla="*/ 0 h 221"/>
                  <a:gd name="T16" fmla="*/ 0 w 517"/>
                  <a:gd name="T17" fmla="*/ 0 h 221"/>
                  <a:gd name="T18" fmla="*/ 0 w 517"/>
                  <a:gd name="T19" fmla="*/ 0 h 221"/>
                  <a:gd name="T20" fmla="*/ 0 w 517"/>
                  <a:gd name="T21" fmla="*/ 0 h 221"/>
                  <a:gd name="T22" fmla="*/ 0 w 517"/>
                  <a:gd name="T23" fmla="*/ 0 h 221"/>
                  <a:gd name="T24" fmla="*/ 0 w 517"/>
                  <a:gd name="T25" fmla="*/ 0 h 221"/>
                  <a:gd name="T26" fmla="*/ 0 w 517"/>
                  <a:gd name="T27" fmla="*/ 0 h 221"/>
                  <a:gd name="T28" fmla="*/ 0 w 517"/>
                  <a:gd name="T29" fmla="*/ 0 h 221"/>
                  <a:gd name="T30" fmla="*/ 0 w 517"/>
                  <a:gd name="T31" fmla="*/ 0 h 221"/>
                  <a:gd name="T32" fmla="*/ 0 w 517"/>
                  <a:gd name="T33" fmla="*/ 0 h 221"/>
                  <a:gd name="T34" fmla="*/ 0 w 517"/>
                  <a:gd name="T35" fmla="*/ 0 h 221"/>
                  <a:gd name="T36" fmla="*/ 0 w 517"/>
                  <a:gd name="T37" fmla="*/ 0 h 221"/>
                  <a:gd name="T38" fmla="*/ 0 w 517"/>
                  <a:gd name="T39" fmla="*/ 0 h 221"/>
                  <a:gd name="T40" fmla="*/ 0 w 517"/>
                  <a:gd name="T41" fmla="*/ 0 h 221"/>
                  <a:gd name="T42" fmla="*/ 0 w 517"/>
                  <a:gd name="T43" fmla="*/ 0 h 221"/>
                  <a:gd name="T44" fmla="*/ 0 w 517"/>
                  <a:gd name="T45" fmla="*/ 0 h 221"/>
                  <a:gd name="T46" fmla="*/ 0 w 517"/>
                  <a:gd name="T47" fmla="*/ 0 h 22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17"/>
                  <a:gd name="T73" fmla="*/ 0 h 221"/>
                  <a:gd name="T74" fmla="*/ 517 w 517"/>
                  <a:gd name="T75" fmla="*/ 221 h 22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17" h="221">
                    <a:moveTo>
                      <a:pt x="321" y="76"/>
                    </a:moveTo>
                    <a:lnTo>
                      <a:pt x="373" y="82"/>
                    </a:lnTo>
                    <a:lnTo>
                      <a:pt x="457" y="92"/>
                    </a:lnTo>
                    <a:lnTo>
                      <a:pt x="509" y="104"/>
                    </a:lnTo>
                    <a:lnTo>
                      <a:pt x="517" y="130"/>
                    </a:lnTo>
                    <a:lnTo>
                      <a:pt x="497" y="154"/>
                    </a:lnTo>
                    <a:lnTo>
                      <a:pt x="405" y="186"/>
                    </a:lnTo>
                    <a:lnTo>
                      <a:pt x="407" y="214"/>
                    </a:lnTo>
                    <a:lnTo>
                      <a:pt x="322" y="221"/>
                    </a:lnTo>
                    <a:lnTo>
                      <a:pt x="233" y="214"/>
                    </a:lnTo>
                    <a:lnTo>
                      <a:pt x="159" y="186"/>
                    </a:lnTo>
                    <a:lnTo>
                      <a:pt x="139" y="167"/>
                    </a:lnTo>
                    <a:lnTo>
                      <a:pt x="100" y="146"/>
                    </a:lnTo>
                    <a:lnTo>
                      <a:pt x="68" y="108"/>
                    </a:lnTo>
                    <a:lnTo>
                      <a:pt x="36" y="95"/>
                    </a:lnTo>
                    <a:lnTo>
                      <a:pt x="9" y="76"/>
                    </a:lnTo>
                    <a:lnTo>
                      <a:pt x="0" y="60"/>
                    </a:lnTo>
                    <a:lnTo>
                      <a:pt x="0" y="46"/>
                    </a:lnTo>
                    <a:lnTo>
                      <a:pt x="2" y="28"/>
                    </a:lnTo>
                    <a:lnTo>
                      <a:pt x="48" y="10"/>
                    </a:lnTo>
                    <a:lnTo>
                      <a:pt x="75" y="4"/>
                    </a:lnTo>
                    <a:lnTo>
                      <a:pt x="205" y="0"/>
                    </a:lnTo>
                    <a:lnTo>
                      <a:pt x="380" y="16"/>
                    </a:lnTo>
                    <a:lnTo>
                      <a:pt x="321" y="76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70" name="Freeform 179"/>
              <p:cNvSpPr>
                <a:spLocks/>
              </p:cNvSpPr>
              <p:nvPr/>
            </p:nvSpPr>
            <p:spPr bwMode="auto">
              <a:xfrm>
                <a:off x="1396" y="1882"/>
                <a:ext cx="510" cy="415"/>
              </a:xfrm>
              <a:custGeom>
                <a:avLst/>
                <a:gdLst>
                  <a:gd name="T0" fmla="*/ 0 w 1530"/>
                  <a:gd name="T1" fmla="*/ 0 h 1245"/>
                  <a:gd name="T2" fmla="*/ 0 w 1530"/>
                  <a:gd name="T3" fmla="*/ 0 h 1245"/>
                  <a:gd name="T4" fmla="*/ 0 w 1530"/>
                  <a:gd name="T5" fmla="*/ 0 h 1245"/>
                  <a:gd name="T6" fmla="*/ 0 w 1530"/>
                  <a:gd name="T7" fmla="*/ 0 h 1245"/>
                  <a:gd name="T8" fmla="*/ 0 w 1530"/>
                  <a:gd name="T9" fmla="*/ 0 h 1245"/>
                  <a:gd name="T10" fmla="*/ 0 w 1530"/>
                  <a:gd name="T11" fmla="*/ 0 h 1245"/>
                  <a:gd name="T12" fmla="*/ 0 w 1530"/>
                  <a:gd name="T13" fmla="*/ 0 h 1245"/>
                  <a:gd name="T14" fmla="*/ 0 w 1530"/>
                  <a:gd name="T15" fmla="*/ 0 h 1245"/>
                  <a:gd name="T16" fmla="*/ 0 w 1530"/>
                  <a:gd name="T17" fmla="*/ 0 h 1245"/>
                  <a:gd name="T18" fmla="*/ 0 w 1530"/>
                  <a:gd name="T19" fmla="*/ 0 h 1245"/>
                  <a:gd name="T20" fmla="*/ 0 w 1530"/>
                  <a:gd name="T21" fmla="*/ 0 h 1245"/>
                  <a:gd name="T22" fmla="*/ 0 w 1530"/>
                  <a:gd name="T23" fmla="*/ 0 h 1245"/>
                  <a:gd name="T24" fmla="*/ 0 w 1530"/>
                  <a:gd name="T25" fmla="*/ 0 h 1245"/>
                  <a:gd name="T26" fmla="*/ 0 w 1530"/>
                  <a:gd name="T27" fmla="*/ 0 h 1245"/>
                  <a:gd name="T28" fmla="*/ 0 w 1530"/>
                  <a:gd name="T29" fmla="*/ 0 h 1245"/>
                  <a:gd name="T30" fmla="*/ 0 w 1530"/>
                  <a:gd name="T31" fmla="*/ 0 h 1245"/>
                  <a:gd name="T32" fmla="*/ 0 w 1530"/>
                  <a:gd name="T33" fmla="*/ 0 h 1245"/>
                  <a:gd name="T34" fmla="*/ 0 w 1530"/>
                  <a:gd name="T35" fmla="*/ 0 h 1245"/>
                  <a:gd name="T36" fmla="*/ 0 w 1530"/>
                  <a:gd name="T37" fmla="*/ 0 h 1245"/>
                  <a:gd name="T38" fmla="*/ 0 w 1530"/>
                  <a:gd name="T39" fmla="*/ 0 h 1245"/>
                  <a:gd name="T40" fmla="*/ 0 w 1530"/>
                  <a:gd name="T41" fmla="*/ 0 h 1245"/>
                  <a:gd name="T42" fmla="*/ 0 w 1530"/>
                  <a:gd name="T43" fmla="*/ 0 h 1245"/>
                  <a:gd name="T44" fmla="*/ 0 w 1530"/>
                  <a:gd name="T45" fmla="*/ 0 h 1245"/>
                  <a:gd name="T46" fmla="*/ 0 w 1530"/>
                  <a:gd name="T47" fmla="*/ 0 h 1245"/>
                  <a:gd name="T48" fmla="*/ 0 w 1530"/>
                  <a:gd name="T49" fmla="*/ 0 h 1245"/>
                  <a:gd name="T50" fmla="*/ 0 w 1530"/>
                  <a:gd name="T51" fmla="*/ 0 h 1245"/>
                  <a:gd name="T52" fmla="*/ 0 w 1530"/>
                  <a:gd name="T53" fmla="*/ 0 h 1245"/>
                  <a:gd name="T54" fmla="*/ 0 w 1530"/>
                  <a:gd name="T55" fmla="*/ 0 h 1245"/>
                  <a:gd name="T56" fmla="*/ 0 w 1530"/>
                  <a:gd name="T57" fmla="*/ 0 h 1245"/>
                  <a:gd name="T58" fmla="*/ 0 w 1530"/>
                  <a:gd name="T59" fmla="*/ 0 h 1245"/>
                  <a:gd name="T60" fmla="*/ 0 w 1530"/>
                  <a:gd name="T61" fmla="*/ 0 h 1245"/>
                  <a:gd name="T62" fmla="*/ 0 w 1530"/>
                  <a:gd name="T63" fmla="*/ 0 h 1245"/>
                  <a:gd name="T64" fmla="*/ 0 w 1530"/>
                  <a:gd name="T65" fmla="*/ 0 h 1245"/>
                  <a:gd name="T66" fmla="*/ 0 w 1530"/>
                  <a:gd name="T67" fmla="*/ 0 h 1245"/>
                  <a:gd name="T68" fmla="*/ 0 w 1530"/>
                  <a:gd name="T69" fmla="*/ 0 h 1245"/>
                  <a:gd name="T70" fmla="*/ 0 w 1530"/>
                  <a:gd name="T71" fmla="*/ 0 h 1245"/>
                  <a:gd name="T72" fmla="*/ 0 w 1530"/>
                  <a:gd name="T73" fmla="*/ 0 h 1245"/>
                  <a:gd name="T74" fmla="*/ 0 w 1530"/>
                  <a:gd name="T75" fmla="*/ 0 h 1245"/>
                  <a:gd name="T76" fmla="*/ 0 w 1530"/>
                  <a:gd name="T77" fmla="*/ 0 h 1245"/>
                  <a:gd name="T78" fmla="*/ 0 w 1530"/>
                  <a:gd name="T79" fmla="*/ 0 h 1245"/>
                  <a:gd name="T80" fmla="*/ 0 w 1530"/>
                  <a:gd name="T81" fmla="*/ 0 h 1245"/>
                  <a:gd name="T82" fmla="*/ 0 w 1530"/>
                  <a:gd name="T83" fmla="*/ 0 h 1245"/>
                  <a:gd name="T84" fmla="*/ 0 w 1530"/>
                  <a:gd name="T85" fmla="*/ 0 h 1245"/>
                  <a:gd name="T86" fmla="*/ 0 w 1530"/>
                  <a:gd name="T87" fmla="*/ 0 h 1245"/>
                  <a:gd name="T88" fmla="*/ 0 w 1530"/>
                  <a:gd name="T89" fmla="*/ 0 h 1245"/>
                  <a:gd name="T90" fmla="*/ 0 w 1530"/>
                  <a:gd name="T91" fmla="*/ 0 h 1245"/>
                  <a:gd name="T92" fmla="*/ 0 w 1530"/>
                  <a:gd name="T93" fmla="*/ 0 h 1245"/>
                  <a:gd name="T94" fmla="*/ 0 w 1530"/>
                  <a:gd name="T95" fmla="*/ 0 h 1245"/>
                  <a:gd name="T96" fmla="*/ 0 w 1530"/>
                  <a:gd name="T97" fmla="*/ 0 h 1245"/>
                  <a:gd name="T98" fmla="*/ 0 w 1530"/>
                  <a:gd name="T99" fmla="*/ 0 h 1245"/>
                  <a:gd name="T100" fmla="*/ 0 w 1530"/>
                  <a:gd name="T101" fmla="*/ 0 h 1245"/>
                  <a:gd name="T102" fmla="*/ 0 w 1530"/>
                  <a:gd name="T103" fmla="*/ 0 h 1245"/>
                  <a:gd name="T104" fmla="*/ 0 w 1530"/>
                  <a:gd name="T105" fmla="*/ 0 h 1245"/>
                  <a:gd name="T106" fmla="*/ 0 w 1530"/>
                  <a:gd name="T107" fmla="*/ 0 h 1245"/>
                  <a:gd name="T108" fmla="*/ 0 w 1530"/>
                  <a:gd name="T109" fmla="*/ 0 h 1245"/>
                  <a:gd name="T110" fmla="*/ 0 w 1530"/>
                  <a:gd name="T111" fmla="*/ 0 h 1245"/>
                  <a:gd name="T112" fmla="*/ 0 w 1530"/>
                  <a:gd name="T113" fmla="*/ 0 h 1245"/>
                  <a:gd name="T114" fmla="*/ 0 w 1530"/>
                  <a:gd name="T115" fmla="*/ 0 h 124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30"/>
                  <a:gd name="T175" fmla="*/ 0 h 1245"/>
                  <a:gd name="T176" fmla="*/ 1530 w 1530"/>
                  <a:gd name="T177" fmla="*/ 1245 h 1245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30" h="1245">
                    <a:moveTo>
                      <a:pt x="1342" y="591"/>
                    </a:moveTo>
                    <a:lnTo>
                      <a:pt x="1095" y="644"/>
                    </a:lnTo>
                    <a:lnTo>
                      <a:pt x="1062" y="611"/>
                    </a:lnTo>
                    <a:lnTo>
                      <a:pt x="1004" y="605"/>
                    </a:lnTo>
                    <a:lnTo>
                      <a:pt x="892" y="624"/>
                    </a:lnTo>
                    <a:lnTo>
                      <a:pt x="903" y="596"/>
                    </a:lnTo>
                    <a:lnTo>
                      <a:pt x="934" y="561"/>
                    </a:lnTo>
                    <a:lnTo>
                      <a:pt x="978" y="546"/>
                    </a:lnTo>
                    <a:lnTo>
                      <a:pt x="997" y="513"/>
                    </a:lnTo>
                    <a:lnTo>
                      <a:pt x="1046" y="476"/>
                    </a:lnTo>
                    <a:lnTo>
                      <a:pt x="1108" y="468"/>
                    </a:lnTo>
                    <a:lnTo>
                      <a:pt x="1142" y="503"/>
                    </a:lnTo>
                    <a:lnTo>
                      <a:pt x="1185" y="521"/>
                    </a:lnTo>
                    <a:lnTo>
                      <a:pt x="1270" y="528"/>
                    </a:lnTo>
                    <a:lnTo>
                      <a:pt x="1329" y="514"/>
                    </a:lnTo>
                    <a:lnTo>
                      <a:pt x="1326" y="548"/>
                    </a:lnTo>
                    <a:lnTo>
                      <a:pt x="1333" y="580"/>
                    </a:lnTo>
                    <a:lnTo>
                      <a:pt x="1342" y="591"/>
                    </a:lnTo>
                    <a:lnTo>
                      <a:pt x="1530" y="358"/>
                    </a:lnTo>
                    <a:lnTo>
                      <a:pt x="1508" y="369"/>
                    </a:lnTo>
                    <a:lnTo>
                      <a:pt x="1474" y="368"/>
                    </a:lnTo>
                    <a:lnTo>
                      <a:pt x="1446" y="352"/>
                    </a:lnTo>
                    <a:lnTo>
                      <a:pt x="1322" y="352"/>
                    </a:lnTo>
                    <a:lnTo>
                      <a:pt x="1303" y="320"/>
                    </a:lnTo>
                    <a:lnTo>
                      <a:pt x="1310" y="267"/>
                    </a:lnTo>
                    <a:lnTo>
                      <a:pt x="1282" y="254"/>
                    </a:lnTo>
                    <a:lnTo>
                      <a:pt x="1286" y="227"/>
                    </a:lnTo>
                    <a:lnTo>
                      <a:pt x="1298" y="202"/>
                    </a:lnTo>
                    <a:lnTo>
                      <a:pt x="1321" y="178"/>
                    </a:lnTo>
                    <a:lnTo>
                      <a:pt x="1356" y="164"/>
                    </a:lnTo>
                    <a:lnTo>
                      <a:pt x="608" y="0"/>
                    </a:lnTo>
                    <a:lnTo>
                      <a:pt x="608" y="46"/>
                    </a:lnTo>
                    <a:lnTo>
                      <a:pt x="179" y="227"/>
                    </a:lnTo>
                    <a:lnTo>
                      <a:pt x="115" y="267"/>
                    </a:lnTo>
                    <a:lnTo>
                      <a:pt x="79" y="308"/>
                    </a:lnTo>
                    <a:lnTo>
                      <a:pt x="69" y="330"/>
                    </a:lnTo>
                    <a:lnTo>
                      <a:pt x="28" y="356"/>
                    </a:lnTo>
                    <a:lnTo>
                      <a:pt x="1" y="399"/>
                    </a:lnTo>
                    <a:lnTo>
                      <a:pt x="0" y="447"/>
                    </a:lnTo>
                    <a:lnTo>
                      <a:pt x="18" y="482"/>
                    </a:lnTo>
                    <a:lnTo>
                      <a:pt x="6" y="502"/>
                    </a:lnTo>
                    <a:lnTo>
                      <a:pt x="6" y="526"/>
                    </a:lnTo>
                    <a:lnTo>
                      <a:pt x="18" y="546"/>
                    </a:lnTo>
                    <a:lnTo>
                      <a:pt x="38" y="558"/>
                    </a:lnTo>
                    <a:lnTo>
                      <a:pt x="61" y="558"/>
                    </a:lnTo>
                    <a:lnTo>
                      <a:pt x="84" y="546"/>
                    </a:lnTo>
                    <a:lnTo>
                      <a:pt x="153" y="508"/>
                    </a:lnTo>
                    <a:lnTo>
                      <a:pt x="127" y="560"/>
                    </a:lnTo>
                    <a:lnTo>
                      <a:pt x="137" y="587"/>
                    </a:lnTo>
                    <a:lnTo>
                      <a:pt x="159" y="608"/>
                    </a:lnTo>
                    <a:lnTo>
                      <a:pt x="188" y="614"/>
                    </a:lnTo>
                    <a:lnTo>
                      <a:pt x="217" y="604"/>
                    </a:lnTo>
                    <a:lnTo>
                      <a:pt x="311" y="552"/>
                    </a:lnTo>
                    <a:lnTo>
                      <a:pt x="213" y="639"/>
                    </a:lnTo>
                    <a:lnTo>
                      <a:pt x="174" y="707"/>
                    </a:lnTo>
                    <a:lnTo>
                      <a:pt x="164" y="734"/>
                    </a:lnTo>
                    <a:lnTo>
                      <a:pt x="169" y="758"/>
                    </a:lnTo>
                    <a:lnTo>
                      <a:pt x="186" y="778"/>
                    </a:lnTo>
                    <a:lnTo>
                      <a:pt x="211" y="790"/>
                    </a:lnTo>
                    <a:lnTo>
                      <a:pt x="251" y="773"/>
                    </a:lnTo>
                    <a:lnTo>
                      <a:pt x="259" y="790"/>
                    </a:lnTo>
                    <a:lnTo>
                      <a:pt x="278" y="802"/>
                    </a:lnTo>
                    <a:lnTo>
                      <a:pt x="307" y="794"/>
                    </a:lnTo>
                    <a:lnTo>
                      <a:pt x="371" y="742"/>
                    </a:lnTo>
                    <a:lnTo>
                      <a:pt x="422" y="710"/>
                    </a:lnTo>
                    <a:lnTo>
                      <a:pt x="524" y="664"/>
                    </a:lnTo>
                    <a:lnTo>
                      <a:pt x="503" y="683"/>
                    </a:lnTo>
                    <a:lnTo>
                      <a:pt x="497" y="711"/>
                    </a:lnTo>
                    <a:lnTo>
                      <a:pt x="504" y="737"/>
                    </a:lnTo>
                    <a:lnTo>
                      <a:pt x="525" y="758"/>
                    </a:lnTo>
                    <a:lnTo>
                      <a:pt x="552" y="766"/>
                    </a:lnTo>
                    <a:lnTo>
                      <a:pt x="575" y="759"/>
                    </a:lnTo>
                    <a:lnTo>
                      <a:pt x="571" y="791"/>
                    </a:lnTo>
                    <a:lnTo>
                      <a:pt x="583" y="821"/>
                    </a:lnTo>
                    <a:lnTo>
                      <a:pt x="611" y="840"/>
                    </a:lnTo>
                    <a:lnTo>
                      <a:pt x="641" y="844"/>
                    </a:lnTo>
                    <a:lnTo>
                      <a:pt x="527" y="878"/>
                    </a:lnTo>
                    <a:lnTo>
                      <a:pt x="428" y="918"/>
                    </a:lnTo>
                    <a:lnTo>
                      <a:pt x="396" y="945"/>
                    </a:lnTo>
                    <a:lnTo>
                      <a:pt x="383" y="964"/>
                    </a:lnTo>
                    <a:lnTo>
                      <a:pt x="384" y="989"/>
                    </a:lnTo>
                    <a:lnTo>
                      <a:pt x="396" y="1012"/>
                    </a:lnTo>
                    <a:lnTo>
                      <a:pt x="414" y="1026"/>
                    </a:lnTo>
                    <a:lnTo>
                      <a:pt x="390" y="1042"/>
                    </a:lnTo>
                    <a:lnTo>
                      <a:pt x="378" y="1068"/>
                    </a:lnTo>
                    <a:lnTo>
                      <a:pt x="381" y="1097"/>
                    </a:lnTo>
                    <a:lnTo>
                      <a:pt x="396" y="1120"/>
                    </a:lnTo>
                    <a:lnTo>
                      <a:pt x="423" y="1133"/>
                    </a:lnTo>
                    <a:lnTo>
                      <a:pt x="452" y="1130"/>
                    </a:lnTo>
                    <a:lnTo>
                      <a:pt x="445" y="1167"/>
                    </a:lnTo>
                    <a:lnTo>
                      <a:pt x="456" y="1204"/>
                    </a:lnTo>
                    <a:lnTo>
                      <a:pt x="486" y="1228"/>
                    </a:lnTo>
                    <a:lnTo>
                      <a:pt x="522" y="1238"/>
                    </a:lnTo>
                    <a:lnTo>
                      <a:pt x="563" y="1221"/>
                    </a:lnTo>
                    <a:lnTo>
                      <a:pt x="602" y="1245"/>
                    </a:lnTo>
                    <a:lnTo>
                      <a:pt x="653" y="1245"/>
                    </a:lnTo>
                    <a:lnTo>
                      <a:pt x="703" y="1211"/>
                    </a:lnTo>
                    <a:lnTo>
                      <a:pt x="806" y="1089"/>
                    </a:lnTo>
                    <a:lnTo>
                      <a:pt x="892" y="948"/>
                    </a:lnTo>
                    <a:lnTo>
                      <a:pt x="942" y="970"/>
                    </a:lnTo>
                    <a:lnTo>
                      <a:pt x="990" y="970"/>
                    </a:lnTo>
                    <a:lnTo>
                      <a:pt x="1046" y="941"/>
                    </a:lnTo>
                    <a:lnTo>
                      <a:pt x="982" y="1012"/>
                    </a:lnTo>
                    <a:lnTo>
                      <a:pt x="970" y="1062"/>
                    </a:lnTo>
                    <a:lnTo>
                      <a:pt x="982" y="1089"/>
                    </a:lnTo>
                    <a:lnTo>
                      <a:pt x="1017" y="1097"/>
                    </a:lnTo>
                    <a:lnTo>
                      <a:pt x="1062" y="1084"/>
                    </a:lnTo>
                    <a:lnTo>
                      <a:pt x="1068" y="1121"/>
                    </a:lnTo>
                    <a:lnTo>
                      <a:pt x="1082" y="1140"/>
                    </a:lnTo>
                    <a:lnTo>
                      <a:pt x="1101" y="1148"/>
                    </a:lnTo>
                    <a:lnTo>
                      <a:pt x="1137" y="1137"/>
                    </a:lnTo>
                    <a:lnTo>
                      <a:pt x="1219" y="1062"/>
                    </a:lnTo>
                    <a:lnTo>
                      <a:pt x="1251" y="1026"/>
                    </a:lnTo>
                    <a:lnTo>
                      <a:pt x="1290" y="1059"/>
                    </a:lnTo>
                    <a:lnTo>
                      <a:pt x="1329" y="1108"/>
                    </a:lnTo>
                    <a:lnTo>
                      <a:pt x="1342" y="591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71" name="Freeform 180"/>
              <p:cNvSpPr>
                <a:spLocks/>
              </p:cNvSpPr>
              <p:nvPr/>
            </p:nvSpPr>
            <p:spPr bwMode="auto">
              <a:xfrm>
                <a:off x="1523" y="1401"/>
                <a:ext cx="752" cy="601"/>
              </a:xfrm>
              <a:custGeom>
                <a:avLst/>
                <a:gdLst>
                  <a:gd name="T0" fmla="*/ 0 w 2256"/>
                  <a:gd name="T1" fmla="*/ 0 h 1803"/>
                  <a:gd name="T2" fmla="*/ 0 w 2256"/>
                  <a:gd name="T3" fmla="*/ 0 h 1803"/>
                  <a:gd name="T4" fmla="*/ 0 w 2256"/>
                  <a:gd name="T5" fmla="*/ 0 h 1803"/>
                  <a:gd name="T6" fmla="*/ 0 w 2256"/>
                  <a:gd name="T7" fmla="*/ 0 h 1803"/>
                  <a:gd name="T8" fmla="*/ 0 w 2256"/>
                  <a:gd name="T9" fmla="*/ 0 h 1803"/>
                  <a:gd name="T10" fmla="*/ 0 w 2256"/>
                  <a:gd name="T11" fmla="*/ 0 h 1803"/>
                  <a:gd name="T12" fmla="*/ 0 w 2256"/>
                  <a:gd name="T13" fmla="*/ 0 h 1803"/>
                  <a:gd name="T14" fmla="*/ 0 w 2256"/>
                  <a:gd name="T15" fmla="*/ 0 h 1803"/>
                  <a:gd name="T16" fmla="*/ 0 w 2256"/>
                  <a:gd name="T17" fmla="*/ 0 h 1803"/>
                  <a:gd name="T18" fmla="*/ 0 w 2256"/>
                  <a:gd name="T19" fmla="*/ 0 h 1803"/>
                  <a:gd name="T20" fmla="*/ 0 w 2256"/>
                  <a:gd name="T21" fmla="*/ 0 h 1803"/>
                  <a:gd name="T22" fmla="*/ 0 w 2256"/>
                  <a:gd name="T23" fmla="*/ 0 h 1803"/>
                  <a:gd name="T24" fmla="*/ 0 w 2256"/>
                  <a:gd name="T25" fmla="*/ 0 h 1803"/>
                  <a:gd name="T26" fmla="*/ 0 w 2256"/>
                  <a:gd name="T27" fmla="*/ 0 h 1803"/>
                  <a:gd name="T28" fmla="*/ 0 w 2256"/>
                  <a:gd name="T29" fmla="*/ 0 h 1803"/>
                  <a:gd name="T30" fmla="*/ 0 w 2256"/>
                  <a:gd name="T31" fmla="*/ 0 h 1803"/>
                  <a:gd name="T32" fmla="*/ 0 w 2256"/>
                  <a:gd name="T33" fmla="*/ 0 h 1803"/>
                  <a:gd name="T34" fmla="*/ 0 w 2256"/>
                  <a:gd name="T35" fmla="*/ 0 h 1803"/>
                  <a:gd name="T36" fmla="*/ 0 w 2256"/>
                  <a:gd name="T37" fmla="*/ 0 h 1803"/>
                  <a:gd name="T38" fmla="*/ 0 w 2256"/>
                  <a:gd name="T39" fmla="*/ 0 h 1803"/>
                  <a:gd name="T40" fmla="*/ 0 w 2256"/>
                  <a:gd name="T41" fmla="*/ 0 h 1803"/>
                  <a:gd name="T42" fmla="*/ 0 w 2256"/>
                  <a:gd name="T43" fmla="*/ 0 h 1803"/>
                  <a:gd name="T44" fmla="*/ 0 w 2256"/>
                  <a:gd name="T45" fmla="*/ 0 h 1803"/>
                  <a:gd name="T46" fmla="*/ 0 w 2256"/>
                  <a:gd name="T47" fmla="*/ 0 h 1803"/>
                  <a:gd name="T48" fmla="*/ 0 w 2256"/>
                  <a:gd name="T49" fmla="*/ 0 h 1803"/>
                  <a:gd name="T50" fmla="*/ 0 w 2256"/>
                  <a:gd name="T51" fmla="*/ 0 h 1803"/>
                  <a:gd name="T52" fmla="*/ 0 w 2256"/>
                  <a:gd name="T53" fmla="*/ 0 h 1803"/>
                  <a:gd name="T54" fmla="*/ 0 w 2256"/>
                  <a:gd name="T55" fmla="*/ 0 h 1803"/>
                  <a:gd name="T56" fmla="*/ 0 w 2256"/>
                  <a:gd name="T57" fmla="*/ 0 h 1803"/>
                  <a:gd name="T58" fmla="*/ 0 w 2256"/>
                  <a:gd name="T59" fmla="*/ 0 h 1803"/>
                  <a:gd name="T60" fmla="*/ 0 w 2256"/>
                  <a:gd name="T61" fmla="*/ 0 h 1803"/>
                  <a:gd name="T62" fmla="*/ 0 w 2256"/>
                  <a:gd name="T63" fmla="*/ 0 h 1803"/>
                  <a:gd name="T64" fmla="*/ 0 w 2256"/>
                  <a:gd name="T65" fmla="*/ 0 h 1803"/>
                  <a:gd name="T66" fmla="*/ 0 w 2256"/>
                  <a:gd name="T67" fmla="*/ 0 h 1803"/>
                  <a:gd name="T68" fmla="*/ 0 w 2256"/>
                  <a:gd name="T69" fmla="*/ 0 h 1803"/>
                  <a:gd name="T70" fmla="*/ 0 w 2256"/>
                  <a:gd name="T71" fmla="*/ 0 h 1803"/>
                  <a:gd name="T72" fmla="*/ 0 w 2256"/>
                  <a:gd name="T73" fmla="*/ 0 h 1803"/>
                  <a:gd name="T74" fmla="*/ 0 w 2256"/>
                  <a:gd name="T75" fmla="*/ 0 h 1803"/>
                  <a:gd name="T76" fmla="*/ 0 w 2256"/>
                  <a:gd name="T77" fmla="*/ 0 h 1803"/>
                  <a:gd name="T78" fmla="*/ 0 w 2256"/>
                  <a:gd name="T79" fmla="*/ 0 h 1803"/>
                  <a:gd name="T80" fmla="*/ 0 w 2256"/>
                  <a:gd name="T81" fmla="*/ 0 h 1803"/>
                  <a:gd name="T82" fmla="*/ 0 w 2256"/>
                  <a:gd name="T83" fmla="*/ 0 h 1803"/>
                  <a:gd name="T84" fmla="*/ 0 w 2256"/>
                  <a:gd name="T85" fmla="*/ 0 h 1803"/>
                  <a:gd name="T86" fmla="*/ 0 w 2256"/>
                  <a:gd name="T87" fmla="*/ 0 h 1803"/>
                  <a:gd name="T88" fmla="*/ 0 w 2256"/>
                  <a:gd name="T89" fmla="*/ 0 h 1803"/>
                  <a:gd name="T90" fmla="*/ 0 w 2256"/>
                  <a:gd name="T91" fmla="*/ 0 h 1803"/>
                  <a:gd name="T92" fmla="*/ 0 w 2256"/>
                  <a:gd name="T93" fmla="*/ 0 h 1803"/>
                  <a:gd name="T94" fmla="*/ 0 w 2256"/>
                  <a:gd name="T95" fmla="*/ 0 h 1803"/>
                  <a:gd name="T96" fmla="*/ 0 w 2256"/>
                  <a:gd name="T97" fmla="*/ 0 h 1803"/>
                  <a:gd name="T98" fmla="*/ 0 w 2256"/>
                  <a:gd name="T99" fmla="*/ 0 h 1803"/>
                  <a:gd name="T100" fmla="*/ 0 w 2256"/>
                  <a:gd name="T101" fmla="*/ 0 h 1803"/>
                  <a:gd name="T102" fmla="*/ 0 w 2256"/>
                  <a:gd name="T103" fmla="*/ 0 h 1803"/>
                  <a:gd name="T104" fmla="*/ 0 w 2256"/>
                  <a:gd name="T105" fmla="*/ 0 h 180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256"/>
                  <a:gd name="T160" fmla="*/ 0 h 1803"/>
                  <a:gd name="T161" fmla="*/ 2256 w 2256"/>
                  <a:gd name="T162" fmla="*/ 1803 h 180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256" h="1803">
                    <a:moveTo>
                      <a:pt x="2135" y="915"/>
                    </a:moveTo>
                    <a:lnTo>
                      <a:pt x="2102" y="925"/>
                    </a:lnTo>
                    <a:lnTo>
                      <a:pt x="2071" y="916"/>
                    </a:lnTo>
                    <a:lnTo>
                      <a:pt x="2047" y="893"/>
                    </a:lnTo>
                    <a:lnTo>
                      <a:pt x="2036" y="862"/>
                    </a:lnTo>
                    <a:lnTo>
                      <a:pt x="2044" y="831"/>
                    </a:lnTo>
                    <a:lnTo>
                      <a:pt x="2010" y="832"/>
                    </a:lnTo>
                    <a:lnTo>
                      <a:pt x="1975" y="817"/>
                    </a:lnTo>
                    <a:lnTo>
                      <a:pt x="1955" y="784"/>
                    </a:lnTo>
                    <a:lnTo>
                      <a:pt x="1902" y="992"/>
                    </a:lnTo>
                    <a:lnTo>
                      <a:pt x="1260" y="1161"/>
                    </a:lnTo>
                    <a:lnTo>
                      <a:pt x="1285" y="1115"/>
                    </a:lnTo>
                    <a:lnTo>
                      <a:pt x="1213" y="940"/>
                    </a:lnTo>
                    <a:lnTo>
                      <a:pt x="1175" y="973"/>
                    </a:lnTo>
                    <a:lnTo>
                      <a:pt x="1260" y="1161"/>
                    </a:lnTo>
                    <a:lnTo>
                      <a:pt x="1240" y="1193"/>
                    </a:lnTo>
                    <a:lnTo>
                      <a:pt x="1149" y="1018"/>
                    </a:lnTo>
                    <a:lnTo>
                      <a:pt x="961" y="999"/>
                    </a:lnTo>
                    <a:lnTo>
                      <a:pt x="941" y="1071"/>
                    </a:lnTo>
                    <a:lnTo>
                      <a:pt x="1104" y="1089"/>
                    </a:lnTo>
                    <a:lnTo>
                      <a:pt x="1144" y="1187"/>
                    </a:lnTo>
                    <a:lnTo>
                      <a:pt x="1240" y="1193"/>
                    </a:lnTo>
                    <a:lnTo>
                      <a:pt x="1149" y="1803"/>
                    </a:lnTo>
                    <a:lnTo>
                      <a:pt x="1144" y="1738"/>
                    </a:lnTo>
                    <a:lnTo>
                      <a:pt x="1107" y="1743"/>
                    </a:lnTo>
                    <a:lnTo>
                      <a:pt x="1074" y="1727"/>
                    </a:lnTo>
                    <a:lnTo>
                      <a:pt x="1051" y="1699"/>
                    </a:lnTo>
                    <a:lnTo>
                      <a:pt x="1042" y="1701"/>
                    </a:lnTo>
                    <a:lnTo>
                      <a:pt x="1008" y="1695"/>
                    </a:lnTo>
                    <a:lnTo>
                      <a:pt x="982" y="1673"/>
                    </a:lnTo>
                    <a:lnTo>
                      <a:pt x="970" y="1641"/>
                    </a:lnTo>
                    <a:lnTo>
                      <a:pt x="975" y="1609"/>
                    </a:lnTo>
                    <a:lnTo>
                      <a:pt x="227" y="1445"/>
                    </a:lnTo>
                    <a:lnTo>
                      <a:pt x="202" y="1448"/>
                    </a:lnTo>
                    <a:lnTo>
                      <a:pt x="168" y="1425"/>
                    </a:lnTo>
                    <a:lnTo>
                      <a:pt x="148" y="1390"/>
                    </a:lnTo>
                    <a:lnTo>
                      <a:pt x="118" y="1394"/>
                    </a:lnTo>
                    <a:lnTo>
                      <a:pt x="86" y="1391"/>
                    </a:lnTo>
                    <a:lnTo>
                      <a:pt x="62" y="1383"/>
                    </a:lnTo>
                    <a:lnTo>
                      <a:pt x="47" y="1367"/>
                    </a:lnTo>
                    <a:lnTo>
                      <a:pt x="46" y="1343"/>
                    </a:lnTo>
                    <a:lnTo>
                      <a:pt x="50" y="1323"/>
                    </a:lnTo>
                    <a:lnTo>
                      <a:pt x="22" y="1309"/>
                    </a:lnTo>
                    <a:lnTo>
                      <a:pt x="3" y="1283"/>
                    </a:lnTo>
                    <a:lnTo>
                      <a:pt x="0" y="1252"/>
                    </a:lnTo>
                    <a:lnTo>
                      <a:pt x="14" y="1225"/>
                    </a:lnTo>
                    <a:lnTo>
                      <a:pt x="39" y="1207"/>
                    </a:lnTo>
                    <a:lnTo>
                      <a:pt x="98" y="1184"/>
                    </a:lnTo>
                    <a:lnTo>
                      <a:pt x="178" y="1163"/>
                    </a:lnTo>
                    <a:lnTo>
                      <a:pt x="273" y="1155"/>
                    </a:lnTo>
                    <a:lnTo>
                      <a:pt x="279" y="1135"/>
                    </a:lnTo>
                    <a:lnTo>
                      <a:pt x="260" y="1132"/>
                    </a:lnTo>
                    <a:lnTo>
                      <a:pt x="168" y="1075"/>
                    </a:lnTo>
                    <a:lnTo>
                      <a:pt x="148" y="1047"/>
                    </a:lnTo>
                    <a:lnTo>
                      <a:pt x="154" y="1007"/>
                    </a:lnTo>
                    <a:lnTo>
                      <a:pt x="207" y="953"/>
                    </a:lnTo>
                    <a:lnTo>
                      <a:pt x="182" y="934"/>
                    </a:lnTo>
                    <a:lnTo>
                      <a:pt x="164" y="898"/>
                    </a:lnTo>
                    <a:lnTo>
                      <a:pt x="166" y="859"/>
                    </a:lnTo>
                    <a:lnTo>
                      <a:pt x="189" y="823"/>
                    </a:lnTo>
                    <a:lnTo>
                      <a:pt x="230" y="788"/>
                    </a:lnTo>
                    <a:lnTo>
                      <a:pt x="362" y="729"/>
                    </a:lnTo>
                    <a:lnTo>
                      <a:pt x="511" y="688"/>
                    </a:lnTo>
                    <a:lnTo>
                      <a:pt x="486" y="666"/>
                    </a:lnTo>
                    <a:lnTo>
                      <a:pt x="458" y="616"/>
                    </a:lnTo>
                    <a:lnTo>
                      <a:pt x="458" y="556"/>
                    </a:lnTo>
                    <a:lnTo>
                      <a:pt x="489" y="508"/>
                    </a:lnTo>
                    <a:lnTo>
                      <a:pt x="540" y="479"/>
                    </a:lnTo>
                    <a:lnTo>
                      <a:pt x="597" y="479"/>
                    </a:lnTo>
                    <a:lnTo>
                      <a:pt x="537" y="452"/>
                    </a:lnTo>
                    <a:lnTo>
                      <a:pt x="503" y="408"/>
                    </a:lnTo>
                    <a:lnTo>
                      <a:pt x="498" y="346"/>
                    </a:lnTo>
                    <a:lnTo>
                      <a:pt x="523" y="296"/>
                    </a:lnTo>
                    <a:lnTo>
                      <a:pt x="565" y="266"/>
                    </a:lnTo>
                    <a:lnTo>
                      <a:pt x="623" y="252"/>
                    </a:lnTo>
                    <a:lnTo>
                      <a:pt x="673" y="219"/>
                    </a:lnTo>
                    <a:lnTo>
                      <a:pt x="754" y="186"/>
                    </a:lnTo>
                    <a:lnTo>
                      <a:pt x="821" y="177"/>
                    </a:lnTo>
                    <a:lnTo>
                      <a:pt x="858" y="186"/>
                    </a:lnTo>
                    <a:lnTo>
                      <a:pt x="871" y="168"/>
                    </a:lnTo>
                    <a:lnTo>
                      <a:pt x="967" y="125"/>
                    </a:lnTo>
                    <a:lnTo>
                      <a:pt x="1095" y="93"/>
                    </a:lnTo>
                    <a:lnTo>
                      <a:pt x="1157" y="96"/>
                    </a:lnTo>
                    <a:lnTo>
                      <a:pt x="1189" y="116"/>
                    </a:lnTo>
                    <a:lnTo>
                      <a:pt x="1205" y="153"/>
                    </a:lnTo>
                    <a:lnTo>
                      <a:pt x="1200" y="201"/>
                    </a:lnTo>
                    <a:lnTo>
                      <a:pt x="1242" y="180"/>
                    </a:lnTo>
                    <a:lnTo>
                      <a:pt x="1289" y="180"/>
                    </a:lnTo>
                    <a:lnTo>
                      <a:pt x="1331" y="201"/>
                    </a:lnTo>
                    <a:lnTo>
                      <a:pt x="1340" y="189"/>
                    </a:lnTo>
                    <a:lnTo>
                      <a:pt x="1388" y="167"/>
                    </a:lnTo>
                    <a:lnTo>
                      <a:pt x="1448" y="161"/>
                    </a:lnTo>
                    <a:lnTo>
                      <a:pt x="1439" y="131"/>
                    </a:lnTo>
                    <a:lnTo>
                      <a:pt x="1454" y="101"/>
                    </a:lnTo>
                    <a:lnTo>
                      <a:pt x="1507" y="64"/>
                    </a:lnTo>
                    <a:lnTo>
                      <a:pt x="1620" y="21"/>
                    </a:lnTo>
                    <a:lnTo>
                      <a:pt x="1795" y="0"/>
                    </a:lnTo>
                    <a:lnTo>
                      <a:pt x="2008" y="16"/>
                    </a:lnTo>
                    <a:lnTo>
                      <a:pt x="2056" y="35"/>
                    </a:lnTo>
                    <a:lnTo>
                      <a:pt x="2083" y="64"/>
                    </a:lnTo>
                    <a:lnTo>
                      <a:pt x="2104" y="96"/>
                    </a:lnTo>
                    <a:lnTo>
                      <a:pt x="2150" y="96"/>
                    </a:lnTo>
                    <a:lnTo>
                      <a:pt x="2207" y="110"/>
                    </a:lnTo>
                    <a:lnTo>
                      <a:pt x="2239" y="148"/>
                    </a:lnTo>
                    <a:lnTo>
                      <a:pt x="2256" y="207"/>
                    </a:lnTo>
                    <a:lnTo>
                      <a:pt x="2135" y="915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72" name="Freeform 181"/>
              <p:cNvSpPr>
                <a:spLocks/>
              </p:cNvSpPr>
              <p:nvPr/>
            </p:nvSpPr>
            <p:spPr bwMode="auto">
              <a:xfrm>
                <a:off x="2091" y="1469"/>
                <a:ext cx="566" cy="515"/>
              </a:xfrm>
              <a:custGeom>
                <a:avLst/>
                <a:gdLst>
                  <a:gd name="T0" fmla="*/ 0 w 1698"/>
                  <a:gd name="T1" fmla="*/ 0 h 1547"/>
                  <a:gd name="T2" fmla="*/ 0 w 1698"/>
                  <a:gd name="T3" fmla="*/ 0 h 1547"/>
                  <a:gd name="T4" fmla="*/ 0 w 1698"/>
                  <a:gd name="T5" fmla="*/ 0 h 1547"/>
                  <a:gd name="T6" fmla="*/ 0 w 1698"/>
                  <a:gd name="T7" fmla="*/ 0 h 1547"/>
                  <a:gd name="T8" fmla="*/ 0 w 1698"/>
                  <a:gd name="T9" fmla="*/ 0 h 1547"/>
                  <a:gd name="T10" fmla="*/ 0 w 1698"/>
                  <a:gd name="T11" fmla="*/ 0 h 1547"/>
                  <a:gd name="T12" fmla="*/ 0 w 1698"/>
                  <a:gd name="T13" fmla="*/ 0 h 1547"/>
                  <a:gd name="T14" fmla="*/ 0 w 1698"/>
                  <a:gd name="T15" fmla="*/ 0 h 1547"/>
                  <a:gd name="T16" fmla="*/ 0 w 1698"/>
                  <a:gd name="T17" fmla="*/ 0 h 1547"/>
                  <a:gd name="T18" fmla="*/ 0 w 1698"/>
                  <a:gd name="T19" fmla="*/ 0 h 1547"/>
                  <a:gd name="T20" fmla="*/ 0 w 1698"/>
                  <a:gd name="T21" fmla="*/ 0 h 1547"/>
                  <a:gd name="T22" fmla="*/ 0 w 1698"/>
                  <a:gd name="T23" fmla="*/ 0 h 1547"/>
                  <a:gd name="T24" fmla="*/ 0 w 1698"/>
                  <a:gd name="T25" fmla="*/ 0 h 1547"/>
                  <a:gd name="T26" fmla="*/ 0 w 1698"/>
                  <a:gd name="T27" fmla="*/ 0 h 1547"/>
                  <a:gd name="T28" fmla="*/ 0 w 1698"/>
                  <a:gd name="T29" fmla="*/ 0 h 1547"/>
                  <a:gd name="T30" fmla="*/ 0 w 1698"/>
                  <a:gd name="T31" fmla="*/ 0 h 1547"/>
                  <a:gd name="T32" fmla="*/ 0 w 1698"/>
                  <a:gd name="T33" fmla="*/ 0 h 1547"/>
                  <a:gd name="T34" fmla="*/ 0 w 1698"/>
                  <a:gd name="T35" fmla="*/ 0 h 1547"/>
                  <a:gd name="T36" fmla="*/ 0 w 1698"/>
                  <a:gd name="T37" fmla="*/ 0 h 1547"/>
                  <a:gd name="T38" fmla="*/ 0 w 1698"/>
                  <a:gd name="T39" fmla="*/ 0 h 1547"/>
                  <a:gd name="T40" fmla="*/ 0 w 1698"/>
                  <a:gd name="T41" fmla="*/ 0 h 1547"/>
                  <a:gd name="T42" fmla="*/ 0 w 1698"/>
                  <a:gd name="T43" fmla="*/ 0 h 1547"/>
                  <a:gd name="T44" fmla="*/ 0 w 1698"/>
                  <a:gd name="T45" fmla="*/ 0 h 1547"/>
                  <a:gd name="T46" fmla="*/ 0 w 1698"/>
                  <a:gd name="T47" fmla="*/ 0 h 1547"/>
                  <a:gd name="T48" fmla="*/ 0 w 1698"/>
                  <a:gd name="T49" fmla="*/ 0 h 1547"/>
                  <a:gd name="T50" fmla="*/ 0 w 1698"/>
                  <a:gd name="T51" fmla="*/ 0 h 1547"/>
                  <a:gd name="T52" fmla="*/ 0 w 1698"/>
                  <a:gd name="T53" fmla="*/ 0 h 1547"/>
                  <a:gd name="T54" fmla="*/ 0 w 1698"/>
                  <a:gd name="T55" fmla="*/ 0 h 1547"/>
                  <a:gd name="T56" fmla="*/ 0 w 1698"/>
                  <a:gd name="T57" fmla="*/ 0 h 1547"/>
                  <a:gd name="T58" fmla="*/ 0 w 1698"/>
                  <a:gd name="T59" fmla="*/ 0 h 1547"/>
                  <a:gd name="T60" fmla="*/ 0 w 1698"/>
                  <a:gd name="T61" fmla="*/ 0 h 1547"/>
                  <a:gd name="T62" fmla="*/ 0 w 1698"/>
                  <a:gd name="T63" fmla="*/ 0 h 1547"/>
                  <a:gd name="T64" fmla="*/ 0 w 1698"/>
                  <a:gd name="T65" fmla="*/ 0 h 1547"/>
                  <a:gd name="T66" fmla="*/ 0 w 1698"/>
                  <a:gd name="T67" fmla="*/ 0 h 1547"/>
                  <a:gd name="T68" fmla="*/ 0 w 1698"/>
                  <a:gd name="T69" fmla="*/ 0 h 1547"/>
                  <a:gd name="T70" fmla="*/ 0 w 1698"/>
                  <a:gd name="T71" fmla="*/ 0 h 1547"/>
                  <a:gd name="T72" fmla="*/ 0 w 1698"/>
                  <a:gd name="T73" fmla="*/ 0 h 1547"/>
                  <a:gd name="T74" fmla="*/ 0 w 1698"/>
                  <a:gd name="T75" fmla="*/ 0 h 1547"/>
                  <a:gd name="T76" fmla="*/ 0 w 1698"/>
                  <a:gd name="T77" fmla="*/ 0 h 1547"/>
                  <a:gd name="T78" fmla="*/ 0 w 1698"/>
                  <a:gd name="T79" fmla="*/ 0 h 1547"/>
                  <a:gd name="T80" fmla="*/ 0 w 1698"/>
                  <a:gd name="T81" fmla="*/ 0 h 1547"/>
                  <a:gd name="T82" fmla="*/ 0 w 1698"/>
                  <a:gd name="T83" fmla="*/ 0 h 1547"/>
                  <a:gd name="T84" fmla="*/ 0 w 1698"/>
                  <a:gd name="T85" fmla="*/ 0 h 154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698"/>
                  <a:gd name="T130" fmla="*/ 0 h 1547"/>
                  <a:gd name="T131" fmla="*/ 1698 w 1698"/>
                  <a:gd name="T132" fmla="*/ 1547 h 154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698" h="1547">
                    <a:moveTo>
                      <a:pt x="431" y="711"/>
                    </a:moveTo>
                    <a:lnTo>
                      <a:pt x="396" y="860"/>
                    </a:lnTo>
                    <a:lnTo>
                      <a:pt x="348" y="867"/>
                    </a:lnTo>
                    <a:lnTo>
                      <a:pt x="354" y="827"/>
                    </a:lnTo>
                    <a:lnTo>
                      <a:pt x="331" y="800"/>
                    </a:lnTo>
                    <a:lnTo>
                      <a:pt x="259" y="788"/>
                    </a:lnTo>
                    <a:lnTo>
                      <a:pt x="198" y="788"/>
                    </a:lnTo>
                    <a:lnTo>
                      <a:pt x="32" y="1198"/>
                    </a:lnTo>
                    <a:lnTo>
                      <a:pt x="0" y="1490"/>
                    </a:lnTo>
                    <a:lnTo>
                      <a:pt x="104" y="1450"/>
                    </a:lnTo>
                    <a:lnTo>
                      <a:pt x="32" y="1198"/>
                    </a:lnTo>
                    <a:lnTo>
                      <a:pt x="156" y="1334"/>
                    </a:lnTo>
                    <a:lnTo>
                      <a:pt x="104" y="1106"/>
                    </a:lnTo>
                    <a:lnTo>
                      <a:pt x="181" y="1151"/>
                    </a:lnTo>
                    <a:lnTo>
                      <a:pt x="156" y="1334"/>
                    </a:lnTo>
                    <a:lnTo>
                      <a:pt x="252" y="1437"/>
                    </a:lnTo>
                    <a:lnTo>
                      <a:pt x="233" y="1210"/>
                    </a:lnTo>
                    <a:lnTo>
                      <a:pt x="306" y="1282"/>
                    </a:lnTo>
                    <a:lnTo>
                      <a:pt x="252" y="1437"/>
                    </a:lnTo>
                    <a:lnTo>
                      <a:pt x="552" y="1547"/>
                    </a:lnTo>
                    <a:lnTo>
                      <a:pt x="683" y="1451"/>
                    </a:lnTo>
                    <a:lnTo>
                      <a:pt x="733" y="1391"/>
                    </a:lnTo>
                    <a:lnTo>
                      <a:pt x="779" y="1359"/>
                    </a:lnTo>
                    <a:lnTo>
                      <a:pt x="890" y="1327"/>
                    </a:lnTo>
                    <a:lnTo>
                      <a:pt x="941" y="1307"/>
                    </a:lnTo>
                    <a:lnTo>
                      <a:pt x="1007" y="1259"/>
                    </a:lnTo>
                    <a:lnTo>
                      <a:pt x="1039" y="1196"/>
                    </a:lnTo>
                    <a:lnTo>
                      <a:pt x="1077" y="1196"/>
                    </a:lnTo>
                    <a:lnTo>
                      <a:pt x="1058" y="1334"/>
                    </a:lnTo>
                    <a:lnTo>
                      <a:pt x="1026" y="1346"/>
                    </a:lnTo>
                    <a:lnTo>
                      <a:pt x="1004" y="1373"/>
                    </a:lnTo>
                    <a:lnTo>
                      <a:pt x="999" y="1397"/>
                    </a:lnTo>
                    <a:lnTo>
                      <a:pt x="1039" y="1405"/>
                    </a:lnTo>
                    <a:lnTo>
                      <a:pt x="1208" y="1223"/>
                    </a:lnTo>
                    <a:lnTo>
                      <a:pt x="1255" y="1244"/>
                    </a:lnTo>
                    <a:lnTo>
                      <a:pt x="1305" y="1239"/>
                    </a:lnTo>
                    <a:lnTo>
                      <a:pt x="1346" y="1208"/>
                    </a:lnTo>
                    <a:lnTo>
                      <a:pt x="1350" y="1203"/>
                    </a:lnTo>
                    <a:lnTo>
                      <a:pt x="1494" y="1234"/>
                    </a:lnTo>
                    <a:lnTo>
                      <a:pt x="1582" y="1232"/>
                    </a:lnTo>
                    <a:lnTo>
                      <a:pt x="1650" y="1203"/>
                    </a:lnTo>
                    <a:lnTo>
                      <a:pt x="1693" y="1144"/>
                    </a:lnTo>
                    <a:lnTo>
                      <a:pt x="1698" y="1060"/>
                    </a:lnTo>
                    <a:lnTo>
                      <a:pt x="1656" y="983"/>
                    </a:lnTo>
                    <a:lnTo>
                      <a:pt x="1682" y="949"/>
                    </a:lnTo>
                    <a:lnTo>
                      <a:pt x="1689" y="907"/>
                    </a:lnTo>
                    <a:lnTo>
                      <a:pt x="1674" y="867"/>
                    </a:lnTo>
                    <a:lnTo>
                      <a:pt x="1641" y="841"/>
                    </a:lnTo>
                    <a:lnTo>
                      <a:pt x="1615" y="835"/>
                    </a:lnTo>
                    <a:lnTo>
                      <a:pt x="1592" y="781"/>
                    </a:lnTo>
                    <a:lnTo>
                      <a:pt x="1550" y="743"/>
                    </a:lnTo>
                    <a:lnTo>
                      <a:pt x="1426" y="716"/>
                    </a:lnTo>
                    <a:lnTo>
                      <a:pt x="1342" y="711"/>
                    </a:lnTo>
                    <a:lnTo>
                      <a:pt x="1358" y="695"/>
                    </a:lnTo>
                    <a:lnTo>
                      <a:pt x="1363" y="675"/>
                    </a:lnTo>
                    <a:lnTo>
                      <a:pt x="1350" y="646"/>
                    </a:lnTo>
                    <a:lnTo>
                      <a:pt x="1378" y="625"/>
                    </a:lnTo>
                    <a:lnTo>
                      <a:pt x="1390" y="592"/>
                    </a:lnTo>
                    <a:lnTo>
                      <a:pt x="1384" y="557"/>
                    </a:lnTo>
                    <a:lnTo>
                      <a:pt x="1364" y="531"/>
                    </a:lnTo>
                    <a:lnTo>
                      <a:pt x="1333" y="517"/>
                    </a:lnTo>
                    <a:lnTo>
                      <a:pt x="1299" y="524"/>
                    </a:lnTo>
                    <a:lnTo>
                      <a:pt x="1356" y="476"/>
                    </a:lnTo>
                    <a:lnTo>
                      <a:pt x="1407" y="412"/>
                    </a:lnTo>
                    <a:lnTo>
                      <a:pt x="1414" y="380"/>
                    </a:lnTo>
                    <a:lnTo>
                      <a:pt x="1399" y="352"/>
                    </a:lnTo>
                    <a:lnTo>
                      <a:pt x="1362" y="327"/>
                    </a:lnTo>
                    <a:lnTo>
                      <a:pt x="1257" y="318"/>
                    </a:lnTo>
                    <a:lnTo>
                      <a:pt x="1197" y="317"/>
                    </a:lnTo>
                    <a:lnTo>
                      <a:pt x="1169" y="327"/>
                    </a:lnTo>
                    <a:lnTo>
                      <a:pt x="1195" y="296"/>
                    </a:lnTo>
                    <a:lnTo>
                      <a:pt x="1202" y="256"/>
                    </a:lnTo>
                    <a:lnTo>
                      <a:pt x="1185" y="228"/>
                    </a:lnTo>
                    <a:lnTo>
                      <a:pt x="1105" y="176"/>
                    </a:lnTo>
                    <a:lnTo>
                      <a:pt x="1032" y="147"/>
                    </a:lnTo>
                    <a:lnTo>
                      <a:pt x="1068" y="100"/>
                    </a:lnTo>
                    <a:lnTo>
                      <a:pt x="1073" y="68"/>
                    </a:lnTo>
                    <a:lnTo>
                      <a:pt x="1053" y="39"/>
                    </a:lnTo>
                    <a:lnTo>
                      <a:pt x="992" y="24"/>
                    </a:lnTo>
                    <a:lnTo>
                      <a:pt x="875" y="29"/>
                    </a:lnTo>
                    <a:lnTo>
                      <a:pt x="765" y="45"/>
                    </a:lnTo>
                    <a:lnTo>
                      <a:pt x="689" y="68"/>
                    </a:lnTo>
                    <a:lnTo>
                      <a:pt x="643" y="21"/>
                    </a:lnTo>
                    <a:lnTo>
                      <a:pt x="579" y="0"/>
                    </a:lnTo>
                    <a:lnTo>
                      <a:pt x="552" y="3"/>
                    </a:lnTo>
                    <a:lnTo>
                      <a:pt x="431" y="711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854" name="Group 183"/>
            <p:cNvGrpSpPr>
              <a:grpSpLocks/>
            </p:cNvGrpSpPr>
            <p:nvPr/>
          </p:nvGrpSpPr>
          <p:grpSpPr bwMode="auto">
            <a:xfrm>
              <a:off x="2925" y="2296"/>
              <a:ext cx="272" cy="91"/>
              <a:chOff x="1837" y="2296"/>
              <a:chExt cx="272" cy="91"/>
            </a:xfrm>
          </p:grpSpPr>
          <p:sp>
            <p:nvSpPr>
              <p:cNvPr id="34860" name="Line 184"/>
              <p:cNvSpPr>
                <a:spLocks noChangeShapeType="1"/>
              </p:cNvSpPr>
              <p:nvPr/>
            </p:nvSpPr>
            <p:spPr bwMode="auto">
              <a:xfrm>
                <a:off x="1882" y="2296"/>
                <a:ext cx="45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61" name="Line 185"/>
              <p:cNvSpPr>
                <a:spLocks noChangeShapeType="1"/>
              </p:cNvSpPr>
              <p:nvPr/>
            </p:nvSpPr>
            <p:spPr bwMode="auto">
              <a:xfrm>
                <a:off x="1973" y="2296"/>
                <a:ext cx="45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62" name="Line 186"/>
              <p:cNvSpPr>
                <a:spLocks noChangeShapeType="1"/>
              </p:cNvSpPr>
              <p:nvPr/>
            </p:nvSpPr>
            <p:spPr bwMode="auto">
              <a:xfrm flipV="1">
                <a:off x="1837" y="2296"/>
                <a:ext cx="272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63" name="Line 187"/>
              <p:cNvSpPr>
                <a:spLocks noChangeShapeType="1"/>
              </p:cNvSpPr>
              <p:nvPr/>
            </p:nvSpPr>
            <p:spPr bwMode="auto">
              <a:xfrm flipV="1">
                <a:off x="1892" y="2320"/>
                <a:ext cx="182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855" name="Group 188"/>
            <p:cNvGrpSpPr>
              <a:grpSpLocks/>
            </p:cNvGrpSpPr>
            <p:nvPr/>
          </p:nvGrpSpPr>
          <p:grpSpPr bwMode="auto">
            <a:xfrm>
              <a:off x="3742" y="1525"/>
              <a:ext cx="272" cy="91"/>
              <a:chOff x="1837" y="2296"/>
              <a:chExt cx="272" cy="91"/>
            </a:xfrm>
          </p:grpSpPr>
          <p:sp>
            <p:nvSpPr>
              <p:cNvPr id="34856" name="Line 189"/>
              <p:cNvSpPr>
                <a:spLocks noChangeShapeType="1"/>
              </p:cNvSpPr>
              <p:nvPr/>
            </p:nvSpPr>
            <p:spPr bwMode="auto">
              <a:xfrm>
                <a:off x="1882" y="2296"/>
                <a:ext cx="45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57" name="Line 190"/>
              <p:cNvSpPr>
                <a:spLocks noChangeShapeType="1"/>
              </p:cNvSpPr>
              <p:nvPr/>
            </p:nvSpPr>
            <p:spPr bwMode="auto">
              <a:xfrm>
                <a:off x="1973" y="2296"/>
                <a:ext cx="45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58" name="Line 191"/>
              <p:cNvSpPr>
                <a:spLocks noChangeShapeType="1"/>
              </p:cNvSpPr>
              <p:nvPr/>
            </p:nvSpPr>
            <p:spPr bwMode="auto">
              <a:xfrm flipV="1">
                <a:off x="1837" y="2296"/>
                <a:ext cx="272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34859" name="Line 192"/>
              <p:cNvSpPr>
                <a:spLocks noChangeShapeType="1"/>
              </p:cNvSpPr>
              <p:nvPr/>
            </p:nvSpPr>
            <p:spPr bwMode="auto">
              <a:xfrm flipV="1">
                <a:off x="1892" y="2320"/>
                <a:ext cx="182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89285" name="Line 197"/>
          <p:cNvSpPr>
            <a:spLocks noChangeShapeType="1"/>
          </p:cNvSpPr>
          <p:nvPr/>
        </p:nvSpPr>
        <p:spPr bwMode="auto">
          <a:xfrm>
            <a:off x="2051423" y="4201413"/>
            <a:ext cx="0" cy="5048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9291" name="Line 203"/>
          <p:cNvSpPr>
            <a:spLocks noChangeShapeType="1"/>
          </p:cNvSpPr>
          <p:nvPr/>
        </p:nvSpPr>
        <p:spPr bwMode="auto">
          <a:xfrm>
            <a:off x="4499348" y="4201413"/>
            <a:ext cx="0" cy="5048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9292" name="Line 204"/>
          <p:cNvSpPr>
            <a:spLocks noChangeShapeType="1"/>
          </p:cNvSpPr>
          <p:nvPr/>
        </p:nvSpPr>
        <p:spPr bwMode="auto">
          <a:xfrm>
            <a:off x="5580435" y="4201413"/>
            <a:ext cx="0" cy="503237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9293" name="Line 205"/>
          <p:cNvSpPr>
            <a:spLocks noChangeShapeType="1"/>
          </p:cNvSpPr>
          <p:nvPr/>
        </p:nvSpPr>
        <p:spPr bwMode="auto">
          <a:xfrm>
            <a:off x="6299573" y="4201413"/>
            <a:ext cx="0" cy="503237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4839" name="Text Box 213"/>
          <p:cNvSpPr txBox="1">
            <a:spLocks noChangeArrowheads="1"/>
          </p:cNvSpPr>
          <p:nvPr/>
        </p:nvSpPr>
        <p:spPr bwMode="auto">
          <a:xfrm>
            <a:off x="898898" y="4490338"/>
            <a:ext cx="647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>
                <a:solidFill>
                  <a:srgbClr val="000000"/>
                </a:solidFill>
              </a:rPr>
              <a:t>ano</a:t>
            </a:r>
          </a:p>
        </p:txBody>
      </p:sp>
      <p:sp>
        <p:nvSpPr>
          <p:cNvPr id="155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Evolu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ção</a:t>
            </a:r>
            <a:r>
              <a:rPr lang="en-US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da 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Gestão</a:t>
            </a:r>
            <a:r>
              <a:rPr lang="en-US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de 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Águas</a:t>
            </a:r>
            <a:r>
              <a:rPr lang="en-US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no 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Brasil</a:t>
            </a:r>
            <a:endParaRPr lang="pt-BR" altLang="pt-BR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6" name="Text Box 7"/>
          <p:cNvSpPr txBox="1">
            <a:spLocks noChangeArrowheads="1"/>
          </p:cNvSpPr>
          <p:nvPr/>
        </p:nvSpPr>
        <p:spPr bwMode="auto">
          <a:xfrm>
            <a:off x="227498" y="6234832"/>
            <a:ext cx="75784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b="1" dirty="0">
                <a:solidFill>
                  <a:schemeClr val="tx2"/>
                </a:solidFill>
                <a:latin typeface="Times New Roman" panose="02020603050405020304" pitchFamily="18" charset="0"/>
              </a:rPr>
              <a:t>Fonte: ANA, apresenta</a:t>
            </a:r>
            <a:r>
              <a:rPr lang="en-US" altLang="pt-BR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ção</a:t>
            </a:r>
            <a:r>
              <a:rPr lang="en-US" altLang="pt-BR" b="1" dirty="0">
                <a:solidFill>
                  <a:schemeClr val="tx2"/>
                </a:solidFill>
                <a:latin typeface="Times New Roman" panose="02020603050405020304" pitchFamily="18" charset="0"/>
              </a:rPr>
              <a:t> de Victor Alexandre </a:t>
            </a:r>
            <a:r>
              <a:rPr lang="en-US" altLang="pt-BR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Bittencourt</a:t>
            </a:r>
            <a:r>
              <a:rPr lang="en-US" altLang="pt-BR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pt-BR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Sucupira</a:t>
            </a:r>
            <a:r>
              <a:rPr lang="en-US" altLang="pt-BR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pt-BR" altLang="pt-BR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        </a:t>
            </a:r>
          </a:p>
        </p:txBody>
      </p:sp>
      <p:sp>
        <p:nvSpPr>
          <p:cNvPr id="147" name="Line 205"/>
          <p:cNvSpPr>
            <a:spLocks noChangeShapeType="1"/>
          </p:cNvSpPr>
          <p:nvPr/>
        </p:nvSpPr>
        <p:spPr bwMode="auto">
          <a:xfrm>
            <a:off x="7380312" y="4168076"/>
            <a:ext cx="0" cy="503237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986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9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89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9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41" grpId="0"/>
      <p:bldP spid="89142" grpId="0"/>
      <p:bldP spid="89285" grpId="0" animBg="1"/>
      <p:bldP spid="89285" grpId="2" animBg="1"/>
      <p:bldP spid="89291" grpId="0" animBg="1"/>
      <p:bldP spid="89291" grpId="2" animBg="1"/>
      <p:bldP spid="89292" grpId="0" animBg="1"/>
      <p:bldP spid="89292" grpId="2" animBg="1"/>
      <p:bldP spid="89293" grpId="0" animBg="1"/>
      <p:bldP spid="89293" grpId="2" animBg="1"/>
      <p:bldP spid="14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115616" y="620688"/>
            <a:ext cx="7416824" cy="1440160"/>
          </a:xfrm>
          <a:prstGeom prst="rect">
            <a:avLst/>
          </a:prstGeom>
          <a:gradFill rotWithShape="1">
            <a:gsLst>
              <a:gs pos="23000">
                <a:schemeClr val="lt2">
                  <a:tint val="80000"/>
                  <a:satMod val="30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alt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Comitês</a:t>
            </a:r>
            <a:r>
              <a:rPr lang="en-US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alt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Bacias</a:t>
            </a:r>
            <a:endParaRPr lang="pt-BR" alt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420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/>
          <p:cNvPicPr>
            <a:picLocks noChangeAspect="1"/>
          </p:cNvPicPr>
          <p:nvPr/>
        </p:nvPicPr>
        <p:blipFill>
          <a:blip r:embed="rId2">
            <a:clrChange>
              <a:clrFrom>
                <a:srgbClr val="EDEDE7"/>
              </a:clrFrom>
              <a:clrTo>
                <a:srgbClr val="EDED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7" y="2065510"/>
            <a:ext cx="4104705" cy="4275734"/>
          </a:xfrm>
          <a:prstGeom prst="rect">
            <a:avLst/>
          </a:prstGeom>
        </p:spPr>
      </p:pic>
      <p:sp>
        <p:nvSpPr>
          <p:cNvPr id="21" name="CaixaDeTexto 73"/>
          <p:cNvSpPr txBox="1">
            <a:spLocks noChangeArrowheads="1"/>
          </p:cNvSpPr>
          <p:nvPr/>
        </p:nvSpPr>
        <p:spPr bwMode="auto">
          <a:xfrm>
            <a:off x="4787900" y="980728"/>
            <a:ext cx="39608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b="1">
                <a:solidFill>
                  <a:srgbClr val="0033CC"/>
                </a:solidFill>
              </a:rPr>
              <a:t>Comitês de Bacias Interestaduais</a:t>
            </a:r>
          </a:p>
        </p:txBody>
      </p:sp>
      <p:sp>
        <p:nvSpPr>
          <p:cNvPr id="26" name="CaixaDeTexto 73"/>
          <p:cNvSpPr txBox="1">
            <a:spLocks noChangeArrowheads="1"/>
          </p:cNvSpPr>
          <p:nvPr/>
        </p:nvSpPr>
        <p:spPr bwMode="auto">
          <a:xfrm>
            <a:off x="395288" y="988665"/>
            <a:ext cx="39608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t-BR" b="1" dirty="0">
                <a:solidFill>
                  <a:srgbClr val="0033CC"/>
                </a:solidFill>
              </a:rPr>
              <a:t>Comitês de Bacias Estaduais</a:t>
            </a:r>
          </a:p>
        </p:txBody>
      </p:sp>
      <p:grpSp>
        <p:nvGrpSpPr>
          <p:cNvPr id="27" name="Group 46"/>
          <p:cNvGrpSpPr>
            <a:grpSpLocks/>
          </p:cNvGrpSpPr>
          <p:nvPr/>
        </p:nvGrpSpPr>
        <p:grpSpPr bwMode="auto">
          <a:xfrm>
            <a:off x="1163638" y="1412528"/>
            <a:ext cx="2832100" cy="336550"/>
            <a:chOff x="733" y="981"/>
            <a:chExt cx="1784" cy="212"/>
          </a:xfrm>
        </p:grpSpPr>
        <p:sp>
          <p:nvSpPr>
            <p:cNvPr id="28" name="CaixaDeTexto 73"/>
            <p:cNvSpPr txBox="1">
              <a:spLocks noChangeArrowheads="1"/>
            </p:cNvSpPr>
            <p:nvPr/>
          </p:nvSpPr>
          <p:spPr bwMode="auto">
            <a:xfrm>
              <a:off x="975" y="981"/>
              <a:ext cx="154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pt-BR" sz="1600" b="1" dirty="0"/>
                <a:t>Instalados (160)</a:t>
              </a:r>
            </a:p>
          </p:txBody>
        </p:sp>
        <p:sp>
          <p:nvSpPr>
            <p:cNvPr id="29" name="Rectangle 35"/>
            <p:cNvSpPr>
              <a:spLocks noChangeArrowheads="1"/>
            </p:cNvSpPr>
            <p:nvPr/>
          </p:nvSpPr>
          <p:spPr bwMode="auto">
            <a:xfrm>
              <a:off x="733" y="1051"/>
              <a:ext cx="227" cy="90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ffectLst>
              <a:prstShdw prst="shdw17" dist="17961" dir="2700000">
                <a:srgbClr val="997A5C"/>
              </a:prst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0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38015"/>
            <a:ext cx="3960813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CaixaDeTexto 64"/>
          <p:cNvSpPr txBox="1">
            <a:spLocks noChangeArrowheads="1"/>
          </p:cNvSpPr>
          <p:nvPr/>
        </p:nvSpPr>
        <p:spPr bwMode="auto">
          <a:xfrm>
            <a:off x="6084168" y="3721695"/>
            <a:ext cx="88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t-BR" sz="1200" dirty="0">
                <a:solidFill>
                  <a:srgbClr val="000000"/>
                </a:solidFill>
              </a:rPr>
              <a:t>Paranaíba</a:t>
            </a:r>
          </a:p>
        </p:txBody>
      </p:sp>
      <p:cxnSp>
        <p:nvCxnSpPr>
          <p:cNvPr id="34" name="Conector reto 33"/>
          <p:cNvCxnSpPr/>
          <p:nvPr/>
        </p:nvCxnSpPr>
        <p:spPr>
          <a:xfrm>
            <a:off x="6683150" y="3937720"/>
            <a:ext cx="323122" cy="5936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ixaDeTexto 54"/>
          <p:cNvSpPr txBox="1">
            <a:spLocks noChangeArrowheads="1"/>
          </p:cNvSpPr>
          <p:nvPr/>
        </p:nvSpPr>
        <p:spPr bwMode="auto">
          <a:xfrm>
            <a:off x="5615756" y="4513783"/>
            <a:ext cx="7564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200" dirty="0">
                <a:solidFill>
                  <a:srgbClr val="000000"/>
                </a:solidFill>
              </a:rPr>
              <a:t>Grande </a:t>
            </a:r>
          </a:p>
        </p:txBody>
      </p:sp>
      <p:cxnSp>
        <p:nvCxnSpPr>
          <p:cNvPr id="37" name="Conector reto 36"/>
          <p:cNvCxnSpPr/>
          <p:nvPr/>
        </p:nvCxnSpPr>
        <p:spPr>
          <a:xfrm>
            <a:off x="6203280" y="4708924"/>
            <a:ext cx="889002" cy="137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ixaDeTexto 46"/>
          <p:cNvSpPr txBox="1">
            <a:spLocks noChangeArrowheads="1"/>
          </p:cNvSpPr>
          <p:nvPr/>
        </p:nvSpPr>
        <p:spPr bwMode="auto">
          <a:xfrm>
            <a:off x="4788024" y="5100880"/>
            <a:ext cx="1224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200" dirty="0">
                <a:solidFill>
                  <a:srgbClr val="000000"/>
                </a:solidFill>
              </a:rPr>
              <a:t>Paranapanema</a:t>
            </a:r>
          </a:p>
        </p:txBody>
      </p:sp>
      <p:cxnSp>
        <p:nvCxnSpPr>
          <p:cNvPr id="42" name="Conector reto 41"/>
          <p:cNvCxnSpPr/>
          <p:nvPr/>
        </p:nvCxnSpPr>
        <p:spPr>
          <a:xfrm flipV="1">
            <a:off x="5921375" y="5047903"/>
            <a:ext cx="798513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45"/>
          <p:cNvSpPr txBox="1">
            <a:spLocks noChangeArrowheads="1"/>
          </p:cNvSpPr>
          <p:nvPr/>
        </p:nvSpPr>
        <p:spPr bwMode="auto">
          <a:xfrm>
            <a:off x="7461200" y="5463282"/>
            <a:ext cx="711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200" dirty="0">
                <a:solidFill>
                  <a:srgbClr val="000000"/>
                </a:solidFill>
              </a:rPr>
              <a:t>PCJ</a:t>
            </a:r>
          </a:p>
        </p:txBody>
      </p:sp>
      <p:cxnSp>
        <p:nvCxnSpPr>
          <p:cNvPr id="44" name="Conector reto 43"/>
          <p:cNvCxnSpPr/>
          <p:nvPr/>
        </p:nvCxnSpPr>
        <p:spPr>
          <a:xfrm>
            <a:off x="7308305" y="5040311"/>
            <a:ext cx="288031" cy="4229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ixaDeTexto 44"/>
          <p:cNvSpPr txBox="1">
            <a:spLocks noChangeArrowheads="1"/>
          </p:cNvSpPr>
          <p:nvPr/>
        </p:nvSpPr>
        <p:spPr bwMode="auto">
          <a:xfrm>
            <a:off x="7911529" y="5103242"/>
            <a:ext cx="11969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200" dirty="0">
                <a:solidFill>
                  <a:srgbClr val="000000"/>
                </a:solidFill>
              </a:rPr>
              <a:t>Paraíba do Sul</a:t>
            </a:r>
          </a:p>
        </p:txBody>
      </p:sp>
      <p:cxnSp>
        <p:nvCxnSpPr>
          <p:cNvPr id="50" name="Conector reto 49"/>
          <p:cNvCxnSpPr/>
          <p:nvPr/>
        </p:nvCxnSpPr>
        <p:spPr>
          <a:xfrm>
            <a:off x="7805919" y="5047903"/>
            <a:ext cx="228691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to 50"/>
          <p:cNvCxnSpPr/>
          <p:nvPr/>
        </p:nvCxnSpPr>
        <p:spPr>
          <a:xfrm flipV="1">
            <a:off x="7884368" y="4688041"/>
            <a:ext cx="504056" cy="704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aixaDeTexto 45"/>
          <p:cNvSpPr txBox="1">
            <a:spLocks noChangeArrowheads="1"/>
          </p:cNvSpPr>
          <p:nvPr/>
        </p:nvSpPr>
        <p:spPr bwMode="auto">
          <a:xfrm>
            <a:off x="8413144" y="4571605"/>
            <a:ext cx="558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200" dirty="0">
                <a:solidFill>
                  <a:srgbClr val="000000"/>
                </a:solidFill>
              </a:rPr>
              <a:t>Doce</a:t>
            </a:r>
          </a:p>
        </p:txBody>
      </p:sp>
      <p:cxnSp>
        <p:nvCxnSpPr>
          <p:cNvPr id="54" name="Conector reto 53"/>
          <p:cNvCxnSpPr/>
          <p:nvPr/>
        </p:nvCxnSpPr>
        <p:spPr>
          <a:xfrm>
            <a:off x="7821240" y="3882156"/>
            <a:ext cx="711200" cy="555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aixaDeTexto 45"/>
          <p:cNvSpPr txBox="1">
            <a:spLocks noChangeArrowheads="1"/>
          </p:cNvSpPr>
          <p:nvPr/>
        </p:nvSpPr>
        <p:spPr bwMode="auto">
          <a:xfrm>
            <a:off x="8565544" y="3793703"/>
            <a:ext cx="558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200" dirty="0">
                <a:solidFill>
                  <a:srgbClr val="000000"/>
                </a:solidFill>
              </a:rPr>
              <a:t>SF</a:t>
            </a:r>
          </a:p>
        </p:txBody>
      </p:sp>
      <p:cxnSp>
        <p:nvCxnSpPr>
          <p:cNvPr id="56" name="Conector reto 55"/>
          <p:cNvCxnSpPr/>
          <p:nvPr/>
        </p:nvCxnSpPr>
        <p:spPr>
          <a:xfrm flipV="1">
            <a:off x="8316416" y="2785591"/>
            <a:ext cx="111125" cy="6813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aixaDeTexto 25"/>
          <p:cNvSpPr txBox="1">
            <a:spLocks noChangeArrowheads="1"/>
          </p:cNvSpPr>
          <p:nvPr/>
        </p:nvSpPr>
        <p:spPr bwMode="auto">
          <a:xfrm>
            <a:off x="7884368" y="2425551"/>
            <a:ext cx="1200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200" dirty="0">
                <a:solidFill>
                  <a:srgbClr val="000000"/>
                </a:solidFill>
              </a:rPr>
              <a:t>Piranhas</a:t>
            </a:r>
            <a:r>
              <a:rPr lang="pt-BR" sz="1200" dirty="0"/>
              <a:t> Açu</a:t>
            </a:r>
          </a:p>
        </p:txBody>
      </p:sp>
      <p:cxnSp>
        <p:nvCxnSpPr>
          <p:cNvPr id="59" name="Conector reto 58"/>
          <p:cNvCxnSpPr/>
          <p:nvPr/>
        </p:nvCxnSpPr>
        <p:spPr>
          <a:xfrm flipV="1">
            <a:off x="7689675" y="4297759"/>
            <a:ext cx="682303" cy="389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aixaDeTexto 45"/>
          <p:cNvSpPr txBox="1">
            <a:spLocks noChangeArrowheads="1"/>
          </p:cNvSpPr>
          <p:nvPr/>
        </p:nvSpPr>
        <p:spPr bwMode="auto">
          <a:xfrm>
            <a:off x="8316416" y="4081735"/>
            <a:ext cx="6929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200" dirty="0">
                <a:solidFill>
                  <a:srgbClr val="000000"/>
                </a:solidFill>
              </a:rPr>
              <a:t>Verde Grande</a:t>
            </a: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Comitês</a:t>
            </a:r>
            <a:r>
              <a:rPr lang="en-US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de 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Bacias</a:t>
            </a:r>
            <a:endParaRPr lang="pt-BR" altLang="pt-BR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227498" y="6234832"/>
            <a:ext cx="75784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b="1" dirty="0">
                <a:solidFill>
                  <a:schemeClr val="tx2"/>
                </a:solidFill>
                <a:latin typeface="Times New Roman" panose="02020603050405020304" pitchFamily="18" charset="0"/>
              </a:rPr>
              <a:t>Fonte: ANA, apresenta</a:t>
            </a:r>
            <a:r>
              <a:rPr lang="en-US" altLang="pt-BR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ção</a:t>
            </a:r>
            <a:r>
              <a:rPr lang="en-US" altLang="pt-BR" b="1" dirty="0">
                <a:solidFill>
                  <a:schemeClr val="tx2"/>
                </a:solidFill>
                <a:latin typeface="Times New Roman" panose="02020603050405020304" pitchFamily="18" charset="0"/>
              </a:rPr>
              <a:t> de Victor Alexandre </a:t>
            </a:r>
            <a:r>
              <a:rPr lang="en-US" altLang="pt-BR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Bittencourt</a:t>
            </a:r>
            <a:r>
              <a:rPr lang="en-US" altLang="pt-BR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pt-BR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Sucupira</a:t>
            </a:r>
            <a:r>
              <a:rPr lang="en-US" altLang="pt-BR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pt-BR" altLang="pt-BR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        </a:t>
            </a:r>
          </a:p>
        </p:txBody>
      </p:sp>
      <p:sp>
        <p:nvSpPr>
          <p:cNvPr id="31" name="CaixaDeTexto 67"/>
          <p:cNvSpPr txBox="1">
            <a:spLocks noChangeArrowheads="1"/>
          </p:cNvSpPr>
          <p:nvPr/>
        </p:nvSpPr>
        <p:spPr bwMode="auto">
          <a:xfrm>
            <a:off x="7889105" y="5456930"/>
            <a:ext cx="11969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200" dirty="0">
                <a:solidFill>
                  <a:srgbClr val="000000"/>
                </a:solidFill>
              </a:rPr>
              <a:t>Pomba-Muriaé</a:t>
            </a:r>
          </a:p>
        </p:txBody>
      </p:sp>
      <p:cxnSp>
        <p:nvCxnSpPr>
          <p:cNvPr id="32" name="Conector reto 31"/>
          <p:cNvCxnSpPr/>
          <p:nvPr/>
        </p:nvCxnSpPr>
        <p:spPr>
          <a:xfrm rot="16200000" flipH="1">
            <a:off x="7622975" y="5132609"/>
            <a:ext cx="409575" cy="26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ixaDeTexto 73"/>
          <p:cNvSpPr txBox="1">
            <a:spLocks noChangeArrowheads="1"/>
          </p:cNvSpPr>
          <p:nvPr/>
        </p:nvSpPr>
        <p:spPr bwMode="auto">
          <a:xfrm>
            <a:off x="5749205" y="1335343"/>
            <a:ext cx="2447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600" b="1" dirty="0"/>
              <a:t>Instalados (10)</a:t>
            </a:r>
          </a:p>
        </p:txBody>
      </p:sp>
    </p:spTree>
    <p:extLst>
      <p:ext uri="{BB962C8B-B14F-4D97-AF65-F5344CB8AC3E}">
        <p14:creationId xmlns:p14="http://schemas.microsoft.com/office/powerpoint/2010/main" xmlns="" val="92488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115616" y="620688"/>
            <a:ext cx="7416824" cy="1440160"/>
          </a:xfrm>
          <a:prstGeom prst="rect">
            <a:avLst/>
          </a:prstGeom>
          <a:gradFill rotWithShape="1">
            <a:gsLst>
              <a:gs pos="23000">
                <a:schemeClr val="lt2">
                  <a:tint val="80000"/>
                  <a:satMod val="30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pt-BR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</a:t>
            </a:r>
            <a:r>
              <a:rPr lang="en-US" alt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ões</a:t>
            </a:r>
            <a:r>
              <a:rPr lang="en-US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Hidrográficas</a:t>
            </a:r>
            <a:r>
              <a:rPr lang="en-US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Brasileiras</a:t>
            </a:r>
            <a:endParaRPr lang="pt-BR" alt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08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8" t="4954" r="3458" b="9487"/>
          <a:stretch/>
        </p:blipFill>
        <p:spPr>
          <a:xfrm>
            <a:off x="1475656" y="1124744"/>
            <a:ext cx="6124573" cy="542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639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742550"/>
            <a:ext cx="5616624" cy="5660504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Regi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ões</a:t>
            </a:r>
            <a:r>
              <a:rPr lang="en-US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Hidrográficas</a:t>
            </a:r>
            <a:r>
              <a:rPr lang="en-US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Brasileiras</a:t>
            </a:r>
            <a:endParaRPr lang="pt-BR" altLang="pt-BR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95536" y="6381328"/>
            <a:ext cx="4054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dirty="0">
                <a:solidFill>
                  <a:schemeClr val="tx2"/>
                </a:solidFill>
              </a:rPr>
              <a:t>Fonte: Conjuntura 2014 – Regi</a:t>
            </a:r>
            <a:r>
              <a:rPr lang="en-US" altLang="pt-BR" sz="1200" dirty="0" err="1">
                <a:solidFill>
                  <a:schemeClr val="tx2"/>
                </a:solidFill>
              </a:rPr>
              <a:t>ões</a:t>
            </a:r>
            <a:r>
              <a:rPr lang="en-US" altLang="pt-BR" sz="1200" dirty="0">
                <a:solidFill>
                  <a:schemeClr val="tx2"/>
                </a:solidFill>
              </a:rPr>
              <a:t> </a:t>
            </a:r>
            <a:r>
              <a:rPr lang="en-US" altLang="pt-BR" sz="1200" dirty="0" err="1">
                <a:solidFill>
                  <a:schemeClr val="tx2"/>
                </a:solidFill>
              </a:rPr>
              <a:t>Hidrográficas</a:t>
            </a:r>
            <a:endParaRPr lang="pt-BR" altLang="pt-BR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379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44824"/>
            <a:ext cx="2286393" cy="2304256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Regiões Hidrográficas Brasileiras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85348145"/>
              </p:ext>
            </p:extLst>
          </p:nvPr>
        </p:nvGraphicFramePr>
        <p:xfrm>
          <a:off x="2465904" y="960480"/>
          <a:ext cx="6426577" cy="570888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0710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82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97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710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23691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Região Hidrográfica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atendimento urbano de água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Volume de esgoto gerado (1000 m</a:t>
                      </a:r>
                      <a:r>
                        <a:rPr lang="pt-BR" sz="1100" baseline="30000" noProof="0" dirty="0"/>
                        <a:t>3</a:t>
                      </a:r>
                      <a:r>
                        <a:rPr lang="pt-BR" sz="1100" baseline="0" noProof="0" dirty="0"/>
                        <a:t>/ano)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coleta de esgoto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</a:t>
                      </a:r>
                      <a:r>
                        <a:rPr lang="pt-BR" sz="1100" baseline="0" noProof="0" dirty="0"/>
                        <a:t> coletado (%)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 gerado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Amazônica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noProof="0" dirty="0">
                          <a:effectLst/>
                        </a:rPr>
                        <a:t>76,40%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296.164,30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25,00%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19,50%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Leste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94,60%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511.290,73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63,10%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53,30%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Ocidental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207.218,15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Oriental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788.582,62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42,60%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90,80%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Sudeste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92,20%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1.955.462,95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95,10%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712.033,70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26,20%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88.941,30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14,70%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Paraná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2.850.999,26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70,60%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50,70%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Parnaíba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91,70%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121.500,39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São Francisco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607.978,57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38,90%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Tocantins-Araguaia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235.761,47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24,90%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Uruguai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96,90%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130.116,87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BRASIL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8.506.364,91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69,40%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8" name="Retângulo Arredondado 7"/>
          <p:cNvSpPr/>
          <p:nvPr/>
        </p:nvSpPr>
        <p:spPr>
          <a:xfrm>
            <a:off x="2465903" y="1700808"/>
            <a:ext cx="6426577" cy="432048"/>
          </a:xfrm>
          <a:prstGeom prst="round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515025" y="1393572"/>
            <a:ext cx="976165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pt-BR" sz="1400" dirty="0"/>
              <a:t>Amazônica</a:t>
            </a:r>
          </a:p>
        </p:txBody>
      </p:sp>
      <p:cxnSp>
        <p:nvCxnSpPr>
          <p:cNvPr id="11" name="Conector de Seta Reta 10"/>
          <p:cNvCxnSpPr>
            <a:stCxn id="9" idx="2"/>
          </p:cNvCxnSpPr>
          <p:nvPr/>
        </p:nvCxnSpPr>
        <p:spPr>
          <a:xfrm>
            <a:off x="1003108" y="1701349"/>
            <a:ext cx="30883" cy="6288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00359" y="6135687"/>
            <a:ext cx="22655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dirty="0">
                <a:solidFill>
                  <a:schemeClr val="tx2"/>
                </a:solidFill>
              </a:rPr>
              <a:t>Fonte: Conjuntura 2014 – Regi</a:t>
            </a:r>
            <a:r>
              <a:rPr lang="en-US" altLang="pt-BR" sz="1200" dirty="0" err="1">
                <a:solidFill>
                  <a:schemeClr val="tx2"/>
                </a:solidFill>
              </a:rPr>
              <a:t>ões</a:t>
            </a:r>
            <a:r>
              <a:rPr lang="en-US" altLang="pt-BR" sz="1200" dirty="0">
                <a:solidFill>
                  <a:schemeClr val="tx2"/>
                </a:solidFill>
              </a:rPr>
              <a:t> </a:t>
            </a:r>
            <a:r>
              <a:rPr lang="en-US" altLang="pt-BR" sz="1200" dirty="0" err="1">
                <a:solidFill>
                  <a:schemeClr val="tx2"/>
                </a:solidFill>
              </a:rPr>
              <a:t>Hidrográficas</a:t>
            </a:r>
            <a:endParaRPr lang="pt-BR" altLang="pt-BR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219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905893" y="4581128"/>
            <a:ext cx="1260218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pt-BR" sz="1400" dirty="0" err="1"/>
              <a:t>Atl</a:t>
            </a:r>
            <a:r>
              <a:rPr lang="en-US" sz="1400" dirty="0" err="1"/>
              <a:t>ântico</a:t>
            </a:r>
            <a:r>
              <a:rPr lang="en-US" sz="1400" dirty="0"/>
              <a:t> </a:t>
            </a:r>
            <a:r>
              <a:rPr lang="en-US" sz="1400" dirty="0" err="1"/>
              <a:t>Leste</a:t>
            </a:r>
            <a:endParaRPr lang="pt-BR" sz="1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44824"/>
            <a:ext cx="2286393" cy="2304256"/>
          </a:xfrm>
          <a:prstGeom prst="rect">
            <a:avLst/>
          </a:prstGeom>
        </p:spPr>
      </p:pic>
      <p:cxnSp>
        <p:nvCxnSpPr>
          <p:cNvPr id="10" name="Conector de Seta Reta 9"/>
          <p:cNvCxnSpPr>
            <a:stCxn id="9" idx="0"/>
          </p:cNvCxnSpPr>
          <p:nvPr/>
        </p:nvCxnSpPr>
        <p:spPr>
          <a:xfrm flipV="1">
            <a:off x="1536002" y="3140968"/>
            <a:ext cx="488082" cy="14401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Regiões Hidrográficas Brasileiras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2465904" y="960480"/>
          <a:ext cx="6426577" cy="570888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0710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82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97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710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23691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Região Hidrográfica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atendimento urbano de água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Volume de esgoto gerado (1000 m</a:t>
                      </a:r>
                      <a:r>
                        <a:rPr lang="pt-BR" sz="1100" baseline="30000" noProof="0" dirty="0"/>
                        <a:t>3</a:t>
                      </a:r>
                      <a:r>
                        <a:rPr lang="pt-BR" sz="1100" baseline="0" noProof="0" dirty="0"/>
                        <a:t>/ano)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coleta de esgoto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</a:t>
                      </a:r>
                      <a:r>
                        <a:rPr lang="pt-BR" sz="1100" baseline="0" noProof="0" dirty="0"/>
                        <a:t> coletado (%)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 gerado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Amazônica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noProof="0" dirty="0">
                          <a:effectLst/>
                        </a:rPr>
                        <a:t>76,40%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296.164,30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25,00%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19,50%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Leste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94,60%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511.290,73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63,10%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53,30%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Ocidental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207.218,15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Oriental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788.582,62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42,60%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90,80%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Sudeste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92,20%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1.955.462,95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95,10%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712.033,70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26,20%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88.941,30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14,70%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Paraná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2.850.999,26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70,60%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50,70%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Parnaíba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91,70%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121.500,39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São Francisco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607.978,57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38,90%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Tocantins-Araguaia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235.761,47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24,90%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Uruguai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96,90%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130.116,87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BRASIL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8.506.364,91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69,40%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1" name="Retângulo Arredondado 10"/>
          <p:cNvSpPr/>
          <p:nvPr/>
        </p:nvSpPr>
        <p:spPr>
          <a:xfrm>
            <a:off x="2465903" y="2060848"/>
            <a:ext cx="6426577" cy="432048"/>
          </a:xfrm>
          <a:prstGeom prst="round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00359" y="6135687"/>
            <a:ext cx="22655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dirty="0">
                <a:solidFill>
                  <a:schemeClr val="tx2"/>
                </a:solidFill>
              </a:rPr>
              <a:t>Fonte: Conjuntura 2014 – Regi</a:t>
            </a:r>
            <a:r>
              <a:rPr lang="en-US" altLang="pt-BR" sz="1200" dirty="0" err="1">
                <a:solidFill>
                  <a:schemeClr val="tx2"/>
                </a:solidFill>
              </a:rPr>
              <a:t>ões</a:t>
            </a:r>
            <a:r>
              <a:rPr lang="en-US" altLang="pt-BR" sz="1200" dirty="0">
                <a:solidFill>
                  <a:schemeClr val="tx2"/>
                </a:solidFill>
              </a:rPr>
              <a:t> </a:t>
            </a:r>
            <a:r>
              <a:rPr lang="en-US" altLang="pt-BR" sz="1200" dirty="0" err="1">
                <a:solidFill>
                  <a:schemeClr val="tx2"/>
                </a:solidFill>
              </a:rPr>
              <a:t>Hidrográficas</a:t>
            </a:r>
            <a:endParaRPr lang="pt-BR" altLang="pt-BR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604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44824"/>
            <a:ext cx="2286393" cy="2304256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Regiões Hidrográficas Brasileiras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2465904" y="960480"/>
          <a:ext cx="6426577" cy="570888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0710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82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97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710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23691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Região Hidrográfica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atendimento urbano de água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Volume de esgoto gerado (1000 m</a:t>
                      </a:r>
                      <a:r>
                        <a:rPr lang="pt-BR" sz="1100" baseline="30000" noProof="0" dirty="0"/>
                        <a:t>3</a:t>
                      </a:r>
                      <a:r>
                        <a:rPr lang="pt-BR" sz="1100" baseline="0" noProof="0" dirty="0"/>
                        <a:t>/ano)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coleta de esgoto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</a:t>
                      </a:r>
                      <a:r>
                        <a:rPr lang="pt-BR" sz="1100" baseline="0" noProof="0" dirty="0"/>
                        <a:t> coletado (%)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 gerado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Amazônica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noProof="0" dirty="0">
                          <a:effectLst/>
                        </a:rPr>
                        <a:t>76,40%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296.164,30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25,00%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19,50%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Leste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94,60%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511.290,73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63,10%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53,30%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Ocidental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207.218,15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Oriental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788.582,62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42,60%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90,80%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Sudeste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92,20%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1.955.462,95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95,10%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712.033,70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26,20%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88.941,30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14,70%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Paraná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2.850.999,26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70,60%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50,70%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Parnaíba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91,70%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121.500,39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São Francisco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607.978,57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38,90%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Tocantins-Araguaia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235.761,47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24,90%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Uruguai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96,90%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130.116,87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BRASIL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8.506.364,91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69,40%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625369" y="1150875"/>
            <a:ext cx="1821268" cy="307777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pt-BR" sz="1400" dirty="0" err="1"/>
              <a:t>Atl</a:t>
            </a:r>
            <a:r>
              <a:rPr lang="en-US" sz="1400" dirty="0" err="1"/>
              <a:t>ântico</a:t>
            </a:r>
            <a:r>
              <a:rPr lang="en-US" sz="1400" dirty="0"/>
              <a:t> NE </a:t>
            </a:r>
            <a:r>
              <a:rPr lang="en-US" sz="1400" dirty="0" err="1"/>
              <a:t>Ocidental</a:t>
            </a:r>
            <a:endParaRPr lang="pt-BR" sz="1400" dirty="0"/>
          </a:p>
        </p:txBody>
      </p:sp>
      <p:cxnSp>
        <p:nvCxnSpPr>
          <p:cNvPr id="9" name="Conector de Seta Reta 8"/>
          <p:cNvCxnSpPr>
            <a:stCxn id="8" idx="2"/>
          </p:cNvCxnSpPr>
          <p:nvPr/>
        </p:nvCxnSpPr>
        <p:spPr>
          <a:xfrm>
            <a:off x="1536003" y="1458652"/>
            <a:ext cx="227685" cy="11062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Arredondado 9"/>
          <p:cNvSpPr/>
          <p:nvPr/>
        </p:nvSpPr>
        <p:spPr>
          <a:xfrm>
            <a:off x="2465903" y="2420888"/>
            <a:ext cx="6426577" cy="43204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00359" y="6135687"/>
            <a:ext cx="22655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dirty="0">
                <a:solidFill>
                  <a:schemeClr val="tx2"/>
                </a:solidFill>
              </a:rPr>
              <a:t>Fonte: Conjuntura 2014 – Regi</a:t>
            </a:r>
            <a:r>
              <a:rPr lang="en-US" altLang="pt-BR" sz="1200" dirty="0" err="1">
                <a:solidFill>
                  <a:schemeClr val="tx2"/>
                </a:solidFill>
              </a:rPr>
              <a:t>ões</a:t>
            </a:r>
            <a:r>
              <a:rPr lang="en-US" altLang="pt-BR" sz="1200" dirty="0">
                <a:solidFill>
                  <a:schemeClr val="tx2"/>
                </a:solidFill>
              </a:rPr>
              <a:t> </a:t>
            </a:r>
            <a:r>
              <a:rPr lang="en-US" altLang="pt-BR" sz="1200" dirty="0" err="1">
                <a:solidFill>
                  <a:schemeClr val="tx2"/>
                </a:solidFill>
              </a:rPr>
              <a:t>Hidrográficas</a:t>
            </a:r>
            <a:endParaRPr lang="pt-BR" altLang="pt-BR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26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44824"/>
            <a:ext cx="2286393" cy="2304256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Regiões Hidrográficas Brasileiras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2465904" y="960480"/>
          <a:ext cx="6426577" cy="570888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0710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82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97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710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23691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Região Hidrográfica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atendimento urbano de água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Volume de esgoto gerado (1000 m</a:t>
                      </a:r>
                      <a:r>
                        <a:rPr lang="pt-BR" sz="1100" baseline="30000" noProof="0" dirty="0"/>
                        <a:t>3</a:t>
                      </a:r>
                      <a:r>
                        <a:rPr lang="pt-BR" sz="1100" baseline="0" noProof="0" dirty="0"/>
                        <a:t>/ano)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coleta de esgoto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</a:t>
                      </a:r>
                      <a:r>
                        <a:rPr lang="pt-BR" sz="1100" baseline="0" noProof="0" dirty="0"/>
                        <a:t> coletado (%)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 gerado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Amazônica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noProof="0" dirty="0">
                          <a:effectLst/>
                        </a:rPr>
                        <a:t>76,40%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296.164,30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25,00%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19,50%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Leste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94,60%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511.290,73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63,10%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53,30%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Ocidental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207.218,15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Oriental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788.582,62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42,60%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90,80%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Sudeste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92,20%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1.955.462,95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95,10%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712.033,70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26,20%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88.941,30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14,70%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Paraná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2.850.999,26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70,60%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50,70%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Parnaíba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91,70%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121.500,39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São Francisco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607.978,57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38,90%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Tocantins-Araguaia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235.761,47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24,90%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Uruguai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96,90%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130.116,87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BRASIL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8.506.364,91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69,40%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679069" y="1150875"/>
            <a:ext cx="1713867" cy="307777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pt-BR" sz="1400" dirty="0" err="1"/>
              <a:t>Atl</a:t>
            </a:r>
            <a:r>
              <a:rPr lang="en-US" sz="1400" dirty="0" err="1"/>
              <a:t>ântico</a:t>
            </a:r>
            <a:r>
              <a:rPr lang="en-US" sz="1400" dirty="0"/>
              <a:t> NE Oriental</a:t>
            </a:r>
            <a:endParaRPr lang="pt-BR" sz="1400" dirty="0"/>
          </a:p>
        </p:txBody>
      </p:sp>
      <p:cxnSp>
        <p:nvCxnSpPr>
          <p:cNvPr id="9" name="Conector de Seta Reta 8"/>
          <p:cNvCxnSpPr/>
          <p:nvPr/>
        </p:nvCxnSpPr>
        <p:spPr>
          <a:xfrm>
            <a:off x="1536003" y="1458652"/>
            <a:ext cx="587725" cy="1178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Arredondado 9"/>
          <p:cNvSpPr/>
          <p:nvPr/>
        </p:nvSpPr>
        <p:spPr>
          <a:xfrm>
            <a:off x="2465903" y="2852936"/>
            <a:ext cx="6426577" cy="43204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00359" y="6135687"/>
            <a:ext cx="22655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dirty="0">
                <a:solidFill>
                  <a:schemeClr val="tx2"/>
                </a:solidFill>
              </a:rPr>
              <a:t>Fonte: Conjuntura 2014 – Regi</a:t>
            </a:r>
            <a:r>
              <a:rPr lang="en-US" altLang="pt-BR" sz="1200" dirty="0" err="1">
                <a:solidFill>
                  <a:schemeClr val="tx2"/>
                </a:solidFill>
              </a:rPr>
              <a:t>ões</a:t>
            </a:r>
            <a:r>
              <a:rPr lang="en-US" altLang="pt-BR" sz="1200" dirty="0">
                <a:solidFill>
                  <a:schemeClr val="tx2"/>
                </a:solidFill>
              </a:rPr>
              <a:t> </a:t>
            </a:r>
            <a:r>
              <a:rPr lang="en-US" altLang="pt-BR" sz="1200" dirty="0" err="1">
                <a:solidFill>
                  <a:schemeClr val="tx2"/>
                </a:solidFill>
              </a:rPr>
              <a:t>Hidrográficas</a:t>
            </a:r>
            <a:endParaRPr lang="pt-BR" altLang="pt-BR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530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44824"/>
            <a:ext cx="2286393" cy="2304256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Regiões Hidrográficas Brasileiras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2465904" y="960480"/>
          <a:ext cx="6426577" cy="570888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0710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82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97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710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23691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Região Hidrográfica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atendimento urbano de água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Volume de esgoto gerado (1000 m</a:t>
                      </a:r>
                      <a:r>
                        <a:rPr lang="pt-BR" sz="1100" baseline="30000" noProof="0" dirty="0"/>
                        <a:t>3</a:t>
                      </a:r>
                      <a:r>
                        <a:rPr lang="pt-BR" sz="1100" baseline="0" noProof="0" dirty="0"/>
                        <a:t>/ano)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coleta de esgoto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</a:t>
                      </a:r>
                      <a:r>
                        <a:rPr lang="pt-BR" sz="1100" baseline="0" noProof="0" dirty="0"/>
                        <a:t> coletado (%)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 gerado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Amazônica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noProof="0" dirty="0">
                          <a:effectLst/>
                        </a:rPr>
                        <a:t>76,40%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296.164,30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25,00%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19,50%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Leste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94,60%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511.290,73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63,10%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53,30%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Ocidental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207.218,15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Oriental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788.582,62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42,60%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90,80%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Sudeste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92,20%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1.955.462,95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95,10%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712.033,70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26,20%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88.941,30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14,70%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Paraná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2.850.999,26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70,60%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50,70%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Parnaíba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91,70%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121.500,39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São Francisco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607.978,57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38,90%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Tocantins-Araguaia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235.761,47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24,90%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Uruguai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96,90%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130.116,87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BRASIL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8.506.364,91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69,40%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808111" y="4581128"/>
            <a:ext cx="1455784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pt-BR" sz="1400" dirty="0" err="1"/>
              <a:t>Atl</a:t>
            </a:r>
            <a:r>
              <a:rPr lang="en-US" sz="1400" dirty="0" err="1"/>
              <a:t>ântico</a:t>
            </a:r>
            <a:r>
              <a:rPr lang="en-US" sz="1400" dirty="0"/>
              <a:t> </a:t>
            </a:r>
            <a:r>
              <a:rPr lang="en-US" sz="1400" dirty="0" err="1"/>
              <a:t>Sudeste</a:t>
            </a:r>
            <a:endParaRPr lang="pt-BR" sz="1400" dirty="0"/>
          </a:p>
        </p:txBody>
      </p:sp>
      <p:cxnSp>
        <p:nvCxnSpPr>
          <p:cNvPr id="9" name="Conector de Seta Reta 8"/>
          <p:cNvCxnSpPr/>
          <p:nvPr/>
        </p:nvCxnSpPr>
        <p:spPr>
          <a:xfrm flipV="1">
            <a:off x="1536002" y="3429000"/>
            <a:ext cx="371702" cy="11521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Arredondado 9"/>
          <p:cNvSpPr/>
          <p:nvPr/>
        </p:nvSpPr>
        <p:spPr>
          <a:xfrm>
            <a:off x="2465903" y="3284984"/>
            <a:ext cx="6426577" cy="432048"/>
          </a:xfrm>
          <a:prstGeom prst="round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00359" y="6135687"/>
            <a:ext cx="22655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dirty="0">
                <a:solidFill>
                  <a:schemeClr val="tx2"/>
                </a:solidFill>
              </a:rPr>
              <a:t>Fonte: Conjuntura 2014 – Regi</a:t>
            </a:r>
            <a:r>
              <a:rPr lang="en-US" altLang="pt-BR" sz="1200" dirty="0" err="1">
                <a:solidFill>
                  <a:schemeClr val="tx2"/>
                </a:solidFill>
              </a:rPr>
              <a:t>ões</a:t>
            </a:r>
            <a:r>
              <a:rPr lang="en-US" altLang="pt-BR" sz="1200" dirty="0">
                <a:solidFill>
                  <a:schemeClr val="tx2"/>
                </a:solidFill>
              </a:rPr>
              <a:t> </a:t>
            </a:r>
            <a:r>
              <a:rPr lang="en-US" altLang="pt-BR" sz="1200" dirty="0" err="1">
                <a:solidFill>
                  <a:schemeClr val="tx2"/>
                </a:solidFill>
              </a:rPr>
              <a:t>Hidrográficas</a:t>
            </a:r>
            <a:endParaRPr lang="pt-BR" altLang="pt-BR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55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44824"/>
            <a:ext cx="2286393" cy="2304256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Regiões Hidrográficas Brasileiras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2465904" y="960480"/>
          <a:ext cx="6426577" cy="570888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0710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82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97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710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23691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Região Hidrográfica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atendimento urbano de água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Volume de esgoto gerado (1000 m</a:t>
                      </a:r>
                      <a:r>
                        <a:rPr lang="pt-BR" sz="1100" baseline="30000" noProof="0" dirty="0"/>
                        <a:t>3</a:t>
                      </a:r>
                      <a:r>
                        <a:rPr lang="pt-BR" sz="1100" baseline="0" noProof="0" dirty="0"/>
                        <a:t>/ano)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coleta de esgoto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</a:t>
                      </a:r>
                      <a:r>
                        <a:rPr lang="pt-BR" sz="1100" baseline="0" noProof="0" dirty="0"/>
                        <a:t> coletado (%)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 gerado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Amazônica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noProof="0" dirty="0">
                          <a:effectLst/>
                        </a:rPr>
                        <a:t>76,40%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296.164,30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25,00%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19,50%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Leste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94,60%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511.290,73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63,10%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53,30%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Ocidental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207.218,15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Oriental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788.582,62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42,60%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90,80%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Sudeste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92,20%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1.955.462,95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95,10%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712.033,70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26,20%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88.941,30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14,70%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Paraná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2.850.999,26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70,60%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50,70%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Parnaíba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91,70%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121.500,39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São Francisco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607.978,57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38,90%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Tocantins-Araguaia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235.761,47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24,90%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Uruguai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96,90%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130.116,87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BRASIL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8.506.364,91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69,40%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988160" y="4581128"/>
            <a:ext cx="1095685" cy="307777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pt-BR" sz="1400" dirty="0" err="1"/>
              <a:t>Atl</a:t>
            </a:r>
            <a:r>
              <a:rPr lang="en-US" sz="1400" dirty="0" err="1"/>
              <a:t>ântico</a:t>
            </a:r>
            <a:r>
              <a:rPr lang="en-US" sz="1400" dirty="0"/>
              <a:t> </a:t>
            </a:r>
            <a:r>
              <a:rPr lang="en-US" sz="1400" dirty="0" err="1"/>
              <a:t>Sul</a:t>
            </a:r>
            <a:endParaRPr lang="pt-BR" sz="1400" dirty="0"/>
          </a:p>
        </p:txBody>
      </p:sp>
      <p:cxnSp>
        <p:nvCxnSpPr>
          <p:cNvPr id="9" name="Conector de Seta Reta 8"/>
          <p:cNvCxnSpPr/>
          <p:nvPr/>
        </p:nvCxnSpPr>
        <p:spPr>
          <a:xfrm flipH="1" flipV="1">
            <a:off x="1475656" y="3861048"/>
            <a:ext cx="60346" cy="72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Arredondado 9"/>
          <p:cNvSpPr/>
          <p:nvPr/>
        </p:nvSpPr>
        <p:spPr>
          <a:xfrm>
            <a:off x="2465903" y="3645024"/>
            <a:ext cx="6426577" cy="43204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00359" y="6135687"/>
            <a:ext cx="22655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dirty="0">
                <a:solidFill>
                  <a:schemeClr val="tx2"/>
                </a:solidFill>
              </a:rPr>
              <a:t>Fonte: Conjuntura 2014 – Regi</a:t>
            </a:r>
            <a:r>
              <a:rPr lang="en-US" altLang="pt-BR" sz="1200" dirty="0" err="1">
                <a:solidFill>
                  <a:schemeClr val="tx2"/>
                </a:solidFill>
              </a:rPr>
              <a:t>ões</a:t>
            </a:r>
            <a:r>
              <a:rPr lang="en-US" altLang="pt-BR" sz="1200" dirty="0">
                <a:solidFill>
                  <a:schemeClr val="tx2"/>
                </a:solidFill>
              </a:rPr>
              <a:t> </a:t>
            </a:r>
            <a:r>
              <a:rPr lang="en-US" altLang="pt-BR" sz="1200" dirty="0" err="1">
                <a:solidFill>
                  <a:schemeClr val="tx2"/>
                </a:solidFill>
              </a:rPr>
              <a:t>Hidrográficas</a:t>
            </a:r>
            <a:endParaRPr lang="pt-BR" altLang="pt-BR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077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44824"/>
            <a:ext cx="2286393" cy="2304256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Regiões Hidrográficas Brasileiras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2465904" y="960480"/>
          <a:ext cx="6426577" cy="570888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0710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82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97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710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23691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Região Hidrográfica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atendimento urbano de água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Volume de esgoto gerado (1000 m</a:t>
                      </a:r>
                      <a:r>
                        <a:rPr lang="pt-BR" sz="1100" baseline="30000" noProof="0" dirty="0"/>
                        <a:t>3</a:t>
                      </a:r>
                      <a:r>
                        <a:rPr lang="pt-BR" sz="1100" baseline="0" noProof="0" dirty="0"/>
                        <a:t>/ano)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coleta de esgoto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</a:t>
                      </a:r>
                      <a:r>
                        <a:rPr lang="pt-BR" sz="1100" baseline="0" noProof="0" dirty="0"/>
                        <a:t> coletado (%)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 gerado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Amazônica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noProof="0" dirty="0">
                          <a:effectLst/>
                        </a:rPr>
                        <a:t>76,40%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296.164,30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25,00%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19,50%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Leste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94,60%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511.290,73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63,10%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53,30%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Ocidental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207.218,15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Oriental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788.582,62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42,60%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90,80%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Sudeste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92,20%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1.955.462,95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95,10%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712.033,70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26,20%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88.941,30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14,70%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Paraná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2.850.999,26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70,60%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50,70%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Parnaíba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91,70%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121.500,39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São Francisco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607.978,57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38,90%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Tocantins-Araguaia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235.761,47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24,90%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Uruguai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96,90%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130.116,87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BRASIL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8.506.364,91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69,40%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1129159" y="4581128"/>
            <a:ext cx="813685" cy="307777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pt-BR" sz="1400" dirty="0"/>
              <a:t>Paraguai</a:t>
            </a:r>
          </a:p>
        </p:txBody>
      </p:sp>
      <p:cxnSp>
        <p:nvCxnSpPr>
          <p:cNvPr id="9" name="Conector de Seta Reta 8"/>
          <p:cNvCxnSpPr/>
          <p:nvPr/>
        </p:nvCxnSpPr>
        <p:spPr>
          <a:xfrm flipH="1" flipV="1">
            <a:off x="1259632" y="3284984"/>
            <a:ext cx="276370" cy="12961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Arredondado 9"/>
          <p:cNvSpPr/>
          <p:nvPr/>
        </p:nvSpPr>
        <p:spPr>
          <a:xfrm>
            <a:off x="2465903" y="4077072"/>
            <a:ext cx="6426577" cy="43204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00359" y="6135687"/>
            <a:ext cx="22655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dirty="0">
                <a:solidFill>
                  <a:schemeClr val="tx2"/>
                </a:solidFill>
              </a:rPr>
              <a:t>Fonte: Conjuntura 2014 – Regi</a:t>
            </a:r>
            <a:r>
              <a:rPr lang="en-US" altLang="pt-BR" sz="1200" dirty="0" err="1">
                <a:solidFill>
                  <a:schemeClr val="tx2"/>
                </a:solidFill>
              </a:rPr>
              <a:t>ões</a:t>
            </a:r>
            <a:r>
              <a:rPr lang="en-US" altLang="pt-BR" sz="1200" dirty="0">
                <a:solidFill>
                  <a:schemeClr val="tx2"/>
                </a:solidFill>
              </a:rPr>
              <a:t> </a:t>
            </a:r>
            <a:r>
              <a:rPr lang="en-US" altLang="pt-BR" sz="1200" dirty="0" err="1">
                <a:solidFill>
                  <a:schemeClr val="tx2"/>
                </a:solidFill>
              </a:rPr>
              <a:t>Hidrográficas</a:t>
            </a:r>
            <a:endParaRPr lang="pt-BR" altLang="pt-BR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01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44824"/>
            <a:ext cx="2286393" cy="2304256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Regiões Hidrográficas Brasileiras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2465904" y="960480"/>
          <a:ext cx="6426577" cy="570888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0710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82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97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710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23691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Região Hidrográfica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atendimento urbano de água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Volume de esgoto gerado (1000 m</a:t>
                      </a:r>
                      <a:r>
                        <a:rPr lang="pt-BR" sz="1100" baseline="30000" noProof="0" dirty="0"/>
                        <a:t>3</a:t>
                      </a:r>
                      <a:r>
                        <a:rPr lang="pt-BR" sz="1100" baseline="0" noProof="0" dirty="0"/>
                        <a:t>/ano)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coleta de esgoto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</a:t>
                      </a:r>
                      <a:r>
                        <a:rPr lang="pt-BR" sz="1100" baseline="0" noProof="0" dirty="0"/>
                        <a:t> coletado (%)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 gerado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Amazônica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noProof="0" dirty="0">
                          <a:effectLst/>
                        </a:rPr>
                        <a:t>76,40%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296.164,30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25,00%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19,50%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Leste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94,60%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511.290,73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63,10%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53,30%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Ocidental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207.218,15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Oriental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788.582,62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42,60%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90,80%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Sudeste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92,20%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1.955.462,95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95,10%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712.033,70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26,20%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88.941,30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14,70%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Paraná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2.850.999,26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70,60%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50,70%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Parnaíba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91,70%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121.500,39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São Francisco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607.978,57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38,90%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Tocantins-Araguaia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235.761,47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24,90%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Uruguai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96,90%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130.116,87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BRASIL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8.506.364,91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69,40%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1192477" y="4581128"/>
            <a:ext cx="687048" cy="307777"/>
          </a:xfrm>
          <a:prstGeom prst="rect">
            <a:avLst/>
          </a:prstGeom>
          <a:ln>
            <a:solidFill>
              <a:srgbClr val="AB794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pt-BR" sz="1400" dirty="0" err="1"/>
              <a:t>Paran</a:t>
            </a:r>
            <a:r>
              <a:rPr lang="en-US" sz="1400" dirty="0" err="1"/>
              <a:t>á</a:t>
            </a:r>
            <a:endParaRPr lang="pt-BR" sz="1400" dirty="0"/>
          </a:p>
        </p:txBody>
      </p:sp>
      <p:cxnSp>
        <p:nvCxnSpPr>
          <p:cNvPr id="9" name="Conector de Seta Reta 8"/>
          <p:cNvCxnSpPr/>
          <p:nvPr/>
        </p:nvCxnSpPr>
        <p:spPr>
          <a:xfrm flipH="1" flipV="1">
            <a:off x="1475656" y="3501008"/>
            <a:ext cx="60346" cy="10801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Arredondado 9"/>
          <p:cNvSpPr/>
          <p:nvPr/>
        </p:nvSpPr>
        <p:spPr>
          <a:xfrm>
            <a:off x="2465903" y="4437112"/>
            <a:ext cx="6426577" cy="432048"/>
          </a:xfrm>
          <a:prstGeom prst="roundRect">
            <a:avLst/>
          </a:prstGeom>
          <a:noFill/>
          <a:ln w="57150">
            <a:solidFill>
              <a:srgbClr val="AB7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00359" y="6135687"/>
            <a:ext cx="22655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dirty="0">
                <a:solidFill>
                  <a:schemeClr val="tx2"/>
                </a:solidFill>
              </a:rPr>
              <a:t>Fonte: Conjuntura 2014 – Regi</a:t>
            </a:r>
            <a:r>
              <a:rPr lang="en-US" altLang="pt-BR" sz="1200" dirty="0" err="1">
                <a:solidFill>
                  <a:schemeClr val="tx2"/>
                </a:solidFill>
              </a:rPr>
              <a:t>ões</a:t>
            </a:r>
            <a:r>
              <a:rPr lang="en-US" altLang="pt-BR" sz="1200" dirty="0">
                <a:solidFill>
                  <a:schemeClr val="tx2"/>
                </a:solidFill>
              </a:rPr>
              <a:t> </a:t>
            </a:r>
            <a:r>
              <a:rPr lang="en-US" altLang="pt-BR" sz="1200" dirty="0" err="1">
                <a:solidFill>
                  <a:schemeClr val="tx2"/>
                </a:solidFill>
              </a:rPr>
              <a:t>Hidrográficas</a:t>
            </a:r>
            <a:endParaRPr lang="pt-BR" altLang="pt-BR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64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44824"/>
            <a:ext cx="2286393" cy="2304256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Regiões Hidrográficas Brasileiras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2465904" y="960480"/>
          <a:ext cx="6426577" cy="570888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0710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82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97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710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23691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Região Hidrográfica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atendimento urbano de água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Volume de esgoto gerado (1000 m</a:t>
                      </a:r>
                      <a:r>
                        <a:rPr lang="pt-BR" sz="1100" baseline="30000" noProof="0" dirty="0"/>
                        <a:t>3</a:t>
                      </a:r>
                      <a:r>
                        <a:rPr lang="pt-BR" sz="1100" baseline="0" noProof="0" dirty="0"/>
                        <a:t>/ano)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coleta de esgoto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</a:t>
                      </a:r>
                      <a:r>
                        <a:rPr lang="pt-BR" sz="1100" baseline="0" noProof="0" dirty="0"/>
                        <a:t> coletado (%)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 gerado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Amazônica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noProof="0" dirty="0">
                          <a:effectLst/>
                        </a:rPr>
                        <a:t>76,40%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296.164,30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25,00%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19,50%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Leste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94,60%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511.290,73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63,10%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53,30%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Ocidental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207.218,15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Oriental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788.582,62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42,60%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90,80%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Sudeste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92,20%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1.955.462,95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95,10%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712.033,70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26,20%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88.941,30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14,70%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Paraná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2.850.999,26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70,60%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50,70%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Parnaíba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91,70%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121.500,39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São Francisco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607.978,57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38,90%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Tocantins-Araguaia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235.761,47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24,90%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Uruguai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96,90%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130.116,87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BRASIL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8.506.364,91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69,40%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1122554" y="1150875"/>
            <a:ext cx="826893" cy="307777"/>
          </a:xfrm>
          <a:prstGeom prst="rect">
            <a:avLst/>
          </a:prstGeom>
          <a:ln>
            <a:solidFill>
              <a:srgbClr val="AB794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pt-BR" sz="1400" dirty="0" err="1"/>
              <a:t>Parna</a:t>
            </a:r>
            <a:r>
              <a:rPr lang="en-US" sz="1400" dirty="0" err="1"/>
              <a:t>íba</a:t>
            </a:r>
            <a:endParaRPr lang="pt-BR" sz="1400" dirty="0"/>
          </a:p>
        </p:txBody>
      </p:sp>
      <p:cxnSp>
        <p:nvCxnSpPr>
          <p:cNvPr id="9" name="Conector de Seta Reta 8"/>
          <p:cNvCxnSpPr/>
          <p:nvPr/>
        </p:nvCxnSpPr>
        <p:spPr>
          <a:xfrm>
            <a:off x="1536003" y="1458652"/>
            <a:ext cx="299693" cy="12502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Arredondado 9"/>
          <p:cNvSpPr/>
          <p:nvPr/>
        </p:nvSpPr>
        <p:spPr>
          <a:xfrm>
            <a:off x="2465903" y="4797152"/>
            <a:ext cx="6426577" cy="432048"/>
          </a:xfrm>
          <a:prstGeom prst="roundRect">
            <a:avLst/>
          </a:prstGeom>
          <a:noFill/>
          <a:ln w="57150">
            <a:solidFill>
              <a:srgbClr val="AB7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00359" y="6135687"/>
            <a:ext cx="22655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dirty="0">
                <a:solidFill>
                  <a:schemeClr val="tx2"/>
                </a:solidFill>
              </a:rPr>
              <a:t>Fonte: Conjuntura 2014 – Regi</a:t>
            </a:r>
            <a:r>
              <a:rPr lang="en-US" altLang="pt-BR" sz="1200" dirty="0" err="1">
                <a:solidFill>
                  <a:schemeClr val="tx2"/>
                </a:solidFill>
              </a:rPr>
              <a:t>ões</a:t>
            </a:r>
            <a:r>
              <a:rPr lang="en-US" altLang="pt-BR" sz="1200" dirty="0">
                <a:solidFill>
                  <a:schemeClr val="tx2"/>
                </a:solidFill>
              </a:rPr>
              <a:t> </a:t>
            </a:r>
            <a:r>
              <a:rPr lang="en-US" altLang="pt-BR" sz="1200" dirty="0" err="1">
                <a:solidFill>
                  <a:schemeClr val="tx2"/>
                </a:solidFill>
              </a:rPr>
              <a:t>Hidrográficas</a:t>
            </a:r>
            <a:endParaRPr lang="pt-BR" altLang="pt-BR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3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233887" y="300038"/>
            <a:ext cx="4348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A Água e o Planeta Terra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1042988" y="1484313"/>
            <a:ext cx="7200900" cy="412750"/>
          </a:xfrm>
          <a:prstGeom prst="rect">
            <a:avLst/>
          </a:prstGeom>
          <a:noFill/>
          <a:ln w="15875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4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2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70% da superfície da Terra é ocupada por água</a:t>
            </a:r>
          </a:p>
        </p:txBody>
      </p:sp>
      <p:pic>
        <p:nvPicPr>
          <p:cNvPr id="56328" name="Picture 8" descr="America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3" y="2205038"/>
            <a:ext cx="4102100" cy="3800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250825" y="6237288"/>
            <a:ext cx="556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b="1" dirty="0">
                <a:solidFill>
                  <a:schemeClr val="tx2"/>
                </a:solidFill>
                <a:latin typeface="Times New Roman" panose="02020603050405020304" pitchFamily="18" charset="0"/>
              </a:rPr>
              <a:t>Fonte: A Gestão de Recursos Hídricos no Brasil – ANA</a:t>
            </a:r>
          </a:p>
          <a:p>
            <a:r>
              <a:rPr lang="pt-BR" altLang="pt-BR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          </a:t>
            </a:r>
          </a:p>
        </p:txBody>
      </p:sp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5272088" y="2852738"/>
            <a:ext cx="3679825" cy="253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 b="1">
                <a:solidFill>
                  <a:schemeClr val="tx2"/>
                </a:solidFill>
                <a:latin typeface="Arial" panose="020B0604020202020204" pitchFamily="34" charset="0"/>
              </a:rPr>
              <a:t>97,5% da água do ciclo  hidrológico</a:t>
            </a:r>
          </a:p>
          <a:p>
            <a:r>
              <a:rPr lang="pt-BR" altLang="pt-BR" sz="1600" b="1">
                <a:solidFill>
                  <a:schemeClr val="tx2"/>
                </a:solidFill>
                <a:latin typeface="Arial" panose="020B0604020202020204" pitchFamily="34" charset="0"/>
              </a:rPr>
              <a:t>estão contidos nos mares, oceanos</a:t>
            </a:r>
          </a:p>
          <a:p>
            <a:r>
              <a:rPr lang="pt-BR" altLang="pt-BR" sz="1600" b="1">
                <a:solidFill>
                  <a:schemeClr val="tx2"/>
                </a:solidFill>
                <a:latin typeface="Arial" panose="020B0604020202020204" pitchFamily="34" charset="0"/>
              </a:rPr>
              <a:t>e   lagos   salgados   (Ecossistemas</a:t>
            </a:r>
          </a:p>
          <a:p>
            <a:r>
              <a:rPr lang="pt-BR" altLang="pt-BR" sz="1600" b="1">
                <a:solidFill>
                  <a:schemeClr val="tx2"/>
                </a:solidFill>
                <a:latin typeface="Arial" panose="020B0604020202020204" pitchFamily="34" charset="0"/>
              </a:rPr>
              <a:t>marinhos:     oceanos;     estuários;</a:t>
            </a:r>
          </a:p>
          <a:p>
            <a:r>
              <a:rPr lang="pt-BR" altLang="pt-BR" sz="1600" b="1">
                <a:solidFill>
                  <a:schemeClr val="tx2"/>
                </a:solidFill>
                <a:latin typeface="Arial" panose="020B0604020202020204" pitchFamily="34" charset="0"/>
              </a:rPr>
              <a:t>mangues e recifes)</a:t>
            </a:r>
          </a:p>
          <a:p>
            <a:endParaRPr lang="pt-BR" altLang="pt-BR" sz="1600" b="1">
              <a:solidFill>
                <a:schemeClr val="tx2"/>
              </a:solidFill>
              <a:latin typeface="Arial" panose="020B0604020202020204" pitchFamily="34" charset="0"/>
            </a:endParaRPr>
          </a:p>
          <a:p>
            <a:r>
              <a:rPr lang="pt-BR" altLang="pt-BR" sz="1600" b="1">
                <a:solidFill>
                  <a:schemeClr val="tx2"/>
                </a:solidFill>
                <a:latin typeface="Arial" panose="020B0604020202020204" pitchFamily="34" charset="0"/>
              </a:rPr>
              <a:t>2,5% da  água  do ciclo  hidrológico</a:t>
            </a:r>
          </a:p>
          <a:p>
            <a:r>
              <a:rPr lang="pt-BR" altLang="pt-BR" sz="1600" b="1">
                <a:solidFill>
                  <a:schemeClr val="tx2"/>
                </a:solidFill>
                <a:latin typeface="Arial" panose="020B0604020202020204" pitchFamily="34" charset="0"/>
              </a:rPr>
              <a:t>são  de  água  doce  (Ecossistemas </a:t>
            </a:r>
          </a:p>
          <a:p>
            <a:r>
              <a:rPr lang="pt-BR" altLang="pt-BR" sz="1600" b="1">
                <a:solidFill>
                  <a:schemeClr val="tx2"/>
                </a:solidFill>
                <a:latin typeface="Arial" panose="020B0604020202020204" pitchFamily="34" charset="0"/>
              </a:rPr>
              <a:t>de   água    doce:   lagos;   charcos; </a:t>
            </a:r>
          </a:p>
          <a:p>
            <a:r>
              <a:rPr lang="pt-BR" altLang="pt-BR" sz="1600" b="1">
                <a:solidFill>
                  <a:schemeClr val="tx2"/>
                </a:solidFill>
                <a:latin typeface="Arial" panose="020B0604020202020204" pitchFamily="34" charset="0"/>
              </a:rPr>
              <a:t>Pântanos; rios e riachos)  </a:t>
            </a:r>
          </a:p>
        </p:txBody>
      </p:sp>
    </p:spTree>
    <p:extLst>
      <p:ext uri="{BB962C8B-B14F-4D97-AF65-F5344CB8AC3E}">
        <p14:creationId xmlns:p14="http://schemas.microsoft.com/office/powerpoint/2010/main" xmlns="" val="1605383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7" grpId="0" animBg="1"/>
      <p:bldP spid="5633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44824"/>
            <a:ext cx="2286393" cy="2304256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Regiões Hidrográficas Brasileiras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2465904" y="960480"/>
          <a:ext cx="6426577" cy="570888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0710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82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97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710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23691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Região Hidrográfica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atendimento urbano de água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Volume de esgoto gerado (1000 m</a:t>
                      </a:r>
                      <a:r>
                        <a:rPr lang="pt-BR" sz="1100" baseline="30000" noProof="0" dirty="0"/>
                        <a:t>3</a:t>
                      </a:r>
                      <a:r>
                        <a:rPr lang="pt-BR" sz="1100" baseline="0" noProof="0" dirty="0"/>
                        <a:t>/ano)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coleta de esgoto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</a:t>
                      </a:r>
                      <a:r>
                        <a:rPr lang="pt-BR" sz="1100" baseline="0" noProof="0" dirty="0"/>
                        <a:t> coletado (%)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 gerado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Amazônica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noProof="0" dirty="0">
                          <a:effectLst/>
                        </a:rPr>
                        <a:t>76,40%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296.164,30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25,00%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19,50%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Leste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94,60%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511.290,73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63,10%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53,30%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Ocidental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207.218,15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Oriental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788.582,62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42,60%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90,80%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Sudeste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92,20%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1.955.462,95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95,10%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712.033,70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26,20%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88.941,30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14,70%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Paraná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2.850.999,26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70,60%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50,70%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Parnaíba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91,70%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121.500,39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São Francisco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607.978,57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38,90%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Tocantins-Araguaia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235.761,47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24,90%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Uruguai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96,90%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130.116,87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BRASIL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8.506.364,91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69,40%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953246" y="1150875"/>
            <a:ext cx="1165512" cy="307777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pt-BR" sz="1400" dirty="0" err="1"/>
              <a:t>S</a:t>
            </a:r>
            <a:r>
              <a:rPr lang="en-US" sz="1400" dirty="0" err="1"/>
              <a:t>ão</a:t>
            </a:r>
            <a:r>
              <a:rPr lang="en-US" sz="1400" dirty="0"/>
              <a:t> Francisco</a:t>
            </a:r>
            <a:endParaRPr lang="pt-BR" sz="1400" dirty="0"/>
          </a:p>
        </p:txBody>
      </p:sp>
      <p:cxnSp>
        <p:nvCxnSpPr>
          <p:cNvPr id="9" name="Conector de Seta Reta 8"/>
          <p:cNvCxnSpPr/>
          <p:nvPr/>
        </p:nvCxnSpPr>
        <p:spPr>
          <a:xfrm>
            <a:off x="1536003" y="1458652"/>
            <a:ext cx="371701" cy="15383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Arredondado 9"/>
          <p:cNvSpPr/>
          <p:nvPr/>
        </p:nvSpPr>
        <p:spPr>
          <a:xfrm>
            <a:off x="2465903" y="5085184"/>
            <a:ext cx="6426577" cy="432048"/>
          </a:xfrm>
          <a:prstGeom prst="round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00359" y="6135687"/>
            <a:ext cx="22655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dirty="0">
                <a:solidFill>
                  <a:schemeClr val="tx2"/>
                </a:solidFill>
              </a:rPr>
              <a:t>Fonte: Conjuntura 2014 – Regi</a:t>
            </a:r>
            <a:r>
              <a:rPr lang="en-US" altLang="pt-BR" sz="1200" dirty="0" err="1">
                <a:solidFill>
                  <a:schemeClr val="tx2"/>
                </a:solidFill>
              </a:rPr>
              <a:t>ões</a:t>
            </a:r>
            <a:r>
              <a:rPr lang="en-US" altLang="pt-BR" sz="1200" dirty="0">
                <a:solidFill>
                  <a:schemeClr val="tx2"/>
                </a:solidFill>
              </a:rPr>
              <a:t> </a:t>
            </a:r>
            <a:r>
              <a:rPr lang="en-US" altLang="pt-BR" sz="1200" dirty="0" err="1">
                <a:solidFill>
                  <a:schemeClr val="tx2"/>
                </a:solidFill>
              </a:rPr>
              <a:t>Hidrográficas</a:t>
            </a:r>
            <a:endParaRPr lang="pt-BR" altLang="pt-BR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106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44824"/>
            <a:ext cx="2286393" cy="2304256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Regiões Hidrográficas Brasileiras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2465904" y="960480"/>
          <a:ext cx="6426577" cy="570888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0710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82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97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710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23691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Região Hidrográfica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atendimento urbano de água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Volume de esgoto gerado (1000 m</a:t>
                      </a:r>
                      <a:r>
                        <a:rPr lang="pt-BR" sz="1100" baseline="30000" noProof="0" dirty="0"/>
                        <a:t>3</a:t>
                      </a:r>
                      <a:r>
                        <a:rPr lang="pt-BR" sz="1100" baseline="0" noProof="0" dirty="0"/>
                        <a:t>/ano)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coleta de esgoto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</a:t>
                      </a:r>
                      <a:r>
                        <a:rPr lang="pt-BR" sz="1100" baseline="0" noProof="0" dirty="0"/>
                        <a:t> coletado (%)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 gerado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Amazônica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noProof="0" dirty="0">
                          <a:effectLst/>
                        </a:rPr>
                        <a:t>76,40%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296.164,30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25,00%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19,50%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Leste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94,60%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511.290,73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63,10%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53,30%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Ocidental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207.218,15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Oriental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788.582,62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42,60%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90,80%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Sudeste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92,20%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1.955.462,95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95,10%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712.033,70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26,20%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88.941,30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14,70%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Paraná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2.850.999,26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70,60%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50,70%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Parnaíba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91,70%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121.500,39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São Francisco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607.978,57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38,90%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Tocantins-Araguaia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235.761,47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24,90%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Uruguai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96,90%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130.116,87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BRASIL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8.506.364,91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69,40%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750339" y="1150875"/>
            <a:ext cx="1571329" cy="307777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pt-BR" sz="1400" dirty="0"/>
              <a:t>Tocantins-Araguaia</a:t>
            </a:r>
          </a:p>
        </p:txBody>
      </p:sp>
      <p:cxnSp>
        <p:nvCxnSpPr>
          <p:cNvPr id="9" name="Conector de Seta Reta 8"/>
          <p:cNvCxnSpPr>
            <a:stCxn id="8" idx="2"/>
          </p:cNvCxnSpPr>
          <p:nvPr/>
        </p:nvCxnSpPr>
        <p:spPr>
          <a:xfrm>
            <a:off x="1536004" y="1458652"/>
            <a:ext cx="95329" cy="15383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Arredondado 9"/>
          <p:cNvSpPr/>
          <p:nvPr/>
        </p:nvSpPr>
        <p:spPr>
          <a:xfrm>
            <a:off x="2465903" y="5517232"/>
            <a:ext cx="6426577" cy="432048"/>
          </a:xfrm>
          <a:prstGeom prst="roundRect">
            <a:avLst/>
          </a:prstGeom>
          <a:noFill/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00359" y="6135687"/>
            <a:ext cx="22655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dirty="0">
                <a:solidFill>
                  <a:schemeClr val="tx2"/>
                </a:solidFill>
              </a:rPr>
              <a:t>Fonte: Conjuntura 2014 – Regi</a:t>
            </a:r>
            <a:r>
              <a:rPr lang="en-US" altLang="pt-BR" sz="1200" dirty="0" err="1">
                <a:solidFill>
                  <a:schemeClr val="tx2"/>
                </a:solidFill>
              </a:rPr>
              <a:t>ões</a:t>
            </a:r>
            <a:r>
              <a:rPr lang="en-US" altLang="pt-BR" sz="1200" dirty="0">
                <a:solidFill>
                  <a:schemeClr val="tx2"/>
                </a:solidFill>
              </a:rPr>
              <a:t> </a:t>
            </a:r>
            <a:r>
              <a:rPr lang="en-US" altLang="pt-BR" sz="1200" dirty="0" err="1">
                <a:solidFill>
                  <a:schemeClr val="tx2"/>
                </a:solidFill>
              </a:rPr>
              <a:t>Hidrográficas</a:t>
            </a:r>
            <a:endParaRPr lang="pt-BR" altLang="pt-BR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57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44824"/>
            <a:ext cx="2286393" cy="2304256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Regiões Hidrográficas Brasileiras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2465904" y="960480"/>
          <a:ext cx="6426577" cy="570888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0710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82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97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710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23691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Região Hidrográfica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atendimento urbano de água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Volume de esgoto gerado (1000 m</a:t>
                      </a:r>
                      <a:r>
                        <a:rPr lang="pt-BR" sz="1100" baseline="30000" noProof="0" dirty="0"/>
                        <a:t>3</a:t>
                      </a:r>
                      <a:r>
                        <a:rPr lang="pt-BR" sz="1100" baseline="0" noProof="0" dirty="0"/>
                        <a:t>/ano)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coleta de esgoto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</a:t>
                      </a:r>
                      <a:r>
                        <a:rPr lang="pt-BR" sz="1100" baseline="0" noProof="0" dirty="0"/>
                        <a:t> coletado (%)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 gerado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Amazônica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noProof="0" dirty="0">
                          <a:effectLst/>
                        </a:rPr>
                        <a:t>76,40%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296.164,30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25,00%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19,50%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Leste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94,60%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511.290,73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63,10%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53,30%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Ocidental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207.218,15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Oriental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788.582,62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42,60%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90,80%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Sudeste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92,20%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1.955.462,95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95,10%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712.033,70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26,20%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88.941,30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14,70%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Paraná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2.850.999,26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70,60%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50,70%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Parnaíba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91,70%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121.500,39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São Francisco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607.978,57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38,90%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Tocantins-Araguaia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235.761,47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24,90%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Uruguai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96,90%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130.116,87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BRASIL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8.506.364,91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69,40%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1153524" y="4581128"/>
            <a:ext cx="764954" cy="307777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pt-BR" sz="1400" dirty="0"/>
              <a:t>Uruguai</a:t>
            </a:r>
          </a:p>
        </p:txBody>
      </p:sp>
      <p:cxnSp>
        <p:nvCxnSpPr>
          <p:cNvPr id="9" name="Conector de Seta Reta 8"/>
          <p:cNvCxnSpPr/>
          <p:nvPr/>
        </p:nvCxnSpPr>
        <p:spPr>
          <a:xfrm flipH="1" flipV="1">
            <a:off x="1259632" y="3789040"/>
            <a:ext cx="276370" cy="7920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Arredondado 9"/>
          <p:cNvSpPr/>
          <p:nvPr/>
        </p:nvSpPr>
        <p:spPr>
          <a:xfrm>
            <a:off x="2465903" y="5877272"/>
            <a:ext cx="6426577" cy="432048"/>
          </a:xfrm>
          <a:prstGeom prst="roundRect">
            <a:avLst/>
          </a:prstGeom>
          <a:noFill/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00359" y="6135687"/>
            <a:ext cx="22655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dirty="0">
                <a:solidFill>
                  <a:schemeClr val="tx2"/>
                </a:solidFill>
              </a:rPr>
              <a:t>Fonte: Conjuntura 2014 – Regi</a:t>
            </a:r>
            <a:r>
              <a:rPr lang="en-US" altLang="pt-BR" sz="1200" dirty="0" err="1">
                <a:solidFill>
                  <a:schemeClr val="tx2"/>
                </a:solidFill>
              </a:rPr>
              <a:t>ões</a:t>
            </a:r>
            <a:r>
              <a:rPr lang="en-US" altLang="pt-BR" sz="1200" dirty="0">
                <a:solidFill>
                  <a:schemeClr val="tx2"/>
                </a:solidFill>
              </a:rPr>
              <a:t> </a:t>
            </a:r>
            <a:r>
              <a:rPr lang="en-US" altLang="pt-BR" sz="1200" dirty="0" err="1">
                <a:solidFill>
                  <a:schemeClr val="tx2"/>
                </a:solidFill>
              </a:rPr>
              <a:t>Hidrográficas</a:t>
            </a:r>
            <a:endParaRPr lang="pt-BR" altLang="pt-BR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073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44824"/>
            <a:ext cx="2286393" cy="2304256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Regiões Hidrográficas Brasileiras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2465904" y="960480"/>
          <a:ext cx="6426577" cy="570888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0710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82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431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97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710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23691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Região Hidrográfica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atendimento urbano de água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Volume de esgoto gerado (1000 m</a:t>
                      </a:r>
                      <a:r>
                        <a:rPr lang="pt-BR" sz="1100" baseline="30000" noProof="0" dirty="0"/>
                        <a:t>3</a:t>
                      </a:r>
                      <a:r>
                        <a:rPr lang="pt-BR" sz="1100" baseline="0" noProof="0" dirty="0"/>
                        <a:t>/ano)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coleta de esgoto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</a:t>
                      </a:r>
                      <a:r>
                        <a:rPr lang="pt-BR" sz="1100" baseline="0" noProof="0" dirty="0"/>
                        <a:t> coletado (%)</a:t>
                      </a:r>
                      <a:endParaRPr lang="pt-BR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Índice de tratamento do esgoto gerado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Amazônica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noProof="0" dirty="0">
                          <a:effectLst/>
                        </a:rPr>
                        <a:t>76,40%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296.164,30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25,00%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78,00%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19,50%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Leste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94,60%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511.290,73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63,10%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53,30%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Ocidental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207.218,15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NE Oriental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788.582,62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42,60%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90,80%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Sudeste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92,20%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1.955.462,95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Atlântico Sul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95,10%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712.033,70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64,40%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26,20%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88.941,30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27,80%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14,70%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Paraná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2.850.999,26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70,60%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71,80%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50,70%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Parnaíba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91,70%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121.500,39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97,90%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17,60%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São Francisco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607.978,57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61,90%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38,90%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Tocantins-Araguaia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68,50%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235.761,47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24,90%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62,70%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15,60%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Uruguai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96,90%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130.116,87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28,40%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23,60%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BRASIL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93,20%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8.506.364,91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58,80%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69,40%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/>
                        <a:t>40,80%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0" name="Retângulo Arredondado 9"/>
          <p:cNvSpPr/>
          <p:nvPr/>
        </p:nvSpPr>
        <p:spPr>
          <a:xfrm>
            <a:off x="2465903" y="6237312"/>
            <a:ext cx="6426577" cy="43204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00359" y="6135687"/>
            <a:ext cx="22655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dirty="0">
                <a:solidFill>
                  <a:schemeClr val="tx2"/>
                </a:solidFill>
              </a:rPr>
              <a:t>Fonte: Conjuntura 2014 – Regi</a:t>
            </a:r>
            <a:r>
              <a:rPr lang="en-US" altLang="pt-BR" sz="1200" dirty="0" err="1">
                <a:solidFill>
                  <a:schemeClr val="tx2"/>
                </a:solidFill>
              </a:rPr>
              <a:t>ões</a:t>
            </a:r>
            <a:r>
              <a:rPr lang="en-US" altLang="pt-BR" sz="1200" dirty="0">
                <a:solidFill>
                  <a:schemeClr val="tx2"/>
                </a:solidFill>
              </a:rPr>
              <a:t> </a:t>
            </a:r>
            <a:r>
              <a:rPr lang="en-US" altLang="pt-BR" sz="1200" dirty="0" err="1">
                <a:solidFill>
                  <a:schemeClr val="tx2"/>
                </a:solidFill>
              </a:rPr>
              <a:t>Hidrográficas</a:t>
            </a:r>
            <a:endParaRPr lang="pt-BR" altLang="pt-BR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480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15616" y="620688"/>
            <a:ext cx="7416824" cy="1440160"/>
          </a:xfrm>
          <a:prstGeom prst="rect">
            <a:avLst/>
          </a:prstGeom>
          <a:gradFill rotWithShape="1">
            <a:gsLst>
              <a:gs pos="23000">
                <a:schemeClr val="lt2">
                  <a:tint val="80000"/>
                  <a:satMod val="30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pt-BR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</a:t>
            </a:r>
            <a:r>
              <a:rPr lang="en-US" alt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ão</a:t>
            </a:r>
            <a:r>
              <a:rPr lang="en-US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Hidrográfica</a:t>
            </a:r>
            <a:endParaRPr lang="en-US" alt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Paraná</a:t>
            </a:r>
            <a:endParaRPr lang="pt-BR" alt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713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5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27584" y="1052736"/>
            <a:ext cx="766521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pt-BR" altLang="pt-BR" sz="2400" dirty="0"/>
              <a:t>Caracterização da Bacia:</a:t>
            </a:r>
            <a:endParaRPr lang="pt-BR" altLang="pt-BR" sz="2000" dirty="0"/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r>
              <a:rPr lang="pt-BR" altLang="pt-BR" sz="2000" dirty="0"/>
              <a:t>61,3 </a:t>
            </a:r>
            <a:r>
              <a:rPr lang="pt-BR" altLang="pt-BR" sz="2000" dirty="0" err="1"/>
              <a:t>bilh</a:t>
            </a:r>
            <a:r>
              <a:rPr lang="en-US" altLang="pt-BR" sz="2000" dirty="0" err="1"/>
              <a:t>ões</a:t>
            </a:r>
            <a:r>
              <a:rPr lang="en-US" altLang="pt-BR" sz="2000" dirty="0"/>
              <a:t> (IBGE, 2010)</a:t>
            </a:r>
            <a:endParaRPr lang="pt-BR" altLang="pt-BR" sz="2000" dirty="0"/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r>
              <a:rPr lang="pt-BR" altLang="pt-BR" sz="2000" dirty="0"/>
              <a:t>10% do território nacional (879.873 km</a:t>
            </a:r>
            <a:r>
              <a:rPr lang="pt-BR" altLang="pt-BR" sz="2000" baseline="30000" dirty="0"/>
              <a:t>2</a:t>
            </a:r>
            <a:r>
              <a:rPr lang="pt-BR" altLang="pt-BR" sz="2000" dirty="0"/>
              <a:t>)</a:t>
            </a:r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r>
              <a:rPr lang="pt-BR" altLang="pt-BR" sz="2000" dirty="0"/>
              <a:t>1.507 municípios</a:t>
            </a:r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r>
              <a:rPr lang="pt-BR" altLang="pt-BR" sz="2000" dirty="0"/>
              <a:t>7 Estados envolvidos:</a:t>
            </a:r>
          </a:p>
          <a:p>
            <a:pPr lvl="2"/>
            <a:r>
              <a:rPr lang="pt-BR" altLang="pt-BR" sz="1600" dirty="0"/>
              <a:t>São Paulo</a:t>
            </a:r>
          </a:p>
          <a:p>
            <a:pPr lvl="2"/>
            <a:r>
              <a:rPr lang="pt-BR" altLang="pt-BR" sz="1600" dirty="0"/>
              <a:t>Paraná</a:t>
            </a:r>
          </a:p>
          <a:p>
            <a:pPr lvl="2"/>
            <a:r>
              <a:rPr lang="pt-BR" altLang="pt-BR" sz="1600" dirty="0"/>
              <a:t>Mato Grosso do Sul</a:t>
            </a:r>
          </a:p>
          <a:p>
            <a:pPr lvl="2"/>
            <a:r>
              <a:rPr lang="pt-BR" altLang="pt-BR" sz="1600" dirty="0"/>
              <a:t>Minas Gerais</a:t>
            </a:r>
          </a:p>
          <a:p>
            <a:pPr lvl="2"/>
            <a:r>
              <a:rPr lang="pt-BR" altLang="pt-BR" sz="1600" dirty="0"/>
              <a:t>Goiás</a:t>
            </a:r>
          </a:p>
          <a:p>
            <a:pPr lvl="2"/>
            <a:r>
              <a:rPr lang="pt-BR" altLang="pt-BR" sz="1600" dirty="0"/>
              <a:t>Santa Catarina</a:t>
            </a:r>
          </a:p>
          <a:p>
            <a:pPr lvl="2"/>
            <a:r>
              <a:rPr lang="pt-BR" altLang="pt-BR" sz="1600" dirty="0"/>
              <a:t>Distrito Federal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Regi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ão</a:t>
            </a:r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Hidrográfica do </a:t>
            </a:r>
            <a:r>
              <a:rPr lang="pt-BR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Paran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á</a:t>
            </a:r>
            <a:endParaRPr lang="pt-BR" altLang="pt-BR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95536" y="6381328"/>
            <a:ext cx="4054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dirty="0">
                <a:solidFill>
                  <a:schemeClr val="tx2"/>
                </a:solidFill>
              </a:rPr>
              <a:t>Fonte: Conjuntura 2014 – Regi</a:t>
            </a:r>
            <a:r>
              <a:rPr lang="en-US" altLang="pt-BR" sz="1200" dirty="0" err="1">
                <a:solidFill>
                  <a:schemeClr val="tx2"/>
                </a:solidFill>
              </a:rPr>
              <a:t>ões</a:t>
            </a:r>
            <a:r>
              <a:rPr lang="en-US" altLang="pt-BR" sz="1200" dirty="0">
                <a:solidFill>
                  <a:schemeClr val="tx2"/>
                </a:solidFill>
              </a:rPr>
              <a:t> </a:t>
            </a:r>
            <a:r>
              <a:rPr lang="en-US" altLang="pt-BR" sz="1200" dirty="0" err="1">
                <a:solidFill>
                  <a:schemeClr val="tx2"/>
                </a:solidFill>
              </a:rPr>
              <a:t>Hidrográficas</a:t>
            </a:r>
            <a:endParaRPr lang="pt-BR" altLang="pt-BR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Regi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ão</a:t>
            </a:r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Hidrográfica do </a:t>
            </a:r>
            <a:r>
              <a:rPr lang="pt-BR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Paran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á</a:t>
            </a:r>
            <a:endParaRPr lang="pt-BR" altLang="pt-BR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66"/>
          <a:stretch/>
        </p:blipFill>
        <p:spPr>
          <a:xfrm>
            <a:off x="294310" y="1057666"/>
            <a:ext cx="8100392" cy="5323662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95536" y="6381328"/>
            <a:ext cx="4054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dirty="0">
                <a:solidFill>
                  <a:schemeClr val="tx2"/>
                </a:solidFill>
              </a:rPr>
              <a:t>Fonte: Conjuntura 2014 – Regi</a:t>
            </a:r>
            <a:r>
              <a:rPr lang="en-US" altLang="pt-BR" sz="1200" dirty="0" err="1">
                <a:solidFill>
                  <a:schemeClr val="tx2"/>
                </a:solidFill>
              </a:rPr>
              <a:t>ões</a:t>
            </a:r>
            <a:r>
              <a:rPr lang="en-US" altLang="pt-BR" sz="1200" dirty="0">
                <a:solidFill>
                  <a:schemeClr val="tx2"/>
                </a:solidFill>
              </a:rPr>
              <a:t> </a:t>
            </a:r>
            <a:r>
              <a:rPr lang="en-US" altLang="pt-BR" sz="1200" dirty="0" err="1">
                <a:solidFill>
                  <a:schemeClr val="tx2"/>
                </a:solidFill>
              </a:rPr>
              <a:t>Hidrográficas</a:t>
            </a:r>
            <a:endParaRPr lang="pt-BR" altLang="pt-BR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7" name="Group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1441817808"/>
              </p:ext>
            </p:extLst>
          </p:nvPr>
        </p:nvGraphicFramePr>
        <p:xfrm>
          <a:off x="1043608" y="1057910"/>
          <a:ext cx="7439343" cy="4724404"/>
        </p:xfrm>
        <a:graphic>
          <a:graphicData uri="http://schemas.openxmlformats.org/drawingml/2006/table">
            <a:tbl>
              <a:tblPr firstRow="1" lastRow="1" bandRow="1">
                <a:tableStyleId>{69012ECD-51FC-41F1-AA8D-1B2483CD663E}</a:tableStyleId>
              </a:tblPr>
              <a:tblGrid>
                <a:gridCol w="24990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78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46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478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857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Unidade Hidrográfica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População (hab)</a:t>
                      </a:r>
                      <a:endParaRPr kumimoji="0" lang="pt-BR" altLang="pt-BR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pt-BR" sz="14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Área</a:t>
                      </a:r>
                      <a:r>
                        <a:rPr kumimoji="0" lang="en-US" altLang="pt-BR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(Km2)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Sedes de </a:t>
                      </a:r>
                      <a:r>
                        <a:rPr kumimoji="0" lang="pt-BR" altLang="pt-BR" sz="14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munic</a:t>
                      </a:r>
                      <a:r>
                        <a:rPr kumimoji="0" lang="en-US" altLang="pt-BR" sz="14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ípios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4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Paranaíba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8.763.506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223.564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171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Aguape</a:t>
                      </a:r>
                      <a:r>
                        <a:rPr kumimoji="0" lang="en-US" altLang="pt-BR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í-Peixe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920.021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23.993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59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Grande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8.577.996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143.624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368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08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Tietê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28.872.332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73.548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239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Paranapanema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4.510.537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106.380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219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7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Iguaçu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4.817.282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65.893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116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4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Iva</a:t>
                      </a:r>
                      <a:r>
                        <a:rPr kumimoji="0" lang="en-US" altLang="pt-BR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í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1.452.555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36.690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80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Piquir</a:t>
                      </a:r>
                      <a:r>
                        <a:rPr kumimoji="0" lang="en-US" altLang="pt-BR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í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692.774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24.381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50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Bacias contr. Ilha Solteira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162.422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6.870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21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Bacias contr. </a:t>
                      </a:r>
                      <a:r>
                        <a:rPr kumimoji="0" lang="pt-BR" altLang="pt-BR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Itaip</a:t>
                      </a:r>
                      <a:r>
                        <a:rPr kumimoji="0" lang="en-US" altLang="pt-BR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ú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699.148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13.007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33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44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Afluentes mg. direita </a:t>
                      </a:r>
                      <a:r>
                        <a:rPr kumimoji="0" lang="pt-BR" altLang="pt-BR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Paran</a:t>
                      </a:r>
                      <a:r>
                        <a:rPr kumimoji="0" lang="en-US" altLang="pt-BR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á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1.821.699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162.142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46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44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Total</a:t>
                      </a:r>
                      <a:endParaRPr kumimoji="0" lang="pt-BR" altLang="pt-B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61.290.272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879.873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1.402</a:t>
                      </a: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Regi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ão</a:t>
            </a:r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Hidrográfica do </a:t>
            </a:r>
            <a:r>
              <a:rPr lang="pt-BR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Paran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á</a:t>
            </a:r>
            <a:endParaRPr lang="pt-BR" altLang="pt-BR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95536" y="6381328"/>
            <a:ext cx="4054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dirty="0">
                <a:solidFill>
                  <a:schemeClr val="tx2"/>
                </a:solidFill>
              </a:rPr>
              <a:t>Fonte: Conjuntura 2014 – Regi</a:t>
            </a:r>
            <a:r>
              <a:rPr lang="en-US" altLang="pt-BR" sz="1200" dirty="0" err="1">
                <a:solidFill>
                  <a:schemeClr val="tx2"/>
                </a:solidFill>
              </a:rPr>
              <a:t>ões</a:t>
            </a:r>
            <a:r>
              <a:rPr lang="en-US" altLang="pt-BR" sz="1200" dirty="0">
                <a:solidFill>
                  <a:schemeClr val="tx2"/>
                </a:solidFill>
              </a:rPr>
              <a:t> </a:t>
            </a:r>
            <a:r>
              <a:rPr lang="en-US" altLang="pt-BR" sz="1200" dirty="0" err="1">
                <a:solidFill>
                  <a:schemeClr val="tx2"/>
                </a:solidFill>
              </a:rPr>
              <a:t>Hidrográficas</a:t>
            </a:r>
            <a:endParaRPr lang="pt-BR" altLang="pt-BR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908720"/>
            <a:ext cx="6139656" cy="5499425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95536" y="6381328"/>
            <a:ext cx="4054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dirty="0">
                <a:solidFill>
                  <a:schemeClr val="tx2"/>
                </a:solidFill>
              </a:rPr>
              <a:t>Fonte: Conjuntura 2014 – Regi</a:t>
            </a:r>
            <a:r>
              <a:rPr lang="en-US" altLang="pt-BR" sz="1200" dirty="0" err="1">
                <a:solidFill>
                  <a:schemeClr val="tx2"/>
                </a:solidFill>
              </a:rPr>
              <a:t>ões</a:t>
            </a:r>
            <a:r>
              <a:rPr lang="en-US" altLang="pt-BR" sz="1200" dirty="0">
                <a:solidFill>
                  <a:schemeClr val="tx2"/>
                </a:solidFill>
              </a:rPr>
              <a:t> </a:t>
            </a:r>
            <a:r>
              <a:rPr lang="en-US" altLang="pt-BR" sz="1200" dirty="0" err="1">
                <a:solidFill>
                  <a:schemeClr val="tx2"/>
                </a:solidFill>
              </a:rPr>
              <a:t>Hidrográficas</a:t>
            </a:r>
            <a:endParaRPr lang="pt-BR" altLang="pt-BR" sz="1200" dirty="0">
              <a:solidFill>
                <a:schemeClr val="tx2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Condi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ções</a:t>
            </a:r>
            <a:r>
              <a:rPr lang="en-US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de 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Navegação</a:t>
            </a:r>
            <a:r>
              <a:rPr lang="en-US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da RH</a:t>
            </a:r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pt-BR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Paran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á</a:t>
            </a:r>
            <a:endParaRPr lang="pt-BR" altLang="pt-BR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931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7" y="1052736"/>
            <a:ext cx="6768752" cy="4809761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95536" y="6381328"/>
            <a:ext cx="4054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dirty="0">
                <a:solidFill>
                  <a:schemeClr val="tx2"/>
                </a:solidFill>
              </a:rPr>
              <a:t>Fonte: Conjuntura 2014 – Regi</a:t>
            </a:r>
            <a:r>
              <a:rPr lang="en-US" altLang="pt-BR" sz="1200" dirty="0" err="1">
                <a:solidFill>
                  <a:schemeClr val="tx2"/>
                </a:solidFill>
              </a:rPr>
              <a:t>ões</a:t>
            </a:r>
            <a:r>
              <a:rPr lang="en-US" altLang="pt-BR" sz="1200" dirty="0">
                <a:solidFill>
                  <a:schemeClr val="tx2"/>
                </a:solidFill>
              </a:rPr>
              <a:t> </a:t>
            </a:r>
            <a:r>
              <a:rPr lang="en-US" altLang="pt-BR" sz="1200" dirty="0" err="1">
                <a:solidFill>
                  <a:schemeClr val="tx2"/>
                </a:solidFill>
              </a:rPr>
              <a:t>Hidrográficas</a:t>
            </a:r>
            <a:endParaRPr lang="pt-BR" altLang="pt-BR" sz="1200" dirty="0">
              <a:solidFill>
                <a:schemeClr val="tx2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Balan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ço</a:t>
            </a:r>
            <a:r>
              <a:rPr lang="en-US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Quali-Quantitativo</a:t>
            </a:r>
            <a:r>
              <a:rPr lang="en-US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da RH</a:t>
            </a:r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pt-BR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Paran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á</a:t>
            </a:r>
            <a:endParaRPr lang="pt-BR" altLang="pt-BR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376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88913"/>
            <a:ext cx="7273925" cy="64770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pt-BR" alt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Água no Mundo</a:t>
            </a:r>
          </a:p>
        </p:txBody>
      </p:sp>
      <p:graphicFrame>
        <p:nvGraphicFramePr>
          <p:cNvPr id="8518" name="Group 326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="" val="574559178"/>
              </p:ext>
            </p:extLst>
          </p:nvPr>
        </p:nvGraphicFramePr>
        <p:xfrm>
          <a:off x="755576" y="1143218"/>
          <a:ext cx="4608512" cy="4518030"/>
        </p:xfrm>
        <a:graphic>
          <a:graphicData uri="http://schemas.openxmlformats.org/drawingml/2006/table">
            <a:tbl>
              <a:tblPr/>
              <a:tblGrid>
                <a:gridCol w="14398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10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795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0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87338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Local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Volume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pt-BR" altLang="pt-BR" sz="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(1.000 km</a:t>
                      </a:r>
                      <a:r>
                        <a:rPr kumimoji="0" lang="pt-BR" altLang="pt-BR" sz="1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pt-BR" alt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 de Água (%)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447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Água Total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Água Doce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4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Oceano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1.338.000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96,54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pt-BR" altLang="pt-B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5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Água Subterrânea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23.400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pt-BR" altLang="pt-B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pt-BR" altLang="pt-B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  Doce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10.530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0,76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30,06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6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Salina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12.870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0,93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pt-BR" altLang="pt-B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6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Solo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16,5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0,001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Calotas Polares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24.023,5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1,73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68,58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6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Gelo e Neve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340,6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0,02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0,97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6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Lagos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176,4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pt-BR" altLang="pt-B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pt-BR" altLang="pt-B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  Doce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91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0,007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0,26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46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Salina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85,4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0,006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pt-BR" altLang="pt-B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6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Pântanos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11,47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0,0008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Rios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2,12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0,0002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0,006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46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Seres Vivos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1,12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0,0001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46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Atmosfera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12,9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0,0009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0,037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 Água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1.385.984,61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pt-BR" altLang="pt-B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46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 Água Doce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35.029,21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2,53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pt-BR" alt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41058" name="Espaço Reservado para Número de Slide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248400"/>
            <a:ext cx="2133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F2880AA-2EE5-2941-8D5D-17DCD05DC3F0}" type="slidenum">
              <a:rPr lang="pt-BR" altLang="pt-BR"/>
              <a:pPr eaLnBrk="1" hangingPunct="1"/>
              <a:t>5</a:t>
            </a:fld>
            <a:endParaRPr lang="pt-BR" altLang="pt-BR"/>
          </a:p>
        </p:txBody>
      </p:sp>
      <p:sp>
        <p:nvSpPr>
          <p:cNvPr id="41059" name="Text Box 81"/>
          <p:cNvSpPr txBox="1">
            <a:spLocks noChangeArrowheads="1"/>
          </p:cNvSpPr>
          <p:nvPr/>
        </p:nvSpPr>
        <p:spPr bwMode="auto">
          <a:xfrm>
            <a:off x="611560" y="5969388"/>
            <a:ext cx="24098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200"/>
              <a:t>Fonte: www.ana.gov.br</a:t>
            </a:r>
          </a:p>
        </p:txBody>
      </p:sp>
      <p:pic>
        <p:nvPicPr>
          <p:cNvPr id="8" name="Picture 4" descr="água no mundo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173" r="80716" b="26219"/>
          <a:stretch/>
        </p:blipFill>
        <p:spPr bwMode="auto">
          <a:xfrm>
            <a:off x="6838166" y="1196752"/>
            <a:ext cx="1274094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água no mundo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84" t="24173" r="15347" b="26219"/>
          <a:stretch/>
        </p:blipFill>
        <p:spPr bwMode="auto">
          <a:xfrm>
            <a:off x="5580112" y="3824510"/>
            <a:ext cx="2952328" cy="1476698"/>
          </a:xfrm>
          <a:prstGeom prst="snip2DiagRect">
            <a:avLst>
              <a:gd name="adj1" fmla="val 0"/>
              <a:gd name="adj2" fmla="val 3123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to 3"/>
          <p:cNvCxnSpPr/>
          <p:nvPr/>
        </p:nvCxnSpPr>
        <p:spPr>
          <a:xfrm flipH="1">
            <a:off x="5652122" y="1412776"/>
            <a:ext cx="93610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H="1">
            <a:off x="5652121" y="1412776"/>
            <a:ext cx="1" cy="259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6588224" y="1124744"/>
            <a:ext cx="54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2,5%</a:t>
            </a:r>
          </a:p>
          <a:p>
            <a:r>
              <a:rPr lang="en-US" sz="1200" dirty="0" err="1"/>
              <a:t>Água</a:t>
            </a:r>
            <a:endParaRPr lang="pt-BR" sz="1200" dirty="0"/>
          </a:p>
          <a:p>
            <a:r>
              <a:rPr lang="pt-BR" sz="1200" dirty="0"/>
              <a:t>Doce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8368232" y="4751566"/>
            <a:ext cx="5052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charset="0"/>
                <a:ea typeface="Arial" charset="0"/>
                <a:cs typeface="Arial" charset="0"/>
              </a:rPr>
              <a:t>0,1%</a:t>
            </a:r>
            <a:endParaRPr lang="pt-BR" sz="11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7596336" y="3548246"/>
            <a:ext cx="14526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charset="0"/>
                <a:ea typeface="Arial" charset="0"/>
                <a:cs typeface="Arial" charset="0"/>
              </a:rPr>
              <a:t>0,3% </a:t>
            </a:r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disponível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em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            </a:t>
            </a:r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rios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e </a:t>
            </a:r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lagos</a:t>
            </a:r>
            <a:endParaRPr lang="pt-BR" sz="11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679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980728"/>
            <a:ext cx="6054948" cy="5437096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95536" y="6381328"/>
            <a:ext cx="4054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dirty="0">
                <a:solidFill>
                  <a:schemeClr val="tx2"/>
                </a:solidFill>
              </a:rPr>
              <a:t>Fonte: Conjuntura 2014 – Regi</a:t>
            </a:r>
            <a:r>
              <a:rPr lang="en-US" altLang="pt-BR" sz="1200" dirty="0" err="1">
                <a:solidFill>
                  <a:schemeClr val="tx2"/>
                </a:solidFill>
              </a:rPr>
              <a:t>ões</a:t>
            </a:r>
            <a:r>
              <a:rPr lang="en-US" altLang="pt-BR" sz="1200" dirty="0">
                <a:solidFill>
                  <a:schemeClr val="tx2"/>
                </a:solidFill>
              </a:rPr>
              <a:t> </a:t>
            </a:r>
            <a:r>
              <a:rPr lang="en-US" altLang="pt-BR" sz="1200" dirty="0" err="1">
                <a:solidFill>
                  <a:schemeClr val="tx2"/>
                </a:solidFill>
              </a:rPr>
              <a:t>Hidrográficas</a:t>
            </a:r>
            <a:endParaRPr lang="pt-BR" altLang="pt-BR" sz="1200" dirty="0">
              <a:solidFill>
                <a:schemeClr val="tx2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Conflitos existentes na RH </a:t>
            </a:r>
            <a:r>
              <a:rPr lang="pt-BR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Paran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á</a:t>
            </a:r>
            <a:endParaRPr lang="pt-BR" altLang="pt-BR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269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15616" y="620688"/>
            <a:ext cx="7416824" cy="1440160"/>
          </a:xfrm>
          <a:prstGeom prst="rect">
            <a:avLst/>
          </a:prstGeom>
          <a:gradFill rotWithShape="1">
            <a:gsLst>
              <a:gs pos="23000">
                <a:schemeClr val="lt2">
                  <a:tint val="80000"/>
                  <a:satMod val="30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alt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Bacias</a:t>
            </a:r>
            <a:r>
              <a:rPr lang="en-US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Hidrográficas</a:t>
            </a:r>
            <a:endParaRPr lang="en-US" alt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Estado de São Paulo</a:t>
            </a:r>
            <a:endParaRPr lang="pt-BR" alt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816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8" descr="Bc_SP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754029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8503" y="333817"/>
            <a:ext cx="72358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200" b="1" dirty="0">
                <a:solidFill>
                  <a:schemeClr val="bg1"/>
                </a:solidFill>
                <a:latin typeface="Arial Black" panose="020B0A04020102020204" pitchFamily="34" charset="0"/>
              </a:rPr>
              <a:t>Bacias </a:t>
            </a:r>
            <a:r>
              <a:rPr lang="pt-BR" altLang="pt-BR" sz="22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Hidrogr</a:t>
            </a:r>
            <a:r>
              <a:rPr lang="en-US" altLang="pt-BR" sz="22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áficas</a:t>
            </a:r>
            <a:r>
              <a:rPr lang="en-US" altLang="pt-BR" sz="2200" b="1" dirty="0">
                <a:solidFill>
                  <a:schemeClr val="bg1"/>
                </a:solidFill>
                <a:latin typeface="Arial Black" panose="020B0A04020102020204" pitchFamily="34" charset="0"/>
              </a:rPr>
              <a:t> do Estado de São Paulo</a:t>
            </a:r>
            <a:endParaRPr lang="pt-BR" altLang="pt-BR" sz="2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95536" y="6381328"/>
            <a:ext cx="4054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dirty="0">
                <a:solidFill>
                  <a:schemeClr val="tx2"/>
                </a:solidFill>
              </a:rPr>
              <a:t>Fonte: </a:t>
            </a:r>
            <a:r>
              <a:rPr lang="en-US" altLang="pt-BR" sz="1200" dirty="0" err="1">
                <a:solidFill>
                  <a:schemeClr val="tx2"/>
                </a:solidFill>
              </a:rPr>
              <a:t>Comitês</a:t>
            </a:r>
            <a:r>
              <a:rPr lang="en-US" altLang="pt-BR" sz="1200" dirty="0">
                <a:solidFill>
                  <a:schemeClr val="tx2"/>
                </a:solidFill>
              </a:rPr>
              <a:t> PCJ</a:t>
            </a:r>
            <a:endParaRPr lang="pt-BR" altLang="pt-BR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15616" y="620688"/>
            <a:ext cx="7416824" cy="1440160"/>
          </a:xfrm>
          <a:prstGeom prst="rect">
            <a:avLst/>
          </a:prstGeom>
          <a:gradFill rotWithShape="1">
            <a:gsLst>
              <a:gs pos="23000">
                <a:schemeClr val="lt2">
                  <a:tint val="80000"/>
                  <a:satMod val="30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alt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Bacia</a:t>
            </a:r>
            <a:r>
              <a:rPr lang="en-US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Hidrográfica</a:t>
            </a:r>
            <a:r>
              <a:rPr lang="en-US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dos </a:t>
            </a:r>
            <a:r>
              <a:rPr lang="en-US" alt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rios</a:t>
            </a:r>
            <a:endParaRPr lang="en-US" alt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Piracicaba, </a:t>
            </a:r>
            <a:r>
              <a:rPr lang="en-US" alt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Capivari</a:t>
            </a:r>
            <a:r>
              <a:rPr lang="en-US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alt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Jundiaí</a:t>
            </a:r>
            <a:endParaRPr lang="pt-BR" alt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UGRHI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0986" y="1379276"/>
            <a:ext cx="6350084" cy="403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01730" y="4019210"/>
            <a:ext cx="6114486" cy="257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923" b="1" i="1" dirty="0">
                <a:solidFill>
                  <a:srgbClr val="0000CC"/>
                </a:solidFill>
              </a:rPr>
              <a:t>Nº de Municípios</a:t>
            </a:r>
            <a:r>
              <a:rPr lang="pt-BR" sz="923" dirty="0"/>
              <a:t>: </a:t>
            </a:r>
            <a:r>
              <a:rPr lang="pt-BR" sz="923" b="1" dirty="0"/>
              <a:t>71 (57 c/ sede) paulistas  e 5 (4 c/ sede) mineiros</a:t>
            </a:r>
            <a:endParaRPr lang="pt-BR" sz="923" b="1" i="1" dirty="0"/>
          </a:p>
          <a:p>
            <a:pPr>
              <a:spcBef>
                <a:spcPct val="50000"/>
              </a:spcBef>
            </a:pPr>
            <a:r>
              <a:rPr lang="pt-BR" sz="923" b="1" i="1" dirty="0">
                <a:solidFill>
                  <a:srgbClr val="0000CC"/>
                </a:solidFill>
              </a:rPr>
              <a:t>Área total: </a:t>
            </a:r>
            <a:r>
              <a:rPr lang="pt-BR" sz="923" b="1" dirty="0"/>
              <a:t>15.303,67 km</a:t>
            </a:r>
            <a:r>
              <a:rPr lang="pt-BR" sz="923" b="1" baseline="30000" dirty="0"/>
              <a:t>2</a:t>
            </a:r>
            <a:r>
              <a:rPr lang="pt-BR" sz="923" b="1" dirty="0"/>
              <a:t> (92,4% SP / 7,6% MG)</a:t>
            </a:r>
          </a:p>
          <a:p>
            <a:pPr>
              <a:spcBef>
                <a:spcPct val="50000"/>
              </a:spcBef>
            </a:pPr>
            <a:r>
              <a:rPr lang="pt-BR" sz="923" b="1" i="1" dirty="0">
                <a:solidFill>
                  <a:srgbClr val="0000CC"/>
                </a:solidFill>
              </a:rPr>
              <a:t>População (2015): </a:t>
            </a:r>
            <a:r>
              <a:rPr lang="pt-BR" sz="923" b="1" dirty="0"/>
              <a:t>cerca de 5,7 milhões de hab.</a:t>
            </a:r>
          </a:p>
          <a:p>
            <a:pPr>
              <a:spcBef>
                <a:spcPct val="50000"/>
              </a:spcBef>
            </a:pPr>
            <a:r>
              <a:rPr lang="pt-BR" sz="923" b="1" i="1" dirty="0">
                <a:solidFill>
                  <a:srgbClr val="0000CC"/>
                </a:solidFill>
              </a:rPr>
              <a:t>Índice de Abastecimento de Água (2014): </a:t>
            </a:r>
            <a:r>
              <a:rPr lang="pt-BR" sz="923" b="1" dirty="0"/>
              <a:t>97,2%</a:t>
            </a:r>
          </a:p>
          <a:p>
            <a:pPr>
              <a:spcBef>
                <a:spcPct val="50000"/>
              </a:spcBef>
            </a:pPr>
            <a:r>
              <a:rPr lang="pt-BR" sz="923" b="1" i="1" dirty="0">
                <a:solidFill>
                  <a:srgbClr val="0000CC"/>
                </a:solidFill>
              </a:rPr>
              <a:t>Índice de Coleta de Esgotos (2014): </a:t>
            </a:r>
            <a:r>
              <a:rPr lang="pt-BR" sz="923" b="1" dirty="0"/>
              <a:t>91,7%</a:t>
            </a:r>
          </a:p>
          <a:p>
            <a:pPr>
              <a:spcBef>
                <a:spcPct val="50000"/>
              </a:spcBef>
            </a:pPr>
            <a:r>
              <a:rPr lang="pt-BR" sz="923" b="1" i="1" dirty="0">
                <a:solidFill>
                  <a:srgbClr val="0000CC"/>
                </a:solidFill>
              </a:rPr>
              <a:t>Índice de Tratamento de Esgotos gerados (2014): </a:t>
            </a:r>
            <a:r>
              <a:rPr lang="pt-BR" sz="923" b="1" dirty="0"/>
              <a:t>71,9%</a:t>
            </a:r>
          </a:p>
          <a:p>
            <a:pPr>
              <a:spcBef>
                <a:spcPct val="50000"/>
              </a:spcBef>
            </a:pPr>
            <a:r>
              <a:rPr lang="pt-BR" sz="923" b="1" i="1" dirty="0">
                <a:solidFill>
                  <a:srgbClr val="0000CC"/>
                </a:solidFill>
              </a:rPr>
              <a:t>Remoção da carga orgânica (2014): </a:t>
            </a:r>
            <a:r>
              <a:rPr lang="pt-BR" sz="923" b="1" dirty="0"/>
              <a:t>69,1%</a:t>
            </a:r>
          </a:p>
          <a:p>
            <a:pPr>
              <a:spcBef>
                <a:spcPct val="50000"/>
              </a:spcBef>
            </a:pPr>
            <a:endParaRPr lang="pt-BR" sz="923" b="1" i="1" dirty="0"/>
          </a:p>
          <a:p>
            <a:pPr>
              <a:spcBef>
                <a:spcPct val="50000"/>
              </a:spcBef>
              <a:tabLst>
                <a:tab pos="498243" algn="l"/>
              </a:tabLst>
            </a:pPr>
            <a:r>
              <a:rPr lang="pt-BR" sz="923" b="1" dirty="0"/>
              <a:t>Fontes: 	População: calculado a partir de IBGE, 2015</a:t>
            </a:r>
          </a:p>
          <a:p>
            <a:pPr>
              <a:spcBef>
                <a:spcPct val="50000"/>
              </a:spcBef>
              <a:tabLst>
                <a:tab pos="498243" algn="l"/>
              </a:tabLst>
            </a:pPr>
            <a:r>
              <a:rPr lang="pt-BR" sz="923" b="1" dirty="0"/>
              <a:t>	Saneamento: calculado a partir de SNIS, 2013 e CETESB, 2014</a:t>
            </a:r>
          </a:p>
          <a:p>
            <a:pPr>
              <a:spcBef>
                <a:spcPct val="50000"/>
              </a:spcBef>
              <a:tabLst>
                <a:tab pos="498243" algn="l"/>
              </a:tabLst>
            </a:pPr>
            <a:r>
              <a:rPr lang="pt-BR" sz="923" b="1" dirty="0"/>
              <a:t>	Municípios, área, remoção de carga: COBRAPE, 2010</a:t>
            </a:r>
          </a:p>
          <a:p>
            <a:pPr>
              <a:spcBef>
                <a:spcPct val="50000"/>
              </a:spcBef>
            </a:pPr>
            <a:r>
              <a:rPr lang="pt-BR" sz="923" b="1" dirty="0"/>
              <a:t>	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Abrang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ência</a:t>
            </a:r>
            <a:r>
              <a:rPr lang="en-US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dos 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Comitês</a:t>
            </a:r>
            <a:r>
              <a:rPr lang="en-US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PCJ</a:t>
            </a:r>
            <a:endParaRPr lang="pt-BR" altLang="pt-BR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493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15616" y="620688"/>
            <a:ext cx="7416824" cy="2088232"/>
          </a:xfrm>
          <a:prstGeom prst="rect">
            <a:avLst/>
          </a:prstGeom>
          <a:gradFill rotWithShape="1">
            <a:gsLst>
              <a:gs pos="23000">
                <a:schemeClr val="lt2">
                  <a:tint val="80000"/>
                  <a:satMod val="30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 das </a:t>
            </a:r>
            <a:r>
              <a:rPr lang="en-US" alt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Bacias</a:t>
            </a:r>
            <a:r>
              <a:rPr lang="en-US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PCJ</a:t>
            </a:r>
          </a:p>
          <a:p>
            <a:pPr>
              <a:defRPr/>
            </a:pPr>
            <a:r>
              <a:rPr lang="en-US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 a 2020, com </a:t>
            </a:r>
            <a:r>
              <a:rPr lang="en-US" alt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proposta</a:t>
            </a:r>
            <a:r>
              <a:rPr lang="en-US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alt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enquadramento</a:t>
            </a:r>
            <a:r>
              <a:rPr lang="en-US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até</a:t>
            </a:r>
            <a:r>
              <a:rPr lang="en-US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2035</a:t>
            </a:r>
            <a:endParaRPr lang="pt-BR" alt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32018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8" name="Picture 10" descr="Qual_7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4996" y="1844824"/>
            <a:ext cx="6783388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2627313" y="1268413"/>
            <a:ext cx="38163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schemeClr val="hlink"/>
                </a:solidFill>
              </a:rPr>
              <a:t>Decreto 10.755 / 77</a:t>
            </a:r>
          </a:p>
        </p:txBody>
      </p:sp>
      <p:sp>
        <p:nvSpPr>
          <p:cNvPr id="54278" name="Text Box 8"/>
          <p:cNvSpPr txBox="1">
            <a:spLocks noChangeArrowheads="1"/>
          </p:cNvSpPr>
          <p:nvPr/>
        </p:nvSpPr>
        <p:spPr bwMode="auto">
          <a:xfrm>
            <a:off x="1239838" y="5948363"/>
            <a:ext cx="1506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400"/>
              <a:t>Fonte: CBH-PCJ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Qualidade das 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Águas</a:t>
            </a:r>
            <a:r>
              <a:rPr lang="en-US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altLang="pt-BR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Superficiais</a:t>
            </a:r>
            <a:endParaRPr lang="pt-BR" altLang="pt-BR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4" name="Picture 8" descr="Qual_atual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4996" y="1844824"/>
            <a:ext cx="6783388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1" name="Text Box 6"/>
          <p:cNvSpPr txBox="1">
            <a:spLocks noChangeArrowheads="1"/>
          </p:cNvSpPr>
          <p:nvPr/>
        </p:nvSpPr>
        <p:spPr bwMode="auto">
          <a:xfrm>
            <a:off x="1239838" y="5948363"/>
            <a:ext cx="1506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400"/>
              <a:t>Fonte: CBH-PCJ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8503" y="139279"/>
            <a:ext cx="723582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200" b="1" dirty="0">
                <a:solidFill>
                  <a:schemeClr val="bg1"/>
                </a:solidFill>
                <a:latin typeface="Arial Black" panose="020B0A04020102020204" pitchFamily="34" charset="0"/>
              </a:rPr>
              <a:t>Situa</a:t>
            </a:r>
            <a:r>
              <a:rPr lang="en-US" altLang="pt-BR" sz="22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ção</a:t>
            </a:r>
            <a:r>
              <a:rPr lang="en-US" altLang="pt-BR" sz="22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altLang="pt-BR" sz="22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Atual</a:t>
            </a:r>
            <a:r>
              <a:rPr lang="en-US" altLang="pt-BR" sz="2200" b="1" dirty="0">
                <a:solidFill>
                  <a:schemeClr val="bg1"/>
                </a:solidFill>
                <a:latin typeface="Arial Black" panose="020B0A04020102020204" pitchFamily="34" charset="0"/>
              </a:rPr>
              <a:t> dos </a:t>
            </a:r>
            <a:r>
              <a:rPr lang="en-US" altLang="pt-BR" sz="22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Recursos</a:t>
            </a:r>
            <a:r>
              <a:rPr lang="en-US" altLang="pt-BR" sz="22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altLang="pt-BR" sz="22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Hídricos</a:t>
            </a:r>
            <a:r>
              <a:rPr lang="en-US" altLang="pt-BR" sz="2200" b="1" dirty="0">
                <a:solidFill>
                  <a:schemeClr val="bg1"/>
                </a:solidFill>
                <a:latin typeface="Arial Black" panose="020B0A04020102020204" pitchFamily="34" charset="0"/>
              </a:rPr>
              <a:t> das </a:t>
            </a:r>
            <a:r>
              <a:rPr lang="en-US" altLang="pt-BR" sz="22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Bacias</a:t>
            </a:r>
            <a:r>
              <a:rPr lang="en-US" altLang="pt-BR" sz="2200" b="1" dirty="0">
                <a:solidFill>
                  <a:schemeClr val="bg1"/>
                </a:solidFill>
                <a:latin typeface="Arial Black" panose="020B0A04020102020204" pitchFamily="34" charset="0"/>
              </a:rPr>
              <a:t> PCJ (2008)</a:t>
            </a:r>
            <a:endParaRPr lang="pt-BR" altLang="pt-BR" sz="2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Espaço Reservado para Conteúdo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0" t="4301" r="2441" b="23524"/>
          <a:stretch>
            <a:fillRect/>
          </a:stretch>
        </p:blipFill>
        <p:spPr>
          <a:xfrm>
            <a:off x="827584" y="1677157"/>
            <a:ext cx="7929196" cy="390378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436096" y="1168339"/>
            <a:ext cx="2989921" cy="12853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92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37 Zonas (225 áreas e 391 </a:t>
            </a:r>
            <a:r>
              <a:rPr lang="pt-BR" sz="1292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sub-áreas</a:t>
            </a:r>
            <a:r>
              <a:rPr lang="pt-BR" sz="1292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92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Critérios:</a:t>
            </a:r>
          </a:p>
          <a:p>
            <a:pPr marL="79133" indent="-7913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292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Manancial presente ou futuro a preservar</a:t>
            </a:r>
          </a:p>
          <a:p>
            <a:pPr marL="79133" indent="-7913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292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Montante de importante captação</a:t>
            </a:r>
          </a:p>
          <a:p>
            <a:pPr marL="79133" indent="-7913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292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Jusante de importante lançamento</a:t>
            </a:r>
          </a:p>
          <a:p>
            <a:pPr marL="79133" indent="-7913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292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Características de Uso do Solo e UC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44550" y="6128240"/>
            <a:ext cx="3631122" cy="2628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8" b="1" dirty="0">
                <a:solidFill>
                  <a:schemeClr val="tx2"/>
                </a:solidFill>
                <a:latin typeface="+mn-lt"/>
              </a:rPr>
              <a:t>Fonte: Relatório Final Plano de Bacias PCJ, 2010, COBRAPE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88503" y="190381"/>
            <a:ext cx="723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Plano das </a:t>
            </a:r>
            <a:r>
              <a:rPr lang="en-US" alt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Bacias</a:t>
            </a:r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PCJ 2010 - 2020</a:t>
            </a:r>
          </a:p>
          <a:p>
            <a:r>
              <a:rPr lang="en-US" alt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Zoneamento</a:t>
            </a:r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para </a:t>
            </a:r>
            <a:r>
              <a:rPr lang="en-US" alt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identificação</a:t>
            </a:r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de </a:t>
            </a:r>
            <a:r>
              <a:rPr lang="en-US" alt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áreas</a:t>
            </a:r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alt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prioritárias</a:t>
            </a:r>
            <a:endParaRPr lang="pt-BR" altLang="pt-BR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231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Espaço Reservado para Conteúdo 2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9" t="4301" r="2441" b="23524"/>
          <a:stretch>
            <a:fillRect/>
          </a:stretch>
        </p:blipFill>
        <p:spPr>
          <a:xfrm>
            <a:off x="827584" y="1700808"/>
            <a:ext cx="7930662" cy="3903785"/>
          </a:xfrm>
          <a:prstGeom prst="rect">
            <a:avLst/>
          </a:prstGeom>
        </p:spPr>
      </p:pic>
      <p:cxnSp>
        <p:nvCxnSpPr>
          <p:cNvPr id="8" name="Conector de seta reta 7"/>
          <p:cNvCxnSpPr>
            <a:stCxn id="28687" idx="3"/>
          </p:cNvCxnSpPr>
          <p:nvPr/>
        </p:nvCxnSpPr>
        <p:spPr>
          <a:xfrm>
            <a:off x="1979712" y="2242846"/>
            <a:ext cx="720080" cy="99242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7" name="CaixaDeTexto 11"/>
          <p:cNvSpPr txBox="1">
            <a:spLocks noChangeArrowheads="1"/>
          </p:cNvSpPr>
          <p:nvPr/>
        </p:nvSpPr>
        <p:spPr bwMode="auto">
          <a:xfrm>
            <a:off x="193204" y="4411974"/>
            <a:ext cx="1714500" cy="475900"/>
          </a:xfrm>
          <a:prstGeom prst="rect">
            <a:avLst/>
          </a:prstGeom>
          <a:solidFill>
            <a:srgbClr val="FFFFCC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Área de Contribuição – PCB 039</a:t>
            </a:r>
          </a:p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Município – Sta. Bárbara d'Oeste</a:t>
            </a:r>
          </a:p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Déficit – 0,030 m</a:t>
            </a:r>
            <a:r>
              <a:rPr lang="pt-BR" altLang="pt-BR" sz="831" baseline="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/s</a:t>
            </a:r>
          </a:p>
        </p:txBody>
      </p:sp>
      <p:sp>
        <p:nvSpPr>
          <p:cNvPr id="28678" name="CaixaDeTexto 13"/>
          <p:cNvSpPr txBox="1">
            <a:spLocks noChangeArrowheads="1"/>
          </p:cNvSpPr>
          <p:nvPr/>
        </p:nvSpPr>
        <p:spPr bwMode="auto">
          <a:xfrm>
            <a:off x="1862584" y="5323443"/>
            <a:ext cx="1857375" cy="475900"/>
          </a:xfrm>
          <a:prstGeom prst="rect">
            <a:avLst/>
          </a:prstGeom>
          <a:solidFill>
            <a:srgbClr val="FFFFCC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Área de Contribuição – JUNA 161</a:t>
            </a:r>
          </a:p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Municípios – Indaiatuba, Salto, Itu</a:t>
            </a:r>
          </a:p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Déficit – 0,341 m</a:t>
            </a:r>
            <a:r>
              <a:rPr lang="pt-BR" altLang="pt-BR" sz="831" baseline="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/s</a:t>
            </a:r>
          </a:p>
        </p:txBody>
      </p:sp>
      <p:cxnSp>
        <p:nvCxnSpPr>
          <p:cNvPr id="11" name="Conector de seta reta 10"/>
          <p:cNvCxnSpPr>
            <a:stCxn id="28678" idx="3"/>
          </p:cNvCxnSpPr>
          <p:nvPr/>
        </p:nvCxnSpPr>
        <p:spPr>
          <a:xfrm flipV="1">
            <a:off x="3719959" y="4943909"/>
            <a:ext cx="1033949" cy="61748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>
            <a:stCxn id="28677" idx="3"/>
          </p:cNvCxnSpPr>
          <p:nvPr/>
        </p:nvCxnSpPr>
        <p:spPr>
          <a:xfrm flipV="1">
            <a:off x="1907704" y="4077072"/>
            <a:ext cx="2080543" cy="57285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1" name="CaixaDeTexto 19"/>
          <p:cNvSpPr txBox="1">
            <a:spLocks noChangeArrowheads="1"/>
          </p:cNvSpPr>
          <p:nvPr/>
        </p:nvSpPr>
        <p:spPr bwMode="auto">
          <a:xfrm>
            <a:off x="3988247" y="1772816"/>
            <a:ext cx="1857375" cy="475900"/>
          </a:xfrm>
          <a:prstGeom prst="rect">
            <a:avLst/>
          </a:prstGeom>
          <a:solidFill>
            <a:srgbClr val="FFFFCC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Área de Contribuição – CRUM019</a:t>
            </a:r>
          </a:p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Município – Rio Claro</a:t>
            </a:r>
          </a:p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Déficit - 0,250 m</a:t>
            </a:r>
            <a:r>
              <a:rPr lang="pt-BR" altLang="pt-BR" sz="831" baseline="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/s</a:t>
            </a:r>
          </a:p>
        </p:txBody>
      </p:sp>
      <p:cxnSp>
        <p:nvCxnSpPr>
          <p:cNvPr id="14" name="Conector de seta reta 13"/>
          <p:cNvCxnSpPr>
            <a:stCxn id="28681" idx="2"/>
          </p:cNvCxnSpPr>
          <p:nvPr/>
        </p:nvCxnSpPr>
        <p:spPr>
          <a:xfrm flipH="1">
            <a:off x="3719958" y="2248716"/>
            <a:ext cx="1196977" cy="54870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3" name="CaixaDeTexto 23"/>
          <p:cNvSpPr txBox="1">
            <a:spLocks noChangeArrowheads="1"/>
          </p:cNvSpPr>
          <p:nvPr/>
        </p:nvSpPr>
        <p:spPr bwMode="auto">
          <a:xfrm>
            <a:off x="5507484" y="2441031"/>
            <a:ext cx="1857375" cy="475900"/>
          </a:xfrm>
          <a:prstGeom prst="rect">
            <a:avLst/>
          </a:prstGeom>
          <a:solidFill>
            <a:srgbClr val="FFFFCC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Área de Contribuição – PCBA034</a:t>
            </a:r>
          </a:p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Município Iracemápolis</a:t>
            </a:r>
          </a:p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Déficit - 0,210 m</a:t>
            </a:r>
            <a:r>
              <a:rPr lang="pt-BR" altLang="pt-BR" sz="831" baseline="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/s</a:t>
            </a:r>
          </a:p>
        </p:txBody>
      </p:sp>
      <p:cxnSp>
        <p:nvCxnSpPr>
          <p:cNvPr id="16" name="Conector de seta reta 15"/>
          <p:cNvCxnSpPr/>
          <p:nvPr/>
        </p:nvCxnSpPr>
        <p:spPr>
          <a:xfrm flipH="1">
            <a:off x="3813270" y="2675494"/>
            <a:ext cx="1694215" cy="55977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6588571" y="5336631"/>
            <a:ext cx="1857375" cy="475900"/>
          </a:xfrm>
          <a:prstGeom prst="rect">
            <a:avLst/>
          </a:prstGeom>
          <a:solidFill>
            <a:srgbClr val="FFFFCC"/>
          </a:solidFill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31">
                <a:latin typeface="Times New Roman" pitchFamily="18" charset="0"/>
                <a:cs typeface="Times New Roman" pitchFamily="18" charset="0"/>
              </a:rPr>
              <a:t>Área de Contribuição </a:t>
            </a:r>
            <a:r>
              <a:rPr lang="pt-BR" sz="831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pt-BR" sz="83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831" cap="all">
                <a:latin typeface="Times New Roman" pitchFamily="18" charset="0"/>
                <a:cs typeface="Times New Roman" pitchFamily="18" charset="0"/>
              </a:rPr>
              <a:t>cpiv</a:t>
            </a:r>
            <a:r>
              <a:rPr lang="pt-BR" sz="831">
                <a:latin typeface="Times New Roman" pitchFamily="18" charset="0"/>
                <a:cs typeface="Times New Roman" pitchFamily="18" charset="0"/>
              </a:rPr>
              <a:t>174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31">
                <a:latin typeface="Times New Roman" pitchFamily="18" charset="0"/>
                <a:cs typeface="Times New Roman" pitchFamily="18" charset="0"/>
              </a:rPr>
              <a:t>Municípios </a:t>
            </a:r>
            <a:r>
              <a:rPr lang="pt-BR" sz="831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pt-BR" sz="831">
                <a:latin typeface="Times New Roman" pitchFamily="18" charset="0"/>
                <a:cs typeface="Times New Roman" pitchFamily="18" charset="0"/>
              </a:rPr>
              <a:t> Indaiatuba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31">
                <a:latin typeface="Times New Roman" pitchFamily="18" charset="0"/>
                <a:cs typeface="Times New Roman" pitchFamily="18" charset="0"/>
              </a:rPr>
              <a:t>Déficit </a:t>
            </a:r>
            <a:r>
              <a:rPr lang="pt-BR" sz="831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pt-BR" sz="831">
                <a:latin typeface="Times New Roman" pitchFamily="18" charset="0"/>
                <a:cs typeface="Times New Roman" pitchFamily="18" charset="0"/>
              </a:rPr>
              <a:t> 0,060 m</a:t>
            </a:r>
            <a:r>
              <a:rPr lang="pt-BR" sz="831" baseline="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sz="831">
                <a:latin typeface="Times New Roman" pitchFamily="18" charset="0"/>
                <a:cs typeface="Times New Roman" pitchFamily="18" charset="0"/>
              </a:rPr>
              <a:t>/s</a:t>
            </a:r>
          </a:p>
        </p:txBody>
      </p:sp>
      <p:cxnSp>
        <p:nvCxnSpPr>
          <p:cNvPr id="18" name="Conector de seta reta 17"/>
          <p:cNvCxnSpPr/>
          <p:nvPr/>
        </p:nvCxnSpPr>
        <p:spPr>
          <a:xfrm flipH="1" flipV="1">
            <a:off x="4660378" y="4525610"/>
            <a:ext cx="1912319" cy="1032295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7" name="CaixaDeTexto 6"/>
          <p:cNvSpPr txBox="1">
            <a:spLocks noChangeArrowheads="1"/>
          </p:cNvSpPr>
          <p:nvPr/>
        </p:nvSpPr>
        <p:spPr bwMode="auto">
          <a:xfrm>
            <a:off x="193775" y="2068824"/>
            <a:ext cx="1785937" cy="348044"/>
          </a:xfrm>
          <a:prstGeom prst="rect">
            <a:avLst/>
          </a:prstGeom>
          <a:solidFill>
            <a:srgbClr val="FFFFCC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831" dirty="0">
                <a:latin typeface="Times New Roman" pitchFamily="18" charset="0"/>
                <a:cs typeface="Times New Roman" pitchFamily="18" charset="0"/>
              </a:rPr>
              <a:t>Área de Contribuição – PCBA003</a:t>
            </a:r>
          </a:p>
          <a:p>
            <a:pPr eaLnBrk="1" hangingPunct="1"/>
            <a:r>
              <a:rPr lang="pt-BR" altLang="pt-BR" sz="831" dirty="0">
                <a:latin typeface="Times New Roman" pitchFamily="18" charset="0"/>
                <a:cs typeface="Times New Roman" pitchFamily="18" charset="0"/>
              </a:rPr>
              <a:t>Município – São Pedro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844550" y="6128240"/>
            <a:ext cx="3631122" cy="2628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8" b="1" dirty="0">
                <a:solidFill>
                  <a:schemeClr val="tx2"/>
                </a:solidFill>
                <a:latin typeface="+mn-lt"/>
              </a:rPr>
              <a:t>Fonte: Relatório Final Plano de Bacias PCJ, 2010, COBRAPE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88503" y="190381"/>
            <a:ext cx="723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Plano das </a:t>
            </a:r>
            <a:r>
              <a:rPr lang="en-US" alt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Bacias</a:t>
            </a:r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PCJ 2010 - 2020</a:t>
            </a:r>
          </a:p>
          <a:p>
            <a:r>
              <a:rPr lang="en-US" alt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Áreas</a:t>
            </a:r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alt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críticas</a:t>
            </a:r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alt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relacionadas</a:t>
            </a:r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a </a:t>
            </a:r>
            <a:r>
              <a:rPr lang="en-US" alt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Quantidade</a:t>
            </a:r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- 2014</a:t>
            </a:r>
            <a:endParaRPr lang="pt-BR" altLang="pt-BR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008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 descr="Curio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3744913" cy="282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49" name="Picture 5" descr="agu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500438"/>
            <a:ext cx="4067175" cy="28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5076825" y="1557338"/>
            <a:ext cx="32766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1400" b="1" dirty="0">
                <a:solidFill>
                  <a:schemeClr val="tx2"/>
                </a:solidFill>
                <a:latin typeface="Arial" panose="020B0604020202020204" pitchFamily="34" charset="0"/>
              </a:rPr>
              <a:t>A maior parte do corpo humano é feita de água, assim como em todos os seres vivos: é o maior elemento em quantidade nas células e no sangue dos animais e também na seiva das plantas.</a:t>
            </a:r>
          </a:p>
        </p:txBody>
      </p:sp>
      <p:sp>
        <p:nvSpPr>
          <p:cNvPr id="108551" name="Text Box 7"/>
          <p:cNvSpPr txBox="1">
            <a:spLocks noChangeArrowheads="1"/>
          </p:cNvSpPr>
          <p:nvPr/>
        </p:nvSpPr>
        <p:spPr bwMode="auto">
          <a:xfrm>
            <a:off x="539750" y="6308725"/>
            <a:ext cx="2006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400" dirty="0">
                <a:solidFill>
                  <a:schemeClr val="tx2"/>
                </a:solidFill>
                <a:latin typeface="Arial" panose="020B0604020202020204" pitchFamily="34" charset="0"/>
              </a:rPr>
              <a:t>Fonte: www.ana.gov.br</a:t>
            </a:r>
          </a:p>
        </p:txBody>
      </p:sp>
      <p:sp>
        <p:nvSpPr>
          <p:cNvPr id="108552" name="Text Box 8"/>
          <p:cNvSpPr txBox="1">
            <a:spLocks noChangeArrowheads="1"/>
          </p:cNvSpPr>
          <p:nvPr/>
        </p:nvSpPr>
        <p:spPr bwMode="auto">
          <a:xfrm>
            <a:off x="251520" y="307504"/>
            <a:ext cx="274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Água no Mundo</a:t>
            </a:r>
          </a:p>
        </p:txBody>
      </p:sp>
    </p:spTree>
    <p:extLst>
      <p:ext uri="{BB962C8B-B14F-4D97-AF65-F5344CB8AC3E}">
        <p14:creationId xmlns:p14="http://schemas.microsoft.com/office/powerpoint/2010/main" xmlns="" val="415216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Espaço Reservado para Conteúdo 3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0" t="4301" r="2441" b="23524"/>
          <a:stretch>
            <a:fillRect/>
          </a:stretch>
        </p:blipFill>
        <p:spPr>
          <a:xfrm>
            <a:off x="827584" y="1700808"/>
            <a:ext cx="7964365" cy="3921369"/>
          </a:xfrm>
          <a:prstGeom prst="rect">
            <a:avLst/>
          </a:prstGeom>
        </p:spPr>
      </p:pic>
      <p:sp>
        <p:nvSpPr>
          <p:cNvPr id="29700" name="CaixaDeTexto 14"/>
          <p:cNvSpPr txBox="1">
            <a:spLocks noChangeArrowheads="1"/>
          </p:cNvSpPr>
          <p:nvPr/>
        </p:nvSpPr>
        <p:spPr bwMode="auto">
          <a:xfrm>
            <a:off x="193774" y="1844824"/>
            <a:ext cx="1785938" cy="475900"/>
          </a:xfrm>
          <a:prstGeom prst="rect">
            <a:avLst/>
          </a:prstGeom>
          <a:solidFill>
            <a:srgbClr val="FFFFCC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Área de Contribuição – PCBA003</a:t>
            </a:r>
          </a:p>
          <a:p>
            <a:pPr eaLnBrk="1" hangingPunct="1"/>
            <a:r>
              <a:rPr lang="pt-BR" altLang="pt-BR" sz="831" dirty="0">
                <a:latin typeface="Times New Roman" pitchFamily="18" charset="0"/>
                <a:cs typeface="Times New Roman" pitchFamily="18" charset="0"/>
              </a:rPr>
              <a:t>Município – São Pedro</a:t>
            </a:r>
          </a:p>
          <a:p>
            <a:pPr eaLnBrk="1" hangingPunct="1"/>
            <a:r>
              <a:rPr lang="pt-BR" altLang="pt-BR" sz="831" dirty="0">
                <a:latin typeface="Times New Roman" pitchFamily="18" charset="0"/>
                <a:cs typeface="Times New Roman" pitchFamily="18" charset="0"/>
              </a:rPr>
              <a:t>Déficit – 0,010 m</a:t>
            </a:r>
            <a:r>
              <a:rPr lang="pt-BR" altLang="pt-BR" sz="83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altLang="pt-BR" sz="83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pt-BR" altLang="pt-BR" sz="831" dirty="0" err="1">
                <a:latin typeface="Times New Roman" pitchFamily="18" charset="0"/>
                <a:cs typeface="Times New Roman" pitchFamily="18" charset="0"/>
              </a:rPr>
              <a:t>s</a:t>
            </a:r>
            <a:endParaRPr lang="pt-BR" altLang="pt-BR" sz="83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Conector de seta reta 6"/>
          <p:cNvCxnSpPr>
            <a:stCxn id="29700" idx="2"/>
          </p:cNvCxnSpPr>
          <p:nvPr/>
        </p:nvCxnSpPr>
        <p:spPr>
          <a:xfrm>
            <a:off x="1086743" y="2320724"/>
            <a:ext cx="1613049" cy="96426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2" name="CaixaDeTexto 18"/>
          <p:cNvSpPr txBox="1">
            <a:spLocks noChangeArrowheads="1"/>
          </p:cNvSpPr>
          <p:nvPr/>
        </p:nvSpPr>
        <p:spPr bwMode="auto">
          <a:xfrm>
            <a:off x="3948114" y="1966451"/>
            <a:ext cx="1928813" cy="475900"/>
          </a:xfrm>
          <a:prstGeom prst="rect">
            <a:avLst/>
          </a:prstGeom>
          <a:solidFill>
            <a:srgbClr val="FFFFCC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831" dirty="0">
                <a:latin typeface="Times New Roman" pitchFamily="18" charset="0"/>
                <a:cs typeface="Times New Roman" pitchFamily="18" charset="0"/>
              </a:rPr>
              <a:t>Área de Contribuição – CRUM019</a:t>
            </a:r>
          </a:p>
          <a:p>
            <a:pPr eaLnBrk="1" hangingPunct="1"/>
            <a:r>
              <a:rPr lang="pt-BR" altLang="pt-BR" sz="831" dirty="0">
                <a:latin typeface="Times New Roman" pitchFamily="18" charset="0"/>
                <a:cs typeface="Times New Roman" pitchFamily="18" charset="0"/>
              </a:rPr>
              <a:t>Município – Rio Claro</a:t>
            </a:r>
          </a:p>
          <a:p>
            <a:pPr eaLnBrk="1" hangingPunct="1"/>
            <a:r>
              <a:rPr lang="pt-BR" altLang="pt-BR" sz="831" dirty="0">
                <a:latin typeface="Times New Roman" pitchFamily="18" charset="0"/>
                <a:cs typeface="Times New Roman" pitchFamily="18" charset="0"/>
              </a:rPr>
              <a:t>Déficit – 0,250 m</a:t>
            </a:r>
            <a:r>
              <a:rPr lang="pt-BR" altLang="pt-BR" sz="83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altLang="pt-BR" sz="83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pt-BR" altLang="pt-BR" sz="831" dirty="0" err="1">
                <a:latin typeface="Times New Roman" pitchFamily="18" charset="0"/>
                <a:cs typeface="Times New Roman" pitchFamily="18" charset="0"/>
              </a:rPr>
              <a:t>s</a:t>
            </a:r>
            <a:endParaRPr lang="pt-BR" altLang="pt-BR" sz="83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Conector de seta reta 8"/>
          <p:cNvCxnSpPr>
            <a:stCxn id="29702" idx="1"/>
          </p:cNvCxnSpPr>
          <p:nvPr/>
        </p:nvCxnSpPr>
        <p:spPr>
          <a:xfrm flipH="1">
            <a:off x="3713166" y="2204401"/>
            <a:ext cx="234948" cy="726273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4" name="CaixaDeTexto 22"/>
          <p:cNvSpPr txBox="1">
            <a:spLocks noChangeArrowheads="1"/>
          </p:cNvSpPr>
          <p:nvPr/>
        </p:nvSpPr>
        <p:spPr bwMode="auto">
          <a:xfrm>
            <a:off x="4438652" y="2461751"/>
            <a:ext cx="1785937" cy="475900"/>
          </a:xfrm>
          <a:prstGeom prst="rect">
            <a:avLst/>
          </a:prstGeom>
          <a:solidFill>
            <a:srgbClr val="FFFFCC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Área de Contribuição – PCBA034</a:t>
            </a:r>
          </a:p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Município – Iracemápolis</a:t>
            </a:r>
          </a:p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Déficit – 0,230 m</a:t>
            </a:r>
            <a:r>
              <a:rPr lang="pt-BR" altLang="pt-BR" sz="831" baseline="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/s</a:t>
            </a:r>
          </a:p>
        </p:txBody>
      </p:sp>
      <p:cxnSp>
        <p:nvCxnSpPr>
          <p:cNvPr id="11" name="Conector de seta reta 10"/>
          <p:cNvCxnSpPr>
            <a:stCxn id="29704" idx="1"/>
          </p:cNvCxnSpPr>
          <p:nvPr/>
        </p:nvCxnSpPr>
        <p:spPr>
          <a:xfrm flipH="1">
            <a:off x="3819382" y="2699701"/>
            <a:ext cx="619270" cy="662849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6" name="CaixaDeTexto 25"/>
          <p:cNvSpPr txBox="1">
            <a:spLocks noChangeArrowheads="1"/>
          </p:cNvSpPr>
          <p:nvPr/>
        </p:nvSpPr>
        <p:spPr bwMode="auto">
          <a:xfrm>
            <a:off x="6661152" y="2656647"/>
            <a:ext cx="1785937" cy="475900"/>
          </a:xfrm>
          <a:prstGeom prst="rect">
            <a:avLst/>
          </a:prstGeom>
          <a:solidFill>
            <a:srgbClr val="FFFFCC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Área de Contribuição – PCBA152</a:t>
            </a:r>
          </a:p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Município – Sumaré</a:t>
            </a:r>
          </a:p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Déficit – 0,050 m</a:t>
            </a:r>
            <a:r>
              <a:rPr lang="pt-BR" altLang="pt-BR" sz="831" baseline="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/s</a:t>
            </a:r>
          </a:p>
        </p:txBody>
      </p:sp>
      <p:cxnSp>
        <p:nvCxnSpPr>
          <p:cNvPr id="13" name="Conector de seta reta 12"/>
          <p:cNvCxnSpPr/>
          <p:nvPr/>
        </p:nvCxnSpPr>
        <p:spPr>
          <a:xfrm flipH="1">
            <a:off x="4438651" y="2895504"/>
            <a:ext cx="2203451" cy="119820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8" name="CaixaDeTexto 31"/>
          <p:cNvSpPr txBox="1">
            <a:spLocks noChangeArrowheads="1"/>
          </p:cNvSpPr>
          <p:nvPr/>
        </p:nvSpPr>
        <p:spPr bwMode="auto">
          <a:xfrm>
            <a:off x="6940552" y="4724304"/>
            <a:ext cx="1785937" cy="475900"/>
          </a:xfrm>
          <a:prstGeom prst="rect">
            <a:avLst/>
          </a:prstGeom>
          <a:solidFill>
            <a:srgbClr val="FFFFCC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Área de Contribuição – CPIV174</a:t>
            </a:r>
          </a:p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Município – Indaiatuba</a:t>
            </a:r>
          </a:p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Déficit – 0,100 m</a:t>
            </a:r>
            <a:r>
              <a:rPr lang="pt-BR" altLang="pt-BR" sz="831" baseline="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/s</a:t>
            </a:r>
          </a:p>
        </p:txBody>
      </p:sp>
      <p:cxnSp>
        <p:nvCxnSpPr>
          <p:cNvPr id="15" name="Conector de seta reta 14"/>
          <p:cNvCxnSpPr>
            <a:stCxn id="29708" idx="1"/>
          </p:cNvCxnSpPr>
          <p:nvPr/>
        </p:nvCxnSpPr>
        <p:spPr>
          <a:xfrm flipH="1" flipV="1">
            <a:off x="4816416" y="4614401"/>
            <a:ext cx="2124136" cy="347853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10" name="CaixaDeTexto 34"/>
          <p:cNvSpPr txBox="1">
            <a:spLocks noChangeArrowheads="1"/>
          </p:cNvSpPr>
          <p:nvPr/>
        </p:nvSpPr>
        <p:spPr bwMode="auto">
          <a:xfrm>
            <a:off x="6681788" y="5515612"/>
            <a:ext cx="1785938" cy="475900"/>
          </a:xfrm>
          <a:prstGeom prst="rect">
            <a:avLst/>
          </a:prstGeom>
          <a:solidFill>
            <a:srgbClr val="FFFFCC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Área de Contribuição – JUNA168</a:t>
            </a:r>
          </a:p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Município – Jundiaí</a:t>
            </a:r>
          </a:p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Déficit – 0,010 m</a:t>
            </a:r>
            <a:r>
              <a:rPr lang="pt-BR" altLang="pt-BR" sz="831" baseline="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/s</a:t>
            </a:r>
          </a:p>
        </p:txBody>
      </p:sp>
      <p:cxnSp>
        <p:nvCxnSpPr>
          <p:cNvPr id="17" name="Conector de seta reta 16"/>
          <p:cNvCxnSpPr>
            <a:stCxn id="29710" idx="1"/>
          </p:cNvCxnSpPr>
          <p:nvPr/>
        </p:nvCxnSpPr>
        <p:spPr>
          <a:xfrm flipH="1" flipV="1">
            <a:off x="5614043" y="4958766"/>
            <a:ext cx="1067745" cy="79479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12" name="CaixaDeTexto 37"/>
          <p:cNvSpPr txBox="1">
            <a:spLocks noChangeArrowheads="1"/>
          </p:cNvSpPr>
          <p:nvPr/>
        </p:nvSpPr>
        <p:spPr bwMode="auto">
          <a:xfrm>
            <a:off x="1927227" y="5046689"/>
            <a:ext cx="1785937" cy="475900"/>
          </a:xfrm>
          <a:prstGeom prst="rect">
            <a:avLst/>
          </a:prstGeom>
          <a:solidFill>
            <a:srgbClr val="FFFFCC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Área de Contribuição – JUNA161</a:t>
            </a:r>
          </a:p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Municípios – Indaiatuba, Salto, Itu</a:t>
            </a:r>
          </a:p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Déficit – 0,430 m</a:t>
            </a:r>
            <a:r>
              <a:rPr lang="pt-BR" altLang="pt-BR" sz="831" baseline="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/s</a:t>
            </a:r>
          </a:p>
        </p:txBody>
      </p:sp>
      <p:cxnSp>
        <p:nvCxnSpPr>
          <p:cNvPr id="19" name="Conector de seta reta 18"/>
          <p:cNvCxnSpPr>
            <a:stCxn id="29712" idx="3"/>
          </p:cNvCxnSpPr>
          <p:nvPr/>
        </p:nvCxnSpPr>
        <p:spPr>
          <a:xfrm flipV="1">
            <a:off x="3713164" y="5046689"/>
            <a:ext cx="1103250" cy="23795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14" name="CaixaDeTexto 40"/>
          <p:cNvSpPr txBox="1">
            <a:spLocks noChangeArrowheads="1"/>
          </p:cNvSpPr>
          <p:nvPr/>
        </p:nvSpPr>
        <p:spPr bwMode="auto">
          <a:xfrm>
            <a:off x="193775" y="4145478"/>
            <a:ext cx="1785937" cy="475900"/>
          </a:xfrm>
          <a:prstGeom prst="rect">
            <a:avLst/>
          </a:prstGeom>
          <a:solidFill>
            <a:srgbClr val="FFFFCC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Área de Contribuição – PCBA039</a:t>
            </a:r>
          </a:p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Municípios – Sta. Bárbara d'Oeste</a:t>
            </a:r>
          </a:p>
          <a:p>
            <a:pPr eaLnBrk="1" hangingPunct="1"/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Déficit – 0,090 m</a:t>
            </a:r>
            <a:r>
              <a:rPr lang="pt-BR" altLang="pt-BR" sz="831" baseline="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altLang="pt-BR" sz="831">
                <a:latin typeface="Times New Roman" pitchFamily="18" charset="0"/>
                <a:cs typeface="Times New Roman" pitchFamily="18" charset="0"/>
              </a:rPr>
              <a:t>/s</a:t>
            </a:r>
          </a:p>
        </p:txBody>
      </p:sp>
      <p:cxnSp>
        <p:nvCxnSpPr>
          <p:cNvPr id="21" name="Conector de seta reta 20"/>
          <p:cNvCxnSpPr>
            <a:stCxn id="29714" idx="3"/>
          </p:cNvCxnSpPr>
          <p:nvPr/>
        </p:nvCxnSpPr>
        <p:spPr>
          <a:xfrm flipV="1">
            <a:off x="1979712" y="4005064"/>
            <a:ext cx="1968402" cy="37836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42"/>
          <p:cNvSpPr txBox="1"/>
          <p:nvPr/>
        </p:nvSpPr>
        <p:spPr>
          <a:xfrm>
            <a:off x="844550" y="6128240"/>
            <a:ext cx="3631122" cy="2628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8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Fonte: Relatório Final Plano de Bacias PCJ, 2010, COBRAPE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88503" y="190381"/>
            <a:ext cx="723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Plano das </a:t>
            </a:r>
            <a:r>
              <a:rPr lang="en-US" alt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Bacias</a:t>
            </a:r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PCJ 2010 - 2020</a:t>
            </a:r>
          </a:p>
          <a:p>
            <a:r>
              <a:rPr lang="en-US" alt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Áreas</a:t>
            </a:r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alt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críticas</a:t>
            </a:r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alt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relacionadas</a:t>
            </a:r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a </a:t>
            </a:r>
            <a:r>
              <a:rPr lang="en-US" alt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Quantidade</a:t>
            </a:r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- 2020</a:t>
            </a:r>
            <a:endParaRPr lang="pt-BR" altLang="pt-BR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84381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Espaço Reservado para Conteúdo 8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0" t="4300" r="2441" b="23526"/>
          <a:stretch>
            <a:fillRect/>
          </a:stretch>
        </p:blipFill>
        <p:spPr>
          <a:xfrm>
            <a:off x="829730" y="1700808"/>
            <a:ext cx="7990742" cy="3934557"/>
          </a:xfrm>
          <a:prstGeom prst="rect">
            <a:avLst/>
          </a:prstGeom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844824"/>
            <a:ext cx="1933575" cy="109903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844550" y="6165304"/>
            <a:ext cx="3631122" cy="2628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8" b="1" dirty="0">
                <a:solidFill>
                  <a:schemeClr val="tx2"/>
                </a:solidFill>
                <a:latin typeface="+mn-lt"/>
              </a:rPr>
              <a:t>Fonte: Relatório Final Plano de Bacias PCJ, 2010, COBRAPE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88503" y="190381"/>
            <a:ext cx="723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Plano das </a:t>
            </a:r>
            <a:r>
              <a:rPr lang="en-US" alt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Bacias</a:t>
            </a:r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PCJ 2010 - 2020</a:t>
            </a:r>
          </a:p>
          <a:p>
            <a:r>
              <a:rPr lang="en-US" alt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Áreas</a:t>
            </a:r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alt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críticas</a:t>
            </a:r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alt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relacionadas</a:t>
            </a:r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a </a:t>
            </a:r>
            <a:r>
              <a:rPr lang="en-US" alt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Qualidade</a:t>
            </a:r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– 2014/2020</a:t>
            </a:r>
            <a:endParaRPr lang="pt-BR" altLang="pt-BR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96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ço Reservado para Conteúdo 5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="" val="580214297"/>
              </p:ext>
            </p:extLst>
          </p:nvPr>
        </p:nvGraphicFramePr>
        <p:xfrm>
          <a:off x="319499" y="1268760"/>
          <a:ext cx="4119563" cy="1406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9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47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92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574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0399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3841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7174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25083">
                <a:tc rowSpan="2">
                  <a:txBody>
                    <a:bodyPr/>
                    <a:lstStyle/>
                    <a:p>
                      <a:pPr marL="0" indent="0" algn="ctr"/>
                      <a:r>
                        <a:rPr lang="pt-BR" sz="700" dirty="0"/>
                        <a:t>Zonas</a:t>
                      </a:r>
                      <a:endParaRPr lang="pt-BR" sz="7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pt-BR" sz="900" dirty="0"/>
                        <a:t>Carga (Kg/dia) para 2014</a:t>
                      </a:r>
                      <a:endParaRPr lang="pt-BR" sz="7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9" marR="91429" marT="42203" marB="42203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sz="700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sz="700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sz="700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694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CMA</a:t>
                      </a:r>
                      <a:endParaRPr lang="pt-BR" sz="7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Industrial</a:t>
                      </a:r>
                      <a:endParaRPr lang="pt-BR" sz="700" b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Doméstica</a:t>
                      </a:r>
                      <a:endParaRPr lang="pt-BR" sz="700" b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Difusa</a:t>
                      </a:r>
                      <a:endParaRPr lang="pt-BR" sz="700" b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pt-BR" sz="700" b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Saldo</a:t>
                      </a:r>
                      <a:endParaRPr lang="pt-BR" sz="700" b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6948"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3287,9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13,2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1578,9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66,8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1658,8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1629,1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6948"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2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2198,2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-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361,0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29,1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390,1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1808,1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6948"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3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940,1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167,0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5656,9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28,5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5852,4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-4912,2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6948"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6948"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.37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2258,8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22187,4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10764,9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30,5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32982,8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-30724,0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6" name="Espaço Reservado para Conteúdo 5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="" val="2085932299"/>
              </p:ext>
            </p:extLst>
          </p:nvPr>
        </p:nvGraphicFramePr>
        <p:xfrm>
          <a:off x="4704938" y="1268760"/>
          <a:ext cx="4121150" cy="1406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1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50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94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5771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041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3862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7196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25083">
                <a:tc rowSpan="2">
                  <a:txBody>
                    <a:bodyPr/>
                    <a:lstStyle/>
                    <a:p>
                      <a:pPr marL="0" indent="0" algn="ctr"/>
                      <a:r>
                        <a:rPr lang="pt-BR" sz="700" dirty="0"/>
                        <a:t>Zonas</a:t>
                      </a:r>
                      <a:endParaRPr lang="pt-BR" sz="7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pt-BR" sz="900" dirty="0"/>
                        <a:t>Carga (Kg/dia) para 2020</a:t>
                      </a:r>
                      <a:endParaRPr lang="pt-BR" sz="9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sz="700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sz="700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sz="700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694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CMA</a:t>
                      </a:r>
                      <a:endParaRPr lang="pt-BR" sz="7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Industrial</a:t>
                      </a:r>
                      <a:endParaRPr lang="pt-BR" sz="7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Doméstica</a:t>
                      </a:r>
                      <a:endParaRPr lang="pt-BR" sz="7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Difusa</a:t>
                      </a:r>
                      <a:endParaRPr lang="pt-BR" sz="7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pt-BR" sz="7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Saldo</a:t>
                      </a:r>
                      <a:endParaRPr lang="pt-BR" sz="7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6948"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3287,9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14,1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1649,1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66,8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1730,0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1557,9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6948"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2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2198,2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-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369,6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29,1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398,7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1799,5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6948"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3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940,1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179,0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6072,5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28,5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6280,1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-5339,9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6948"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6948"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.37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2258,8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23791,2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11762,5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30,5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35584,3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-33325,5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4" marR="91464" marT="42203" marB="42203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9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93612018"/>
              </p:ext>
            </p:extLst>
          </p:nvPr>
        </p:nvGraphicFramePr>
        <p:xfrm>
          <a:off x="2468564" y="2730985"/>
          <a:ext cx="4119561" cy="1406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9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47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92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574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0399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3841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7174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25083">
                <a:tc rowSpan="2">
                  <a:txBody>
                    <a:bodyPr/>
                    <a:lstStyle/>
                    <a:p>
                      <a:pPr marL="0" indent="0" algn="ctr"/>
                      <a:r>
                        <a:rPr lang="pt-BR" sz="700" dirty="0"/>
                        <a:t>Zonas</a:t>
                      </a:r>
                      <a:endParaRPr lang="pt-BR" sz="7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pt-BR" sz="900" dirty="0"/>
                        <a:t>Carga (Kg/dia) para 2035</a:t>
                      </a:r>
                      <a:endParaRPr lang="pt-BR" sz="9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sz="700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sz="700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sz="700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694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CMA</a:t>
                      </a:r>
                      <a:endParaRPr lang="pt-BR" sz="7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Industrial</a:t>
                      </a:r>
                      <a:endParaRPr lang="pt-BR" sz="7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Doméstica</a:t>
                      </a:r>
                      <a:endParaRPr lang="pt-BR" sz="7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Difusa</a:t>
                      </a:r>
                      <a:endParaRPr lang="pt-BR" sz="7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pt-BR" sz="7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Saldo</a:t>
                      </a:r>
                      <a:endParaRPr lang="pt-BR" sz="7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6948"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3287,9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16,7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168,1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66,8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251,7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3036,3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6948"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2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2198,2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-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51,6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29,1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80,7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2117,5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6948"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3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940,1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213,2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612,7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28,5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854,4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85,7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6948"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6948"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37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2258,8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28326,5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1031,7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30,5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29388,7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-27129,9</a:t>
                      </a:r>
                      <a:endParaRPr lang="pt-BR" sz="7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2203" marB="42203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75646211"/>
              </p:ext>
            </p:extLst>
          </p:nvPr>
        </p:nvGraphicFramePr>
        <p:xfrm>
          <a:off x="827089" y="4193301"/>
          <a:ext cx="7458075" cy="1632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9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48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1151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115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1151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1151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1151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1151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1151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411515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411515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411515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411515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411515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411515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411515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411515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411515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</a:tblGrid>
              <a:tr h="225164">
                <a:tc rowSpan="3"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Zona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17">
                  <a:txBody>
                    <a:bodyPr/>
                    <a:lstStyle/>
                    <a:p>
                      <a:pPr algn="ctr"/>
                      <a:r>
                        <a:rPr lang="pt-BR" sz="900" dirty="0"/>
                        <a:t>Demanda (m</a:t>
                      </a:r>
                      <a:r>
                        <a:rPr lang="pt-BR" sz="900" baseline="30000" dirty="0"/>
                        <a:t>3</a:t>
                      </a:r>
                      <a:r>
                        <a:rPr lang="pt-BR" sz="900" dirty="0"/>
                        <a:t>/s)</a:t>
                      </a:r>
                      <a:endParaRPr lang="pt-BR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5164">
                <a:tc vMerge="1">
                  <a:txBody>
                    <a:bodyPr/>
                    <a:lstStyle/>
                    <a:p>
                      <a:endParaRPr lang="pt-BR" sz="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VMO</a:t>
                      </a:r>
                      <a:endParaRPr lang="pt-BR" sz="7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BR" sz="900" dirty="0">
                          <a:solidFill>
                            <a:schemeClr val="bg1"/>
                          </a:solidFill>
                        </a:rPr>
                        <a:t>Industrial</a:t>
                      </a:r>
                      <a:endParaRPr lang="pt-BR" sz="9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BR" sz="900" dirty="0">
                          <a:solidFill>
                            <a:schemeClr val="bg1"/>
                          </a:solidFill>
                        </a:rPr>
                        <a:t>Doméstica</a:t>
                      </a:r>
                      <a:endParaRPr lang="pt-BR" sz="9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BR" sz="900" dirty="0">
                          <a:solidFill>
                            <a:schemeClr val="bg1"/>
                          </a:solidFill>
                        </a:rPr>
                        <a:t>Irrigação</a:t>
                      </a:r>
                      <a:endParaRPr lang="pt-BR" sz="9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BR" sz="900" dirty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pt-BR" sz="9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7019">
                <a:tc vMerge="1">
                  <a:txBody>
                    <a:bodyPr/>
                    <a:lstStyle/>
                    <a:p>
                      <a:endParaRPr lang="pt-BR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2008</a:t>
                      </a:r>
                      <a:endParaRPr lang="pt-BR" sz="7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2014</a:t>
                      </a:r>
                      <a:endParaRPr lang="pt-BR" sz="7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2020</a:t>
                      </a:r>
                      <a:endParaRPr lang="pt-BR" sz="7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2035</a:t>
                      </a:r>
                      <a:endParaRPr lang="pt-BR" sz="7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2008</a:t>
                      </a:r>
                      <a:endParaRPr lang="pt-BR" sz="7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2014</a:t>
                      </a:r>
                      <a:endParaRPr lang="pt-BR" sz="7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2020</a:t>
                      </a:r>
                      <a:endParaRPr lang="pt-BR" sz="7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2035</a:t>
                      </a:r>
                      <a:endParaRPr lang="pt-BR" sz="7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2008</a:t>
                      </a:r>
                      <a:endParaRPr lang="pt-BR" sz="7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2014</a:t>
                      </a:r>
                      <a:endParaRPr lang="pt-BR" sz="7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2020</a:t>
                      </a:r>
                      <a:endParaRPr lang="pt-BR" sz="7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2035</a:t>
                      </a:r>
                      <a:endParaRPr lang="pt-BR" sz="7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2008</a:t>
                      </a:r>
                      <a:endParaRPr lang="pt-BR" sz="7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2014</a:t>
                      </a:r>
                      <a:endParaRPr lang="pt-BR" sz="7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2020</a:t>
                      </a:r>
                      <a:endParaRPr lang="pt-BR" sz="7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>
                          <a:solidFill>
                            <a:schemeClr val="bg1"/>
                          </a:solidFill>
                        </a:rPr>
                        <a:t>2035</a:t>
                      </a:r>
                      <a:endParaRPr lang="pt-BR" sz="7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7019"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3,82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0,11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0,12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0,13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0,15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0,19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0,21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0,23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0,20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0,27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0,28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0,29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0,30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0,57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0,61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0,64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0,65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7019"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2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1,49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0,00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0,00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0,00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0,00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0,64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0,71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0,78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0,73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0,19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0,19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0,20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0,20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0,82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0,90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0,98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0,94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7019"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3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0,54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0,07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0,08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0,08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0,10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0,00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0,00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0,00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0,00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0,02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0,02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0,02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0,02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0,09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0,10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0,10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0,12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7019"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700" dirty="0"/>
                        <a:t>...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700" dirty="0"/>
                        <a:t>...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/>
                        <a:t>...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/>
                        <a:t>...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/>
                        <a:t>...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/>
                        <a:t>...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/>
                        <a:t>...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/>
                        <a:t>...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...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7019"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37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0,61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0,31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0,33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0,35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0,42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0,43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0,54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0,58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0,49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0,35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0,36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0,37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0,39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1,09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1,23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1,31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/>
                        <a:t>1,29</a:t>
                      </a:r>
                      <a:endParaRPr lang="pt-BR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2218" marB="42218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844550" y="6128240"/>
            <a:ext cx="3631122" cy="2628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8" b="1" dirty="0">
                <a:solidFill>
                  <a:schemeClr val="tx2"/>
                </a:solidFill>
                <a:latin typeface="+mn-lt"/>
              </a:rPr>
              <a:t>Fonte: Relatório Final Plano de Bacias PCJ, 2010, COBRAPE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88503" y="190381"/>
            <a:ext cx="723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Plano das </a:t>
            </a:r>
            <a:r>
              <a:rPr lang="en-US" alt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Bacias</a:t>
            </a:r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PCJ 2010 - 2020</a:t>
            </a:r>
          </a:p>
          <a:p>
            <a:r>
              <a:rPr lang="en-US" alt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Estratégia</a:t>
            </a:r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para a </a:t>
            </a:r>
            <a:r>
              <a:rPr lang="en-US" alt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Efetivação</a:t>
            </a:r>
            <a:r>
              <a:rPr lang="en-US" alt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do </a:t>
            </a:r>
            <a:r>
              <a:rPr lang="en-US" alt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enquadramento</a:t>
            </a:r>
            <a:endParaRPr lang="pt-BR" altLang="pt-BR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8365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115616" y="620688"/>
            <a:ext cx="7416824" cy="1440160"/>
          </a:xfrm>
          <a:prstGeom prst="rect">
            <a:avLst/>
          </a:prstGeom>
          <a:gradFill rotWithShape="1">
            <a:gsLst>
              <a:gs pos="23000">
                <a:schemeClr val="lt2">
                  <a:tint val="80000"/>
                  <a:satMod val="30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alt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Ações</a:t>
            </a:r>
            <a:r>
              <a:rPr lang="en-US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alt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enfrentamento</a:t>
            </a:r>
            <a:r>
              <a:rPr lang="en-US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</a:t>
            </a:r>
          </a:p>
          <a:p>
            <a:pPr>
              <a:defRPr/>
            </a:pPr>
            <a:r>
              <a:rPr lang="en-US" alt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Crise</a:t>
            </a:r>
            <a:r>
              <a:rPr lang="en-US" alt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Hídrica</a:t>
            </a:r>
            <a:endParaRPr lang="pt-BR" alt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750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11188" y="836613"/>
            <a:ext cx="8208962" cy="59708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AÇÕES DE CONTROLE</a:t>
            </a:r>
          </a:p>
          <a:p>
            <a:pPr marL="285750" lvl="1" indent="-28575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Intensificação do monitoramento quantitativo das vazões do rio Atibaia (</a:t>
            </a:r>
            <a:r>
              <a:rPr lang="pt-BR" dirty="0" err="1">
                <a:solidFill>
                  <a:schemeClr val="tx2">
                    <a:lumMod val="75000"/>
                  </a:schemeClr>
                </a:solidFill>
              </a:rPr>
              <a:t>sobrevôo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 do Rio Atibaia, em conjunto com o DAEE – 61 pontos levantados).</a:t>
            </a:r>
          </a:p>
          <a:p>
            <a:pPr marL="285750" lvl="1" indent="-28575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Gestão junto ao DAEE e CTMH visando otimizar a operação da rede telemétrica e controle da vazão descarregada para a bacia PCJ.</a:t>
            </a:r>
          </a:p>
          <a:p>
            <a:pPr marL="285750" lvl="1" indent="-28575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Intensificação do programa  de controle de qualidade da água bruta.</a:t>
            </a:r>
          </a:p>
          <a:p>
            <a:pPr marL="0" lvl="1">
              <a:spcBef>
                <a:spcPts val="1200"/>
              </a:spcBef>
              <a:spcAft>
                <a:spcPts val="600"/>
              </a:spcAft>
              <a:defRPr/>
            </a:pPr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AÇÕES DE CARÁTER COERCITIVO</a:t>
            </a:r>
          </a:p>
          <a:p>
            <a:pPr marL="285750" lvl="1" indent="-28575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Aplicação da  Lei Municipal  n°11.965/2004   que decreta período excepcional de estiagem proibindo o desperdício de água  e Decreto 18.251/2014  que  ampliou período excepcional de estiagem  em 2014 , estabelecendo esse período de fevereiro a  novembro, fixando proibições.</a:t>
            </a:r>
          </a:p>
          <a:p>
            <a:pPr marL="742950" lvl="2" indent="-28575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Chamadas no período de 05/02 a 28/11/2014 :  10.246 (5.085 consumidores orientados; 92 notificações; 7.843 imóveis fiscalizados).</a:t>
            </a:r>
          </a:p>
          <a:p>
            <a:pPr marL="0" lvl="1">
              <a:spcBef>
                <a:spcPts val="1200"/>
              </a:spcBef>
              <a:spcAft>
                <a:spcPts val="600"/>
              </a:spcAft>
              <a:defRPr/>
            </a:pPr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AÇÕES DE CARÁTER INSTITUCIONAL</a:t>
            </a:r>
          </a:p>
          <a:p>
            <a:pPr marL="285750" lvl="1" indent="-28575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hlinkClick r:id="rId2" action="ppaction://hlinksldjump"/>
              </a:rPr>
              <a:t>Desenvolvimento de campanha de conscientização de uso da água através de todos os meios de comunicação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marL="457200" lvl="2">
              <a:spcBef>
                <a:spcPts val="600"/>
              </a:spcBef>
              <a:spcAft>
                <a:spcPts val="0"/>
              </a:spcAft>
              <a:defRPr/>
            </a:pP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Ações de Enfrentamento a Crise</a:t>
            </a:r>
          </a:p>
        </p:txBody>
      </p:sp>
    </p:spTree>
    <p:extLst>
      <p:ext uri="{BB962C8B-B14F-4D97-AF65-F5344CB8AC3E}">
        <p14:creationId xmlns:p14="http://schemas.microsoft.com/office/powerpoint/2010/main" xmlns="" val="201815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Ações de Enfrentamento a Crise</a:t>
            </a:r>
          </a:p>
        </p:txBody>
      </p:sp>
      <p:sp>
        <p:nvSpPr>
          <p:cNvPr id="6" name="Seta para a direita 5">
            <a:hlinkClick r:id="rId2" action="ppaction://hlinksldjump"/>
          </p:cNvPr>
          <p:cNvSpPr/>
          <p:nvPr/>
        </p:nvSpPr>
        <p:spPr>
          <a:xfrm flipH="1">
            <a:off x="7812360" y="6309320"/>
            <a:ext cx="87086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268760"/>
            <a:ext cx="8512956" cy="434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5910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Ações de Enfrentamento a Crise</a:t>
            </a:r>
          </a:p>
        </p:txBody>
      </p:sp>
      <p:sp>
        <p:nvSpPr>
          <p:cNvPr id="7" name="Seta para a direita 6">
            <a:hlinkClick r:id="rId2" action="ppaction://hlinksldjump"/>
          </p:cNvPr>
          <p:cNvSpPr/>
          <p:nvPr/>
        </p:nvSpPr>
        <p:spPr>
          <a:xfrm flipH="1">
            <a:off x="7812360" y="6309320"/>
            <a:ext cx="87086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1484784"/>
            <a:ext cx="8629189" cy="443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238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Ações de Enfrentamento a Crise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95536" y="836712"/>
            <a:ext cx="8568506" cy="6324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pt-BR" b="1" dirty="0">
                <a:solidFill>
                  <a:schemeClr val="tx2">
                    <a:lumMod val="50000"/>
                  </a:schemeClr>
                </a:solidFill>
              </a:rPr>
              <a:t>AÇÕES PREVENTIVAS:</a:t>
            </a:r>
          </a:p>
          <a:p>
            <a:pPr marL="285750" lvl="1" indent="-28575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chemeClr val="tx2">
                    <a:lumMod val="50000"/>
                  </a:schemeClr>
                </a:solidFill>
              </a:rPr>
              <a:t>Atuação  junto a CTMH visando a Paralização Total da P.C.H. de Salto Grande CPFL.</a:t>
            </a:r>
          </a:p>
          <a:p>
            <a:pPr marL="285750" lvl="1" indent="-28575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chemeClr val="tx2">
                    <a:lumMod val="50000"/>
                  </a:schemeClr>
                </a:solidFill>
              </a:rPr>
              <a:t>Visita do Prefeito Jonas  </a:t>
            </a:r>
            <a:r>
              <a:rPr lang="pt-BR" sz="1600" dirty="0" err="1">
                <a:solidFill>
                  <a:schemeClr val="tx2">
                    <a:lumMod val="50000"/>
                  </a:schemeClr>
                </a:solidFill>
              </a:rPr>
              <a:t>Donizette</a:t>
            </a:r>
            <a:r>
              <a:rPr lang="pt-BR" sz="1600" dirty="0">
                <a:solidFill>
                  <a:schemeClr val="tx2">
                    <a:lumMod val="50000"/>
                  </a:schemeClr>
                </a:solidFill>
              </a:rPr>
              <a:t> e Direção da SANASA à ANA e ao Governo do Estado com a finalidade de evitar a redução  de vazão e pleitear o aumento da mesma – </a:t>
            </a:r>
            <a:r>
              <a:rPr lang="pt-BR" sz="1600" dirty="0">
                <a:solidFill>
                  <a:schemeClr val="tx2">
                    <a:lumMod val="50000"/>
                  </a:schemeClr>
                </a:solidFill>
                <a:hlinkClick r:id="rId2" action="ppaction://hlinksldjump"/>
              </a:rPr>
              <a:t>Regras Operativas</a:t>
            </a:r>
            <a:r>
              <a:rPr lang="pt-BR" sz="16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marL="285750" lvl="1" indent="-28575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chemeClr val="tx2">
                    <a:lumMod val="50000"/>
                  </a:schemeClr>
                </a:solidFill>
              </a:rPr>
              <a:t>Antecipação das obras de desassoreamento e alteamento do </a:t>
            </a:r>
            <a:r>
              <a:rPr lang="pt-BR" sz="1600" dirty="0" err="1">
                <a:solidFill>
                  <a:schemeClr val="tx2">
                    <a:lumMod val="50000"/>
                  </a:schemeClr>
                </a:solidFill>
              </a:rPr>
              <a:t>enrocamento</a:t>
            </a:r>
            <a:r>
              <a:rPr lang="pt-BR" sz="1600" dirty="0">
                <a:solidFill>
                  <a:schemeClr val="tx2">
                    <a:lumMod val="50000"/>
                  </a:schemeClr>
                </a:solidFill>
              </a:rPr>
              <a:t> existentes  na captação do rio Atibaia.</a:t>
            </a:r>
          </a:p>
          <a:p>
            <a:pPr marL="285750" lvl="1" indent="-28575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chemeClr val="tx2">
                    <a:lumMod val="50000"/>
                  </a:schemeClr>
                </a:solidFill>
              </a:rPr>
              <a:t>Implantação de sistema de cloração auxiliar nas ETAS.</a:t>
            </a:r>
          </a:p>
          <a:p>
            <a:pPr marL="285750" lvl="1" indent="-28575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chemeClr val="tx2">
                    <a:lumMod val="50000"/>
                  </a:schemeClr>
                </a:solidFill>
              </a:rPr>
              <a:t>Estoques  estratégicos de produtos químicos.</a:t>
            </a:r>
          </a:p>
          <a:p>
            <a:pPr marL="285750" lvl="1" indent="-28575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chemeClr val="tx2">
                    <a:lumMod val="50000"/>
                  </a:schemeClr>
                </a:solidFill>
              </a:rPr>
              <a:t>Elaboração de um plano  de  racionamento.</a:t>
            </a:r>
          </a:p>
          <a:p>
            <a:pPr marL="285750" lvl="1" indent="-28575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chemeClr val="tx2">
                    <a:lumMod val="50000"/>
                  </a:schemeClr>
                </a:solidFill>
              </a:rPr>
              <a:t>Programa de controle de perdas – </a:t>
            </a:r>
            <a:r>
              <a:rPr lang="pt-BR" sz="1600" dirty="0">
                <a:solidFill>
                  <a:schemeClr val="tx2">
                    <a:lumMod val="50000"/>
                  </a:schemeClr>
                </a:solidFill>
                <a:hlinkClick r:id="rId3" action="ppaction://hlinksldjump"/>
              </a:rPr>
              <a:t>revisão de metas</a:t>
            </a:r>
            <a:r>
              <a:rPr lang="pt-BR" sz="16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marL="285750" lvl="1" indent="-28575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038600" algn="l"/>
              </a:tabLst>
              <a:defRPr/>
            </a:pPr>
            <a:r>
              <a:rPr lang="pt-BR" sz="1600" dirty="0">
                <a:solidFill>
                  <a:schemeClr val="tx2">
                    <a:lumMod val="50000"/>
                  </a:schemeClr>
                </a:solidFill>
              </a:rPr>
              <a:t>Revisão do Plano de Segurança da Água </a:t>
            </a:r>
            <a:r>
              <a:rPr lang="pt-BR" sz="1600" dirty="0">
                <a:solidFill>
                  <a:schemeClr val="tx2">
                    <a:lumMod val="50000"/>
                  </a:schemeClr>
                </a:solidFill>
                <a:sym typeface="Wingdings" panose="05000000000000000000" pitchFamily="2" charset="2"/>
              </a:rPr>
              <a:t> Revisão de procedimentos operacionais</a:t>
            </a:r>
          </a:p>
          <a:p>
            <a:pPr marL="285750" lvl="1" indent="-28575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038600" algn="l"/>
              </a:tabLst>
              <a:defRPr/>
            </a:pPr>
            <a:r>
              <a:rPr lang="pt-BR" sz="1600" dirty="0">
                <a:solidFill>
                  <a:schemeClr val="tx2">
                    <a:lumMod val="50000"/>
                  </a:schemeClr>
                </a:solidFill>
              </a:rPr>
              <a:t>Reservatório de Água Bruta - contratado estudo de viabilidade técnica e econômica para construção de reservatório de água bruta para o atendimento ao município de Campinas. Capacidade para armazenamento de aproximadamente 25 milhões de m</a:t>
            </a:r>
            <a:r>
              <a:rPr lang="pt-BR" sz="1600" baseline="30000" dirty="0">
                <a:solidFill>
                  <a:schemeClr val="tx2">
                    <a:lumMod val="50000"/>
                  </a:schemeClr>
                </a:solidFill>
              </a:rPr>
              <a:t>3</a:t>
            </a:r>
            <a:r>
              <a:rPr lang="pt-BR" sz="16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marL="271463" lvl="1" indent="-271463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chemeClr val="accent1">
                    <a:lumMod val="50000"/>
                  </a:schemeClr>
                </a:solidFill>
                <a:hlinkClick r:id="rId4" action="ppaction://hlinksldjump"/>
              </a:rPr>
              <a:t>Ampliação dos reservatórios de água tratada</a:t>
            </a:r>
            <a:r>
              <a:rPr lang="pt-BR" sz="1600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742950" lvl="2" indent="-342900" algn="just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chemeClr val="accent1">
                    <a:lumMod val="50000"/>
                  </a:schemeClr>
                </a:solidFill>
              </a:rPr>
              <a:t>5 reservatórios em fase de execução (11.000 m</a:t>
            </a:r>
            <a:r>
              <a:rPr lang="pt-BR" sz="1600" baseline="30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pt-BR" sz="1600" dirty="0">
                <a:solidFill>
                  <a:schemeClr val="accent1">
                    <a:lumMod val="50000"/>
                  </a:schemeClr>
                </a:solidFill>
              </a:rPr>
              <a:t>): ETA DIC, João </a:t>
            </a:r>
            <a:r>
              <a:rPr lang="pt-BR" sz="1600" dirty="0" err="1">
                <a:solidFill>
                  <a:schemeClr val="accent1">
                    <a:lumMod val="50000"/>
                  </a:schemeClr>
                </a:solidFill>
              </a:rPr>
              <a:t>Erbolato</a:t>
            </a:r>
            <a:r>
              <a:rPr lang="pt-BR" sz="1600" dirty="0">
                <a:solidFill>
                  <a:schemeClr val="accent1">
                    <a:lumMod val="50000"/>
                  </a:schemeClr>
                </a:solidFill>
              </a:rPr>
              <a:t>, Nova Europa, San Conrado e São Vicente</a:t>
            </a:r>
          </a:p>
          <a:p>
            <a:pPr marL="742950" lvl="2" indent="-342900" algn="just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chemeClr val="accent1">
                    <a:lumMod val="50000"/>
                  </a:schemeClr>
                </a:solidFill>
              </a:rPr>
              <a:t>16 reservatórios com recursos pleiteados junto ao MC (46.700 m</a:t>
            </a:r>
            <a:r>
              <a:rPr lang="pt-BR" sz="1600" baseline="30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pt-BR" sz="1600" dirty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  <a:p>
            <a:pPr marL="0" lvl="1">
              <a:spcBef>
                <a:spcPts val="0"/>
              </a:spcBef>
              <a:spcAft>
                <a:spcPts val="0"/>
              </a:spcAft>
              <a:tabLst>
                <a:tab pos="4038600" algn="l"/>
              </a:tabLst>
              <a:defRPr/>
            </a:pPr>
            <a:endParaRPr lang="pt-BR" sz="1600" dirty="0">
              <a:solidFill>
                <a:schemeClr val="tx2">
                  <a:lumMod val="50000"/>
                </a:schemeClr>
              </a:solidFill>
            </a:endParaRPr>
          </a:p>
          <a:p>
            <a:pPr marL="0" lvl="1">
              <a:spcBef>
                <a:spcPts val="0"/>
              </a:spcBef>
              <a:spcAft>
                <a:spcPts val="0"/>
              </a:spcAft>
              <a:tabLst>
                <a:tab pos="4310063" algn="l"/>
              </a:tabLst>
              <a:defRPr/>
            </a:pPr>
            <a:endParaRPr lang="pt-BR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282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Volume Equivalente do Sistema Cantareira</a:t>
            </a:r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0224" y="1600200"/>
            <a:ext cx="7263551" cy="4525963"/>
          </a:xfrm>
          <a:prstGeom prst="rect">
            <a:avLst/>
          </a:prstGeom>
        </p:spPr>
      </p:pic>
      <p:cxnSp>
        <p:nvCxnSpPr>
          <p:cNvPr id="10" name="Conector reto 9"/>
          <p:cNvCxnSpPr/>
          <p:nvPr/>
        </p:nvCxnSpPr>
        <p:spPr>
          <a:xfrm>
            <a:off x="3203848" y="3501008"/>
            <a:ext cx="1440160" cy="201622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46374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Volume Equivalente do Sistema Cantareira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0224" y="1600200"/>
            <a:ext cx="7263551" cy="4525963"/>
          </a:xfrm>
          <a:prstGeom prst="rect">
            <a:avLst/>
          </a:prstGeom>
        </p:spPr>
      </p:pic>
      <p:cxnSp>
        <p:nvCxnSpPr>
          <p:cNvPr id="7" name="Conector reto 6"/>
          <p:cNvCxnSpPr/>
          <p:nvPr/>
        </p:nvCxnSpPr>
        <p:spPr>
          <a:xfrm>
            <a:off x="3890962" y="3501008"/>
            <a:ext cx="1440160" cy="201622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832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3" name="Text Box 41"/>
          <p:cNvSpPr txBox="1">
            <a:spLocks noChangeArrowheads="1"/>
          </p:cNvSpPr>
          <p:nvPr/>
        </p:nvSpPr>
        <p:spPr bwMode="auto">
          <a:xfrm>
            <a:off x="323850" y="6364288"/>
            <a:ext cx="2409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400" dirty="0">
                <a:solidFill>
                  <a:schemeClr val="tx2"/>
                </a:solidFill>
                <a:latin typeface="Arial" panose="020B0604020202020204" pitchFamily="34" charset="0"/>
              </a:rPr>
              <a:t>Fonte: www.ana.gov.br</a:t>
            </a:r>
          </a:p>
        </p:txBody>
      </p:sp>
      <p:sp>
        <p:nvSpPr>
          <p:cNvPr id="8234" name="Text Box 42"/>
          <p:cNvSpPr txBox="1">
            <a:spLocks noChangeArrowheads="1"/>
          </p:cNvSpPr>
          <p:nvPr/>
        </p:nvSpPr>
        <p:spPr bwMode="auto">
          <a:xfrm>
            <a:off x="245046" y="318428"/>
            <a:ext cx="7279282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300" b="1" dirty="0">
                <a:solidFill>
                  <a:schemeClr val="bg1"/>
                </a:solidFill>
                <a:latin typeface="Arial Black" panose="020B0A04020102020204" pitchFamily="34" charset="0"/>
              </a:rPr>
              <a:t>Distribuição da Água Doce nos Continentes</a:t>
            </a:r>
          </a:p>
        </p:txBody>
      </p:sp>
      <p:sp>
        <p:nvSpPr>
          <p:cNvPr id="8351" name="Text Box 159"/>
          <p:cNvSpPr txBox="1">
            <a:spLocks noChangeArrowheads="1"/>
          </p:cNvSpPr>
          <p:nvPr/>
        </p:nvSpPr>
        <p:spPr bwMode="auto">
          <a:xfrm>
            <a:off x="173038" y="1502002"/>
            <a:ext cx="8778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2000" b="1">
                <a:solidFill>
                  <a:schemeClr val="tx2"/>
                </a:solidFill>
                <a:latin typeface="Times New Roman" panose="02020603050405020304" pitchFamily="18" charset="0"/>
              </a:rPr>
              <a:t>DISTRIBUIÇÃO  DE  ÁGUA  DOCE  SUPERFICIAL  NOS  CONTINENTES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3012" y="2250450"/>
            <a:ext cx="7120210" cy="4024681"/>
          </a:xfrm>
          <a:prstGeom prst="rect">
            <a:avLst/>
          </a:prstGeom>
          <a:ln>
            <a:noFill/>
          </a:ln>
        </p:spPr>
      </p:pic>
      <p:sp>
        <p:nvSpPr>
          <p:cNvPr id="30" name="Text Box 154"/>
          <p:cNvSpPr txBox="1">
            <a:spLocks noChangeArrowheads="1"/>
          </p:cNvSpPr>
          <p:nvPr/>
        </p:nvSpPr>
        <p:spPr bwMode="auto">
          <a:xfrm>
            <a:off x="6826331" y="3982453"/>
            <a:ext cx="16268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altLang="pt-BR" sz="1400" b="1" dirty="0">
                <a:solidFill>
                  <a:schemeClr val="tx2"/>
                </a:solidFill>
              </a:rPr>
              <a:t>Brasil</a:t>
            </a:r>
            <a:endParaRPr lang="pt-BR" altLang="pt-BR" sz="14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ctr"/>
            <a:r>
              <a:rPr lang="pt-BR" altLang="pt-BR" sz="1400" b="1" dirty="0">
                <a:solidFill>
                  <a:schemeClr val="tx2"/>
                </a:solidFill>
              </a:rPr>
              <a:t>13,7</a:t>
            </a:r>
            <a:r>
              <a:rPr lang="pt-BR" altLang="pt-BR" sz="1400" b="1" dirty="0">
                <a:solidFill>
                  <a:schemeClr val="tx2"/>
                </a:solidFill>
                <a:latin typeface="Arial" panose="020B0604020202020204" pitchFamily="34" charset="0"/>
              </a:rPr>
              <a:t>0%</a:t>
            </a:r>
          </a:p>
        </p:txBody>
      </p:sp>
      <p:sp>
        <p:nvSpPr>
          <p:cNvPr id="31" name="Text Box 154"/>
          <p:cNvSpPr txBox="1">
            <a:spLocks noChangeArrowheads="1"/>
          </p:cNvSpPr>
          <p:nvPr/>
        </p:nvSpPr>
        <p:spPr bwMode="auto">
          <a:xfrm>
            <a:off x="4627450" y="5261123"/>
            <a:ext cx="14895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1400" b="1" dirty="0" err="1">
                <a:solidFill>
                  <a:schemeClr val="tx2"/>
                </a:solidFill>
              </a:rPr>
              <a:t>Am</a:t>
            </a:r>
            <a:r>
              <a:rPr lang="en-US" altLang="pt-BR" sz="1400" b="1" dirty="0" err="1">
                <a:solidFill>
                  <a:schemeClr val="tx2"/>
                </a:solidFill>
              </a:rPr>
              <a:t>érica</a:t>
            </a:r>
            <a:r>
              <a:rPr lang="en-US" altLang="pt-BR" sz="1400" b="1" dirty="0">
                <a:solidFill>
                  <a:schemeClr val="tx2"/>
                </a:solidFill>
              </a:rPr>
              <a:t> do </a:t>
            </a:r>
            <a:r>
              <a:rPr lang="en-US" altLang="pt-BR" sz="1400" b="1" dirty="0" err="1">
                <a:solidFill>
                  <a:schemeClr val="tx2"/>
                </a:solidFill>
              </a:rPr>
              <a:t>Sul</a:t>
            </a:r>
            <a:endParaRPr lang="pt-BR" altLang="pt-BR" sz="14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ctr"/>
            <a:r>
              <a:rPr lang="pt-BR" altLang="pt-BR" sz="1400" b="1" dirty="0">
                <a:solidFill>
                  <a:schemeClr val="tx2"/>
                </a:solidFill>
              </a:rPr>
              <a:t>41,1</a:t>
            </a:r>
            <a:r>
              <a:rPr lang="pt-BR" altLang="pt-BR" sz="1400" b="1" dirty="0">
                <a:solidFill>
                  <a:schemeClr val="tx2"/>
                </a:solidFill>
                <a:latin typeface="Arial" panose="020B0604020202020204" pitchFamily="34" charset="0"/>
              </a:rPr>
              <a:t>0%</a:t>
            </a:r>
          </a:p>
        </p:txBody>
      </p:sp>
      <p:sp>
        <p:nvSpPr>
          <p:cNvPr id="32" name="Text Box 154"/>
          <p:cNvSpPr txBox="1">
            <a:spLocks noChangeArrowheads="1"/>
          </p:cNvSpPr>
          <p:nvPr/>
        </p:nvSpPr>
        <p:spPr bwMode="auto">
          <a:xfrm>
            <a:off x="2337572" y="3720843"/>
            <a:ext cx="7922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pt-BR" sz="1400" b="1" dirty="0" err="1">
                <a:solidFill>
                  <a:schemeClr val="tx2"/>
                </a:solidFill>
              </a:rPr>
              <a:t>Ásia</a:t>
            </a:r>
            <a:endParaRPr lang="pt-BR" altLang="pt-BR" sz="14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ctr"/>
            <a:r>
              <a:rPr lang="pt-BR" altLang="pt-BR" sz="1400" b="1" dirty="0">
                <a:solidFill>
                  <a:schemeClr val="tx2"/>
                </a:solidFill>
              </a:rPr>
              <a:t>31,6</a:t>
            </a:r>
            <a:r>
              <a:rPr lang="pt-BR" altLang="pt-BR" sz="1400" b="1" dirty="0">
                <a:solidFill>
                  <a:schemeClr val="tx2"/>
                </a:solidFill>
                <a:latin typeface="Arial" panose="020B0604020202020204" pitchFamily="34" charset="0"/>
              </a:rPr>
              <a:t>0%</a:t>
            </a:r>
          </a:p>
        </p:txBody>
      </p:sp>
      <p:sp>
        <p:nvSpPr>
          <p:cNvPr id="33" name="Text Box 154"/>
          <p:cNvSpPr txBox="1">
            <a:spLocks noChangeArrowheads="1"/>
          </p:cNvSpPr>
          <p:nvPr/>
        </p:nvSpPr>
        <p:spPr bwMode="auto">
          <a:xfrm>
            <a:off x="2915816" y="2388327"/>
            <a:ext cx="7922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pt-BR" sz="1400" b="1" dirty="0" err="1">
                <a:solidFill>
                  <a:schemeClr val="tx2"/>
                </a:solidFill>
              </a:rPr>
              <a:t>África</a:t>
            </a:r>
            <a:endParaRPr lang="pt-BR" altLang="pt-BR" sz="14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ctr"/>
            <a:r>
              <a:rPr lang="pt-BR" altLang="pt-BR" sz="1400" b="1" dirty="0">
                <a:solidFill>
                  <a:schemeClr val="tx2"/>
                </a:solidFill>
              </a:rPr>
              <a:t>1</a:t>
            </a:r>
            <a:r>
              <a:rPr lang="pt-BR" altLang="pt-BR" sz="1400" b="1" dirty="0">
                <a:solidFill>
                  <a:schemeClr val="tx2"/>
                </a:solidFill>
                <a:latin typeface="Arial" panose="020B0604020202020204" pitchFamily="34" charset="0"/>
              </a:rPr>
              <a:t>0,00%</a:t>
            </a:r>
          </a:p>
        </p:txBody>
      </p:sp>
      <p:sp>
        <p:nvSpPr>
          <p:cNvPr id="34" name="Text Box 154"/>
          <p:cNvSpPr txBox="1">
            <a:spLocks noChangeArrowheads="1"/>
          </p:cNvSpPr>
          <p:nvPr/>
        </p:nvSpPr>
        <p:spPr bwMode="auto">
          <a:xfrm>
            <a:off x="4476242" y="1988840"/>
            <a:ext cx="8803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pt-BR" sz="1400" b="1" dirty="0">
                <a:solidFill>
                  <a:schemeClr val="tx2"/>
                </a:solidFill>
              </a:rPr>
              <a:t>Oceania</a:t>
            </a:r>
            <a:endParaRPr lang="pt-BR" altLang="pt-BR" sz="14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ctr"/>
            <a:r>
              <a:rPr lang="pt-BR" altLang="pt-BR" sz="1400" b="1" dirty="0">
                <a:solidFill>
                  <a:schemeClr val="tx2"/>
                </a:solidFill>
              </a:rPr>
              <a:t>10,3</a:t>
            </a:r>
            <a:r>
              <a:rPr lang="pt-BR" altLang="pt-BR" sz="1400" b="1" dirty="0">
                <a:solidFill>
                  <a:schemeClr val="tx2"/>
                </a:solidFill>
                <a:latin typeface="Arial" panose="020B0604020202020204" pitchFamily="34" charset="0"/>
              </a:rPr>
              <a:t>0%</a:t>
            </a:r>
          </a:p>
        </p:txBody>
      </p:sp>
      <p:sp>
        <p:nvSpPr>
          <p:cNvPr id="35" name="Text Box 154"/>
          <p:cNvSpPr txBox="1">
            <a:spLocks noChangeArrowheads="1"/>
          </p:cNvSpPr>
          <p:nvPr/>
        </p:nvSpPr>
        <p:spPr bwMode="auto">
          <a:xfrm>
            <a:off x="5695571" y="2268154"/>
            <a:ext cx="801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pt-BR" sz="1400" b="1" dirty="0">
                <a:solidFill>
                  <a:schemeClr val="tx2"/>
                </a:solidFill>
              </a:rPr>
              <a:t>Europa</a:t>
            </a:r>
            <a:endParaRPr lang="pt-BR" altLang="pt-BR" sz="14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ctr"/>
            <a:r>
              <a:rPr lang="pt-BR" altLang="pt-BR" sz="1400" b="1" dirty="0">
                <a:solidFill>
                  <a:schemeClr val="tx2"/>
                </a:solidFill>
              </a:rPr>
              <a:t>7,0</a:t>
            </a:r>
            <a:r>
              <a:rPr lang="pt-BR" altLang="pt-BR" sz="1400" b="1" dirty="0">
                <a:solidFill>
                  <a:schemeClr val="tx2"/>
                </a:solidFill>
                <a:latin typeface="Arial" panose="020B0604020202020204" pitchFamily="34" charset="0"/>
              </a:rPr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xmlns="" val="395542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5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Volume Equivalente do Sistema Cantareira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0224" y="1600200"/>
            <a:ext cx="7263551" cy="4525963"/>
          </a:xfrm>
          <a:prstGeom prst="rect">
            <a:avLst/>
          </a:prstGeom>
        </p:spPr>
      </p:pic>
      <p:sp>
        <p:nvSpPr>
          <p:cNvPr id="7" name="Texto explicativo em elipse 6"/>
          <p:cNvSpPr/>
          <p:nvPr/>
        </p:nvSpPr>
        <p:spPr>
          <a:xfrm>
            <a:off x="4139952" y="2996952"/>
            <a:ext cx="3535164" cy="1152128"/>
          </a:xfrm>
          <a:prstGeom prst="wedgeEllipseCallout">
            <a:avLst>
              <a:gd name="adj1" fmla="val -9560"/>
              <a:gd name="adj2" fmla="val 129692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ln>
                  <a:solidFill>
                    <a:srgbClr val="FFFF00"/>
                  </a:solidFill>
                </a:ln>
              </a:rPr>
              <a:t>Resolução ANA / DAEE </a:t>
            </a:r>
          </a:p>
          <a:p>
            <a:pPr algn="ctr"/>
            <a:r>
              <a:rPr lang="pt-BR" sz="1600" dirty="0">
                <a:ln>
                  <a:solidFill>
                    <a:srgbClr val="FFFF00"/>
                  </a:solidFill>
                </a:ln>
              </a:rPr>
              <a:t>50 – 21/01/2015</a:t>
            </a:r>
          </a:p>
        </p:txBody>
      </p:sp>
    </p:spTree>
    <p:extLst>
      <p:ext uri="{BB962C8B-B14F-4D97-AF65-F5344CB8AC3E}">
        <p14:creationId xmlns:p14="http://schemas.microsoft.com/office/powerpoint/2010/main" xmlns="" val="57290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58813" y="836613"/>
            <a:ext cx="7489825" cy="1296987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indent="0" algn="just" ea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FFFF"/>
              </a:buClr>
              <a:buSzPct val="90000"/>
              <a:buFont typeface="Wingdings" pitchFamily="2" charset="2"/>
              <a:buNone/>
              <a:defRPr sz="180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  <a:lvl2pPr marL="741363" indent="-284163" eaLnBrk="0" hangingPunct="0">
              <a:spcBef>
                <a:spcPct val="20000"/>
              </a:spcBef>
              <a:buChar char="–"/>
              <a:defRPr sz="28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1413" indent="-227013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2"/>
              </a:buBlip>
              <a:defRPr sz="2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598613" indent="-227013" eaLnBrk="0" hangingPunct="0">
              <a:spcBef>
                <a:spcPct val="20000"/>
              </a:spcBef>
              <a:buChar char="–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5813" indent="-227013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3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462" indent="-228587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3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637" indent="-228587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3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811" indent="-228587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3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5986" indent="-228587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3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2857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sz="1800" b="1" dirty="0"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rPr>
              <a:t>Estabelecido critérios de restrição e alerta para os rios das bacia do Piracicaba, através da Resolução conjunta nº 50, de 21/01/2015.</a:t>
            </a:r>
          </a:p>
        </p:txBody>
      </p:sp>
      <p:sp>
        <p:nvSpPr>
          <p:cNvPr id="36867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Regras de Segurança Hídrica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58812" y="4437112"/>
            <a:ext cx="7489825" cy="1295400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indent="0" algn="just" ea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FFFF"/>
              </a:buClr>
              <a:buSzPct val="90000"/>
              <a:buFont typeface="Wingdings" pitchFamily="2" charset="2"/>
              <a:buNone/>
              <a:defRPr sz="180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  <a:lvl2pPr marL="741363" indent="-284163" eaLnBrk="0" hangingPunct="0">
              <a:spcBef>
                <a:spcPct val="20000"/>
              </a:spcBef>
              <a:buChar char="–"/>
              <a:defRPr sz="28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1413" indent="-227013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2"/>
              </a:buBlip>
              <a:defRPr sz="2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598613" indent="-227013" eaLnBrk="0" hangingPunct="0">
              <a:spcBef>
                <a:spcPct val="20000"/>
              </a:spcBef>
              <a:buChar char="–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5813" indent="-227013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3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462" indent="-228587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3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637" indent="-228587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3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811" indent="-228587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3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5986" indent="-228587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3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2857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sz="1800" b="1" dirty="0"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rPr>
              <a:t>Encaminhados ofícios ao Secretário de Saneamento e Recursos Hídricos do Estado de São Paulo, solicitando garantia de vazão mínima de 5 m</a:t>
            </a:r>
            <a:r>
              <a:rPr lang="pt-BR" sz="1800" b="1" baseline="30000" dirty="0"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rPr>
              <a:t>3</a:t>
            </a:r>
            <a:r>
              <a:rPr lang="pt-BR" sz="1800" b="1" dirty="0"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rPr>
              <a:t>/s, junto à captação do município de Valinhos, no rio Atibaia.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116013" y="1700213"/>
          <a:ext cx="6223000" cy="22558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09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715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003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50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267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Bacia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Ponto de Controle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Estado de Alerta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Estado de Restrição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8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I - Alto Atibaia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</a:rPr>
                        <a:t>Captação de Valinhos</a:t>
                      </a:r>
                      <a:r>
                        <a:rPr lang="pt-BR" sz="1200" dirty="0">
                          <a:effectLst/>
                        </a:rPr>
                        <a:t>, no rio Atibaia (Posto DAEE 3D-007T)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 a 5 m</a:t>
                      </a:r>
                      <a:r>
                        <a:rPr lang="pt-BR" sz="1200" baseline="30000">
                          <a:effectLst/>
                        </a:rPr>
                        <a:t>3</a:t>
                      </a:r>
                      <a:r>
                        <a:rPr lang="pt-BR" sz="1200">
                          <a:effectLst/>
                        </a:rPr>
                        <a:t>/s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≤ 4 m</a:t>
                      </a:r>
                      <a:r>
                        <a:rPr lang="pt-BR" sz="1200" baseline="30000">
                          <a:effectLst/>
                        </a:rPr>
                        <a:t>3</a:t>
                      </a:r>
                      <a:r>
                        <a:rPr lang="pt-BR" sz="1200">
                          <a:effectLst/>
                        </a:rPr>
                        <a:t>/s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8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II - Baixo Atibaia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</a:rPr>
                        <a:t>Acima de Paulínia</a:t>
                      </a:r>
                      <a:r>
                        <a:rPr lang="pt-BR" sz="1200" dirty="0">
                          <a:effectLst/>
                        </a:rPr>
                        <a:t>, no rio Atibaia (Posto DAEE 4D-009RT)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3,5 a 5 m</a:t>
                      </a:r>
                      <a:r>
                        <a:rPr lang="pt-BR" sz="1200" baseline="30000">
                          <a:effectLst/>
                        </a:rPr>
                        <a:t>3</a:t>
                      </a:r>
                      <a:r>
                        <a:rPr lang="pt-BR" sz="1200">
                          <a:effectLst/>
                        </a:rPr>
                        <a:t>/s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≤ 3,5 m</a:t>
                      </a:r>
                      <a:r>
                        <a:rPr lang="pt-BR" sz="1200" baseline="30000">
                          <a:effectLst/>
                        </a:rPr>
                        <a:t>3</a:t>
                      </a:r>
                      <a:r>
                        <a:rPr lang="pt-BR" sz="1200">
                          <a:effectLst/>
                        </a:rPr>
                        <a:t>/s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58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III - Camanducaia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Dal Bo, no rio Camanducaia (Posto DAEE 3D-001T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1,5 a 2 m</a:t>
                      </a:r>
                      <a:r>
                        <a:rPr lang="pt-BR" sz="1200" baseline="30000">
                          <a:effectLst/>
                        </a:rPr>
                        <a:t>3</a:t>
                      </a:r>
                      <a:r>
                        <a:rPr lang="pt-BR" sz="1200">
                          <a:effectLst/>
                        </a:rPr>
                        <a:t>/s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≤ 1,5 m</a:t>
                      </a:r>
                      <a:r>
                        <a:rPr lang="pt-BR" sz="1200" baseline="30000">
                          <a:effectLst/>
                        </a:rPr>
                        <a:t>3</a:t>
                      </a:r>
                      <a:r>
                        <a:rPr lang="pt-BR" sz="1200">
                          <a:effectLst/>
                        </a:rPr>
                        <a:t>/s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58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IV - Jaguari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Foz, no rio Jaguari (Posto DAEE 4D-013T)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 a 5 m</a:t>
                      </a:r>
                      <a:r>
                        <a:rPr lang="pt-BR" sz="1200" baseline="30000">
                          <a:effectLst/>
                        </a:rPr>
                        <a:t>3</a:t>
                      </a:r>
                      <a:r>
                        <a:rPr lang="pt-BR" sz="1200">
                          <a:effectLst/>
                        </a:rPr>
                        <a:t>/s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≤ 2 m</a:t>
                      </a:r>
                      <a:r>
                        <a:rPr lang="pt-BR" sz="1200" baseline="30000">
                          <a:effectLst/>
                        </a:rPr>
                        <a:t>3</a:t>
                      </a:r>
                      <a:r>
                        <a:rPr lang="pt-BR" sz="1200">
                          <a:effectLst/>
                        </a:rPr>
                        <a:t>/s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58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V - Montante Cantareira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Pires, no rio Jaguari (Posto ANA 62590000)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 a 4 m</a:t>
                      </a:r>
                      <a:r>
                        <a:rPr lang="pt-BR" sz="1200" baseline="30000">
                          <a:effectLst/>
                        </a:rPr>
                        <a:t>3</a:t>
                      </a:r>
                      <a:r>
                        <a:rPr lang="pt-BR" sz="1200">
                          <a:effectLst/>
                        </a:rPr>
                        <a:t>/s</a:t>
                      </a:r>
                      <a:endParaRPr lang="pt-B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≤ 2 m</a:t>
                      </a:r>
                      <a:r>
                        <a:rPr lang="pt-BR" sz="1200" baseline="30000" dirty="0">
                          <a:effectLst/>
                        </a:rPr>
                        <a:t>3</a:t>
                      </a:r>
                      <a:r>
                        <a:rPr lang="pt-BR" sz="1200" dirty="0">
                          <a:effectLst/>
                        </a:rPr>
                        <a:t>/s</a:t>
                      </a:r>
                      <a:endParaRPr lang="pt-B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6906" name="Picture 2" descr="C:\Users\1115065\Pictures\LOGO CAMPINA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8238" y="6111875"/>
            <a:ext cx="15478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116013" y="2492896"/>
            <a:ext cx="6223000" cy="3600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7952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Volume Equivalente do Sistema Cantareira</a:t>
            </a:r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89" t="25713" r="24971" b="11342"/>
          <a:stretch/>
        </p:blipFill>
        <p:spPr>
          <a:xfrm>
            <a:off x="755576" y="1196752"/>
            <a:ext cx="784887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6835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Volume Equivalente do Sistema Cantareira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131" y="1600200"/>
            <a:ext cx="726173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393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Volume Equivalente do Sistema Cantareira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8944" y="1600200"/>
            <a:ext cx="7246112" cy="4525963"/>
          </a:xfrm>
          <a:prstGeom prst="rect">
            <a:avLst/>
          </a:prstGeom>
        </p:spPr>
      </p:pic>
      <p:sp>
        <p:nvSpPr>
          <p:cNvPr id="7" name="Texto explicativo em elipse 6"/>
          <p:cNvSpPr/>
          <p:nvPr/>
        </p:nvSpPr>
        <p:spPr>
          <a:xfrm>
            <a:off x="2411760" y="1988840"/>
            <a:ext cx="4831308" cy="1152128"/>
          </a:xfrm>
          <a:prstGeom prst="wedgeEllipseCallout">
            <a:avLst>
              <a:gd name="adj1" fmla="val -2136"/>
              <a:gd name="adj2" fmla="val 143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ln>
                  <a:solidFill>
                    <a:srgbClr val="FFFF00"/>
                  </a:solidFill>
                </a:ln>
              </a:rPr>
              <a:t>9 Ocorrências de Estado de Alerta</a:t>
            </a:r>
          </a:p>
          <a:p>
            <a:pPr algn="ctr"/>
            <a:r>
              <a:rPr lang="pt-BR" sz="1600" dirty="0">
                <a:ln>
                  <a:solidFill>
                    <a:srgbClr val="FFFF00"/>
                  </a:solidFill>
                </a:ln>
              </a:rPr>
              <a:t>1 Ocorrência de Estado de Emergência</a:t>
            </a:r>
          </a:p>
        </p:txBody>
      </p:sp>
    </p:spTree>
    <p:extLst>
      <p:ext uri="{BB962C8B-B14F-4D97-AF65-F5344CB8AC3E}">
        <p14:creationId xmlns:p14="http://schemas.microsoft.com/office/powerpoint/2010/main" xmlns="" val="246233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Volume Equivalente do Sistema Cantareira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0224" y="1600200"/>
            <a:ext cx="726355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42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Volume Equivalente do Sistema Cantareira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0224" y="1600200"/>
            <a:ext cx="7263551" cy="4525963"/>
          </a:xfrm>
          <a:prstGeom prst="rect">
            <a:avLst/>
          </a:prstGeom>
        </p:spPr>
      </p:pic>
      <p:sp>
        <p:nvSpPr>
          <p:cNvPr id="7" name="Texto explicativo em elipse 6"/>
          <p:cNvSpPr/>
          <p:nvPr/>
        </p:nvSpPr>
        <p:spPr>
          <a:xfrm>
            <a:off x="4355976" y="1844824"/>
            <a:ext cx="2887092" cy="1296144"/>
          </a:xfrm>
          <a:prstGeom prst="wedgeEllipseCallout">
            <a:avLst>
              <a:gd name="adj1" fmla="val 62875"/>
              <a:gd name="adj2" fmla="val 9396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ln>
                  <a:solidFill>
                    <a:srgbClr val="FFFF00"/>
                  </a:solidFill>
                </a:ln>
              </a:rPr>
              <a:t>31/12/2015</a:t>
            </a:r>
          </a:p>
          <a:p>
            <a:pPr algn="ctr"/>
            <a:r>
              <a:rPr lang="pt-BR" sz="1600" dirty="0" err="1">
                <a:ln>
                  <a:solidFill>
                    <a:srgbClr val="FFFF00"/>
                  </a:solidFill>
                </a:ln>
              </a:rPr>
              <a:t>Q</a:t>
            </a:r>
            <a:r>
              <a:rPr lang="pt-BR" sz="1600" baseline="-25000" dirty="0" err="1">
                <a:ln>
                  <a:solidFill>
                    <a:srgbClr val="FFFF00"/>
                  </a:solidFill>
                </a:ln>
              </a:rPr>
              <a:t>nat</a:t>
            </a:r>
            <a:r>
              <a:rPr lang="pt-BR" sz="1600" dirty="0">
                <a:ln>
                  <a:solidFill>
                    <a:srgbClr val="FFFF00"/>
                  </a:solidFill>
                </a:ln>
              </a:rPr>
              <a:t> = 52,19 m</a:t>
            </a:r>
            <a:r>
              <a:rPr lang="pt-BR" sz="1600" baseline="30000" dirty="0">
                <a:ln>
                  <a:solidFill>
                    <a:srgbClr val="FFFF00"/>
                  </a:solidFill>
                </a:ln>
              </a:rPr>
              <a:t>3</a:t>
            </a:r>
            <a:r>
              <a:rPr lang="pt-BR" sz="1600" dirty="0">
                <a:ln>
                  <a:solidFill>
                    <a:srgbClr val="FFFF00"/>
                  </a:solidFill>
                </a:ln>
              </a:rPr>
              <a:t>/s</a:t>
            </a:r>
          </a:p>
          <a:p>
            <a:pPr algn="ctr"/>
            <a:r>
              <a:rPr lang="pt-BR" sz="1600" dirty="0">
                <a:ln>
                  <a:solidFill>
                    <a:srgbClr val="FFFF00"/>
                  </a:solidFill>
                </a:ln>
              </a:rPr>
              <a:t>Q </a:t>
            </a:r>
            <a:r>
              <a:rPr lang="pt-BR" sz="1600" baseline="-25000" dirty="0">
                <a:ln>
                  <a:solidFill>
                    <a:srgbClr val="FFFF00"/>
                  </a:solidFill>
                </a:ln>
              </a:rPr>
              <a:t>PCJ </a:t>
            </a:r>
            <a:r>
              <a:rPr lang="pt-BR" sz="1600" dirty="0">
                <a:ln>
                  <a:solidFill>
                    <a:srgbClr val="FFFF00"/>
                  </a:solidFill>
                </a:ln>
              </a:rPr>
              <a:t>= 0,45 m</a:t>
            </a:r>
            <a:r>
              <a:rPr lang="pt-BR" sz="1600" baseline="30000" dirty="0">
                <a:ln>
                  <a:solidFill>
                    <a:srgbClr val="FFFF00"/>
                  </a:solidFill>
                </a:ln>
              </a:rPr>
              <a:t>3</a:t>
            </a:r>
            <a:r>
              <a:rPr lang="pt-BR" sz="1600" dirty="0">
                <a:ln>
                  <a:solidFill>
                    <a:srgbClr val="FFFF00"/>
                  </a:solidFill>
                </a:ln>
              </a:rPr>
              <a:t>/s</a:t>
            </a:r>
          </a:p>
          <a:p>
            <a:pPr algn="ctr"/>
            <a:r>
              <a:rPr lang="pt-BR" sz="1600" dirty="0">
                <a:ln>
                  <a:solidFill>
                    <a:srgbClr val="FFFF00"/>
                  </a:solidFill>
                </a:ln>
              </a:rPr>
              <a:t>Q </a:t>
            </a:r>
            <a:r>
              <a:rPr lang="pt-BR" sz="1600" baseline="-25000" dirty="0">
                <a:ln>
                  <a:solidFill>
                    <a:srgbClr val="FFFF00"/>
                  </a:solidFill>
                </a:ln>
              </a:rPr>
              <a:t>AT</a:t>
            </a:r>
            <a:r>
              <a:rPr lang="pt-BR" sz="1600" dirty="0">
                <a:ln>
                  <a:solidFill>
                    <a:srgbClr val="FFFF00"/>
                  </a:solidFill>
                </a:ln>
              </a:rPr>
              <a:t> = 10,5 m</a:t>
            </a:r>
            <a:r>
              <a:rPr lang="pt-BR" sz="1600" baseline="30000" dirty="0">
                <a:ln>
                  <a:solidFill>
                    <a:srgbClr val="FFFF00"/>
                  </a:solidFill>
                </a:ln>
              </a:rPr>
              <a:t>3</a:t>
            </a:r>
            <a:r>
              <a:rPr lang="pt-BR" sz="1600" dirty="0">
                <a:ln>
                  <a:solidFill>
                    <a:srgbClr val="FFFF00"/>
                  </a:solidFill>
                </a:ln>
              </a:rPr>
              <a:t>/s</a:t>
            </a:r>
          </a:p>
          <a:p>
            <a:pPr algn="ctr"/>
            <a:r>
              <a:rPr lang="pt-BR" sz="1600" dirty="0">
                <a:ln>
                  <a:solidFill>
                    <a:srgbClr val="FFFF00"/>
                  </a:solidFill>
                </a:ln>
              </a:rPr>
              <a:t>29,50 %</a:t>
            </a:r>
          </a:p>
        </p:txBody>
      </p:sp>
    </p:spTree>
    <p:extLst>
      <p:ext uri="{BB962C8B-B14F-4D97-AF65-F5344CB8AC3E}">
        <p14:creationId xmlns:p14="http://schemas.microsoft.com/office/powerpoint/2010/main" xmlns="" val="11086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Link no Site da SANASA</a:t>
            </a:r>
          </a:p>
        </p:txBody>
      </p:sp>
      <p:sp>
        <p:nvSpPr>
          <p:cNvPr id="6" name="Retângulo com Canto Diagonal Aparado 5"/>
          <p:cNvSpPr/>
          <p:nvPr/>
        </p:nvSpPr>
        <p:spPr>
          <a:xfrm>
            <a:off x="1331640" y="2780928"/>
            <a:ext cx="6336704" cy="1512168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b="1" dirty="0"/>
              <a:t>Inserido </a:t>
            </a:r>
            <a:r>
              <a:rPr lang="pt-BR" b="1" i="1" dirty="0"/>
              <a:t>link</a:t>
            </a:r>
            <a:r>
              <a:rPr lang="pt-BR" b="1" dirty="0"/>
              <a:t> com as informações no </a:t>
            </a:r>
            <a:r>
              <a:rPr lang="pt-BR" b="1" i="1" dirty="0"/>
              <a:t>site</a:t>
            </a:r>
            <a:r>
              <a:rPr lang="pt-BR" b="1" dirty="0"/>
              <a:t> da SANASA</a:t>
            </a:r>
          </a:p>
        </p:txBody>
      </p:sp>
    </p:spTree>
    <p:extLst>
      <p:ext uri="{BB962C8B-B14F-4D97-AF65-F5344CB8AC3E}">
        <p14:creationId xmlns:p14="http://schemas.microsoft.com/office/powerpoint/2010/main" xmlns="" val="1635033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84784"/>
            <a:ext cx="8192910" cy="4824536"/>
          </a:xfrm>
          <a:prstGeom prst="rect">
            <a:avLst/>
          </a:prstGeom>
        </p:spPr>
      </p:pic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Regras de Segurança Hídrica</a:t>
            </a:r>
          </a:p>
        </p:txBody>
      </p:sp>
      <p:sp>
        <p:nvSpPr>
          <p:cNvPr id="5" name="Seta para a direita 4">
            <a:hlinkClick r:id="rId3" action="ppaction://hlinksldjump"/>
          </p:cNvPr>
          <p:cNvSpPr/>
          <p:nvPr/>
        </p:nvSpPr>
        <p:spPr>
          <a:xfrm flipH="1">
            <a:off x="7812360" y="6309320"/>
            <a:ext cx="87086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99741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CaixaDeTexto 9"/>
          <p:cNvSpPr txBox="1">
            <a:spLocks noChangeArrowheads="1"/>
          </p:cNvSpPr>
          <p:nvPr/>
        </p:nvSpPr>
        <p:spPr bwMode="auto">
          <a:xfrm>
            <a:off x="-180975" y="908050"/>
            <a:ext cx="87137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t-BR" altLang="pt-BR" b="1">
                <a:solidFill>
                  <a:srgbClr val="002060"/>
                </a:solidFill>
                <a:latin typeface="Arial" panose="020B0604020202020204" pitchFamily="34" charset="0"/>
              </a:rPr>
              <a:t>	COMPORTAMENTO DOS VOLUMES</a:t>
            </a:r>
            <a:endParaRPr lang="pt-BR" altLang="pt-BR" sz="1400" b="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3251" name="CaixaDeTexto 4"/>
          <p:cNvSpPr txBox="1">
            <a:spLocks noChangeArrowheads="1"/>
          </p:cNvSpPr>
          <p:nvPr/>
        </p:nvSpPr>
        <p:spPr bwMode="auto">
          <a:xfrm>
            <a:off x="2286000" y="5929313"/>
            <a:ext cx="5143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1600" b="1" i="1">
                <a:solidFill>
                  <a:srgbClr val="FF0000"/>
                </a:solidFill>
                <a:latin typeface="Arial" panose="020B0604020202020204" pitchFamily="34" charset="0"/>
              </a:rPr>
              <a:t>OUTORGA EXCEDIDA A PARTIR DE 2006</a:t>
            </a:r>
          </a:p>
        </p:txBody>
      </p:sp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77" t="25661" r="23444" b="32800"/>
          <a:stretch>
            <a:fillRect/>
          </a:stretch>
        </p:blipFill>
        <p:spPr bwMode="auto">
          <a:xfrm>
            <a:off x="250825" y="1598613"/>
            <a:ext cx="8569325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4"/>
          <p:cNvSpPr txBox="1">
            <a:spLocks noChangeArrowheads="1"/>
          </p:cNvSpPr>
          <p:nvPr/>
        </p:nvSpPr>
        <p:spPr bwMode="auto">
          <a:xfrm>
            <a:off x="250825" y="265113"/>
            <a:ext cx="7345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chemeClr val="bg1"/>
                </a:solidFill>
                <a:latin typeface="Arial" panose="020B0604020202020204" pitchFamily="34" charset="0"/>
              </a:rPr>
              <a:t>Simulação sem Programa de Redução de Perdas</a:t>
            </a:r>
          </a:p>
        </p:txBody>
      </p:sp>
    </p:spTree>
    <p:extLst>
      <p:ext uri="{BB962C8B-B14F-4D97-AF65-F5344CB8AC3E}">
        <p14:creationId xmlns:p14="http://schemas.microsoft.com/office/powerpoint/2010/main" xmlns="" val="149277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9599" t="16531" r="10153" b="12593"/>
          <a:stretch/>
        </p:blipFill>
        <p:spPr>
          <a:xfrm>
            <a:off x="251520" y="1052736"/>
            <a:ext cx="8568952" cy="5112568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Domicílios com acesso a água potável (%)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627784" y="5085184"/>
            <a:ext cx="4176464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altLang="pt-BR" sz="1600" b="1" dirty="0">
                <a:solidFill>
                  <a:schemeClr val="tx2"/>
                </a:solidFill>
                <a:latin typeface="Bodoni MT Black" panose="02070A03080606020203" pitchFamily="18" charset="0"/>
              </a:rPr>
              <a:t>768 milhões de pessoas no mundo não tem acesso a fonte segura de água </a:t>
            </a:r>
            <a:r>
              <a:rPr lang="pt-BR" altLang="pt-BR" sz="1400" b="1" dirty="0">
                <a:solidFill>
                  <a:schemeClr val="tx2"/>
                </a:solidFill>
                <a:latin typeface="Bodoni MT Black" panose="02070A03080606020203" pitchFamily="18" charset="0"/>
              </a:rPr>
              <a:t>(ONU, 2014)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23850" y="6364288"/>
            <a:ext cx="42481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400" dirty="0">
                <a:solidFill>
                  <a:schemeClr val="tx2"/>
                </a:solidFill>
                <a:latin typeface="Arial" panose="020B0604020202020204" pitchFamily="34" charset="0"/>
              </a:rPr>
              <a:t>Fonte: Atlas Geográfico Escolar – IBGE, 2012</a:t>
            </a:r>
          </a:p>
        </p:txBody>
      </p:sp>
    </p:spTree>
    <p:extLst>
      <p:ext uri="{BB962C8B-B14F-4D97-AF65-F5344CB8AC3E}">
        <p14:creationId xmlns:p14="http://schemas.microsoft.com/office/powerpoint/2010/main" xmlns="" val="201017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aixaDeTexto 9"/>
          <p:cNvSpPr txBox="1">
            <a:spLocks noChangeArrowheads="1"/>
          </p:cNvSpPr>
          <p:nvPr/>
        </p:nvSpPr>
        <p:spPr bwMode="auto">
          <a:xfrm>
            <a:off x="-180975" y="908050"/>
            <a:ext cx="87137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t-BR" altLang="pt-BR" b="1">
                <a:solidFill>
                  <a:srgbClr val="002060"/>
                </a:solidFill>
                <a:latin typeface="Arial" panose="020B0604020202020204" pitchFamily="34" charset="0"/>
              </a:rPr>
              <a:t>	COMPORTAMENTO DOS VOLUMES</a:t>
            </a:r>
            <a:endParaRPr lang="pt-BR" altLang="pt-BR" sz="1400" b="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5299" name="CaixaDeTexto 4"/>
          <p:cNvSpPr txBox="1">
            <a:spLocks noChangeArrowheads="1"/>
          </p:cNvSpPr>
          <p:nvPr/>
        </p:nvSpPr>
        <p:spPr bwMode="auto">
          <a:xfrm>
            <a:off x="1403350" y="6108700"/>
            <a:ext cx="684053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1600" b="1" i="1">
                <a:solidFill>
                  <a:srgbClr val="002060"/>
                </a:solidFill>
                <a:latin typeface="Arial" panose="020B0604020202020204" pitchFamily="34" charset="0"/>
              </a:rPr>
              <a:t>RENOVAÇÃO DE OUTORGA: 1997 – 2008 – 2018</a:t>
            </a: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3" t="38367" r="21770" b="12451"/>
          <a:stretch>
            <a:fillRect/>
          </a:stretch>
        </p:blipFill>
        <p:spPr bwMode="auto">
          <a:xfrm>
            <a:off x="334963" y="1604963"/>
            <a:ext cx="8532812" cy="450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4"/>
          <p:cNvSpPr txBox="1">
            <a:spLocks noChangeArrowheads="1"/>
          </p:cNvSpPr>
          <p:nvPr/>
        </p:nvSpPr>
        <p:spPr bwMode="auto">
          <a:xfrm>
            <a:off x="250825" y="265113"/>
            <a:ext cx="7345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chemeClr val="bg1"/>
                </a:solidFill>
                <a:latin typeface="Arial" panose="020B0604020202020204" pitchFamily="34" charset="0"/>
              </a:rPr>
              <a:t>Resultado com redução de perdas</a:t>
            </a:r>
          </a:p>
        </p:txBody>
      </p:sp>
    </p:spTree>
    <p:extLst>
      <p:ext uri="{BB962C8B-B14F-4D97-AF65-F5344CB8AC3E}">
        <p14:creationId xmlns:p14="http://schemas.microsoft.com/office/powerpoint/2010/main" xmlns="" val="116039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250825" y="265113"/>
            <a:ext cx="73453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200" b="1" dirty="0">
                <a:solidFill>
                  <a:schemeClr val="bg1"/>
                </a:solidFill>
                <a:latin typeface="Arial" panose="020B0604020202020204" pitchFamily="34" charset="0"/>
              </a:rPr>
              <a:t>Evolução do Índice de Perdas na Distribuição - IPD</a:t>
            </a: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/>
          </p:nvPr>
        </p:nvGraphicFramePr>
        <p:xfrm>
          <a:off x="0" y="968374"/>
          <a:ext cx="8998744" cy="5124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1" name="Conector reto 10"/>
          <p:cNvCxnSpPr/>
          <p:nvPr/>
        </p:nvCxnSpPr>
        <p:spPr>
          <a:xfrm flipV="1">
            <a:off x="3059832" y="1484563"/>
            <a:ext cx="4669" cy="367262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aixaDeTexto 8"/>
          <p:cNvSpPr txBox="1"/>
          <p:nvPr/>
        </p:nvSpPr>
        <p:spPr>
          <a:xfrm rot="1891722">
            <a:off x="7483002" y="1346865"/>
            <a:ext cx="1258343" cy="472575"/>
          </a:xfrm>
          <a:prstGeom prst="rect">
            <a:avLst/>
          </a:prstGeom>
          <a:solidFill>
            <a:srgbClr val="FFFF99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/>
              <a:t>IPD = 21%</a:t>
            </a:r>
          </a:p>
          <a:p>
            <a:pPr algn="ctr"/>
            <a:r>
              <a:rPr lang="pt-BR" sz="1100" b="1" dirty="0"/>
              <a:t>(2015 - até out)</a:t>
            </a:r>
          </a:p>
        </p:txBody>
      </p:sp>
      <p:sp>
        <p:nvSpPr>
          <p:cNvPr id="7" name="Texto explicativo retangular com cantos arredondados 6"/>
          <p:cNvSpPr/>
          <p:nvPr/>
        </p:nvSpPr>
        <p:spPr>
          <a:xfrm>
            <a:off x="3491880" y="4005064"/>
            <a:ext cx="1441450" cy="576263"/>
          </a:xfrm>
          <a:prstGeom prst="wedgeRoundRectCallout">
            <a:avLst>
              <a:gd name="adj1" fmla="val -77520"/>
              <a:gd name="adj2" fmla="val 14636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b="1" dirty="0">
                <a:solidFill>
                  <a:schemeClr val="accent3">
                    <a:lumMod val="50000"/>
                  </a:schemeClr>
                </a:solidFill>
              </a:rPr>
              <a:t>Início do Programa de Redução de Perdas</a:t>
            </a:r>
          </a:p>
        </p:txBody>
      </p:sp>
    </p:spTree>
    <p:extLst>
      <p:ext uri="{BB962C8B-B14F-4D97-AF65-F5344CB8AC3E}">
        <p14:creationId xmlns:p14="http://schemas.microsoft.com/office/powerpoint/2010/main" xmlns="" val="100179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214282" y="269875"/>
            <a:ext cx="78581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eaLnBrk="1" hangingPunct="1"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cs typeface="Arial" pitchFamily="34" charset="0"/>
              </a:defRPr>
            </a:lvl2pPr>
            <a:lvl3pPr marL="1143000" indent="-228600" eaLnBrk="0" hangingPunct="0">
              <a:defRPr>
                <a:cs typeface="Arial" pitchFamily="34" charset="0"/>
              </a:defRPr>
            </a:lvl3pPr>
            <a:lvl4pPr marL="1600200" indent="-228600" eaLnBrk="0" hangingPunct="0">
              <a:defRPr>
                <a:cs typeface="Arial" pitchFamily="34" charset="0"/>
              </a:defRPr>
            </a:lvl4pPr>
            <a:lvl5pPr marL="2057400" indent="-228600" eaLnBrk="0" hangingPunct="0">
              <a:defRPr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9pPr>
          </a:lstStyle>
          <a:p>
            <a:r>
              <a:rPr lang="pt-BR" dirty="0"/>
              <a:t>Conclusão 2014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1406" y="1142984"/>
            <a:ext cx="8749066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19113" indent="-358775" algn="just">
              <a:spcAft>
                <a:spcPts val="1200"/>
              </a:spcAft>
              <a:buSzPct val="90000"/>
              <a:buFont typeface="Wingdings" pitchFamily="2" charset="2"/>
              <a:buChar char="ü"/>
              <a:tabLst>
                <a:tab pos="1074738" algn="l"/>
              </a:tabLst>
            </a:pPr>
            <a:r>
              <a:rPr lang="pt-BR" alt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Como as perdas foram reduzidas, a economia obtida equivale a uma vazão produzida de 960</a:t>
            </a:r>
            <a:r>
              <a:rPr lang="pt-BR" alt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BR" alt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litros/s.</a:t>
            </a:r>
          </a:p>
          <a:p>
            <a:pPr marL="519113" indent="-358775" algn="just">
              <a:spcAft>
                <a:spcPts val="1200"/>
              </a:spcAft>
              <a:buSzPct val="90000"/>
              <a:buFont typeface="Wingdings" pitchFamily="2" charset="2"/>
              <a:buChar char="ü"/>
              <a:tabLst>
                <a:tab pos="1074738" algn="l"/>
              </a:tabLst>
            </a:pPr>
            <a:r>
              <a:rPr lang="pt-BR" alt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 volume de água economizado é o suficiente para abastecer uma população de 435.000 habitantes, por 1 ano, que corresponde a 40% da população atual.</a:t>
            </a:r>
          </a:p>
          <a:p>
            <a:pPr marL="617538" indent="-457200" algn="just">
              <a:spcAft>
                <a:spcPts val="1200"/>
              </a:spcAft>
              <a:buSzPct val="90000"/>
              <a:buFont typeface="Wingdings" panose="05000000000000000000" pitchFamily="2" charset="2"/>
              <a:buChar char="ü"/>
              <a:tabLst>
                <a:tab pos="1074738" algn="l"/>
              </a:tabLst>
            </a:pPr>
            <a:r>
              <a:rPr lang="pt-BR" alt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Preocupação em manter os limites de pressão das zonas altas e baixas do sistema de distribuição: </a:t>
            </a:r>
          </a:p>
          <a:p>
            <a:pPr marL="1074738" lvl="1" indent="-457200" algn="just">
              <a:spcAft>
                <a:spcPts val="1200"/>
              </a:spcAft>
              <a:buSzPct val="90000"/>
              <a:buFont typeface="Wingdings" panose="05000000000000000000" pitchFamily="2" charset="2"/>
              <a:buChar char="v"/>
              <a:tabLst>
                <a:tab pos="1074738" algn="l"/>
              </a:tabLst>
            </a:pPr>
            <a:r>
              <a:rPr lang="pt-BR" alt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Estática máxima de 50 </a:t>
            </a:r>
            <a:r>
              <a:rPr lang="pt-BR" altLang="pt-BR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mca</a:t>
            </a:r>
            <a:r>
              <a:rPr lang="pt-BR" alt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marL="1074738" lvl="1" indent="-457200" algn="just">
              <a:spcAft>
                <a:spcPts val="1200"/>
              </a:spcAft>
              <a:buSzPct val="90000"/>
              <a:buFont typeface="Wingdings" panose="05000000000000000000" pitchFamily="2" charset="2"/>
              <a:buChar char="v"/>
              <a:tabLst>
                <a:tab pos="1074738" algn="l"/>
              </a:tabLst>
            </a:pPr>
            <a:r>
              <a:rPr lang="pt-BR" alt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Dinâmica mínima de 10 </a:t>
            </a:r>
            <a:r>
              <a:rPr lang="pt-BR" altLang="pt-BR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mca</a:t>
            </a:r>
            <a:r>
              <a:rPr lang="pt-BR" alt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marL="519113" indent="-358775" algn="just">
              <a:spcAft>
                <a:spcPts val="1200"/>
              </a:spcAft>
              <a:buSzPct val="90000"/>
              <a:buFont typeface="Wingdings" pitchFamily="2" charset="2"/>
              <a:buChar char="ü"/>
              <a:tabLst>
                <a:tab pos="1074738" algn="l"/>
              </a:tabLst>
            </a:pPr>
            <a:endParaRPr lang="pt-BR" altLang="pt-BR" sz="24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097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285720" y="1124744"/>
            <a:ext cx="8501122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03238" indent="-342900" algn="just">
              <a:spcAft>
                <a:spcPts val="1200"/>
              </a:spcAft>
              <a:buSzPct val="90000"/>
              <a:buFont typeface="Arial" panose="020B0604020202020204" pitchFamily="34" charset="0"/>
              <a:buChar char="•"/>
              <a:tabLst>
                <a:tab pos="1074738" algn="l"/>
              </a:tabLst>
            </a:pPr>
            <a:r>
              <a:rPr lang="pt-BR" sz="2000" b="1" dirty="0">
                <a:solidFill>
                  <a:srgbClr val="000066"/>
                </a:solidFill>
              </a:rPr>
              <a:t>SUBSTITUIÇÃO DE REDES DE CIMENTO AMIANTO  E RAMAIS DE FERRO GALVANIZADO PARA PEAD E READEQUAÇÃO DE HIDROMETROS</a:t>
            </a:r>
          </a:p>
          <a:p>
            <a:pPr marL="1079500" lvl="2" indent="-269875" algn="just">
              <a:spcAft>
                <a:spcPts val="1200"/>
              </a:spcAft>
              <a:buSzPct val="90000"/>
              <a:buFont typeface="Wingdings" pitchFamily="2" charset="2"/>
              <a:buChar char="ü"/>
              <a:tabLst>
                <a:tab pos="1074738" algn="l"/>
              </a:tabLst>
            </a:pPr>
            <a:r>
              <a:rPr lang="pt-BR" sz="2000" b="1" dirty="0">
                <a:solidFill>
                  <a:srgbClr val="000066"/>
                </a:solidFill>
              </a:rPr>
              <a:t>5% das redes substituídas com readequação dos hidrômetros, até 2014 = 214,5 km.</a:t>
            </a:r>
          </a:p>
          <a:p>
            <a:pPr marL="1079500" lvl="2" indent="-269875" algn="just">
              <a:spcAft>
                <a:spcPts val="1200"/>
              </a:spcAft>
              <a:buSzPct val="90000"/>
              <a:buFont typeface="Wingdings" pitchFamily="2" charset="2"/>
              <a:buChar char="ü"/>
              <a:tabLst>
                <a:tab pos="1074738" algn="l"/>
              </a:tabLst>
            </a:pPr>
            <a:r>
              <a:rPr lang="pt-BR" sz="2000" b="1" dirty="0">
                <a:solidFill>
                  <a:srgbClr val="000066"/>
                </a:solidFill>
              </a:rPr>
              <a:t>25% das redes de água ainda existentes (1.129 km), instaladas nas décadas de 60 e 70 (mais de 40 anos em operação), com ramais em ferro galvanizado.</a:t>
            </a:r>
          </a:p>
          <a:p>
            <a:pPr marL="1079500" lvl="2" indent="-269875" algn="just">
              <a:spcAft>
                <a:spcPts val="1200"/>
              </a:spcAft>
              <a:buSzPct val="90000"/>
              <a:buFont typeface="Wingdings" pitchFamily="2" charset="2"/>
              <a:buChar char="ü"/>
              <a:tabLst>
                <a:tab pos="1074738" algn="l"/>
              </a:tabLst>
            </a:pPr>
            <a:r>
              <a:rPr lang="pt-BR" sz="2000" b="1" dirty="0">
                <a:solidFill>
                  <a:srgbClr val="000066"/>
                </a:solidFill>
              </a:rPr>
              <a:t>74,7 km de redes em execução em 2015, com recurso financiado, próprio e a fundo perdido: </a:t>
            </a:r>
            <a:r>
              <a:rPr lang="pt-BR" dirty="0">
                <a:solidFill>
                  <a:srgbClr val="000066"/>
                </a:solidFill>
              </a:rPr>
              <a:t>Jardim dos Oliveiras; Vila Carminha; Jardim Paulistano; Jardim Primavera; Jardim Planalto; Nova Campinas; Jardim Flamboyant; Vila Paraiso; Parque São Quirino; Vila Nova e </a:t>
            </a:r>
            <a:r>
              <a:rPr lang="pt-BR" dirty="0" err="1">
                <a:solidFill>
                  <a:srgbClr val="000066"/>
                </a:solidFill>
              </a:rPr>
              <a:t>Palo</a:t>
            </a:r>
            <a:r>
              <a:rPr lang="pt-BR" dirty="0">
                <a:solidFill>
                  <a:srgbClr val="000066"/>
                </a:solidFill>
              </a:rPr>
              <a:t> Alto.</a:t>
            </a:r>
          </a:p>
          <a:p>
            <a:pPr marL="1079500" lvl="2" indent="-269875" algn="just">
              <a:spcAft>
                <a:spcPts val="1200"/>
              </a:spcAft>
              <a:buSzPct val="90000"/>
              <a:buFont typeface="Wingdings" pitchFamily="2" charset="2"/>
              <a:buChar char="ü"/>
              <a:tabLst>
                <a:tab pos="1074738" algn="l"/>
              </a:tabLst>
            </a:pPr>
            <a:r>
              <a:rPr lang="pt-BR" sz="2000" b="1" dirty="0">
                <a:solidFill>
                  <a:srgbClr val="000066"/>
                </a:solidFill>
              </a:rPr>
              <a:t>Após a substituição de todas as redes de cimento amianto com readequação dos hidrômetros, a estimativa para as perdas na distribuição é de 15%  no sistema.</a:t>
            </a:r>
          </a:p>
        </p:txBody>
      </p:sp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285720" y="214290"/>
            <a:ext cx="748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eaLnBrk="1" hangingPunct="1"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cs typeface="Arial" pitchFamily="34" charset="0"/>
              </a:defRPr>
            </a:lvl2pPr>
            <a:lvl3pPr marL="1143000" indent="-228600" eaLnBrk="0" hangingPunct="0">
              <a:defRPr>
                <a:cs typeface="Arial" pitchFamily="34" charset="0"/>
              </a:defRPr>
            </a:lvl3pPr>
            <a:lvl4pPr marL="1600200" indent="-228600" eaLnBrk="0" hangingPunct="0">
              <a:defRPr>
                <a:cs typeface="Arial" pitchFamily="34" charset="0"/>
              </a:defRPr>
            </a:lvl4pPr>
            <a:lvl5pPr marL="2057400" indent="-228600" eaLnBrk="0" hangingPunct="0">
              <a:defRPr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9pPr>
          </a:lstStyle>
          <a:p>
            <a:r>
              <a:rPr lang="pt-BR" dirty="0"/>
              <a:t>Principais ações de redução de perdas de água</a:t>
            </a:r>
          </a:p>
        </p:txBody>
      </p:sp>
    </p:spTree>
    <p:extLst>
      <p:ext uri="{BB962C8B-B14F-4D97-AF65-F5344CB8AC3E}">
        <p14:creationId xmlns:p14="http://schemas.microsoft.com/office/powerpoint/2010/main" xmlns="" val="207955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556792"/>
            <a:ext cx="8784976" cy="3960440"/>
          </a:xfrm>
          <a:prstGeom prst="rect">
            <a:avLst/>
          </a:prstGeom>
        </p:spPr>
      </p:pic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251520" y="214290"/>
            <a:ext cx="72728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eaLnBrk="1" hangingPunct="1"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cs typeface="Arial" pitchFamily="34" charset="0"/>
              </a:defRPr>
            </a:lvl2pPr>
            <a:lvl3pPr marL="1143000" indent="-228600" eaLnBrk="0" hangingPunct="0">
              <a:defRPr>
                <a:cs typeface="Arial" pitchFamily="34" charset="0"/>
              </a:defRPr>
            </a:lvl3pPr>
            <a:lvl4pPr marL="1600200" indent="-228600" eaLnBrk="0" hangingPunct="0">
              <a:defRPr>
                <a:cs typeface="Arial" pitchFamily="34" charset="0"/>
              </a:defRPr>
            </a:lvl4pPr>
            <a:lvl5pPr marL="2057400" indent="-228600" eaLnBrk="0" hangingPunct="0">
              <a:defRPr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9pPr>
          </a:lstStyle>
          <a:p>
            <a:r>
              <a:rPr lang="pt-BR" dirty="0"/>
              <a:t>Resultados de substituições de redes e ligações</a:t>
            </a:r>
          </a:p>
        </p:txBody>
      </p:sp>
    </p:spTree>
    <p:extLst>
      <p:ext uri="{BB962C8B-B14F-4D97-AF65-F5344CB8AC3E}">
        <p14:creationId xmlns:p14="http://schemas.microsoft.com/office/powerpoint/2010/main" xmlns="" val="855035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1259632" y="764704"/>
            <a:ext cx="626469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t-BR" b="1" dirty="0">
                <a:solidFill>
                  <a:srgbClr val="002060"/>
                </a:solidFill>
                <a:latin typeface="Arial" charset="0"/>
              </a:rPr>
              <a:t>ROMPIMENTO DE REDES E RAMAIS – 2008 a 2011</a:t>
            </a:r>
            <a:endParaRPr lang="pt-BR" sz="14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69343" y="5157192"/>
            <a:ext cx="5291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i="1" dirty="0">
                <a:solidFill>
                  <a:srgbClr val="002060"/>
                </a:solidFill>
                <a:latin typeface="Arial" charset="0"/>
              </a:rPr>
              <a:t>CARACTERÍSTICAS SUBSETOR ZB ZONA SUL</a:t>
            </a:r>
          </a:p>
          <a:p>
            <a:pPr>
              <a:lnSpc>
                <a:spcPct val="150000"/>
              </a:lnSpc>
            </a:pPr>
            <a:r>
              <a:rPr lang="pt-BR" sz="1200" b="1" i="1" dirty="0">
                <a:solidFill>
                  <a:srgbClr val="002060"/>
                </a:solidFill>
                <a:latin typeface="Arial" charset="0"/>
              </a:rPr>
              <a:t>INFRAESTRUTURA DA DÉCADA DE 70</a:t>
            </a:r>
          </a:p>
          <a:p>
            <a:pPr>
              <a:lnSpc>
                <a:spcPct val="150000"/>
              </a:lnSpc>
            </a:pPr>
            <a:r>
              <a:rPr lang="pt-BR" sz="1200" b="1" i="1" dirty="0">
                <a:solidFill>
                  <a:srgbClr val="002060"/>
                </a:solidFill>
                <a:latin typeface="Arial" charset="0"/>
              </a:rPr>
              <a:t>REDES EM CIMENTO AMIANTO</a:t>
            </a:r>
          </a:p>
          <a:p>
            <a:pPr>
              <a:lnSpc>
                <a:spcPct val="150000"/>
              </a:lnSpc>
            </a:pPr>
            <a:r>
              <a:rPr lang="pt-BR" sz="1200" b="1" i="1" dirty="0">
                <a:solidFill>
                  <a:srgbClr val="002060"/>
                </a:solidFill>
                <a:latin typeface="Arial" charset="0"/>
              </a:rPr>
              <a:t>RAMAIS EM FERRO GALVANIZADO</a:t>
            </a:r>
          </a:p>
          <a:p>
            <a:pPr>
              <a:lnSpc>
                <a:spcPct val="150000"/>
              </a:lnSpc>
            </a:pPr>
            <a:r>
              <a:rPr lang="pt-BR" sz="1200" b="1" i="1" dirty="0">
                <a:solidFill>
                  <a:srgbClr val="002060"/>
                </a:solidFill>
                <a:latin typeface="Arial" charset="0"/>
              </a:rPr>
              <a:t>HIDRÔMETROS VELOCIMÉTRICOS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24" r="9236" b="5886"/>
          <a:stretch/>
        </p:blipFill>
        <p:spPr bwMode="auto">
          <a:xfrm>
            <a:off x="971600" y="1428736"/>
            <a:ext cx="6198814" cy="348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ruz 2"/>
          <p:cNvSpPr/>
          <p:nvPr/>
        </p:nvSpPr>
        <p:spPr>
          <a:xfrm>
            <a:off x="7556060" y="1930846"/>
            <a:ext cx="108012" cy="108012"/>
          </a:xfrm>
          <a:prstGeom prst="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669039" y="1772816"/>
            <a:ext cx="1295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ROMPIMENTO NA REDE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741047" y="2420888"/>
            <a:ext cx="1295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ROMPIMENTO NO RAMAL</a:t>
            </a:r>
          </a:p>
        </p:txBody>
      </p:sp>
      <p:sp>
        <p:nvSpPr>
          <p:cNvPr id="10" name="Cruz 9"/>
          <p:cNvSpPr/>
          <p:nvPr/>
        </p:nvSpPr>
        <p:spPr>
          <a:xfrm>
            <a:off x="7566553" y="2597596"/>
            <a:ext cx="118813" cy="108012"/>
          </a:xfrm>
          <a:prstGeom prst="pl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251520" y="269875"/>
            <a:ext cx="74338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eaLnBrk="1" hangingPunct="1"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cs typeface="Arial" pitchFamily="34" charset="0"/>
              </a:defRPr>
            </a:lvl2pPr>
            <a:lvl3pPr marL="1143000" indent="-228600" eaLnBrk="0" hangingPunct="0">
              <a:defRPr>
                <a:cs typeface="Arial" pitchFamily="34" charset="0"/>
              </a:defRPr>
            </a:lvl3pPr>
            <a:lvl4pPr marL="1600200" indent="-228600" eaLnBrk="0" hangingPunct="0">
              <a:defRPr>
                <a:cs typeface="Arial" pitchFamily="34" charset="0"/>
              </a:defRPr>
            </a:lvl4pPr>
            <a:lvl5pPr marL="2057400" indent="-228600" eaLnBrk="0" hangingPunct="0">
              <a:defRPr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9pPr>
          </a:lstStyle>
          <a:p>
            <a:r>
              <a:rPr lang="pt-BR" dirty="0"/>
              <a:t> Subsetor Zona Sul – antes da substituição </a:t>
            </a:r>
          </a:p>
        </p:txBody>
      </p:sp>
    </p:spTree>
    <p:extLst>
      <p:ext uri="{BB962C8B-B14F-4D97-AF65-F5344CB8AC3E}">
        <p14:creationId xmlns:p14="http://schemas.microsoft.com/office/powerpoint/2010/main" xmlns="" val="1767558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"/>
          <p:cNvSpPr txBox="1">
            <a:spLocks noChangeArrowheads="1"/>
          </p:cNvSpPr>
          <p:nvPr/>
        </p:nvSpPr>
        <p:spPr bwMode="auto">
          <a:xfrm>
            <a:off x="400050" y="269875"/>
            <a:ext cx="7332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Subsetor Zona Sul (Ouro Branco) – após a substituição</a:t>
            </a:r>
          </a:p>
        </p:txBody>
      </p:sp>
      <p:sp>
        <p:nvSpPr>
          <p:cNvPr id="13" name="CaixaDeTexto 9"/>
          <p:cNvSpPr txBox="1">
            <a:spLocks noChangeArrowheads="1"/>
          </p:cNvSpPr>
          <p:nvPr/>
        </p:nvSpPr>
        <p:spPr bwMode="auto">
          <a:xfrm>
            <a:off x="1057049" y="833438"/>
            <a:ext cx="6624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t-BR" altLang="pt-BR" b="1" dirty="0">
                <a:solidFill>
                  <a:srgbClr val="002060"/>
                </a:solidFill>
                <a:latin typeface="Arial" charset="0"/>
              </a:rPr>
              <a:t>ROMPIMENTO DE REDES E RAMAIS – 2013 a 2015</a:t>
            </a:r>
          </a:p>
        </p:txBody>
      </p:sp>
      <p:sp>
        <p:nvSpPr>
          <p:cNvPr id="14" name="CaixaDeTexto 1"/>
          <p:cNvSpPr txBox="1">
            <a:spLocks noChangeArrowheads="1"/>
          </p:cNvSpPr>
          <p:nvPr/>
        </p:nvSpPr>
        <p:spPr bwMode="auto">
          <a:xfrm>
            <a:off x="769938" y="5157788"/>
            <a:ext cx="529113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t-BR" altLang="pt-BR" sz="1600" b="1" i="1" dirty="0">
                <a:solidFill>
                  <a:srgbClr val="002060"/>
                </a:solidFill>
                <a:latin typeface="Arial" charset="0"/>
              </a:rPr>
              <a:t>CARACTERÍSTICAS SUBSETOR ZB ZONA SUL</a:t>
            </a:r>
          </a:p>
          <a:p>
            <a:pPr eaLnBrk="1" hangingPunct="1">
              <a:lnSpc>
                <a:spcPct val="150000"/>
              </a:lnSpc>
            </a:pPr>
            <a:r>
              <a:rPr lang="pt-BR" altLang="pt-BR" sz="1200" b="1" i="1" dirty="0">
                <a:solidFill>
                  <a:srgbClr val="002060"/>
                </a:solidFill>
                <a:latin typeface="Arial" charset="0"/>
              </a:rPr>
              <a:t>INFRAESTRUTURA  READEQUADA EM 2011</a:t>
            </a:r>
          </a:p>
          <a:p>
            <a:pPr eaLnBrk="1" hangingPunct="1">
              <a:lnSpc>
                <a:spcPct val="150000"/>
              </a:lnSpc>
            </a:pPr>
            <a:r>
              <a:rPr lang="pt-BR" altLang="pt-BR" sz="1200" b="1" i="1" dirty="0">
                <a:solidFill>
                  <a:srgbClr val="002060"/>
                </a:solidFill>
                <a:latin typeface="Arial" charset="0"/>
              </a:rPr>
              <a:t>REDES EM PEAD – POLIETILENO DE ALTA DENSIDADE</a:t>
            </a:r>
          </a:p>
          <a:p>
            <a:pPr eaLnBrk="1" hangingPunct="1">
              <a:lnSpc>
                <a:spcPct val="150000"/>
              </a:lnSpc>
            </a:pPr>
            <a:r>
              <a:rPr lang="pt-BR" altLang="pt-BR" sz="1200" b="1" i="1" dirty="0">
                <a:solidFill>
                  <a:srgbClr val="002060"/>
                </a:solidFill>
                <a:latin typeface="Arial" charset="0"/>
              </a:rPr>
              <a:t>RAMAIS EM PEAD – POLIETILENO DE ALTA DENSIDADE</a:t>
            </a:r>
          </a:p>
          <a:p>
            <a:pPr eaLnBrk="1" hangingPunct="1">
              <a:lnSpc>
                <a:spcPct val="150000"/>
              </a:lnSpc>
            </a:pPr>
            <a:r>
              <a:rPr lang="pt-BR" altLang="pt-BR" sz="1200" b="1" i="1" dirty="0">
                <a:solidFill>
                  <a:srgbClr val="002060"/>
                </a:solidFill>
                <a:latin typeface="Arial" charset="0"/>
              </a:rPr>
              <a:t>HIDRÔMETROS VOLUMÉTRICOS</a:t>
            </a: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7669213" y="1773238"/>
            <a:ext cx="1295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200" b="1"/>
              <a:t>ROMPIMENTO NA REDE</a:t>
            </a:r>
          </a:p>
        </p:txBody>
      </p:sp>
      <p:sp>
        <p:nvSpPr>
          <p:cNvPr id="16" name="CaixaDeTexto 8"/>
          <p:cNvSpPr txBox="1">
            <a:spLocks noChangeArrowheads="1"/>
          </p:cNvSpPr>
          <p:nvPr/>
        </p:nvSpPr>
        <p:spPr bwMode="auto">
          <a:xfrm>
            <a:off x="7740650" y="2420938"/>
            <a:ext cx="1295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200" b="1"/>
              <a:t>ROMPIMENTO NO RAMAL</a:t>
            </a:r>
          </a:p>
        </p:txBody>
      </p:sp>
      <p:pic>
        <p:nvPicPr>
          <p:cNvPr id="17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83" t="12395" r="12331" b="14247"/>
          <a:stretch>
            <a:fillRect/>
          </a:stretch>
        </p:blipFill>
        <p:spPr bwMode="auto">
          <a:xfrm>
            <a:off x="955675" y="1341438"/>
            <a:ext cx="6064250" cy="389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ruz 17"/>
          <p:cNvSpPr/>
          <p:nvPr/>
        </p:nvSpPr>
        <p:spPr>
          <a:xfrm>
            <a:off x="7556500" y="1930400"/>
            <a:ext cx="107950" cy="107950"/>
          </a:xfrm>
          <a:prstGeom prst="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9" name="Cruz 18"/>
          <p:cNvSpPr/>
          <p:nvPr/>
        </p:nvSpPr>
        <p:spPr>
          <a:xfrm>
            <a:off x="7566025" y="2597150"/>
            <a:ext cx="119063" cy="107950"/>
          </a:xfrm>
          <a:prstGeom prst="pl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824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1" t="20293" r="7307" b="15291"/>
          <a:stretch/>
        </p:blipFill>
        <p:spPr bwMode="auto">
          <a:xfrm>
            <a:off x="611560" y="1244603"/>
            <a:ext cx="7495811" cy="441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CaixaDeTexto 9"/>
          <p:cNvSpPr txBox="1">
            <a:spLocks noChangeArrowheads="1"/>
          </p:cNvSpPr>
          <p:nvPr/>
        </p:nvSpPr>
        <p:spPr bwMode="auto">
          <a:xfrm>
            <a:off x="899592" y="832937"/>
            <a:ext cx="712879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t-BR" b="1" dirty="0">
                <a:solidFill>
                  <a:srgbClr val="002060"/>
                </a:solidFill>
                <a:latin typeface="Arial" charset="0"/>
              </a:rPr>
              <a:t>SUBSTITUIÇÃO DAS REDES, LIGAÇÕES E HIDRÔMETROS</a:t>
            </a:r>
            <a:endParaRPr lang="pt-BR" sz="14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69342" y="5592722"/>
            <a:ext cx="682699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i="1" dirty="0">
                <a:solidFill>
                  <a:srgbClr val="002060"/>
                </a:solidFill>
                <a:latin typeface="Arial" charset="0"/>
              </a:rPr>
              <a:t>OBRAS E SERVIÇOS</a:t>
            </a:r>
          </a:p>
          <a:p>
            <a:pPr>
              <a:lnSpc>
                <a:spcPct val="150000"/>
              </a:lnSpc>
            </a:pPr>
            <a:r>
              <a:rPr lang="pt-BR" sz="1200" b="1" i="1" dirty="0">
                <a:solidFill>
                  <a:srgbClr val="002060"/>
                </a:solidFill>
                <a:latin typeface="Arial" charset="0"/>
              </a:rPr>
              <a:t>EXECUÇÃO DE REDES E RAMAIS EM PEAD – POLIETILENO DE ALTA DENSIDADE</a:t>
            </a:r>
          </a:p>
          <a:p>
            <a:pPr>
              <a:lnSpc>
                <a:spcPct val="150000"/>
              </a:lnSpc>
            </a:pPr>
            <a:r>
              <a:rPr lang="pt-BR" sz="1200" b="1" i="1" dirty="0">
                <a:solidFill>
                  <a:srgbClr val="002060"/>
                </a:solidFill>
                <a:latin typeface="Arial" charset="0"/>
              </a:rPr>
              <a:t>PADRONIZAÇÃO DA LIGAÇÃO COM CAIXA DE PROTEÇÃO LACRADA</a:t>
            </a:r>
          </a:p>
          <a:p>
            <a:pPr>
              <a:lnSpc>
                <a:spcPct val="150000"/>
              </a:lnSpc>
            </a:pPr>
            <a:r>
              <a:rPr lang="pt-BR" sz="1200" b="1" i="1" dirty="0">
                <a:solidFill>
                  <a:srgbClr val="002060"/>
                </a:solidFill>
                <a:latin typeface="Arial" charset="0"/>
              </a:rPr>
              <a:t>READEQUAÇÃO DOS HIDRÔMETROS PARA VOLUMÉTRICO CLASSE C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339752" y="2924944"/>
            <a:ext cx="1512168" cy="33855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/>
              <a:t>OBRAS SUBSTITUIÇAO DAS REDES E LIGAÇÕES</a:t>
            </a:r>
          </a:p>
        </p:txBody>
      </p:sp>
      <p:cxnSp>
        <p:nvCxnSpPr>
          <p:cNvPr id="8" name="Conector de seta reta 7"/>
          <p:cNvCxnSpPr/>
          <p:nvPr/>
        </p:nvCxnSpPr>
        <p:spPr>
          <a:xfrm>
            <a:off x="2483768" y="3263498"/>
            <a:ext cx="0" cy="111671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3100380" y="3341922"/>
            <a:ext cx="2220069" cy="33855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/>
              <a:t>READEQUAÇÃO DOS HIDRÔMETROS</a:t>
            </a:r>
          </a:p>
          <a:p>
            <a:pPr algn="ctr"/>
            <a:r>
              <a:rPr lang="pt-BR" sz="800" b="1" dirty="0"/>
              <a:t>SUBSTITUIÇÃO DO MACROMEDIDOR</a:t>
            </a:r>
          </a:p>
        </p:txBody>
      </p:sp>
      <p:cxnSp>
        <p:nvCxnSpPr>
          <p:cNvPr id="16" name="Conector de seta reta 15"/>
          <p:cNvCxnSpPr/>
          <p:nvPr/>
        </p:nvCxnSpPr>
        <p:spPr>
          <a:xfrm>
            <a:off x="3250457" y="3717032"/>
            <a:ext cx="0" cy="32096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"/>
          <p:cNvSpPr txBox="1">
            <a:spLocks noChangeArrowheads="1"/>
          </p:cNvSpPr>
          <p:nvPr/>
        </p:nvSpPr>
        <p:spPr bwMode="auto">
          <a:xfrm>
            <a:off x="323528" y="269875"/>
            <a:ext cx="69005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eaLnBrk="1" hangingPunct="1"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cs typeface="Arial" pitchFamily="34" charset="0"/>
              </a:defRPr>
            </a:lvl2pPr>
            <a:lvl3pPr marL="1143000" indent="-228600" eaLnBrk="0" hangingPunct="0">
              <a:defRPr>
                <a:cs typeface="Arial" pitchFamily="34" charset="0"/>
              </a:defRPr>
            </a:lvl3pPr>
            <a:lvl4pPr marL="1600200" indent="-228600" eaLnBrk="0" hangingPunct="0">
              <a:defRPr>
                <a:cs typeface="Arial" pitchFamily="34" charset="0"/>
              </a:defRPr>
            </a:lvl4pPr>
            <a:lvl5pPr marL="2057400" indent="-228600" eaLnBrk="0" hangingPunct="0">
              <a:defRPr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9pPr>
          </a:lstStyle>
          <a:p>
            <a:r>
              <a:rPr lang="pt-BR" dirty="0"/>
              <a:t>Subsetor Zona Sul – resultados IPD</a:t>
            </a:r>
          </a:p>
        </p:txBody>
      </p:sp>
      <p:sp>
        <p:nvSpPr>
          <p:cNvPr id="10" name="Seta para a direita 9">
            <a:hlinkClick r:id="rId4" action="ppaction://hlinksldjump"/>
          </p:cNvPr>
          <p:cNvSpPr/>
          <p:nvPr/>
        </p:nvSpPr>
        <p:spPr>
          <a:xfrm flipH="1">
            <a:off x="7956376" y="6164709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5469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itchFamily="34" charset="0"/>
              </a:rPr>
              <a:t>Reservatórios Vitrificados</a:t>
            </a:r>
          </a:p>
        </p:txBody>
      </p:sp>
      <p:pic>
        <p:nvPicPr>
          <p:cNvPr id="3" name="Picture 8" descr="tanque-vitrificado-aplicacoes-2.p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96751"/>
            <a:ext cx="9144000" cy="566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6919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itchFamily="34" charset="0"/>
              </a:rPr>
              <a:t>Mapa de localização das unidades</a:t>
            </a:r>
          </a:p>
        </p:txBody>
      </p:sp>
      <p:pic>
        <p:nvPicPr>
          <p:cNvPr id="3" name="Picture 2" descr="E:\users\ary.laydner\Desktop\MA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83" y="908720"/>
            <a:ext cx="8646444" cy="525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744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10153" t="16367" r="10707" b="12594"/>
          <a:stretch/>
        </p:blipFill>
        <p:spPr>
          <a:xfrm>
            <a:off x="251520" y="1052736"/>
            <a:ext cx="8568952" cy="5112568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88503" y="303039"/>
            <a:ext cx="723582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2300" b="1" dirty="0">
                <a:solidFill>
                  <a:schemeClr val="bg1"/>
                </a:solidFill>
                <a:latin typeface="Arial Black" panose="020B0A04020102020204" pitchFamily="34" charset="0"/>
              </a:rPr>
              <a:t>Domicílios com acesso a rede sanitária (%)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627784" y="5085184"/>
            <a:ext cx="4176464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altLang="pt-BR" sz="1600" b="1" dirty="0">
                <a:solidFill>
                  <a:schemeClr val="tx2"/>
                </a:solidFill>
                <a:latin typeface="Bodoni MT Black" panose="02070A03080606020203" pitchFamily="18" charset="0"/>
              </a:rPr>
              <a:t>2,5 bilhões de pessoas no mundo não tem acesso a saneamento básico adequado </a:t>
            </a:r>
            <a:r>
              <a:rPr lang="pt-BR" altLang="pt-BR" sz="1400" b="1" dirty="0">
                <a:solidFill>
                  <a:schemeClr val="tx2"/>
                </a:solidFill>
                <a:latin typeface="Bodoni MT Black" panose="02070A03080606020203" pitchFamily="18" charset="0"/>
              </a:rPr>
              <a:t>(ONU, 2014)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23850" y="6364288"/>
            <a:ext cx="42481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400" dirty="0">
                <a:solidFill>
                  <a:schemeClr val="tx2"/>
                </a:solidFill>
                <a:latin typeface="Arial" panose="020B0604020202020204" pitchFamily="34" charset="0"/>
              </a:rPr>
              <a:t>Fonte: Atlas Geográfico Escolar – IBGE, 2012</a:t>
            </a:r>
          </a:p>
        </p:txBody>
      </p:sp>
    </p:spTree>
    <p:extLst>
      <p:ext uri="{BB962C8B-B14F-4D97-AF65-F5344CB8AC3E}">
        <p14:creationId xmlns:p14="http://schemas.microsoft.com/office/powerpoint/2010/main" xmlns="" val="172274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itchFamily="34" charset="0"/>
              </a:rPr>
              <a:t>Mapa de localização das unidades</a:t>
            </a:r>
          </a:p>
        </p:txBody>
      </p:sp>
      <p:pic>
        <p:nvPicPr>
          <p:cNvPr id="3" name="Picture 2" descr="ozi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625" y="1347609"/>
            <a:ext cx="2504231" cy="146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SC07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75585"/>
            <a:ext cx="1183676" cy="88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SC079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7760" y="2902198"/>
            <a:ext cx="1184493" cy="88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755576" y="980728"/>
            <a:ext cx="25202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x-none" b="1" dirty="0"/>
              <a:t>Oziel Monte Cristo</a:t>
            </a:r>
            <a:endParaRPr lang="pt-BR" b="1" dirty="0"/>
          </a:p>
        </p:txBody>
      </p:sp>
      <p:pic>
        <p:nvPicPr>
          <p:cNvPr id="7" name="Picture 7" descr="Erbola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8094" y="1347609"/>
            <a:ext cx="2527708" cy="146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DSC079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2746" y="2897147"/>
            <a:ext cx="1190419" cy="89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DSC079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5382" y="2897147"/>
            <a:ext cx="1190419" cy="89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3347864" y="980728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t-BR" b="1" dirty="0"/>
              <a:t>João </a:t>
            </a:r>
            <a:r>
              <a:rPr lang="pt-BR" b="1" dirty="0" err="1"/>
              <a:t>Erbolato</a:t>
            </a:r>
            <a:endParaRPr lang="pt-BR" b="1" dirty="0"/>
          </a:p>
        </p:txBody>
      </p:sp>
      <p:pic>
        <p:nvPicPr>
          <p:cNvPr id="11" name="Picture 10" descr="Carlo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8208" y="1344037"/>
            <a:ext cx="2491078" cy="147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SC079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6969" y="2902198"/>
            <a:ext cx="1184492" cy="88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SC079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5404" y="2902198"/>
            <a:ext cx="1183882" cy="88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6012160" y="980728"/>
            <a:ext cx="25202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t-BR" b="1" dirty="0"/>
              <a:t>Carlos Lourenço</a:t>
            </a:r>
          </a:p>
        </p:txBody>
      </p:sp>
      <p:pic>
        <p:nvPicPr>
          <p:cNvPr id="15" name="Picture 13" descr="amarai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94945"/>
            <a:ext cx="2485589" cy="146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DSC0790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5579121"/>
            <a:ext cx="1167628" cy="87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 descr="DSC0790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3538" y="5579121"/>
            <a:ext cx="1167628" cy="87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ângulo 17"/>
          <p:cNvSpPr/>
          <p:nvPr/>
        </p:nvSpPr>
        <p:spPr>
          <a:xfrm>
            <a:off x="755576" y="3717032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x-none" b="1" dirty="0"/>
              <a:t>Amarais</a:t>
            </a:r>
            <a:endParaRPr lang="pt-BR" b="1" dirty="0"/>
          </a:p>
        </p:txBody>
      </p:sp>
      <p:pic>
        <p:nvPicPr>
          <p:cNvPr id="19" name="Picture 16" descr="pucc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2746" y="3995500"/>
            <a:ext cx="2484911" cy="146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7" descr="DSC0789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579120"/>
            <a:ext cx="1167026" cy="87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8" descr="DSC0789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0969" y="5526938"/>
            <a:ext cx="1236687" cy="92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ângulo 21"/>
          <p:cNvSpPr/>
          <p:nvPr/>
        </p:nvSpPr>
        <p:spPr>
          <a:xfrm>
            <a:off x="3419873" y="3707740"/>
            <a:ext cx="2448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pt-BR" b="1" dirty="0"/>
              <a:t>PUCC</a:t>
            </a:r>
          </a:p>
        </p:txBody>
      </p:sp>
      <p:pic>
        <p:nvPicPr>
          <p:cNvPr id="23" name="Picture 19" descr="TAQUARAL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4088" y="4001244"/>
            <a:ext cx="2475197" cy="146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0" descr="DSC0789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526938"/>
            <a:ext cx="1236471" cy="92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1" descr="DSC07898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5967" y="5549561"/>
            <a:ext cx="1236473" cy="92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tângulo 25"/>
          <p:cNvSpPr/>
          <p:nvPr/>
        </p:nvSpPr>
        <p:spPr>
          <a:xfrm>
            <a:off x="6012161" y="3701906"/>
            <a:ext cx="25202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pt-BR" b="1" dirty="0"/>
              <a:t>Taquaral </a:t>
            </a:r>
          </a:p>
        </p:txBody>
      </p:sp>
    </p:spTree>
    <p:extLst>
      <p:ext uri="{BB962C8B-B14F-4D97-AF65-F5344CB8AC3E}">
        <p14:creationId xmlns:p14="http://schemas.microsoft.com/office/powerpoint/2010/main" xmlns="" val="117175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itchFamily="34" charset="0"/>
              </a:rPr>
              <a:t>Mapa de localização das unidades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755576" y="1072707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pt-BR" b="1" dirty="0"/>
              <a:t>Nova Europa</a:t>
            </a:r>
          </a:p>
        </p:txBody>
      </p:sp>
      <p:pic>
        <p:nvPicPr>
          <p:cNvPr id="4" name="Picture 2" descr="EUROPA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70031"/>
            <a:ext cx="2480627" cy="146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EUROPA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98007"/>
            <a:ext cx="1503248" cy="88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jambeiro 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5964" y="1370031"/>
            <a:ext cx="2480626" cy="146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JAMBEIRO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0298" y="2918347"/>
            <a:ext cx="1471957" cy="87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3419873" y="1072707"/>
            <a:ext cx="2448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pt-BR" b="1" dirty="0"/>
              <a:t>Jambeiro</a:t>
            </a:r>
          </a:p>
        </p:txBody>
      </p:sp>
      <p:pic>
        <p:nvPicPr>
          <p:cNvPr id="9" name="Picture 6" descr="CONCEI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9" y="1370031"/>
            <a:ext cx="2488062" cy="146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CONCEI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8785" y="2922539"/>
            <a:ext cx="1458830" cy="86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6084169" y="1072707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pt-BR" b="1" dirty="0"/>
              <a:t>Conceição</a:t>
            </a:r>
          </a:p>
        </p:txBody>
      </p:sp>
      <p:pic>
        <p:nvPicPr>
          <p:cNvPr id="12" name="Picture 9" descr="parapa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512" y="4005064"/>
            <a:ext cx="2473538" cy="146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parapa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0788" y="5589240"/>
            <a:ext cx="1493074" cy="88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755577" y="3707740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t-BR" b="1" dirty="0"/>
              <a:t>Paranapanema</a:t>
            </a:r>
          </a:p>
        </p:txBody>
      </p:sp>
      <p:pic>
        <p:nvPicPr>
          <p:cNvPr id="15" name="Picture 11" descr="santa0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5964" y="4005064"/>
            <a:ext cx="2473538" cy="146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santa0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9246" y="5589240"/>
            <a:ext cx="1525505" cy="90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3419872" y="3707740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t-BR" b="1" dirty="0"/>
              <a:t>Santa Terezinha</a:t>
            </a:r>
          </a:p>
        </p:txBody>
      </p:sp>
      <p:pic>
        <p:nvPicPr>
          <p:cNvPr id="18" name="Picture 13" descr="profi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213" y="4005932"/>
            <a:ext cx="2478612" cy="146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profi0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7288" y="5631973"/>
            <a:ext cx="1434579" cy="85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tângulo 19"/>
          <p:cNvSpPr/>
          <p:nvPr/>
        </p:nvSpPr>
        <p:spPr>
          <a:xfrm>
            <a:off x="6156177" y="3707740"/>
            <a:ext cx="2448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pt-BR" b="1" dirty="0" err="1"/>
              <a:t>Profilurb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xmlns="" val="121860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921831" y="980728"/>
          <a:ext cx="7416824" cy="4464506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63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1799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9002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16 NOVOS RESERVATÓRIOS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106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Reservatório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Quantidade</a:t>
                      </a:r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Capacidade Total (m³)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Valor (R$)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106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Unitário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150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CAMPO GRANDE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6.000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12.000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10.848.036,00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150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CARLOS LOURENÇO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3.000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3.000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3.050.000,00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150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DIC 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1.200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1.200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1.952.520,00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150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JAMBEIRO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1.000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1.000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1.627.100,00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150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JARDIM CONCEIÇÃO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2.000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2.000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2.632.291,10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150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JOÃO ERBOLATO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2.500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2.500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2.798.208,72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150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NOVA EUROPA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2.000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2.000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2.632.291,10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150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PARANAPANEMA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2.000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2.000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2.632.291,10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4150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PROFILURB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2.000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4.000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5.264.582,20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150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PUCC 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3.000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6.000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6.100.000,00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4150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SANTA TEREZINHA 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(Alphaville)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2.000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2.000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2.632.291,10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4150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SOUSAS  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ETA's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3 e 4)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3.000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3.000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3.050.000,00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4150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TAQUARAL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6.000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6.000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5.424.018,00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43279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35.700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          46.700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   50.643.629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250825" y="273050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itchFamily="34" charset="0"/>
              </a:rPr>
              <a:t>Novos reservatórios</a:t>
            </a:r>
          </a:p>
        </p:txBody>
      </p:sp>
      <p:sp>
        <p:nvSpPr>
          <p:cNvPr id="4" name="Retângulo de cantos arredondados 3"/>
          <p:cNvSpPr/>
          <p:nvPr/>
        </p:nvSpPr>
        <p:spPr>
          <a:xfrm>
            <a:off x="899592" y="5661248"/>
            <a:ext cx="748883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a implantação dos reservatórios em execução (11.500 m</a:t>
            </a:r>
            <a:r>
              <a:rPr lang="pt-BR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e estes 16 reservatórios a capacidade de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reservação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será aumentada em cerca de 50%</a:t>
            </a:r>
          </a:p>
        </p:txBody>
      </p:sp>
      <p:sp>
        <p:nvSpPr>
          <p:cNvPr id="9" name="Seta para a direita 8">
            <a:hlinkClick r:id="rId2" action="ppaction://hlinksldjump"/>
          </p:cNvPr>
          <p:cNvSpPr/>
          <p:nvPr/>
        </p:nvSpPr>
        <p:spPr>
          <a:xfrm flipH="1">
            <a:off x="7956376" y="6381328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03213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80120" y="1052736"/>
            <a:ext cx="72363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Aproveitamento da Água de </a:t>
            </a:r>
            <a:r>
              <a:rPr lang="pt-BR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Reúso</a:t>
            </a:r>
            <a:endParaRPr lang="pt-BR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693241"/>
            <a:ext cx="8301178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Sistema Capivari II:</a:t>
            </a:r>
          </a:p>
          <a:p>
            <a:pPr marL="742950" lvl="2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Convênio Sistema Adutor a ser executado em parceria com o Aeroporto Internacional de Viracopos, com a finalidade de levar 295 L/s de água tratada da Estação Produtora de Água de </a:t>
            </a:r>
            <a:r>
              <a:rPr lang="pt-BR" b="1" dirty="0" err="1">
                <a:solidFill>
                  <a:schemeClr val="accent1">
                    <a:lumMod val="50000"/>
                  </a:schemeClr>
                </a:solidFill>
              </a:rPr>
              <a:t>Reúso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 (EPAR) Capivari II, que opera com a tecnologia das membranas submersas filtrantes;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Contratação através da Agência PCJ, junto ao CIRRA / USP, projeto piloto para aproveitamento direto da água de </a:t>
            </a:r>
            <a:r>
              <a:rPr lang="pt-BR" b="1" dirty="0" err="1">
                <a:solidFill>
                  <a:schemeClr val="accent1">
                    <a:lumMod val="50000"/>
                  </a:schemeClr>
                </a:solidFill>
              </a:rPr>
              <a:t>reúso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 da EPAR Capivari II.</a:t>
            </a:r>
          </a:p>
          <a:p>
            <a:pPr marL="742950" lvl="2" indent="-342900" algn="just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endParaRPr lang="pt-BR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1" algn="just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Sistema Anhumas </a:t>
            </a:r>
          </a:p>
          <a:p>
            <a:pPr marL="457200" lvl="2" algn="just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Em fase de estudos projeto de </a:t>
            </a:r>
            <a:r>
              <a:rPr lang="pt-BR" b="1" dirty="0" err="1">
                <a:solidFill>
                  <a:schemeClr val="accent1">
                    <a:lumMod val="50000"/>
                  </a:schemeClr>
                </a:solidFill>
              </a:rPr>
              <a:t>Retrofit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 da ETE Anhumas, para aproveitamento da água de </a:t>
            </a:r>
            <a:r>
              <a:rPr lang="pt-BR" b="1" dirty="0" err="1">
                <a:solidFill>
                  <a:schemeClr val="accent1">
                    <a:lumMod val="50000"/>
                  </a:schemeClr>
                </a:solidFill>
              </a:rPr>
              <a:t>reúso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, com finalidade de atendimento da região norte do município.</a:t>
            </a:r>
          </a:p>
          <a:p>
            <a:pPr marL="742950" lvl="2" indent="-342900" algn="just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/>
            </a:pPr>
            <a:endParaRPr lang="pt-BR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itchFamily="34" charset="0"/>
              </a:rPr>
              <a:t>Ações de enfrentamento à Crise</a:t>
            </a:r>
          </a:p>
        </p:txBody>
      </p:sp>
    </p:spTree>
    <p:extLst>
      <p:ext uri="{BB962C8B-B14F-4D97-AF65-F5344CB8AC3E}">
        <p14:creationId xmlns:p14="http://schemas.microsoft.com/office/powerpoint/2010/main" xmlns="" val="72571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Ep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50825" y="279400"/>
            <a:ext cx="715645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altLang="pt-BR" sz="2400" b="1" dirty="0">
                <a:solidFill>
                  <a:srgbClr val="FFFFFF"/>
                </a:solidFill>
                <a:latin typeface="Arial" pitchFamily="34" charset="0"/>
              </a:rPr>
              <a:t> EPAR CAPIVARI II – MBR </a:t>
            </a:r>
            <a:r>
              <a:rPr lang="en-US" altLang="pt-BR" sz="2400" b="1" dirty="0" err="1">
                <a:solidFill>
                  <a:srgbClr val="FFFFFF"/>
                </a:solidFill>
                <a:latin typeface="Arial" pitchFamily="34" charset="0"/>
              </a:rPr>
              <a:t>Ultrafiltração</a:t>
            </a:r>
            <a:endParaRPr lang="en-US" altLang="pt-BR" sz="2400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533034" y="4737323"/>
            <a:ext cx="1463675" cy="1200329"/>
          </a:xfrm>
          <a:prstGeom prst="rect">
            <a:avLst/>
          </a:prstGeom>
          <a:solidFill>
            <a:schemeClr val="accent3">
              <a:lumMod val="50000"/>
              <a:alpha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dirty="0" err="1">
                <a:solidFill>
                  <a:schemeClr val="bg1"/>
                </a:solidFill>
              </a:rPr>
              <a:t>Reservató-rio</a:t>
            </a:r>
            <a:r>
              <a:rPr lang="pt-BR" dirty="0">
                <a:solidFill>
                  <a:schemeClr val="bg1"/>
                </a:solidFill>
              </a:rPr>
              <a:t> 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de Água 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de </a:t>
            </a:r>
            <a:r>
              <a:rPr lang="pt-BR" dirty="0" err="1">
                <a:solidFill>
                  <a:schemeClr val="bg1"/>
                </a:solidFill>
              </a:rPr>
              <a:t>Reúso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076056" y="1196752"/>
            <a:ext cx="2258888" cy="647700"/>
          </a:xfrm>
          <a:prstGeom prst="rect">
            <a:avLst/>
          </a:prstGeom>
          <a:solidFill>
            <a:schemeClr val="accent3">
              <a:lumMod val="50000"/>
              <a:alpha val="5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>
                <a:solidFill>
                  <a:schemeClr val="bg1"/>
                </a:solidFill>
              </a:rPr>
              <a:t>Duplicação da capacidade instalada</a:t>
            </a:r>
          </a:p>
        </p:txBody>
      </p:sp>
      <p:cxnSp>
        <p:nvCxnSpPr>
          <p:cNvPr id="8" name="Conector de seta reta 7"/>
          <p:cNvCxnSpPr/>
          <p:nvPr/>
        </p:nvCxnSpPr>
        <p:spPr>
          <a:xfrm flipH="1">
            <a:off x="7020272" y="5229200"/>
            <a:ext cx="512762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79512" y="2218631"/>
            <a:ext cx="1962721" cy="922337"/>
          </a:xfrm>
          <a:prstGeom prst="rect">
            <a:avLst/>
          </a:prstGeom>
          <a:solidFill>
            <a:schemeClr val="accent3">
              <a:lumMod val="50000"/>
              <a:alpha val="5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>
                <a:solidFill>
                  <a:schemeClr val="bg1"/>
                </a:solidFill>
              </a:rPr>
              <a:t>Reservatório 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de Efluentes 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Não Domésticos</a:t>
            </a:r>
          </a:p>
        </p:txBody>
      </p:sp>
      <p:sp>
        <p:nvSpPr>
          <p:cNvPr id="10" name="CaixaDeTexto 1"/>
          <p:cNvSpPr txBox="1">
            <a:spLocks noChangeArrowheads="1"/>
          </p:cNvSpPr>
          <p:nvPr/>
        </p:nvSpPr>
        <p:spPr bwMode="auto">
          <a:xfrm>
            <a:off x="179512" y="5877272"/>
            <a:ext cx="8568952" cy="830997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1400" dirty="0">
                <a:solidFill>
                  <a:schemeClr val="bg1"/>
                </a:solidFill>
              </a:rPr>
              <a:t> </a:t>
            </a:r>
            <a:r>
              <a:rPr lang="pt-BR" altLang="pt-BR" sz="1600" b="1" dirty="0">
                <a:solidFill>
                  <a:schemeClr val="bg1"/>
                </a:solidFill>
              </a:rPr>
              <a:t>Reatores biológicos c/ Membranas de Ultrafiltração, com Remoção de Nitrogênio e Fósforo</a:t>
            </a:r>
          </a:p>
          <a:p>
            <a:pPr algn="ctr">
              <a:buFontTx/>
              <a:buChar char="•"/>
            </a:pPr>
            <a:r>
              <a:rPr lang="pt-BR" altLang="pt-BR" sz="1600" b="1" dirty="0">
                <a:solidFill>
                  <a:schemeClr val="bg1"/>
                </a:solidFill>
              </a:rPr>
              <a:t> População Atendida: 175.000 habitantes</a:t>
            </a:r>
          </a:p>
          <a:p>
            <a:pPr algn="ctr">
              <a:buFontTx/>
              <a:buChar char="•"/>
            </a:pPr>
            <a:r>
              <a:rPr lang="pt-BR" altLang="pt-BR" sz="1600" b="1" dirty="0">
                <a:solidFill>
                  <a:schemeClr val="bg1"/>
                </a:solidFill>
              </a:rPr>
              <a:t> Vazão Média de Projeto: 363 L/s ( segunda fase)</a:t>
            </a:r>
          </a:p>
        </p:txBody>
      </p:sp>
      <p:cxnSp>
        <p:nvCxnSpPr>
          <p:cNvPr id="12" name="Conector de seta reta 11"/>
          <p:cNvCxnSpPr/>
          <p:nvPr/>
        </p:nvCxnSpPr>
        <p:spPr>
          <a:xfrm flipV="1">
            <a:off x="899592" y="1988840"/>
            <a:ext cx="288032" cy="14401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8178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50825" y="279400"/>
            <a:ext cx="715645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pt-BR" sz="2400" b="1" dirty="0">
              <a:solidFill>
                <a:schemeClr val="bg1"/>
              </a:solidFill>
              <a:latin typeface="Arial" pitchFamily="34" charset="0"/>
            </a:endParaRPr>
          </a:p>
          <a:p>
            <a:pPr eaLnBrk="0" hangingPunct="0"/>
            <a:r>
              <a:rPr lang="en-US" altLang="pt-BR" sz="2400" b="1" dirty="0">
                <a:solidFill>
                  <a:schemeClr val="bg1"/>
                </a:solidFill>
                <a:latin typeface="Arial" pitchFamily="34" charset="0"/>
              </a:rPr>
              <a:t>Range de </a:t>
            </a:r>
            <a:r>
              <a:rPr lang="en-US" altLang="pt-BR" sz="2400" b="1" dirty="0" err="1">
                <a:solidFill>
                  <a:schemeClr val="bg1"/>
                </a:solidFill>
                <a:latin typeface="Arial" pitchFamily="34" charset="0"/>
              </a:rPr>
              <a:t>Atuação</a:t>
            </a:r>
            <a:r>
              <a:rPr lang="en-US" altLang="pt-BR" sz="2400" b="1" dirty="0">
                <a:solidFill>
                  <a:schemeClr val="bg1"/>
                </a:solidFill>
                <a:latin typeface="Arial" pitchFamily="34" charset="0"/>
              </a:rPr>
              <a:t> das </a:t>
            </a:r>
            <a:r>
              <a:rPr lang="en-US" altLang="pt-BR" sz="2400" b="1" dirty="0" err="1">
                <a:solidFill>
                  <a:schemeClr val="bg1"/>
                </a:solidFill>
                <a:latin typeface="Arial" pitchFamily="34" charset="0"/>
              </a:rPr>
              <a:t>Membranas</a:t>
            </a:r>
            <a:r>
              <a:rPr lang="en-US" altLang="pt-BR" sz="2400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altLang="pt-BR" sz="2400" b="1" dirty="0" err="1">
                <a:solidFill>
                  <a:schemeClr val="bg1"/>
                </a:solidFill>
                <a:latin typeface="Arial" pitchFamily="34" charset="0"/>
              </a:rPr>
              <a:t>Filtrantes</a:t>
            </a:r>
            <a:r>
              <a:rPr lang="en-US" altLang="pt-BR" sz="2400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br>
              <a:rPr lang="en-US" altLang="pt-BR" sz="2400" b="1" dirty="0">
                <a:solidFill>
                  <a:schemeClr val="bg1"/>
                </a:solidFill>
                <a:latin typeface="Arial" pitchFamily="34" charset="0"/>
              </a:rPr>
            </a:br>
            <a:endParaRPr lang="en-US" altLang="pt-BR" sz="2400" b="1" dirty="0">
              <a:solidFill>
                <a:schemeClr val="bg1"/>
              </a:solidFill>
              <a:latin typeface="Arial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76250" y="1124744"/>
            <a:ext cx="8010525" cy="5328592"/>
            <a:chOff x="542" y="978"/>
            <a:chExt cx="5606" cy="2755"/>
          </a:xfrm>
        </p:grpSpPr>
        <p:pic>
          <p:nvPicPr>
            <p:cNvPr id="6" name="Picture 5" descr="Particulas _membrana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/>
            </a:blip>
            <a:srcRect l="1768" r="41818" b="73950"/>
            <a:stretch>
              <a:fillRect/>
            </a:stretch>
          </p:blipFill>
          <p:spPr bwMode="auto">
            <a:xfrm>
              <a:off x="884" y="981"/>
              <a:ext cx="5264" cy="2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4810" y="1026"/>
              <a:ext cx="122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1200">
                  <a:solidFill>
                    <a:schemeClr val="accent1">
                      <a:lumMod val="50000"/>
                    </a:schemeClr>
                  </a:solidFill>
                </a:rPr>
                <a:t>Visível a olho nu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141" y="978"/>
              <a:ext cx="8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pt-BR" altLang="pt-BR" sz="1200">
                  <a:solidFill>
                    <a:schemeClr val="accent1">
                      <a:lumMod val="50000"/>
                    </a:schemeClr>
                  </a:solidFill>
                </a:rPr>
                <a:t>Microscópio Padrão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986" y="989"/>
              <a:ext cx="137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pt-BR" altLang="pt-BR" sz="1200" dirty="0">
                  <a:solidFill>
                    <a:schemeClr val="accent1">
                      <a:lumMod val="50000"/>
                    </a:schemeClr>
                  </a:solidFill>
                </a:rPr>
                <a:t>Microscópio de Varredura  de  Elétrons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3491" y="1015"/>
              <a:ext cx="119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1200">
                  <a:solidFill>
                    <a:schemeClr val="accent1">
                      <a:lumMod val="50000"/>
                    </a:schemeClr>
                  </a:solidFill>
                </a:rPr>
                <a:t>Microscópio Óptico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951" y="1263"/>
              <a:ext cx="110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1200" dirty="0">
                  <a:solidFill>
                    <a:schemeClr val="accent1">
                      <a:lumMod val="50000"/>
                    </a:schemeClr>
                  </a:solidFill>
                </a:rPr>
                <a:t>Faixa Iônica</a:t>
              </a: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2111" y="1263"/>
              <a:ext cx="93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1200">
                  <a:solidFill>
                    <a:schemeClr val="accent1">
                      <a:lumMod val="50000"/>
                    </a:schemeClr>
                  </a:solidFill>
                </a:rPr>
                <a:t>Faixa Molecular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2915" y="1221"/>
              <a:ext cx="104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pt-BR" altLang="pt-BR" sz="1200">
                  <a:solidFill>
                    <a:schemeClr val="accent1">
                      <a:lumMod val="50000"/>
                    </a:schemeClr>
                  </a:solidFill>
                </a:rPr>
                <a:t>Faixa Macro Molecular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3981" y="1215"/>
              <a:ext cx="93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pt-BR" altLang="pt-BR" sz="1200">
                  <a:solidFill>
                    <a:schemeClr val="accent1">
                      <a:lumMod val="50000"/>
                    </a:schemeClr>
                  </a:solidFill>
                </a:rPr>
                <a:t>Faixa  Micro Partícula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4932" y="1250"/>
              <a:ext cx="1067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0" bIns="0" anchor="ctr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pt-BR" altLang="pt-BR" sz="1200">
                  <a:solidFill>
                    <a:schemeClr val="accent1">
                      <a:lumMod val="50000"/>
                    </a:schemeClr>
                  </a:solidFill>
                </a:rPr>
                <a:t>Faixa Macro </a:t>
              </a:r>
            </a:p>
            <a:p>
              <a:pPr>
                <a:lnSpc>
                  <a:spcPts val="1200"/>
                </a:lnSpc>
              </a:pPr>
              <a:r>
                <a:rPr lang="pt-BR" altLang="pt-BR" sz="1200">
                  <a:solidFill>
                    <a:schemeClr val="accent1">
                      <a:lumMod val="50000"/>
                    </a:schemeClr>
                  </a:solidFill>
                </a:rPr>
                <a:t>Partícula</a:t>
              </a: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1475" y="1429"/>
              <a:ext cx="48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1100" dirty="0">
                  <a:solidFill>
                    <a:schemeClr val="accent1">
                      <a:lumMod val="50000"/>
                    </a:schemeClr>
                  </a:solidFill>
                </a:rPr>
                <a:t>0,001µm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2128" y="1423"/>
              <a:ext cx="531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1100">
                  <a:solidFill>
                    <a:schemeClr val="accent1">
                      <a:lumMod val="50000"/>
                    </a:schemeClr>
                  </a:solidFill>
                </a:rPr>
                <a:t>0,01µm</a:t>
              </a: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2815" y="1423"/>
              <a:ext cx="530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1100">
                  <a:solidFill>
                    <a:schemeClr val="accent1">
                      <a:lumMod val="50000"/>
                    </a:schemeClr>
                  </a:solidFill>
                </a:rPr>
                <a:t>0,1µm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4162" y="1443"/>
              <a:ext cx="531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1100">
                  <a:solidFill>
                    <a:schemeClr val="accent1">
                      <a:lumMod val="50000"/>
                    </a:schemeClr>
                  </a:solidFill>
                </a:rPr>
                <a:t>10µm</a:t>
              </a:r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4881" y="1427"/>
              <a:ext cx="531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1100">
                  <a:solidFill>
                    <a:schemeClr val="accent1">
                      <a:lumMod val="50000"/>
                    </a:schemeClr>
                  </a:solidFill>
                </a:rPr>
                <a:t>100µm</a:t>
              </a: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5596" y="1419"/>
              <a:ext cx="531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1100">
                  <a:solidFill>
                    <a:schemeClr val="accent1">
                      <a:lumMod val="50000"/>
                    </a:schemeClr>
                  </a:solidFill>
                </a:rPr>
                <a:t>1000µm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1275" y="1595"/>
              <a:ext cx="930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1200">
                  <a:solidFill>
                    <a:srgbClr val="CC0066"/>
                  </a:solidFill>
                </a:rPr>
                <a:t>Sais Dissolvidos</a:t>
              </a: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2550" y="1592"/>
              <a:ext cx="530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1200">
                  <a:solidFill>
                    <a:srgbClr val="CC0066"/>
                  </a:solidFill>
                </a:rPr>
                <a:t>Colóides</a:t>
              </a:r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2500" y="1953"/>
              <a:ext cx="398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1200">
                  <a:solidFill>
                    <a:srgbClr val="CC0066"/>
                  </a:solidFill>
                </a:rPr>
                <a:t>Vírus</a:t>
              </a:r>
            </a:p>
          </p:txBody>
        </p:sp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4146" y="1606"/>
              <a:ext cx="752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900">
                  <a:solidFill>
                    <a:srgbClr val="CC0066"/>
                  </a:solidFill>
                </a:rPr>
                <a:t>Cistos de Giardia</a:t>
              </a:r>
            </a:p>
          </p:txBody>
        </p:sp>
        <p:sp>
          <p:nvSpPr>
            <p:cNvPr id="26" name="Text Box 25"/>
            <p:cNvSpPr txBox="1">
              <a:spLocks noChangeArrowheads="1"/>
            </p:cNvSpPr>
            <p:nvPr/>
          </p:nvSpPr>
          <p:spPr bwMode="auto">
            <a:xfrm>
              <a:off x="4776" y="1608"/>
              <a:ext cx="684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sz="900">
                  <a:solidFill>
                    <a:srgbClr val="CC0066"/>
                  </a:solidFill>
                </a:rPr>
                <a:t>Cabelo Humano</a:t>
              </a:r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4053" y="1767"/>
              <a:ext cx="93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sz="1200">
                  <a:solidFill>
                    <a:srgbClr val="CC0066"/>
                  </a:solidFill>
                </a:rPr>
                <a:t>Sólidos Suspensos</a:t>
              </a: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5401" y="1756"/>
              <a:ext cx="5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sz="1200">
                  <a:solidFill>
                    <a:srgbClr val="CC0066"/>
                  </a:solidFill>
                </a:rPr>
                <a:t>Areia</a:t>
              </a:r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3554" y="1949"/>
              <a:ext cx="929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1200">
                  <a:solidFill>
                    <a:srgbClr val="CC0066"/>
                  </a:solidFill>
                </a:rPr>
                <a:t>Bactérias</a:t>
              </a:r>
            </a:p>
          </p:txBody>
        </p:sp>
        <p:sp>
          <p:nvSpPr>
            <p:cNvPr id="30" name="Text Box 29"/>
            <p:cNvSpPr txBox="1">
              <a:spLocks noChangeArrowheads="1"/>
            </p:cNvSpPr>
            <p:nvPr/>
          </p:nvSpPr>
          <p:spPr bwMode="auto">
            <a:xfrm>
              <a:off x="4686" y="2129"/>
              <a:ext cx="398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1200">
                  <a:solidFill>
                    <a:srgbClr val="CC0066"/>
                  </a:solidFill>
                </a:rPr>
                <a:t>Floco</a:t>
              </a:r>
            </a:p>
          </p:txBody>
        </p:sp>
        <p:sp>
          <p:nvSpPr>
            <p:cNvPr id="31" name="Text Box 30"/>
            <p:cNvSpPr txBox="1">
              <a:spLocks noChangeArrowheads="1"/>
            </p:cNvSpPr>
            <p:nvPr/>
          </p:nvSpPr>
          <p:spPr bwMode="auto">
            <a:xfrm>
              <a:off x="839" y="2553"/>
              <a:ext cx="110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pt-BR" altLang="pt-BR" sz="1000">
                  <a:solidFill>
                    <a:srgbClr val="0000FF"/>
                  </a:solidFill>
                </a:rPr>
                <a:t>OSMOSE REVERSA</a:t>
              </a:r>
            </a:p>
            <a:p>
              <a:pPr algn="ctr"/>
              <a:r>
                <a:rPr lang="pt-BR" altLang="pt-BR" sz="800">
                  <a:solidFill>
                    <a:srgbClr val="0000FF"/>
                  </a:solidFill>
                </a:rPr>
                <a:t>(HIPERFILTRAÇÃO)</a:t>
              </a:r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2166" y="2564"/>
              <a:ext cx="93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sz="1000">
                  <a:solidFill>
                    <a:srgbClr val="0000FF"/>
                  </a:solidFill>
                </a:rPr>
                <a:t>ULTRAFILTRAÇÃO</a:t>
              </a:r>
            </a:p>
          </p:txBody>
        </p:sp>
        <p:sp>
          <p:nvSpPr>
            <p:cNvPr id="33" name="Text Box 32"/>
            <p:cNvSpPr txBox="1">
              <a:spLocks noChangeArrowheads="1"/>
            </p:cNvSpPr>
            <p:nvPr/>
          </p:nvSpPr>
          <p:spPr bwMode="auto">
            <a:xfrm>
              <a:off x="3831" y="2297"/>
              <a:ext cx="84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sz="1200">
                  <a:solidFill>
                    <a:srgbClr val="CC0066"/>
                  </a:solidFill>
                </a:rPr>
                <a:t>Parasitas</a:t>
              </a:r>
            </a:p>
          </p:txBody>
        </p:sp>
        <p:sp>
          <p:nvSpPr>
            <p:cNvPr id="34" name="Text Box 33"/>
            <p:cNvSpPr txBox="1">
              <a:spLocks noChangeArrowheads="1"/>
            </p:cNvSpPr>
            <p:nvPr/>
          </p:nvSpPr>
          <p:spPr bwMode="auto">
            <a:xfrm>
              <a:off x="2938" y="2798"/>
              <a:ext cx="106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sz="1000">
                  <a:solidFill>
                    <a:srgbClr val="0000FF"/>
                  </a:solidFill>
                </a:rPr>
                <a:t>MICROFILTRAÇÃO</a:t>
              </a:r>
            </a:p>
          </p:txBody>
        </p:sp>
        <p:sp>
          <p:nvSpPr>
            <p:cNvPr id="35" name="Text Box 34"/>
            <p:cNvSpPr txBox="1">
              <a:spLocks noChangeArrowheads="1"/>
            </p:cNvSpPr>
            <p:nvPr/>
          </p:nvSpPr>
          <p:spPr bwMode="auto">
            <a:xfrm>
              <a:off x="1489" y="2806"/>
              <a:ext cx="93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sz="1000">
                  <a:solidFill>
                    <a:srgbClr val="0000FF"/>
                  </a:solidFill>
                </a:rPr>
                <a:t>NANOFILTRAÇÃO</a:t>
              </a:r>
            </a:p>
          </p:txBody>
        </p:sp>
        <p:sp>
          <p:nvSpPr>
            <p:cNvPr id="36" name="Text Box 35"/>
            <p:cNvSpPr txBox="1">
              <a:spLocks noChangeArrowheads="1"/>
            </p:cNvSpPr>
            <p:nvPr/>
          </p:nvSpPr>
          <p:spPr bwMode="auto">
            <a:xfrm>
              <a:off x="4100" y="2563"/>
              <a:ext cx="1642" cy="154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t-BR" sz="1000" cap="all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Média  Granular</a:t>
              </a:r>
            </a:p>
          </p:txBody>
        </p:sp>
        <p:sp>
          <p:nvSpPr>
            <p:cNvPr id="37" name="Text Box 36"/>
            <p:cNvSpPr txBox="1">
              <a:spLocks noChangeArrowheads="1"/>
            </p:cNvSpPr>
            <p:nvPr/>
          </p:nvSpPr>
          <p:spPr bwMode="auto">
            <a:xfrm>
              <a:off x="2083" y="3560"/>
              <a:ext cx="106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pt-BR" altLang="pt-BR" sz="1200"/>
            </a:p>
          </p:txBody>
        </p:sp>
        <p:sp>
          <p:nvSpPr>
            <p:cNvPr id="38" name="Text Box 37"/>
            <p:cNvSpPr txBox="1">
              <a:spLocks noChangeArrowheads="1"/>
            </p:cNvSpPr>
            <p:nvPr/>
          </p:nvSpPr>
          <p:spPr bwMode="auto">
            <a:xfrm>
              <a:off x="1951" y="2959"/>
              <a:ext cx="1106" cy="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pt-BR" altLang="pt-BR" sz="1600" b="1" dirty="0">
                <a:solidFill>
                  <a:srgbClr val="FF0000"/>
                </a:solidFill>
              </a:endParaRPr>
            </a:p>
            <a:p>
              <a:pPr algn="ctr">
                <a:spcBef>
                  <a:spcPct val="50000"/>
                </a:spcBef>
              </a:pPr>
              <a:r>
                <a:rPr lang="pt-BR" altLang="pt-BR" sz="1600" b="1" dirty="0">
                  <a:solidFill>
                    <a:srgbClr val="FF0000"/>
                  </a:solidFill>
                </a:rPr>
                <a:t>0,04µm</a:t>
              </a:r>
            </a:p>
          </p:txBody>
        </p:sp>
        <p:sp>
          <p:nvSpPr>
            <p:cNvPr id="39" name="Text Box 38"/>
            <p:cNvSpPr txBox="1">
              <a:spLocks noChangeArrowheads="1"/>
            </p:cNvSpPr>
            <p:nvPr/>
          </p:nvSpPr>
          <p:spPr bwMode="auto">
            <a:xfrm>
              <a:off x="4316" y="3220"/>
              <a:ext cx="15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1200"/>
                <a:t>Pré-Tratamento Convencional</a:t>
              </a:r>
            </a:p>
          </p:txBody>
        </p:sp>
        <p:sp>
          <p:nvSpPr>
            <p:cNvPr id="40" name="Text Box 39"/>
            <p:cNvSpPr txBox="1">
              <a:spLocks noChangeArrowheads="1"/>
            </p:cNvSpPr>
            <p:nvPr/>
          </p:nvSpPr>
          <p:spPr bwMode="auto">
            <a:xfrm rot="-5400000">
              <a:off x="228" y="1777"/>
              <a:ext cx="1027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pt-BR" altLang="pt-BR" sz="1200"/>
                <a:t>Tamanho Relativo de </a:t>
              </a:r>
            </a:p>
            <a:p>
              <a:pPr>
                <a:lnSpc>
                  <a:spcPts val="1200"/>
                </a:lnSpc>
              </a:pPr>
              <a:r>
                <a:rPr lang="pt-BR" altLang="pt-BR" sz="1200"/>
                <a:t>Materiais Comuns</a:t>
              </a:r>
            </a:p>
          </p:txBody>
        </p:sp>
        <p:sp>
          <p:nvSpPr>
            <p:cNvPr id="41" name="Text Box 40"/>
            <p:cNvSpPr txBox="1">
              <a:spLocks noChangeArrowheads="1"/>
            </p:cNvSpPr>
            <p:nvPr/>
          </p:nvSpPr>
          <p:spPr bwMode="auto">
            <a:xfrm rot="10800000">
              <a:off x="542" y="2473"/>
              <a:ext cx="407" cy="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pt-BR" altLang="pt-BR" sz="1200"/>
                <a:t>Processos </a:t>
              </a:r>
            </a:p>
            <a:p>
              <a:pPr>
                <a:lnSpc>
                  <a:spcPts val="1200"/>
                </a:lnSpc>
              </a:pPr>
              <a:r>
                <a:rPr lang="pt-BR" altLang="pt-BR" sz="1200"/>
                <a:t> de Separação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88208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 descr="F:\DCIM\101MSDCF\DSC0118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20000"/>
          </a:blip>
          <a:srcRect l="8566" t="11996" r="5016" b="12241"/>
          <a:stretch>
            <a:fillRect/>
          </a:stretch>
        </p:blipFill>
        <p:spPr bwMode="auto">
          <a:xfrm>
            <a:off x="1547664" y="1757833"/>
            <a:ext cx="521493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9635" name="CaixaDeTexto 3"/>
          <p:cNvSpPr txBox="1">
            <a:spLocks noChangeArrowheads="1"/>
          </p:cNvSpPr>
          <p:nvPr/>
        </p:nvSpPr>
        <p:spPr bwMode="auto">
          <a:xfrm>
            <a:off x="899592" y="5445224"/>
            <a:ext cx="10593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sz="1600" b="1" dirty="0">
                <a:solidFill>
                  <a:srgbClr val="002060"/>
                </a:solidFill>
                <a:latin typeface="Arial" pitchFamily="34" charset="0"/>
              </a:rPr>
              <a:t>ESGOTO</a:t>
            </a:r>
          </a:p>
          <a:p>
            <a:pPr algn="ctr"/>
            <a:r>
              <a:rPr lang="pt-BR" altLang="pt-BR" sz="1600" b="1" dirty="0">
                <a:solidFill>
                  <a:srgbClr val="002060"/>
                </a:solidFill>
                <a:latin typeface="Arial" pitchFamily="34" charset="0"/>
              </a:rPr>
              <a:t>BRUTO</a:t>
            </a:r>
          </a:p>
        </p:txBody>
      </p:sp>
      <p:sp>
        <p:nvSpPr>
          <p:cNvPr id="69636" name="CaixaDeTexto 4"/>
          <p:cNvSpPr txBox="1">
            <a:spLocks noChangeArrowheads="1"/>
          </p:cNvSpPr>
          <p:nvPr/>
        </p:nvSpPr>
        <p:spPr bwMode="auto">
          <a:xfrm>
            <a:off x="4643736" y="5447183"/>
            <a:ext cx="17284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1600" b="1" dirty="0">
                <a:solidFill>
                  <a:srgbClr val="002060"/>
                </a:solidFill>
                <a:latin typeface="Arial" pitchFamily="34" charset="0"/>
              </a:rPr>
              <a:t>ÁGUA DE REÚSO</a:t>
            </a:r>
          </a:p>
          <a:p>
            <a:pPr algn="ctr"/>
            <a:r>
              <a:rPr lang="pt-BR" altLang="pt-BR" sz="1600" b="1" dirty="0">
                <a:solidFill>
                  <a:srgbClr val="002060"/>
                </a:solidFill>
                <a:latin typeface="Arial" pitchFamily="34" charset="0"/>
              </a:rPr>
              <a:t> PRODUZIDA</a:t>
            </a:r>
          </a:p>
        </p:txBody>
      </p:sp>
      <p:sp>
        <p:nvSpPr>
          <p:cNvPr id="69637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2400" b="1" dirty="0">
                <a:solidFill>
                  <a:srgbClr val="FFFFFF"/>
                </a:solidFill>
                <a:latin typeface="Arial" pitchFamily="34" charset="0"/>
              </a:rPr>
              <a:t>Comparação Visual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84784"/>
            <a:ext cx="8277944" cy="378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ixaDeTexto 4"/>
          <p:cNvSpPr txBox="1">
            <a:spLocks noChangeArrowheads="1"/>
          </p:cNvSpPr>
          <p:nvPr/>
        </p:nvSpPr>
        <p:spPr bwMode="auto">
          <a:xfrm>
            <a:off x="6732240" y="5445224"/>
            <a:ext cx="17284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1600" b="1" dirty="0">
                <a:solidFill>
                  <a:srgbClr val="002060"/>
                </a:solidFill>
                <a:latin typeface="Arial" pitchFamily="34" charset="0"/>
              </a:rPr>
              <a:t>ÁGUA </a:t>
            </a:r>
          </a:p>
          <a:p>
            <a:pPr algn="ctr"/>
            <a:r>
              <a:rPr lang="pt-BR" altLang="pt-BR" sz="1600" b="1" dirty="0">
                <a:solidFill>
                  <a:srgbClr val="002060"/>
                </a:solidFill>
                <a:latin typeface="Arial" pitchFamily="34" charset="0"/>
              </a:rPr>
              <a:t>POTÁVEL</a:t>
            </a:r>
          </a:p>
        </p:txBody>
      </p:sp>
      <p:sp>
        <p:nvSpPr>
          <p:cNvPr id="9" name="CaixaDeTexto 4"/>
          <p:cNvSpPr txBox="1">
            <a:spLocks noChangeArrowheads="1"/>
          </p:cNvSpPr>
          <p:nvPr/>
        </p:nvSpPr>
        <p:spPr bwMode="auto">
          <a:xfrm>
            <a:off x="2627512" y="5373217"/>
            <a:ext cx="17284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1600" b="1" dirty="0">
                <a:solidFill>
                  <a:srgbClr val="002060"/>
                </a:solidFill>
                <a:latin typeface="Arial" pitchFamily="34" charset="0"/>
              </a:rPr>
              <a:t>ÁGUA DO</a:t>
            </a:r>
          </a:p>
          <a:p>
            <a:pPr algn="ctr"/>
            <a:r>
              <a:rPr lang="pt-BR" altLang="pt-BR" sz="1600" b="1" dirty="0">
                <a:solidFill>
                  <a:srgbClr val="002060"/>
                </a:solidFill>
                <a:latin typeface="Arial" pitchFamily="34" charset="0"/>
              </a:rPr>
              <a:t>RIO CAPIVARI</a:t>
            </a:r>
          </a:p>
          <a:p>
            <a:pPr algn="ctr"/>
            <a:endParaRPr lang="pt-BR" altLang="pt-BR" sz="1600" b="1" dirty="0">
              <a:solidFill>
                <a:srgbClr val="00206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5521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6029" t="4996" r="3809" b="29044"/>
          <a:stretch/>
        </p:blipFill>
        <p:spPr>
          <a:xfrm>
            <a:off x="395536" y="1052736"/>
            <a:ext cx="8496944" cy="54006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755576" y="2348880"/>
            <a:ext cx="576064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55576" y="3573016"/>
            <a:ext cx="532859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748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2446"/>
          <a:stretch/>
        </p:blipFill>
        <p:spPr>
          <a:xfrm>
            <a:off x="395536" y="1054359"/>
            <a:ext cx="8496944" cy="5400599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755576" y="2348880"/>
            <a:ext cx="583264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68558" y="3501008"/>
            <a:ext cx="538761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719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7823" t="5496" r="4991" b="10678"/>
          <a:stretch/>
        </p:blipFill>
        <p:spPr>
          <a:xfrm>
            <a:off x="395536" y="1052736"/>
            <a:ext cx="8496944" cy="525658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544217" y="4581127"/>
            <a:ext cx="3955775" cy="144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39552" y="4365104"/>
            <a:ext cx="3960440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619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4225</TotalTime>
  <Words>6106</Words>
  <Application>Microsoft Office PowerPoint</Application>
  <PresentationFormat>Apresentação na tela (4:3)</PresentationFormat>
  <Paragraphs>2088</Paragraphs>
  <Slides>102</Slides>
  <Notes>13</Notes>
  <HiddenSlides>36</HiddenSlides>
  <MMClips>0</MMClips>
  <ScaleCrop>false</ScaleCrop>
  <HeadingPairs>
    <vt:vector size="4" baseType="variant">
      <vt:variant>
        <vt:lpstr>Tema</vt:lpstr>
      </vt:variant>
      <vt:variant>
        <vt:i4>7</vt:i4>
      </vt:variant>
      <vt:variant>
        <vt:lpstr>Títulos de slides</vt:lpstr>
      </vt:variant>
      <vt:variant>
        <vt:i4>102</vt:i4>
      </vt:variant>
    </vt:vector>
  </HeadingPairs>
  <TitlesOfParts>
    <vt:vector size="109" baseType="lpstr">
      <vt:lpstr>1_Personalizar design</vt:lpstr>
      <vt:lpstr>Personalizar design</vt:lpstr>
      <vt:lpstr>6_Personalizar design</vt:lpstr>
      <vt:lpstr>5_Personalizar design</vt:lpstr>
      <vt:lpstr>2_Personalizar design</vt:lpstr>
      <vt:lpstr>3_Personalizar design</vt:lpstr>
      <vt:lpstr>4_Personalizar design</vt:lpstr>
      <vt:lpstr>ODS6: Assegurar a disponibilidade e gestão sustentável da água e saneamento para todos.</vt:lpstr>
      <vt:lpstr>Slide 2</vt:lpstr>
      <vt:lpstr>Slide 3</vt:lpstr>
      <vt:lpstr>Slide 4</vt:lpstr>
      <vt:lpstr>Água no Mundo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Água Produzida na EPAR: Fonte de Água para Potabilização</vt:lpstr>
      <vt:lpstr>Slide 102</vt:lpstr>
    </vt:vector>
  </TitlesOfParts>
  <Company>SANASA - Campinas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Água – Aspectos Gerais</dc:title>
  <dc:creator>RP2005</dc:creator>
  <cp:lastModifiedBy>Marco</cp:lastModifiedBy>
  <cp:revision>187</cp:revision>
  <cp:lastPrinted>2017-06-21T15:39:48Z</cp:lastPrinted>
  <dcterms:created xsi:type="dcterms:W3CDTF">2004-08-30T14:49:06Z</dcterms:created>
  <dcterms:modified xsi:type="dcterms:W3CDTF">2017-06-22T01:27:32Z</dcterms:modified>
</cp:coreProperties>
</file>