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83" r:id="rId5"/>
    <p:sldId id="280" r:id="rId6"/>
    <p:sldId id="281" r:id="rId7"/>
    <p:sldId id="282" r:id="rId8"/>
    <p:sldId id="284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5" r:id="rId31"/>
    <p:sldId id="287" r:id="rId32"/>
    <p:sldId id="28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8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9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3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4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2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9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0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7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7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5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22E02-2A80-4CB2-A2A5-1D604BD11D82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0B7A-4A8D-4B8E-A29F-AA42CD3D1E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94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67544" y="1925960"/>
            <a:ext cx="8229600" cy="179107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ULTRAFILTRAÇÃO: EXPERIÊNCIA PILOTO NO SAMAE DE BLUMENAU/SC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5301208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AUTORES:</a:t>
            </a:r>
          </a:p>
          <a:p>
            <a:pPr algn="just"/>
            <a:r>
              <a:rPr lang="pt-BR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Samantha 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Blauth </a:t>
            </a:r>
            <a:r>
              <a:rPr lang="pt-B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Keim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Mejia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pt-BR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Costa</a:t>
            </a:r>
            <a:endParaRPr lang="pt-B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Servidora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SAMAE – Blumenau/SC desde 04 de dezembro de 2014 e hoje ocupa o cargo de Engenheira Sanitarista.</a:t>
            </a:r>
          </a:p>
          <a:p>
            <a:pPr algn="just"/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Ronaldo Adriano </a:t>
            </a:r>
            <a:r>
              <a:rPr lang="pt-B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Wessler</a:t>
            </a:r>
            <a:endParaRPr lang="pt-B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Servidor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SAMAE – Blumenau/SC desde 23 de março de 1998 e hoje ocupa o cargo de Técnico em Saneamento.</a:t>
            </a: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006080" y="260648"/>
            <a:ext cx="5598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33753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229600" cy="1491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Conforme a água de alimentação escoa pela superfície da membrana, parte da água e seus contaminantes atravessam a membrana e parte continua escoando pela superfície da mesma, dando origem ao concentrado</a:t>
            </a: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1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1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há elevada perda de fluxo significativa para membrana: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retrolavagem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periodicamente limpeza química (dependendo de cada sistema) restaurando a permeabilidade da membrana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dens.paginas.ufsc.br/files/2014/10/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47053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076056" y="2585808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BELLI (2014)</a:t>
            </a:r>
            <a:endParaRPr lang="pt-B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 descr="Logo46Assembl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3" name="Retângulo 2"/>
          <p:cNvSpPr/>
          <p:nvPr/>
        </p:nvSpPr>
        <p:spPr>
          <a:xfrm>
            <a:off x="6596664" y="3789040"/>
            <a:ext cx="1135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ꜛP ꜜQ</a:t>
            </a:r>
          </a:p>
        </p:txBody>
      </p:sp>
    </p:spTree>
    <p:extLst>
      <p:ext uri="{BB962C8B-B14F-4D97-AF65-F5344CB8AC3E}">
        <p14:creationId xmlns:p14="http://schemas.microsoft.com/office/powerpoint/2010/main" val="12717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www.freshwatersystems.com/images/Ultra-Filtration-Flo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839" y="1764392"/>
            <a:ext cx="2862638" cy="187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6" t="14737" r="7244" b="8397"/>
          <a:stretch/>
        </p:blipFill>
        <p:spPr>
          <a:xfrm>
            <a:off x="1043608" y="1531639"/>
            <a:ext cx="1903930" cy="2342725"/>
          </a:xfrm>
          <a:prstGeom prst="rect">
            <a:avLst/>
          </a:prstGeom>
        </p:spPr>
      </p:pic>
      <p:pic>
        <p:nvPicPr>
          <p:cNvPr id="3076" name="Picture 4" descr="http://www.agencia.cnptia.embrapa.br/Repositorio/foto+membrana+espiral_000gbxpx34802wx5ok01dx9lcd2uzl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/>
          <a:stretch/>
        </p:blipFill>
        <p:spPr bwMode="auto">
          <a:xfrm>
            <a:off x="4499992" y="3861048"/>
            <a:ext cx="2565406" cy="23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arkelcorporation.com/ptfe-images/home-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7343"/>
          <a:stretch/>
        </p:blipFill>
        <p:spPr bwMode="auto">
          <a:xfrm>
            <a:off x="4896272" y="1373963"/>
            <a:ext cx="1924967" cy="228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g02.s.alicdn.com/kf/HTB1NjvvIpXXXXXRXpXXq6xXFXXXO/flat-sheet-membrane-water-recycling-for-man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2366" r="1573" b="10123"/>
          <a:stretch/>
        </p:blipFill>
        <p:spPr bwMode="auto">
          <a:xfrm>
            <a:off x="467544" y="4349444"/>
            <a:ext cx="3165895" cy="22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Logo46Assemblei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16243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OBJETIVOS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772816"/>
            <a:ext cx="8229600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Conhecer a tecnologia de ultrafiltração</a:t>
            </a: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Avaliar os resultados dos pilotos de ultrafiltração</a:t>
            </a: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Traçar um comparativo com o tratamento convencional</a:t>
            </a: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2576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229600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Instalação dos pilotos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Estação de Tratamento de Água II do SAMAE de Blumenau/SC</a:t>
            </a: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Captação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Calha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Parshall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ETA, AB Rio Itajaí-Açu</a:t>
            </a: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http://wp.clicrbs.com.br/pancho/files/2014/01/w_rio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1" y="3501008"/>
            <a:ext cx="3900616" cy="25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aritimaconsultoria.com.br/wp-content/uploads/2013/06/ter%C3%A7a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MATERIAIS E MÉTODOS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4" y="1553116"/>
            <a:ext cx="3461285" cy="25959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4727"/>
            <a:ext cx="3459138" cy="2594353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1390"/>
              </p:ext>
            </p:extLst>
          </p:nvPr>
        </p:nvGraphicFramePr>
        <p:xfrm>
          <a:off x="373889" y="4221088"/>
          <a:ext cx="5854295" cy="249622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43660"/>
                <a:gridCol w="2429683"/>
                <a:gridCol w="1565082"/>
                <a:gridCol w="1515870"/>
              </a:tblGrid>
              <a:tr h="210312">
                <a:tc>
                  <a:txBody>
                    <a:bodyPr/>
                    <a:lstStyle/>
                    <a:p>
                      <a:endParaRPr lang="pt-BR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622" marR="3162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Sistema 1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Sistema 2</a:t>
                      </a:r>
                    </a:p>
                  </a:txBody>
                  <a:tcPr marL="31622" marR="31622" marT="0" marB="0" anchor="ctr"/>
                </a:tc>
              </a:tr>
              <a:tr h="274301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Membrana</a:t>
                      </a:r>
                    </a:p>
                  </a:txBody>
                  <a:tcPr marL="31622" marR="31622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Tipo da membrana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Fibra capilar oca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Multi furos</a:t>
                      </a:r>
                    </a:p>
                  </a:txBody>
                  <a:tcPr marL="31622" marR="31622" marT="0" marB="0" anchor="ctr"/>
                </a:tc>
              </a:tr>
              <a:tr h="6857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 (Poliacrilonitrila) </a:t>
                      </a:r>
                      <a:b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Hidrofílico Modificado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 (Polietersulfona)</a:t>
                      </a:r>
                    </a:p>
                  </a:txBody>
                  <a:tcPr marL="31622" marR="31622" marT="0" marB="0" anchor="ctr"/>
                </a:tc>
              </a:tr>
              <a:tr h="1371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Sistema de filtragem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Fora-dentro</a:t>
                      </a:r>
                      <a:endParaRPr lang="pt-BR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Dentro-fora</a:t>
                      </a:r>
                      <a:endParaRPr lang="pt-BR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622" marR="31622" marT="0" marB="0" anchor="ctr"/>
                </a:tc>
              </a:tr>
              <a:tr h="13715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Sistema</a:t>
                      </a:r>
                    </a:p>
                  </a:txBody>
                  <a:tcPr marL="31622" marR="31622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Capacidade do piloto (m³/h)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a 3</a:t>
                      </a:r>
                    </a:p>
                  </a:txBody>
                  <a:tcPr marL="31622" marR="31622" marT="0" marB="0" anchor="ctr"/>
                </a:tc>
              </a:tr>
              <a:tr h="1371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Pressão de alimentação (bar)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1622" marR="31622" marT="0" marB="0" anchor="ctr"/>
                </a:tc>
              </a:tr>
              <a:tr h="27430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Pressão de operação - transmembrana (bar)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 a 1,5</a:t>
                      </a:r>
                    </a:p>
                  </a:txBody>
                  <a:tcPr marL="31622" marR="31622" marT="0" marB="0" anchor="ctr"/>
                </a:tc>
              </a:tr>
              <a:tr h="27430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Pressão para </a:t>
                      </a:r>
                      <a:r>
                        <a:rPr lang="pt-BR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retrolavagem</a:t>
                      </a: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(bar)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1622" marR="316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 a 3,0</a:t>
                      </a:r>
                    </a:p>
                  </a:txBody>
                  <a:tcPr marL="31622" marR="31622" marT="0" marB="0" anchor="ctr"/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1662528" y="1196752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1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20193" y="1196752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2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MATERIAIS E MÉTODOS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0357"/>
            <a:ext cx="734481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51" y="2057242"/>
            <a:ext cx="1979945" cy="26399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4390" y="2391460"/>
            <a:ext cx="2639927" cy="197994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528" y="2387234"/>
            <a:ext cx="2639927" cy="1979945"/>
          </a:xfrm>
          <a:prstGeom prst="rect">
            <a:avLst/>
          </a:prstGeom>
        </p:spPr>
      </p:pic>
      <p:pic>
        <p:nvPicPr>
          <p:cNvPr id="9" name="Imagem 8" descr="Logo46Assemble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MATERIAIS E MÉTODOS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5" y="2091071"/>
            <a:ext cx="3299665" cy="24747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3105" y="2263579"/>
            <a:ext cx="3306033" cy="24795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40871" y="2476068"/>
            <a:ext cx="1231329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9768" y="2144151"/>
            <a:ext cx="2943172" cy="22073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91" y="1736522"/>
            <a:ext cx="3888819" cy="291661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03716" y="2061469"/>
            <a:ext cx="13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</a:t>
            </a:r>
            <a:r>
              <a:rPr lang="pt-BR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microns</a:t>
            </a:r>
            <a:endParaRPr lang="pt-BR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889726" y="2082625"/>
            <a:ext cx="14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 </a:t>
            </a:r>
            <a:r>
              <a:rPr lang="pt-BR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microns</a:t>
            </a:r>
            <a:endParaRPr lang="pt-BR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51520" y="1340768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Acompanhamento: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6 dias, 28 horas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15 dias, 76 horas</a:t>
            </a: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 de 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funcionamento entre as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retrolavagens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15, 20, 30, 45 e 60 minutos</a:t>
            </a: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20, 40, 60 e 80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minutos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Desempenho do sistema: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Monitoramento do conjunto-piloto: vazão do permeado, pressão da </a:t>
            </a:r>
            <a:r>
              <a:rPr lang="pt-BR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transmembrana</a:t>
            </a:r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pressão da </a:t>
            </a:r>
            <a:r>
              <a:rPr lang="pt-BR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retrolavagem</a:t>
            </a: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Monitoramento físico-químico da água alimentação e permeado: turbidez, cor e pH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Monitoramento bacteriológico: coliformes totais</a:t>
            </a: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MATERIAIS E MÉTODOS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MATERIAIS E MÉTODOS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28553" r="28679" b="28554"/>
          <a:stretch/>
        </p:blipFill>
        <p:spPr>
          <a:xfrm>
            <a:off x="420725" y="5128810"/>
            <a:ext cx="2274603" cy="1471802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02247"/>
              </p:ext>
            </p:extLst>
          </p:nvPr>
        </p:nvGraphicFramePr>
        <p:xfrm>
          <a:off x="2843808" y="1484784"/>
          <a:ext cx="6055043" cy="326898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835910"/>
                <a:gridCol w="2023110"/>
                <a:gridCol w="119602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Tipo de análise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Método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Equipamento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Nefelométrico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Hach 2100Q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Espectrofotométrico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Hach DR 5000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Eletrométrico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Orion Versa Star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Alcalinidade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Volumétrico Potenciométrico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Cloro Residual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Espectrofotométrico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Hach DR 5000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Cloretos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Eletrométrico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Orion Versa Star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Fluoretos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Eletrométrico</a:t>
                      </a:r>
                      <a:endParaRPr lang="pt-BR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Orion Versa Star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Gás Carbônico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Volumétrico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de Magnésio, de Cálcio e 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Complexométrico Volumétrico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Ferro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Espectrofotométrico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Hach DR 5000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Magnésio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Complexométrico Volumétrico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Oxigênio Consumido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Permanganato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99804"/>
            <a:ext cx="2267744" cy="17008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" y="3284984"/>
            <a:ext cx="2267744" cy="17008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7" y="1484784"/>
            <a:ext cx="2273061" cy="1704795"/>
          </a:xfrm>
          <a:prstGeom prst="rect">
            <a:avLst/>
          </a:prstGeom>
        </p:spPr>
      </p:pic>
      <p:pic>
        <p:nvPicPr>
          <p:cNvPr id="8" name="Imagem 7" descr="Logo46Assemble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18703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35183"/>
              </p:ext>
            </p:extLst>
          </p:nvPr>
        </p:nvGraphicFramePr>
        <p:xfrm>
          <a:off x="2195736" y="1700808"/>
          <a:ext cx="5040560" cy="237626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098267"/>
                <a:gridCol w="972215"/>
                <a:gridCol w="970078"/>
              </a:tblGrid>
              <a:tr h="2353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 operacional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536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S1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S2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Vazão do permeado (m³/h)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1,03 ± 0,25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1,85 ± 0,56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Horas de operação (h)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Volume Total Tratado (m³)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141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Volume por Retrolavagem (m³/retro)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0,085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Quantidade Retrolavagens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Volume Total de </a:t>
                      </a:r>
                      <a:r>
                        <a:rPr lang="pt-BR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Retrolavagem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(m³)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7,8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Pressão Transmembrana (bar)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1,44 ± 0,41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2,10 ± 0,43</a:t>
                      </a:r>
                    </a:p>
                  </a:txBody>
                  <a:tcPr marL="44450" marR="44450" marT="0" marB="0" anchor="ctr"/>
                </a:tc>
              </a:tr>
              <a:tr h="23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Pressão </a:t>
                      </a:r>
                      <a:r>
                        <a:rPr lang="pt-BR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Retrolavagem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(bar)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1,33 ± 0,05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1,70 ± 0,31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51520" y="4509120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Vazão do permeado dentro das especificações</a:t>
            </a: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Pressão da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transmembrana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acima do especificado</a:t>
            </a: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Perdas: 11% (S1) e 6% (S2) / 4% (S1) e 5% (S2) – 1h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269863"/>
              </p:ext>
            </p:extLst>
          </p:nvPr>
        </p:nvGraphicFramePr>
        <p:xfrm>
          <a:off x="1547664" y="1419956"/>
          <a:ext cx="6275706" cy="424129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337445"/>
                <a:gridCol w="904464"/>
                <a:gridCol w="809789"/>
                <a:gridCol w="809789"/>
                <a:gridCol w="809789"/>
                <a:gridCol w="771919"/>
                <a:gridCol w="832511"/>
              </a:tblGrid>
              <a:tr h="1803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Nº de Amostras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Alimentação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Permeado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Remoção (%)</a:t>
                      </a: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Alcalinidade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22,20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4,59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Cálcio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8,49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Cloretos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Cloro Residual Livre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Coliformes Totais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35.000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1232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99,17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de Cálcio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8,31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de Magnésio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12,46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Total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14,70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10,20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Ferro Total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94,95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Fluoretos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Gás Carbônico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13,27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Magnésio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12,20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Oxigênio Consumido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39,60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44450" marR="44450" marT="0" marB="0" anchor="ctr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229,67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99,93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67544" y="5805264"/>
            <a:ext cx="3816424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convencional: 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0,54 ± 0,27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3 ± 2</a:t>
            </a: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S1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7664" y="3140968"/>
            <a:ext cx="62646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547664" y="4293096"/>
            <a:ext cx="62646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547664" y="5445224"/>
            <a:ext cx="62646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2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2276872"/>
            <a:ext cx="83529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Processo de separação por membranas: utiliza pressão hidráulica como força motriz para separar a água dos contaminantes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2469" b="3018"/>
          <a:stretch/>
        </p:blipFill>
        <p:spPr bwMode="auto">
          <a:xfrm>
            <a:off x="2572239" y="3140968"/>
            <a:ext cx="3151889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1520" y="508518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membrana atua como uma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barreira seletiva 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permitindo a passagem de alguns componentes e impedindo a passagem de outros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m 8" descr="Logo46Assembl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251520" y="1412776"/>
            <a:ext cx="83529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Avanço tecnológico, alternativas ao tratamento convencional surgiram, como por exemplo, processo de separação por membranas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70505"/>
              </p:ext>
            </p:extLst>
          </p:nvPr>
        </p:nvGraphicFramePr>
        <p:xfrm>
          <a:off x="755576" y="1844824"/>
          <a:ext cx="7637229" cy="326898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30424"/>
                <a:gridCol w="864096"/>
                <a:gridCol w="1008112"/>
                <a:gridCol w="919797"/>
                <a:gridCol w="1028700"/>
                <a:gridCol w="1028700"/>
                <a:gridCol w="1028700"/>
                <a:gridCol w="1028700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Período (min)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Tempo Total (h)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Quantidade Lavagens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Alimentação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Permeado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15:30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1953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04:00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01:30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1740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1570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03:30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03:30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3068960"/>
            <a:ext cx="763284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S1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5892"/>
            <a:ext cx="5075555" cy="2836545"/>
          </a:xfrm>
          <a:prstGeom prst="rect">
            <a:avLst/>
          </a:prstGeom>
          <a:noFill/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958400"/>
            <a:ext cx="5075555" cy="2836545"/>
          </a:xfrm>
          <a:prstGeom prst="rect">
            <a:avLst/>
          </a:prstGeom>
          <a:noFill/>
        </p:spPr>
      </p:pic>
      <p:pic>
        <p:nvPicPr>
          <p:cNvPr id="6" name="Imagem 5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S1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8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14" y="3861048"/>
            <a:ext cx="5075555" cy="283654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6" y="1088876"/>
            <a:ext cx="5076000" cy="277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S1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697821"/>
              </p:ext>
            </p:extLst>
          </p:nvPr>
        </p:nvGraphicFramePr>
        <p:xfrm>
          <a:off x="1434147" y="1484784"/>
          <a:ext cx="6275705" cy="424129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334135"/>
                <a:gridCol w="814070"/>
                <a:gridCol w="862965"/>
                <a:gridCol w="822960"/>
                <a:gridCol w="821690"/>
                <a:gridCol w="782955"/>
                <a:gridCol w="836930"/>
              </a:tblGrid>
              <a:tr h="1911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Nº de Amostras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Alimentação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Permeado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Remoção (%)</a:t>
                      </a: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11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Alcalinidade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18,50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-8,22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Cálcio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8,74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Cloretos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-16,26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Cloro Residual Livre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50,00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Coliformes Totais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42.600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16.994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1243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99,25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de Cálcio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8,74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de Magnésio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5,57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22,87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Dureza Total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16,57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13,91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16,05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Ferro Total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97,90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Fluoretos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Gás Carbônico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31,73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Magnésio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22,84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Oxigênio Consumido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6,11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65,63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-3,52</a:t>
                      </a:r>
                    </a:p>
                  </a:txBody>
                  <a:tcPr marL="44450" marR="4445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203,93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222,06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99,90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3" y="5805264"/>
            <a:ext cx="4092469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convencional: 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T: 0,67 ± 0,42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5 ± 3</a:t>
            </a: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m 7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03648" y="3212976"/>
            <a:ext cx="63367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403648" y="5301208"/>
            <a:ext cx="63367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403648" y="5517232"/>
            <a:ext cx="63367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419446" y="4365104"/>
            <a:ext cx="63367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391661" y="2636912"/>
            <a:ext cx="633670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S2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339264"/>
              </p:ext>
            </p:extLst>
          </p:nvPr>
        </p:nvGraphicFramePr>
        <p:xfrm>
          <a:off x="467544" y="2204864"/>
          <a:ext cx="8229600" cy="27660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946448"/>
                <a:gridCol w="864096"/>
                <a:gridCol w="864096"/>
                <a:gridCol w="1440160"/>
                <a:gridCol w="1028700"/>
                <a:gridCol w="1028700"/>
                <a:gridCol w="1028700"/>
                <a:gridCol w="1028700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Período (min)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Tempo Total (h)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Quantidade Lavagens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Parâmetro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Alimentação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Permeado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Valores Médios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Desvio Padrão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07:30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1239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06:50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41:45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20:40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Turbidez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7544" y="3429000"/>
            <a:ext cx="8208912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S2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71" y="1124744"/>
            <a:ext cx="5075555" cy="2836545"/>
          </a:xfrm>
          <a:prstGeom prst="rect">
            <a:avLst/>
          </a:prstGeom>
          <a:noFill/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71" y="3933056"/>
            <a:ext cx="5076190" cy="2837815"/>
          </a:xfrm>
          <a:prstGeom prst="rect">
            <a:avLst/>
          </a:prstGeom>
          <a:noFill/>
        </p:spPr>
      </p:pic>
      <p:pic>
        <p:nvPicPr>
          <p:cNvPr id="6" name="Imagem 5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S2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21" y="3933056"/>
            <a:ext cx="5075555" cy="283654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21" y="1317213"/>
            <a:ext cx="5076000" cy="261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RESULTADOS E DISCUSSÃO – S2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CONCLUSÕES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352928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Vazão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1,03 ± 0,25 m³/h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1,85 ± 0,56 m³/h</a:t>
            </a: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Pressão </a:t>
            </a:r>
            <a:r>
              <a:rPr lang="pt-B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transmembrana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1,44 </a:t>
            </a:r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0,41 bar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2,10 </a:t>
            </a:r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0,43 bar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ao longo do período de funcionamento, recupera o fluxo após </a:t>
            </a:r>
            <a:r>
              <a:rPr lang="pt-BR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retrolavagens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Queda do fluxo e aumento da pressão: compostos presentes na água de alimentação que acumulam-se na membrana provocando a </a:t>
            </a:r>
            <a:r>
              <a:rPr lang="pt-BR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colmatação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6" y="4453688"/>
            <a:ext cx="2634526" cy="19758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90" y="4453688"/>
            <a:ext cx="2634526" cy="19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CONCLUSÕES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352928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Físico-químico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99% de remoção T e C (para os dois sistemas)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AB não influenciou na qualidade do permeado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alguns resultados fora do VMP da Portaria 2914/2011</a:t>
            </a:r>
          </a:p>
          <a:p>
            <a:pPr lvl="2" algn="just"/>
            <a:r>
              <a:rPr lang="pt-B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Elevado tempo de funcionamento</a:t>
            </a: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Bacteriológico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S1: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 remoção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S2: </a:t>
            </a:r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redução sem remoção completa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16083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CONCLUSÕES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352928" cy="4608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Comparativo 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Convencional:</a:t>
            </a:r>
          </a:p>
          <a:p>
            <a:pPr lvl="1" algn="just"/>
            <a:r>
              <a:rPr lang="pt-B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Permeado UF: Melhor Turbidez, Pior Cor</a:t>
            </a: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Poderia ser utilizado para produção de água para abastecimento público. Ressalta-se a necessidade de </a:t>
            </a:r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adicional para redução da cor 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fim de obedecer os parâmetros exigidos pela qualidade da água potável.</a:t>
            </a: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Cloração e </a:t>
            </a:r>
            <a:r>
              <a:rPr lang="pt-BR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Fluoretação</a:t>
            </a:r>
            <a:endParaRPr lang="pt-BR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 de funcionamento: ajustado conforme os parâmetros da água de alimentação. Períodos maiores poderão influenciar na qualidade da água tratada.</a:t>
            </a:r>
            <a:endParaRPr lang="pt-B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32404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229600" cy="2088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principais tecnologias de separação por membranas são:</a:t>
            </a:r>
          </a:p>
          <a:p>
            <a:pPr lvl="1"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Microfiltração</a:t>
            </a:r>
          </a:p>
          <a:p>
            <a:pPr lvl="1"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Ultrafiltração</a:t>
            </a:r>
          </a:p>
          <a:p>
            <a:pPr lvl="1"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Nanofiltração</a:t>
            </a:r>
          </a:p>
          <a:p>
            <a:pPr lvl="1"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Osmose reversa</a:t>
            </a:r>
          </a:p>
          <a:p>
            <a:pPr marL="285750" lvl="1" algn="just">
              <a:buFont typeface="Arial" panose="020B0604020202020204" pitchFamily="34" charset="0"/>
              <a:buChar char="•"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5256584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251520" y="5445224"/>
            <a:ext cx="8229600" cy="1044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classificação da tecnologia se dá pela capacidade de abertura dos poros da membrana.</a:t>
            </a: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1" algn="just">
              <a:buFont typeface="Arial" panose="020B0604020202020204" pitchFamily="34" charset="0"/>
              <a:buChar char="•"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419872" y="4149080"/>
            <a:ext cx="648072" cy="980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739989" y="4437112"/>
            <a:ext cx="648072" cy="692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6084168" y="4725143"/>
            <a:ext cx="648072" cy="404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7380312" y="4869160"/>
            <a:ext cx="648072" cy="260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46Assembl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ângulo 12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31545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1048"/>
            <a:ext cx="3360000" cy="252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1048"/>
            <a:ext cx="3360000" cy="2520000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REGISTROS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3360000" cy="252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506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7" y="1484784"/>
            <a:ext cx="3360000" cy="2520000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REGISTROS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3481" y="1820821"/>
            <a:ext cx="2688298" cy="20162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2" y="4173082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46Assemble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87624" y="1700808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OBRIGADO</a:t>
            </a:r>
          </a:p>
          <a:p>
            <a:pPr algn="ctr"/>
            <a:endParaRPr lang="pt-BR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pt-BR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pt-BR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Samantha Blauth</a:t>
            </a:r>
          </a:p>
          <a:p>
            <a:pPr algn="ctr"/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Departamento Técnico</a:t>
            </a:r>
          </a:p>
          <a:p>
            <a:pPr algn="ctr"/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SAMAE BLUMENAU</a:t>
            </a:r>
            <a:endParaRPr lang="pt-B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samanthablauth@samae.com.br</a:t>
            </a:r>
          </a:p>
          <a:p>
            <a:pPr algn="ctr"/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47 3331-8437</a:t>
            </a:r>
          </a:p>
          <a:p>
            <a:pPr algn="ctr"/>
            <a:endParaRPr lang="pt-B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Ronaldo </a:t>
            </a:r>
            <a:r>
              <a:rPr lang="pt-BR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Wessler</a:t>
            </a:r>
            <a:endParaRPr lang="pt-BR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Departamento </a:t>
            </a:r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Operações</a:t>
            </a:r>
            <a:endParaRPr lang="pt-B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SAMAE BLUMENAU</a:t>
            </a:r>
          </a:p>
          <a:p>
            <a:pPr algn="ctr"/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ronaldoadriano@samae.com.br</a:t>
            </a:r>
            <a:endParaRPr lang="pt-B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47 </a:t>
            </a:r>
            <a:r>
              <a:rPr lang="pt-B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3331-8454</a:t>
            </a:r>
            <a:endParaRPr lang="pt-B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pt-BR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DOW_-_Ultrafiltration_-_Product_-_English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448780"/>
            <a:ext cx="7232804" cy="4068452"/>
          </a:xfrm>
          <a:prstGeom prst="rect">
            <a:avLst/>
          </a:prstGeom>
        </p:spPr>
      </p:pic>
      <p:pic>
        <p:nvPicPr>
          <p:cNvPr id="4" name="Imagem 3" descr="Logo46Assemble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536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t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534549"/>
              </p:ext>
            </p:extLst>
          </p:nvPr>
        </p:nvGraphicFramePr>
        <p:xfrm>
          <a:off x="1619250" y="2060996"/>
          <a:ext cx="5640388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CorelDRAW" r:id="rId3" imgW="8808720" imgH="5276088" progId="">
                  <p:embed/>
                </p:oleObj>
              </mc:Choice>
              <mc:Fallback>
                <p:oleObj name="CorelDRAW" r:id="rId3" imgW="8808720" imgH="5276088" progId="">
                  <p:embed/>
                  <p:pic>
                    <p:nvPicPr>
                      <p:cNvPr id="0" name="Objeto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060996"/>
                        <a:ext cx="5640388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12"/>
          <p:cNvSpPr/>
          <p:nvPr/>
        </p:nvSpPr>
        <p:spPr>
          <a:xfrm>
            <a:off x="1907704" y="4850576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Filtração externo-interno</a:t>
            </a:r>
          </a:p>
          <a:p>
            <a:pPr algn="just"/>
            <a:endParaRPr lang="pt-BR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pt-BR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644008" y="4850576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Filtração interno-externo</a:t>
            </a:r>
          </a:p>
          <a:p>
            <a:pPr algn="just"/>
            <a:endParaRPr lang="pt-BR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pt-BR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36800" y="1484783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Tipos de filtração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Imagem 6" descr="Logo46Assemble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16858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28577"/>
            <a:ext cx="2564953" cy="213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78" y="2128576"/>
            <a:ext cx="2499142" cy="213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1294755" y="4415409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Água enche o cartucho de </a:t>
            </a:r>
            <a:r>
              <a:rPr lang="pt-BR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ultrafiltração</a:t>
            </a:r>
            <a:r>
              <a:rPr lang="pt-B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em seguida passa através das membranas</a:t>
            </a:r>
          </a:p>
          <a:p>
            <a:pPr algn="just"/>
            <a:endParaRPr lang="pt-BR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pt-BR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4788024" y="4415409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 fibras são cheias de água ultrafiltrada</a:t>
            </a:r>
          </a:p>
          <a:p>
            <a:pPr algn="just"/>
            <a:endParaRPr lang="pt-BR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1484784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Tipos de filtração: externo-interno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Imagem 7" descr="Logo46Assemble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31430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4" descr="http://synderfiltration.com/2014/wp-content/uploads/2014/07/LC19-Capillary-Modu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4"/>
          <a:stretch/>
        </p:blipFill>
        <p:spPr bwMode="auto">
          <a:xfrm>
            <a:off x="1691680" y="2137395"/>
            <a:ext cx="5340592" cy="34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Logo46Assembl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1560" y="1484784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Tipos de filtração: interno-externo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DOW_-_Ultrafiltration_-_Product_-_Engli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556792"/>
            <a:ext cx="6876256" cy="3867894"/>
          </a:xfrm>
          <a:prstGeom prst="rect">
            <a:avLst/>
          </a:prstGeom>
        </p:spPr>
      </p:pic>
      <p:pic>
        <p:nvPicPr>
          <p:cNvPr id="4" name="Imagem 3" descr="Logo46Assemble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15459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INTRODUÇÃO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340768"/>
            <a:ext cx="8229600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mecanismo para separação na ultrafiltração é via </a:t>
            </a:r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exclusão física 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partículas maiores que o tamanho do poro da membrana</a:t>
            </a:r>
          </a:p>
          <a:p>
            <a:pPr algn="just"/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processo, há três correntes de fluxo:</a:t>
            </a:r>
          </a:p>
          <a:p>
            <a:pPr lvl="1" algn="just"/>
            <a:r>
              <a:rPr lang="pt-BR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Alimentação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Água Bruta</a:t>
            </a:r>
          </a:p>
          <a:p>
            <a:pPr lvl="2" algn="just"/>
            <a:r>
              <a:rPr lang="pt-BR" sz="20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Permeado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Água Tratada, que refere-se a porção que atravessou a membrana</a:t>
            </a:r>
          </a:p>
          <a:p>
            <a:pPr lvl="2" algn="just"/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Concentrado</a:t>
            </a:r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Água com contaminantes que não atravessou a membrana</a:t>
            </a:r>
          </a:p>
          <a:p>
            <a:pPr marL="285750" lvl="1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just">
              <a:buNone/>
            </a:pPr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pt-B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97152"/>
            <a:ext cx="4752861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Logo46Assemble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599"/>
            <a:ext cx="928911" cy="5609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5238328" y="260648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Exposição de Experiências Municipais em Saneamento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16 a 19 de maio de 2016 – Jaraguá do Sul - SC</a:t>
            </a:r>
          </a:p>
        </p:txBody>
      </p:sp>
    </p:spTree>
    <p:extLst>
      <p:ext uri="{BB962C8B-B14F-4D97-AF65-F5344CB8AC3E}">
        <p14:creationId xmlns:p14="http://schemas.microsoft.com/office/powerpoint/2010/main" val="40080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</TotalTime>
  <Words>2081</Words>
  <Application>Microsoft Office PowerPoint</Application>
  <PresentationFormat>Apresentação na tela (4:3)</PresentationFormat>
  <Paragraphs>730</Paragraphs>
  <Slides>32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4" baseType="lpstr">
      <vt:lpstr>Tema do Office</vt:lpstr>
      <vt:lpstr>CorelDRAW</vt:lpstr>
      <vt:lpstr>ULTRAFILTRAÇÃO: EXPERIÊNCIA PILOTO NO SAMAE DE BLUMENAU/SC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OBJETIVOS</vt:lpstr>
      <vt:lpstr>MATERIAIS E MÉTODOS</vt:lpstr>
      <vt:lpstr>MATERIAIS E MÉTODOS</vt:lpstr>
      <vt:lpstr>MATERIAIS E MÉTODOS</vt:lpstr>
      <vt:lpstr>MATERIAIS E MÉTODOS</vt:lpstr>
      <vt:lpstr>MATERIAIS E MÉTODOS</vt:lpstr>
      <vt:lpstr>RESULTADOS E DISCUSSÃO</vt:lpstr>
      <vt:lpstr>Apresentação do PowerPoint</vt:lpstr>
      <vt:lpstr>RESULTADOS E DISCUSSÃO – S1</vt:lpstr>
      <vt:lpstr>RESULTADOS E DISCUSSÃO – S1</vt:lpstr>
      <vt:lpstr>RESULTADOS E DISCUSSÃO – S1</vt:lpstr>
      <vt:lpstr>RESULTADOS E DISCUSSÃO – S2</vt:lpstr>
      <vt:lpstr>RESULTADOS E DISCUSSÃO – S2</vt:lpstr>
      <vt:lpstr>RESULTADOS E DISCUSSÃO – S2</vt:lpstr>
      <vt:lpstr>RESULTADOS E DISCUSSÃO – S2</vt:lpstr>
      <vt:lpstr>CONCLUSÕES</vt:lpstr>
      <vt:lpstr>CONCLUSÕES</vt:lpstr>
      <vt:lpstr>CONCLUSÕES</vt:lpstr>
      <vt:lpstr>REGISTROS</vt:lpstr>
      <vt:lpstr>REGISTROS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Samantha B. K.M da Costa</dc:creator>
  <cp:lastModifiedBy>Samantha Blauth</cp:lastModifiedBy>
  <cp:revision>117</cp:revision>
  <dcterms:created xsi:type="dcterms:W3CDTF">2015-11-23T12:34:00Z</dcterms:created>
  <dcterms:modified xsi:type="dcterms:W3CDTF">2016-05-17T10:18:01Z</dcterms:modified>
</cp:coreProperties>
</file>