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9" r:id="rId4"/>
    <p:sldId id="272" r:id="rId5"/>
    <p:sldId id="273" r:id="rId6"/>
    <p:sldId id="278" r:id="rId7"/>
    <p:sldId id="279" r:id="rId8"/>
    <p:sldId id="277" r:id="rId9"/>
    <p:sldId id="276" r:id="rId10"/>
    <p:sldId id="275" r:id="rId11"/>
    <p:sldId id="280" r:id="rId12"/>
    <p:sldId id="281" r:id="rId13"/>
    <p:sldId id="284" r:id="rId14"/>
    <p:sldId id="283" r:id="rId15"/>
    <p:sldId id="282" r:id="rId16"/>
    <p:sldId id="274" r:id="rId17"/>
    <p:sldId id="285" r:id="rId18"/>
    <p:sldId id="286" r:id="rId19"/>
    <p:sldId id="287" r:id="rId20"/>
    <p:sldId id="289" r:id="rId21"/>
    <p:sldId id="288" r:id="rId22"/>
    <p:sldId id="290" r:id="rId23"/>
    <p:sldId id="291" r:id="rId24"/>
    <p:sldId id="260" r:id="rId25"/>
    <p:sldId id="270" r:id="rId26"/>
    <p:sldId id="266" r:id="rId27"/>
    <p:sldId id="292" r:id="rId28"/>
    <p:sldId id="293" r:id="rId29"/>
    <p:sldId id="294" r:id="rId30"/>
    <p:sldId id="295" r:id="rId31"/>
    <p:sldId id="271" r:id="rId32"/>
    <p:sldId id="263" r:id="rId3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64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71" autoAdjust="0"/>
  </p:normalViewPr>
  <p:slideViewPr>
    <p:cSldViewPr>
      <p:cViewPr>
        <p:scale>
          <a:sx n="60" d="100"/>
          <a:sy n="60" d="100"/>
        </p:scale>
        <p:origin x="-1644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C5F8A-59F6-4848-8B14-E83385D24814}" type="datetimeFigureOut">
              <a:rPr lang="pt-BR" smtClean="0"/>
              <a:pPr/>
              <a:t>26/05/2015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D80D-1875-43FA-A480-4D0EEA58474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C5F8A-59F6-4848-8B14-E83385D24814}" type="datetimeFigureOut">
              <a:rPr lang="pt-BR" smtClean="0"/>
              <a:pPr/>
              <a:t>26/05/2015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D80D-1875-43FA-A480-4D0EEA58474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C5F8A-59F6-4848-8B14-E83385D24814}" type="datetimeFigureOut">
              <a:rPr lang="pt-BR" smtClean="0"/>
              <a:pPr/>
              <a:t>26/05/2015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D80D-1875-43FA-A480-4D0EEA58474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C5F8A-59F6-4848-8B14-E83385D24814}" type="datetimeFigureOut">
              <a:rPr lang="pt-BR" smtClean="0"/>
              <a:pPr/>
              <a:t>26/05/2015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D80D-1875-43FA-A480-4D0EEA58474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C5F8A-59F6-4848-8B14-E83385D24814}" type="datetimeFigureOut">
              <a:rPr lang="pt-BR" smtClean="0"/>
              <a:pPr/>
              <a:t>26/05/2015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D80D-1875-43FA-A480-4D0EEA58474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C5F8A-59F6-4848-8B14-E83385D24814}" type="datetimeFigureOut">
              <a:rPr lang="pt-BR" smtClean="0"/>
              <a:pPr/>
              <a:t>26/05/2015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D80D-1875-43FA-A480-4D0EEA58474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C5F8A-59F6-4848-8B14-E83385D24814}" type="datetimeFigureOut">
              <a:rPr lang="pt-BR" smtClean="0"/>
              <a:pPr/>
              <a:t>26/05/2015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D80D-1875-43FA-A480-4D0EEA58474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C5F8A-59F6-4848-8B14-E83385D24814}" type="datetimeFigureOut">
              <a:rPr lang="pt-BR" smtClean="0"/>
              <a:pPr/>
              <a:t>26/05/2015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D80D-1875-43FA-A480-4D0EEA58474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C5F8A-59F6-4848-8B14-E83385D24814}" type="datetimeFigureOut">
              <a:rPr lang="pt-BR" smtClean="0"/>
              <a:pPr/>
              <a:t>26/05/2015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D80D-1875-43FA-A480-4D0EEA58474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C5F8A-59F6-4848-8B14-E83385D24814}" type="datetimeFigureOut">
              <a:rPr lang="pt-BR" smtClean="0"/>
              <a:pPr/>
              <a:t>26/05/2015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D80D-1875-43FA-A480-4D0EEA58474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C5F8A-59F6-4848-8B14-E83385D24814}" type="datetimeFigureOut">
              <a:rPr lang="pt-BR" smtClean="0"/>
              <a:pPr/>
              <a:t>26/05/2015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D80D-1875-43FA-A480-4D0EEA58474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C5F8A-59F6-4848-8B14-E83385D24814}" type="datetimeFigureOut">
              <a:rPr lang="pt-BR" smtClean="0"/>
              <a:pPr/>
              <a:t>26/05/2015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2D80D-1875-43FA-A480-4D0EEA58474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rhartmann@smma.curitiba.pr.gov.br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agu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6058"/>
            <a:ext cx="9144000" cy="407194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</a:rPr>
              <a:t>RENASCENTES  </a:t>
            </a:r>
            <a:br>
              <a:rPr lang="pt-BR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</a:rPr>
              <a:t>Programa de Despoluição Hídrica</a:t>
            </a:r>
            <a:endParaRPr lang="pt-B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636912"/>
            <a:ext cx="6400800" cy="4078236"/>
          </a:xfrm>
        </p:spPr>
        <p:txBody>
          <a:bodyPr>
            <a:normAutofit/>
          </a:bodyPr>
          <a:lstStyle/>
          <a:p>
            <a:r>
              <a:rPr lang="pt-BR" sz="3000" b="1" dirty="0" smtClean="0">
                <a:solidFill>
                  <a:srgbClr val="3A6496"/>
                </a:solidFill>
              </a:rPr>
              <a:t>Departamento de Recursos Hídricos e Saneamento – Curitiba-PR</a:t>
            </a:r>
            <a:endParaRPr lang="pt-BR" sz="3000" b="1" dirty="0">
              <a:solidFill>
                <a:srgbClr val="3A6496"/>
              </a:solidFill>
            </a:endParaRPr>
          </a:p>
        </p:txBody>
      </p:sp>
      <p:pic>
        <p:nvPicPr>
          <p:cNvPr id="5" name="Imagem 4" descr="logo smma 20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96" y="5248288"/>
            <a:ext cx="1143008" cy="1466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agu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9200"/>
            <a:ext cx="9144000" cy="1628800"/>
          </a:xfrm>
          <a:prstGeom prst="rect">
            <a:avLst/>
          </a:prstGeom>
        </p:spPr>
      </p:pic>
      <p:pic>
        <p:nvPicPr>
          <p:cNvPr id="7170" name="Picture 2" descr="C:\Users\smma\Desktop\Apresentação CATURB\12 - Bairros de Curiti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7877"/>
            <a:ext cx="9144000" cy="480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915816" y="221751"/>
            <a:ext cx="3491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latin typeface="Arial" pitchFamily="34" charset="0"/>
                <a:cs typeface="Arial" pitchFamily="34" charset="0"/>
              </a:rPr>
              <a:t>Bairros 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da cidade de 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Curitiba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70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6796"/>
            <a:ext cx="8229600" cy="850106"/>
          </a:xfrm>
        </p:spPr>
        <p:txBody>
          <a:bodyPr>
            <a:normAutofit/>
          </a:bodyPr>
          <a:lstStyle/>
          <a:p>
            <a:r>
              <a:rPr lang="pt-BR" sz="2000" dirty="0" smtClean="0">
                <a:latin typeface="Arial" pitchFamily="34" charset="0"/>
                <a:cs typeface="Arial" pitchFamily="34" charset="0"/>
              </a:rPr>
              <a:t>Subprefeituras 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– 11 Regionais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 descr="agu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9200"/>
            <a:ext cx="9144000" cy="1628800"/>
          </a:xfrm>
          <a:prstGeom prst="rect">
            <a:avLst/>
          </a:prstGeom>
        </p:spPr>
      </p:pic>
      <p:pic>
        <p:nvPicPr>
          <p:cNvPr id="8194" name="Picture 2" descr="C:\Users\smma\Desktop\Apresentação CATURB\07 - SubPrefeituras de Curiti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502"/>
            <a:ext cx="9144000" cy="480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81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67854"/>
          </a:xfrm>
        </p:spPr>
        <p:txBody>
          <a:bodyPr>
            <a:normAutofit/>
          </a:bodyPr>
          <a:lstStyle/>
          <a:p>
            <a:r>
              <a:rPr lang="pt-BR" sz="2000" dirty="0" smtClean="0">
                <a:latin typeface="Arial" pitchFamily="34" charset="0"/>
                <a:cs typeface="Arial" pitchFamily="34" charset="0"/>
              </a:rPr>
              <a:t>Cobertura de 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rede pública de esgoto em 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2004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m 3" descr="agu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9200"/>
            <a:ext cx="9144000" cy="1628800"/>
          </a:xfrm>
          <a:prstGeom prst="rect">
            <a:avLst/>
          </a:prstGeom>
        </p:spPr>
      </p:pic>
      <p:pic>
        <p:nvPicPr>
          <p:cNvPr id="9218" name="Picture 2" descr="C:\Users\smma\Desktop\Apresentação CATURB\13 - Cobertura de esgoto em 2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502"/>
            <a:ext cx="9144000" cy="480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51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36414"/>
            <a:ext cx="8229600" cy="792088"/>
          </a:xfrm>
        </p:spPr>
        <p:txBody>
          <a:bodyPr>
            <a:normAutofit/>
          </a:bodyPr>
          <a:lstStyle/>
          <a:p>
            <a:r>
              <a:rPr lang="pt-BR" sz="2000" dirty="0" smtClean="0">
                <a:latin typeface="Arial" pitchFamily="34" charset="0"/>
                <a:cs typeface="Arial" pitchFamily="34" charset="0"/>
              </a:rPr>
              <a:t>Cobertura 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de rede pública de esgoto em 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2011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m 3" descr="agu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9200"/>
            <a:ext cx="9144000" cy="1628800"/>
          </a:xfrm>
          <a:prstGeom prst="rect">
            <a:avLst/>
          </a:prstGeom>
        </p:spPr>
      </p:pic>
      <p:pic>
        <p:nvPicPr>
          <p:cNvPr id="10242" name="Picture 2" descr="C:\Users\smma\Desktop\Apresentação CATURB\14 - Cobertura de esgoto em 2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502"/>
            <a:ext cx="9144000" cy="480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27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36414"/>
            <a:ext cx="8229600" cy="792088"/>
          </a:xfrm>
        </p:spPr>
        <p:txBody>
          <a:bodyPr>
            <a:normAutofit/>
          </a:bodyPr>
          <a:lstStyle/>
          <a:p>
            <a:r>
              <a:rPr lang="pt-BR" sz="2000" dirty="0" smtClean="0">
                <a:latin typeface="Arial" pitchFamily="34" charset="0"/>
                <a:cs typeface="Arial" pitchFamily="34" charset="0"/>
              </a:rPr>
              <a:t>Cobertura de 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rede pública de esgoto por 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bairros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m 3" descr="agu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9200"/>
            <a:ext cx="9144000" cy="1628800"/>
          </a:xfrm>
          <a:prstGeom prst="rect">
            <a:avLst/>
          </a:prstGeom>
        </p:spPr>
      </p:pic>
      <p:pic>
        <p:nvPicPr>
          <p:cNvPr id="11266" name="Picture 2" descr="C:\Users\smma\Desktop\Apresentação CATURB\15 - Bairros e Cobertura de esgoto em 2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502"/>
            <a:ext cx="9144000" cy="480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51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mma\Desktop\Apresentação CATURB\17- Subbacia Ludovico Baum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0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agua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13176"/>
            <a:ext cx="9144000" cy="184482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4800994"/>
            <a:ext cx="8229600" cy="923133"/>
          </a:xfrm>
        </p:spPr>
        <p:txBody>
          <a:bodyPr>
            <a:normAutofit/>
          </a:bodyPr>
          <a:lstStyle/>
          <a:p>
            <a:r>
              <a:rPr lang="pt-BR" sz="2000" dirty="0" smtClean="0">
                <a:latin typeface="Arial" pitchFamily="34" charset="0"/>
                <a:cs typeface="Arial" pitchFamily="34" charset="0"/>
              </a:rPr>
              <a:t>Caso prático: Análise da </a:t>
            </a: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sub-bacia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Ludovico </a:t>
            </a: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Bauml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52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mma\Desktop\Apresentação CATURB\18- Lotes - Subbacia Ludovico Baum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0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agua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13176"/>
            <a:ext cx="9144000" cy="1844824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0" y="4653136"/>
            <a:ext cx="9144000" cy="923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 smtClean="0">
                <a:latin typeface="Arial" pitchFamily="34" charset="0"/>
                <a:cs typeface="Arial" pitchFamily="34" charset="0"/>
              </a:rPr>
              <a:t>Caso prático: </a:t>
            </a:r>
          </a:p>
          <a:p>
            <a:r>
              <a:rPr lang="pt-BR" sz="2000" dirty="0" smtClean="0">
                <a:latin typeface="Arial" pitchFamily="34" charset="0"/>
                <a:cs typeface="Arial" pitchFamily="34" charset="0"/>
              </a:rPr>
              <a:t>Análise da </a:t>
            </a: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sub-bacia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 Ludovico </a:t>
            </a: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Bauml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 – Lotes individualizados 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58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mma\Desktop\Apresentação CATURB\19 - cobertura de rede - Subbacia Ludovico Baum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3" y="23208"/>
            <a:ext cx="9144000" cy="480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agua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3" y="5009182"/>
            <a:ext cx="9144000" cy="1844824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-5498" y="4653136"/>
            <a:ext cx="9144000" cy="923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 smtClean="0">
                <a:latin typeface="Arial" pitchFamily="34" charset="0"/>
                <a:cs typeface="Arial" pitchFamily="34" charset="0"/>
              </a:rPr>
              <a:t>Caso prático: </a:t>
            </a:r>
          </a:p>
          <a:p>
            <a:r>
              <a:rPr lang="pt-BR" sz="2000" dirty="0" smtClean="0">
                <a:latin typeface="Arial" pitchFamily="34" charset="0"/>
                <a:cs typeface="Arial" pitchFamily="34" charset="0"/>
              </a:rPr>
              <a:t>Análise da </a:t>
            </a: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sub-bacia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 Ludovico </a:t>
            </a: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Bauml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 – Lotes com coleta pública de esgoto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93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5362" name="Picture 2" descr="C:\Users\smma\Desktop\Apresentação CATURB\20- RCE, sing, hidro, Subbacia Ludovico Baum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3" y="0"/>
            <a:ext cx="9144000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agua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13176"/>
            <a:ext cx="9144000" cy="1844824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-25593" y="4869160"/>
            <a:ext cx="9144000" cy="923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 smtClean="0">
                <a:latin typeface="Arial" pitchFamily="34" charset="0"/>
                <a:cs typeface="Arial" pitchFamily="34" charset="0"/>
              </a:rPr>
              <a:t>Caso prático: Análise da </a:t>
            </a: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sub-bacia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 Ludovico </a:t>
            </a: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Bauml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pt-BR" sz="2000" dirty="0" smtClean="0">
                <a:latin typeface="Arial" pitchFamily="34" charset="0"/>
                <a:cs typeface="Arial" pitchFamily="34" charset="0"/>
              </a:rPr>
              <a:t>Lotes com coleta pública de esgoto e hidrografia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58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mma\Desktop\s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7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agua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29200"/>
            <a:ext cx="9144000" cy="16288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-25593" y="4869160"/>
            <a:ext cx="9144000" cy="923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 smtClean="0">
                <a:latin typeface="Arial" pitchFamily="34" charset="0"/>
                <a:cs typeface="Arial" pitchFamily="34" charset="0"/>
              </a:rPr>
              <a:t>Caso prático: Análise da </a:t>
            </a: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sub-bacia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 Ludovico </a:t>
            </a: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Bauml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pt-BR" sz="2000" dirty="0" smtClean="0">
                <a:latin typeface="Arial" pitchFamily="34" charset="0"/>
                <a:cs typeface="Arial" pitchFamily="34" charset="0"/>
              </a:rPr>
              <a:t>Singularidades da rede pública de esgoto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81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agu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6058"/>
            <a:ext cx="9144000" cy="4071942"/>
          </a:xfrm>
          <a:prstGeom prst="rect">
            <a:avLst/>
          </a:prstGeom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691180"/>
              </p:ext>
            </p:extLst>
          </p:nvPr>
        </p:nvGraphicFramePr>
        <p:xfrm>
          <a:off x="185162" y="404664"/>
          <a:ext cx="8779326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6075"/>
                <a:gridCol w="2573251"/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atin typeface="Arial" pitchFamily="34" charset="0"/>
                          <a:cs typeface="Arial" pitchFamily="34" charset="0"/>
                        </a:rPr>
                        <a:t>Informações – </a:t>
                      </a:r>
                      <a:r>
                        <a:rPr lang="pt-BR" sz="1800" dirty="0" smtClean="0">
                          <a:latin typeface="Arial" pitchFamily="34" charset="0"/>
                          <a:cs typeface="Arial" pitchFamily="34" charset="0"/>
                        </a:rPr>
                        <a:t>Dados Aproximados</a:t>
                      </a:r>
                      <a:endParaRPr lang="pt-B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atin typeface="Arial" pitchFamily="34" charset="0"/>
                          <a:cs typeface="Arial" pitchFamily="34" charset="0"/>
                        </a:rPr>
                        <a:t>Lotes</a:t>
                      </a:r>
                      <a:endParaRPr lang="pt-B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atin typeface="Arial" pitchFamily="34" charset="0"/>
                          <a:cs typeface="Arial" pitchFamily="34" charset="0"/>
                        </a:rPr>
                        <a:t>300</a:t>
                      </a:r>
                      <a:r>
                        <a:rPr lang="pt-BR" sz="1800" baseline="0" dirty="0" smtClean="0">
                          <a:latin typeface="Arial" pitchFamily="34" charset="0"/>
                          <a:cs typeface="Arial" pitchFamily="34" charset="0"/>
                        </a:rPr>
                        <a:t> mil</a:t>
                      </a:r>
                      <a:endParaRPr lang="pt-B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atin typeface="Arial" pitchFamily="34" charset="0"/>
                          <a:cs typeface="Arial" pitchFamily="34" charset="0"/>
                        </a:rPr>
                        <a:t>Unidades consumidoras</a:t>
                      </a:r>
                      <a:endParaRPr lang="pt-B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atin typeface="Arial" pitchFamily="34" charset="0"/>
                          <a:cs typeface="Arial" pitchFamily="34" charset="0"/>
                        </a:rPr>
                        <a:t>535 mil*</a:t>
                      </a:r>
                      <a:endParaRPr lang="pt-B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atin typeface="Arial" pitchFamily="34" charset="0"/>
                          <a:cs typeface="Arial" pitchFamily="34" charset="0"/>
                        </a:rPr>
                        <a:t>Imóveis interligados corretamente à RCE</a:t>
                      </a:r>
                      <a:endParaRPr lang="pt-B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atin typeface="Arial" pitchFamily="34" charset="0"/>
                          <a:cs typeface="Arial" pitchFamily="34" charset="0"/>
                        </a:rPr>
                        <a:t>260 mil ou 49%*</a:t>
                      </a:r>
                      <a:endParaRPr lang="pt-B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atin typeface="Arial" pitchFamily="34" charset="0"/>
                          <a:cs typeface="Arial" pitchFamily="34" charset="0"/>
                        </a:rPr>
                        <a:t>Imóveis</a:t>
                      </a:r>
                      <a:r>
                        <a:rPr lang="pt-BR" sz="1800" baseline="0" dirty="0" smtClean="0">
                          <a:latin typeface="Arial" pitchFamily="34" charset="0"/>
                          <a:cs typeface="Arial" pitchFamily="34" charset="0"/>
                        </a:rPr>
                        <a:t> irregulares</a:t>
                      </a:r>
                      <a:endParaRPr lang="pt-B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atin typeface="Arial" pitchFamily="34" charset="0"/>
                          <a:cs typeface="Arial" pitchFamily="34" charset="0"/>
                        </a:rPr>
                        <a:t>166 mil ou 31%*</a:t>
                      </a:r>
                      <a:endParaRPr lang="pt-B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atin typeface="Arial" pitchFamily="34" charset="0"/>
                          <a:cs typeface="Arial" pitchFamily="34" charset="0"/>
                        </a:rPr>
                        <a:t>Imóveis não vistoriados</a:t>
                      </a:r>
                      <a:endParaRPr lang="pt-B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atin typeface="Arial" pitchFamily="34" charset="0"/>
                          <a:cs typeface="Arial" pitchFamily="34" charset="0"/>
                        </a:rPr>
                        <a:t>107 mil ou 20%*</a:t>
                      </a:r>
                      <a:endParaRPr lang="pt-B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atin typeface="Arial" pitchFamily="34" charset="0"/>
                          <a:cs typeface="Arial" pitchFamily="34" charset="0"/>
                        </a:rPr>
                        <a:t>Imóveis</a:t>
                      </a:r>
                      <a:r>
                        <a:rPr lang="pt-BR" sz="1800" baseline="0" dirty="0" smtClean="0">
                          <a:latin typeface="Arial" pitchFamily="34" charset="0"/>
                          <a:cs typeface="Arial" pitchFamily="34" charset="0"/>
                        </a:rPr>
                        <a:t> que causam poluição direta</a:t>
                      </a:r>
                      <a:endParaRPr lang="pt-B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atin typeface="Arial" pitchFamily="34" charset="0"/>
                          <a:cs typeface="Arial" pitchFamily="34" charset="0"/>
                        </a:rPr>
                        <a:t>25 mil  ou 5% ou  15%*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atin typeface="Arial" pitchFamily="34" charset="0"/>
                          <a:cs typeface="Arial" pitchFamily="34" charset="0"/>
                        </a:rPr>
                        <a:t>Cobertura de RCE no município</a:t>
                      </a:r>
                      <a:endParaRPr lang="pt-B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atin typeface="Arial" pitchFamily="34" charset="0"/>
                          <a:cs typeface="Arial" pitchFamily="34" charset="0"/>
                        </a:rPr>
                        <a:t>90,52%*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atin typeface="Arial" pitchFamily="34" charset="0"/>
                          <a:cs typeface="Arial" pitchFamily="34" charset="0"/>
                        </a:rPr>
                        <a:t>Cobertura</a:t>
                      </a:r>
                      <a:r>
                        <a:rPr lang="pt-BR" sz="18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t-BR" sz="1800" dirty="0" smtClean="0">
                          <a:latin typeface="Arial" pitchFamily="34" charset="0"/>
                          <a:cs typeface="Arial" pitchFamily="34" charset="0"/>
                        </a:rPr>
                        <a:t>de rede coletora de esgoto em metros</a:t>
                      </a:r>
                      <a:endParaRPr lang="pt-BR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atin typeface="Arial" pitchFamily="34" charset="0"/>
                          <a:cs typeface="Arial" pitchFamily="34" charset="0"/>
                        </a:rPr>
                        <a:t>5.812.884,08 m*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5700" y="6317142"/>
            <a:ext cx="482453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60700" algn="l"/>
              </a:tabLst>
            </a:pP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* FONTE: Companhia de Saneamento</a:t>
            </a:r>
            <a:r>
              <a:rPr kumimoji="0" lang="pt-BR" sz="1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do Paraná - </a:t>
            </a: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SANEPAR – 2015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18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mma\Desktop\Apresentação CATURB\21- Imóveis Regulares Subbacia Ludovico Baum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45"/>
            <a:ext cx="9144000" cy="480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agua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29200"/>
            <a:ext cx="9144000" cy="16288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-25593" y="4869160"/>
            <a:ext cx="9144000" cy="923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 smtClean="0">
                <a:latin typeface="Arial" pitchFamily="34" charset="0"/>
                <a:cs typeface="Arial" pitchFamily="34" charset="0"/>
              </a:rPr>
              <a:t>Caso prático: Análise da </a:t>
            </a: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sub-bacia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 Ludovico </a:t>
            </a: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Bauml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pt-BR" sz="2000" dirty="0" smtClean="0">
                <a:latin typeface="Arial" pitchFamily="34" charset="0"/>
                <a:cs typeface="Arial" pitchFamily="34" charset="0"/>
              </a:rPr>
              <a:t>Unidades consumidoras em situações 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REGULARES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42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mma\Desktop\Apresentação CATURB\22- Imóveis Irregulares Subbacia Ludovico Baum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92" y="0"/>
            <a:ext cx="9144000" cy="480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agua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29200"/>
            <a:ext cx="9144000" cy="16288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-25593" y="4869160"/>
            <a:ext cx="9144000" cy="923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 smtClean="0">
                <a:latin typeface="Arial" pitchFamily="34" charset="0"/>
                <a:cs typeface="Arial" pitchFamily="34" charset="0"/>
              </a:rPr>
              <a:t>Caso prático: Análise da </a:t>
            </a: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sub-bacia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 Ludovico </a:t>
            </a: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Bauml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pt-BR" sz="2000" dirty="0" smtClean="0">
                <a:latin typeface="Arial" pitchFamily="34" charset="0"/>
                <a:cs typeface="Arial" pitchFamily="34" charset="0"/>
              </a:rPr>
              <a:t>Unidades consumidoras em situações 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IRREGULARES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91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mma\Desktop\Apresentação CATURB\23- Imóveis Irregulares e Regular Subbacia Ludovico Baum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0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agua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29200"/>
            <a:ext cx="9144000" cy="16288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-25593" y="4800995"/>
            <a:ext cx="9144000" cy="923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 smtClean="0">
                <a:latin typeface="Arial" pitchFamily="34" charset="0"/>
                <a:cs typeface="Arial" pitchFamily="34" charset="0"/>
              </a:rPr>
              <a:t>Caso prático: Análise da </a:t>
            </a: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sub-bacia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 Ludovico </a:t>
            </a: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Bauml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pt-BR" sz="2000" dirty="0" smtClean="0">
                <a:latin typeface="Arial" pitchFamily="34" charset="0"/>
                <a:cs typeface="Arial" pitchFamily="34" charset="0"/>
              </a:rPr>
              <a:t>Cadastro completo das unidades consumidoras: Irregulares e Regulares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88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smma\Desktop\Apresentação CATURB\24- Imagem aerea Subbacia Ludovico Baum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480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agua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29200"/>
            <a:ext cx="9144000" cy="16288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-25593" y="4800995"/>
            <a:ext cx="9144000" cy="923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 smtClean="0">
                <a:latin typeface="Arial" pitchFamily="34" charset="0"/>
                <a:cs typeface="Arial" pitchFamily="34" charset="0"/>
              </a:rPr>
              <a:t>Caso prático: Análise da </a:t>
            </a: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sub-bacia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 Ludovico </a:t>
            </a: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Bauml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pt-BR" sz="2000" dirty="0" smtClean="0">
                <a:latin typeface="Arial" pitchFamily="34" charset="0"/>
                <a:cs typeface="Arial" pitchFamily="34" charset="0"/>
              </a:rPr>
              <a:t>Imagens aéreas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8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lipse 20"/>
          <p:cNvSpPr/>
          <p:nvPr/>
        </p:nvSpPr>
        <p:spPr>
          <a:xfrm>
            <a:off x="4429124" y="2571744"/>
            <a:ext cx="357190" cy="35719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4429124" y="2559602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ok</a:t>
            </a:r>
            <a:endParaRPr lang="pt-BR" dirty="0"/>
          </a:p>
        </p:txBody>
      </p:sp>
      <p:sp>
        <p:nvSpPr>
          <p:cNvPr id="5" name="Seta para baixo 4"/>
          <p:cNvSpPr/>
          <p:nvPr/>
        </p:nvSpPr>
        <p:spPr>
          <a:xfrm>
            <a:off x="357158" y="1071546"/>
            <a:ext cx="2071702" cy="1285884"/>
          </a:xfrm>
          <a:prstGeom prst="down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357158" y="1142984"/>
            <a:ext cx="216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Analise da qualidade das águas dos rios</a:t>
            </a:r>
          </a:p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8" name="Imagem 7" descr="agua.jpeg"/>
          <p:cNvPicPr>
            <a:picLocks noChangeAspect="1"/>
          </p:cNvPicPr>
          <p:nvPr/>
        </p:nvPicPr>
        <p:blipFill>
          <a:blip r:embed="rId2"/>
          <a:srcRect t="29268" b="43904"/>
          <a:stretch>
            <a:fillRect/>
          </a:stretch>
        </p:blipFill>
        <p:spPr>
          <a:xfrm>
            <a:off x="0" y="6072230"/>
            <a:ext cx="9144000" cy="785770"/>
          </a:xfrm>
          <a:prstGeom prst="rect">
            <a:avLst/>
          </a:prstGeom>
        </p:spPr>
      </p:pic>
      <p:sp>
        <p:nvSpPr>
          <p:cNvPr id="9" name="Divisa 8"/>
          <p:cNvSpPr/>
          <p:nvPr/>
        </p:nvSpPr>
        <p:spPr>
          <a:xfrm rot="5400000">
            <a:off x="520579" y="1806471"/>
            <a:ext cx="1728000" cy="2088562"/>
          </a:xfrm>
          <a:prstGeom prst="chevron">
            <a:avLst>
              <a:gd name="adj" fmla="val 400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Divisa 9"/>
          <p:cNvSpPr/>
          <p:nvPr/>
        </p:nvSpPr>
        <p:spPr>
          <a:xfrm rot="5400000">
            <a:off x="520579" y="3105843"/>
            <a:ext cx="1728000" cy="2088562"/>
          </a:xfrm>
          <a:prstGeom prst="chevron">
            <a:avLst>
              <a:gd name="adj" fmla="val 400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85720" y="2571744"/>
            <a:ext cx="2214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Vistorias nas redes públicas coletoras de esgoto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85720" y="4010603"/>
            <a:ext cx="221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Vistorias das ligações prediais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2857488" y="1000108"/>
            <a:ext cx="1428760" cy="7858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Mapeamento dos pontos de coleta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4714876" y="1000108"/>
            <a:ext cx="1428760" cy="7858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Realização de coletas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6500826" y="1000108"/>
            <a:ext cx="1428760" cy="7858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Analise e Laudo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2857488" y="2357430"/>
            <a:ext cx="1428760" cy="7858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Vistorias das RCE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5572132" y="1928802"/>
            <a:ext cx="2428892" cy="7858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Sanções administrativas à prestadora de serviço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4" name="Conector angulado 23"/>
          <p:cNvCxnSpPr>
            <a:stCxn id="15" idx="3"/>
            <a:endCxn id="16" idx="1"/>
          </p:cNvCxnSpPr>
          <p:nvPr/>
        </p:nvCxnSpPr>
        <p:spPr>
          <a:xfrm>
            <a:off x="4286248" y="1393017"/>
            <a:ext cx="428628" cy="158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angulado 25"/>
          <p:cNvCxnSpPr>
            <a:stCxn id="16" idx="3"/>
            <a:endCxn id="17" idx="1"/>
          </p:cNvCxnSpPr>
          <p:nvPr/>
        </p:nvCxnSpPr>
        <p:spPr>
          <a:xfrm>
            <a:off x="6143636" y="1393017"/>
            <a:ext cx="357190" cy="158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angulado 27"/>
          <p:cNvCxnSpPr>
            <a:stCxn id="18" idx="3"/>
            <a:endCxn id="22" idx="1"/>
          </p:cNvCxnSpPr>
          <p:nvPr/>
        </p:nvCxnSpPr>
        <p:spPr>
          <a:xfrm flipV="1">
            <a:off x="4286248" y="2744268"/>
            <a:ext cx="142876" cy="6071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angulado 31"/>
          <p:cNvCxnSpPr>
            <a:stCxn id="21" idx="6"/>
            <a:endCxn id="19" idx="1"/>
          </p:cNvCxnSpPr>
          <p:nvPr/>
        </p:nvCxnSpPr>
        <p:spPr>
          <a:xfrm flipV="1">
            <a:off x="4786314" y="2321711"/>
            <a:ext cx="785818" cy="428628"/>
          </a:xfrm>
          <a:prstGeom prst="bentConnector3">
            <a:avLst>
              <a:gd name="adj1" fmla="val 2672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angulado 33"/>
          <p:cNvCxnSpPr>
            <a:stCxn id="21" idx="6"/>
          </p:cNvCxnSpPr>
          <p:nvPr/>
        </p:nvCxnSpPr>
        <p:spPr>
          <a:xfrm>
            <a:off x="4786314" y="2750339"/>
            <a:ext cx="892975" cy="214314"/>
          </a:xfrm>
          <a:prstGeom prst="bentConnector3">
            <a:avLst>
              <a:gd name="adj1" fmla="val 2184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ixaDeTexto 41"/>
          <p:cNvSpPr txBox="1"/>
          <p:nvPr/>
        </p:nvSpPr>
        <p:spPr>
          <a:xfrm>
            <a:off x="5000628" y="2000240"/>
            <a:ext cx="571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NÃO</a:t>
            </a:r>
            <a:endParaRPr lang="pt-BR" sz="1400" dirty="0"/>
          </a:p>
        </p:txBody>
      </p:sp>
      <p:sp>
        <p:nvSpPr>
          <p:cNvPr id="43" name="CaixaDeTexto 42"/>
          <p:cNvSpPr txBox="1"/>
          <p:nvPr/>
        </p:nvSpPr>
        <p:spPr>
          <a:xfrm>
            <a:off x="5000628" y="2692595"/>
            <a:ext cx="571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SIM</a:t>
            </a:r>
            <a:endParaRPr lang="pt-BR" sz="1400" dirty="0"/>
          </a:p>
        </p:txBody>
      </p:sp>
      <p:sp>
        <p:nvSpPr>
          <p:cNvPr id="44" name="Elipse 43"/>
          <p:cNvSpPr/>
          <p:nvPr/>
        </p:nvSpPr>
        <p:spPr>
          <a:xfrm>
            <a:off x="4429124" y="3929066"/>
            <a:ext cx="357190" cy="35719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dirty="0"/>
          </a:p>
        </p:txBody>
      </p:sp>
      <p:sp>
        <p:nvSpPr>
          <p:cNvPr id="45" name="CaixaDeTexto 44"/>
          <p:cNvSpPr txBox="1"/>
          <p:nvPr/>
        </p:nvSpPr>
        <p:spPr>
          <a:xfrm>
            <a:off x="4429124" y="3916924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ok</a:t>
            </a:r>
            <a:endParaRPr lang="pt-BR" dirty="0"/>
          </a:p>
        </p:txBody>
      </p:sp>
      <p:sp>
        <p:nvSpPr>
          <p:cNvPr id="46" name="Retângulo de cantos arredondados 45"/>
          <p:cNvSpPr/>
          <p:nvPr/>
        </p:nvSpPr>
        <p:spPr>
          <a:xfrm>
            <a:off x="2857488" y="3714752"/>
            <a:ext cx="1428760" cy="7858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Vistorias Prediais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7" name="Retângulo de cantos arredondados 46"/>
          <p:cNvSpPr/>
          <p:nvPr/>
        </p:nvSpPr>
        <p:spPr>
          <a:xfrm>
            <a:off x="5572132" y="3286124"/>
            <a:ext cx="3248340" cy="7858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1- Sanções </a:t>
            </a:r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administrativas ao </a:t>
            </a:r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poluidor</a:t>
            </a:r>
          </a:p>
          <a:p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2- Bloqueio da Indicação Fiscal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48" name="Conector angulado 47"/>
          <p:cNvCxnSpPr>
            <a:stCxn id="46" idx="3"/>
            <a:endCxn id="45" idx="1"/>
          </p:cNvCxnSpPr>
          <p:nvPr/>
        </p:nvCxnSpPr>
        <p:spPr>
          <a:xfrm flipV="1">
            <a:off x="4286248" y="4101590"/>
            <a:ext cx="142876" cy="6071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angulado 48"/>
          <p:cNvCxnSpPr>
            <a:stCxn id="44" idx="6"/>
            <a:endCxn id="47" idx="1"/>
          </p:cNvCxnSpPr>
          <p:nvPr/>
        </p:nvCxnSpPr>
        <p:spPr>
          <a:xfrm flipV="1">
            <a:off x="4786314" y="3679033"/>
            <a:ext cx="785818" cy="42862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angulado 49"/>
          <p:cNvCxnSpPr>
            <a:endCxn id="40" idx="1"/>
          </p:cNvCxnSpPr>
          <p:nvPr/>
        </p:nvCxnSpPr>
        <p:spPr>
          <a:xfrm>
            <a:off x="4679157" y="4286257"/>
            <a:ext cx="909743" cy="6772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ixaDeTexto 51"/>
          <p:cNvSpPr txBox="1"/>
          <p:nvPr/>
        </p:nvSpPr>
        <p:spPr>
          <a:xfrm>
            <a:off x="5075526" y="3422247"/>
            <a:ext cx="571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NÃO</a:t>
            </a:r>
            <a:endParaRPr lang="pt-BR" sz="1400" dirty="0"/>
          </a:p>
        </p:txBody>
      </p:sp>
      <p:sp>
        <p:nvSpPr>
          <p:cNvPr id="53" name="CaixaDeTexto 52"/>
          <p:cNvSpPr txBox="1"/>
          <p:nvPr/>
        </p:nvSpPr>
        <p:spPr>
          <a:xfrm>
            <a:off x="5107785" y="4104625"/>
            <a:ext cx="571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SIM</a:t>
            </a:r>
            <a:endParaRPr lang="pt-BR" sz="1400" dirty="0"/>
          </a:p>
        </p:txBody>
      </p:sp>
      <p:sp>
        <p:nvSpPr>
          <p:cNvPr id="54" name="Retângulo 53"/>
          <p:cNvSpPr/>
          <p:nvPr/>
        </p:nvSpPr>
        <p:spPr>
          <a:xfrm>
            <a:off x="0" y="14285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latin typeface="Cambria" pitchFamily="18" charset="0"/>
                <a:ea typeface="Calibri" pitchFamily="34" charset="0"/>
                <a:cs typeface="Arial" pitchFamily="34" charset="0"/>
              </a:rPr>
              <a:t>Metodologia</a:t>
            </a:r>
            <a:endParaRPr kumimoji="0" lang="pt-BR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89" name="Divisa 88"/>
          <p:cNvSpPr/>
          <p:nvPr/>
        </p:nvSpPr>
        <p:spPr>
          <a:xfrm rot="5400000">
            <a:off x="663455" y="4378239"/>
            <a:ext cx="1442248" cy="2088562"/>
          </a:xfrm>
          <a:prstGeom prst="chevron">
            <a:avLst>
              <a:gd name="adj" fmla="val 400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0" name="CaixaDeTexto 89"/>
          <p:cNvSpPr txBox="1"/>
          <p:nvPr/>
        </p:nvSpPr>
        <p:spPr>
          <a:xfrm>
            <a:off x="285720" y="5286388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Re-analise das águas</a:t>
            </a:r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92" name="Forma 91"/>
          <p:cNvCxnSpPr>
            <a:stCxn id="89" idx="3"/>
            <a:endCxn id="5" idx="0"/>
          </p:cNvCxnSpPr>
          <p:nvPr/>
        </p:nvCxnSpPr>
        <p:spPr>
          <a:xfrm rot="5400000" flipH="1" flipV="1">
            <a:off x="-1147255" y="3603380"/>
            <a:ext cx="5072098" cy="8430"/>
          </a:xfrm>
          <a:prstGeom prst="bentConnector5">
            <a:avLst>
              <a:gd name="adj1" fmla="val -4507"/>
              <a:gd name="adj2" fmla="val -14458593"/>
              <a:gd name="adj3" fmla="val 10450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tângulo de cantos arredondados 38"/>
          <p:cNvSpPr/>
          <p:nvPr/>
        </p:nvSpPr>
        <p:spPr>
          <a:xfrm>
            <a:off x="5786446" y="2846482"/>
            <a:ext cx="1593866" cy="2733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Encerra o processo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Retângulo de cantos arredondados 39"/>
          <p:cNvSpPr/>
          <p:nvPr/>
        </p:nvSpPr>
        <p:spPr>
          <a:xfrm>
            <a:off x="5588900" y="4217285"/>
            <a:ext cx="1593866" cy="2733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Encerra o processo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471417"/>
              </p:ext>
            </p:extLst>
          </p:nvPr>
        </p:nvGraphicFramePr>
        <p:xfrm>
          <a:off x="1115616" y="22511120"/>
          <a:ext cx="6096000" cy="2780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Imagem 3" descr="agu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3056"/>
            <a:ext cx="9144000" cy="2924944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177784"/>
              </p:ext>
            </p:extLst>
          </p:nvPr>
        </p:nvGraphicFramePr>
        <p:xfrm>
          <a:off x="755576" y="908720"/>
          <a:ext cx="7560840" cy="311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0"/>
                <a:gridCol w="18002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1600" dirty="0" smtClean="0">
                          <a:latin typeface="Arial" pitchFamily="34" charset="0"/>
                          <a:cs typeface="Arial" pitchFamily="34" charset="0"/>
                        </a:rPr>
                        <a:t>Análises da qualidade da água por </a:t>
                      </a:r>
                      <a:r>
                        <a:rPr lang="pt-BR" sz="1600" dirty="0" err="1" smtClean="0">
                          <a:latin typeface="Arial" pitchFamily="34" charset="0"/>
                          <a:cs typeface="Arial" pitchFamily="34" charset="0"/>
                        </a:rPr>
                        <a:t>sub-bacia</a:t>
                      </a:r>
                      <a:endParaRPr lang="pt-BR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Arial" pitchFamily="34" charset="0"/>
                          <a:cs typeface="Arial" pitchFamily="34" charset="0"/>
                        </a:rPr>
                        <a:t>Péssima</a:t>
                      </a:r>
                      <a:endParaRPr lang="pt-BR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pt-BR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Arial" pitchFamily="34" charset="0"/>
                          <a:cs typeface="Arial" pitchFamily="34" charset="0"/>
                        </a:rPr>
                        <a:t>Ruim</a:t>
                      </a:r>
                      <a:endParaRPr lang="pt-BR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  <a:endParaRPr lang="pt-BR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Arial" pitchFamily="34" charset="0"/>
                          <a:cs typeface="Arial" pitchFamily="34" charset="0"/>
                        </a:rPr>
                        <a:t>Razoável</a:t>
                      </a:r>
                      <a:endParaRPr lang="pt-BR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pt-BR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Arial" pitchFamily="34" charset="0"/>
                          <a:cs typeface="Arial" pitchFamily="34" charset="0"/>
                        </a:rPr>
                        <a:t>Boa</a:t>
                      </a:r>
                      <a:endParaRPr lang="pt-BR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pt-BR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Arial" pitchFamily="34" charset="0"/>
                          <a:cs typeface="Arial" pitchFamily="34" charset="0"/>
                        </a:rPr>
                        <a:t>Ótima</a:t>
                      </a:r>
                      <a:endParaRPr lang="pt-BR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pt-BR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Arial" pitchFamily="34" charset="0"/>
                          <a:cs typeface="Arial" pitchFamily="34" charset="0"/>
                        </a:rPr>
                        <a:t>Sem dados</a:t>
                      </a:r>
                      <a:endParaRPr lang="pt-BR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  <a:endParaRPr lang="pt-BR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178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agu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2670"/>
            <a:ext cx="9144000" cy="2885330"/>
          </a:xfrm>
          <a:prstGeom prst="rect">
            <a:avLst/>
          </a:prstGeom>
        </p:spPr>
      </p:pic>
      <p:pic>
        <p:nvPicPr>
          <p:cNvPr id="1028" name="Picture 4" descr="Predial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52"/>
            <a:ext cx="5701049" cy="4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255568" y="556350"/>
            <a:ext cx="40689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BR" sz="1600" dirty="0" smtClean="0">
                <a:latin typeface="Arial" pitchFamily="34" charset="0"/>
                <a:cs typeface="Arial" pitchFamily="34" charset="0"/>
              </a:rPr>
              <a:t>Imóvel Regular.</a:t>
            </a:r>
          </a:p>
          <a:p>
            <a:r>
              <a:rPr lang="pt-BR" sz="1600" dirty="0" smtClean="0">
                <a:latin typeface="Arial" pitchFamily="34" charset="0"/>
                <a:cs typeface="Arial" pitchFamily="34" charset="0"/>
              </a:rPr>
              <a:t>     - Interligado à RCE;</a:t>
            </a:r>
          </a:p>
          <a:p>
            <a:r>
              <a:rPr lang="pt-BR" sz="1600" dirty="0" smtClean="0">
                <a:latin typeface="Arial" pitchFamily="34" charset="0"/>
                <a:cs typeface="Arial" pitchFamily="34" charset="0"/>
              </a:rPr>
              <a:t>      - Possui caixa de gordura;</a:t>
            </a:r>
          </a:p>
          <a:p>
            <a:r>
              <a:rPr lang="pt-BR" sz="1600" dirty="0" smtClean="0">
                <a:latin typeface="Arial" pitchFamily="34" charset="0"/>
                <a:cs typeface="Arial" pitchFamily="34" charset="0"/>
              </a:rPr>
              <a:t>      - Drenagem direcionada corretamente</a:t>
            </a:r>
          </a:p>
          <a:p>
            <a:endParaRPr lang="pt-BR" sz="1600" dirty="0">
              <a:latin typeface="Arial" pitchFamily="34" charset="0"/>
              <a:cs typeface="Arial" pitchFamily="34" charset="0"/>
            </a:endParaRPr>
          </a:p>
          <a:p>
            <a:endParaRPr lang="pt-BR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600" dirty="0" smtClean="0">
                <a:latin typeface="Arial" pitchFamily="34" charset="0"/>
                <a:cs typeface="Arial" pitchFamily="34" charset="0"/>
              </a:rPr>
              <a:t>2. Imóvel irregular</a:t>
            </a:r>
          </a:p>
          <a:p>
            <a:r>
              <a:rPr lang="pt-BR" sz="1600" dirty="0" smtClean="0">
                <a:latin typeface="Arial" pitchFamily="34" charset="0"/>
                <a:cs typeface="Arial" pitchFamily="34" charset="0"/>
              </a:rPr>
              <a:t>    - Descarte </a:t>
            </a:r>
            <a:r>
              <a:rPr lang="pt-BR" sz="1600" i="1" dirty="0" smtClean="0">
                <a:latin typeface="Arial" pitchFamily="34" charset="0"/>
                <a:cs typeface="Arial" pitchFamily="34" charset="0"/>
              </a:rPr>
              <a:t>in natura</a:t>
            </a:r>
          </a:p>
          <a:p>
            <a:r>
              <a:rPr lang="pt-BR" sz="1600" dirty="0" smtClean="0">
                <a:latin typeface="Arial" pitchFamily="34" charset="0"/>
                <a:cs typeface="Arial" pitchFamily="34" charset="0"/>
              </a:rPr>
              <a:t>    - Não conectado à RCE disponível;</a:t>
            </a:r>
          </a:p>
          <a:p>
            <a:r>
              <a:rPr lang="pt-BR" sz="1600" dirty="0" smtClean="0">
                <a:latin typeface="Arial" pitchFamily="34" charset="0"/>
                <a:cs typeface="Arial" pitchFamily="34" charset="0"/>
              </a:rPr>
              <a:t>    -  Drenagem interligado no esgoto;</a:t>
            </a:r>
          </a:p>
          <a:p>
            <a:r>
              <a:rPr lang="pt-BR" sz="1600" dirty="0" smtClean="0">
                <a:latin typeface="Arial" pitchFamily="34" charset="0"/>
                <a:cs typeface="Arial" pitchFamily="34" charset="0"/>
              </a:rPr>
              <a:t>    - Ausência de caixa de gordura;</a:t>
            </a:r>
          </a:p>
          <a:p>
            <a:r>
              <a:rPr lang="pt-BR" sz="1600" dirty="0" smtClean="0">
                <a:latin typeface="Arial" pitchFamily="34" charset="0"/>
                <a:cs typeface="Arial" pitchFamily="34" charset="0"/>
              </a:rPr>
              <a:t>    - STI inadequado</a:t>
            </a:r>
          </a:p>
        </p:txBody>
      </p:sp>
    </p:spTree>
    <p:extLst>
      <p:ext uri="{BB962C8B-B14F-4D97-AF65-F5344CB8AC3E}">
        <p14:creationId xmlns:p14="http://schemas.microsoft.com/office/powerpoint/2010/main" val="375102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gu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69160"/>
            <a:ext cx="9144000" cy="1988840"/>
          </a:xfrm>
          <a:prstGeom prst="rect">
            <a:avLst/>
          </a:prstGeom>
        </p:spPr>
      </p:pic>
      <p:pic>
        <p:nvPicPr>
          <p:cNvPr id="21506" name="Picture 2" descr="C:\Users\smma\Desktop\ASSEMAE\Fotos\DSC069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683997" cy="27629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smma\Desktop\ASSEMAE\Fotos\DSC069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88640"/>
            <a:ext cx="3751965" cy="28139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smma\Desktop\ASSEMAE\Fotos\DSC069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630" y="3140968"/>
            <a:ext cx="3092157" cy="23191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ta para a esquerda e para cima 8"/>
          <p:cNvSpPr/>
          <p:nvPr/>
        </p:nvSpPr>
        <p:spPr>
          <a:xfrm>
            <a:off x="6051937" y="3140968"/>
            <a:ext cx="1080120" cy="712649"/>
          </a:xfrm>
          <a:prstGeom prst="left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a esquerda e para cima 12"/>
          <p:cNvSpPr/>
          <p:nvPr/>
        </p:nvSpPr>
        <p:spPr>
          <a:xfrm rot="5400000">
            <a:off x="1527388" y="2913885"/>
            <a:ext cx="743989" cy="1135485"/>
          </a:xfrm>
          <a:prstGeom prst="left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5774152" y="4653135"/>
            <a:ext cx="3327455" cy="923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600" dirty="0" smtClean="0">
                <a:latin typeface="Arial" pitchFamily="34" charset="0"/>
                <a:cs typeface="Arial" pitchFamily="34" charset="0"/>
              </a:rPr>
              <a:t>Teste realizado em PV. </a:t>
            </a:r>
          </a:p>
          <a:p>
            <a:r>
              <a:rPr lang="pt-BR" sz="1600" dirty="0" smtClean="0">
                <a:latin typeface="Arial" pitchFamily="34" charset="0"/>
                <a:cs typeface="Arial" pitchFamily="34" charset="0"/>
              </a:rPr>
              <a:t>Resultado: Descarte de esgoto </a:t>
            </a:r>
            <a:r>
              <a:rPr lang="pt-BR" sz="1600" i="1" dirty="0" smtClean="0">
                <a:latin typeface="Arial" pitchFamily="34" charset="0"/>
                <a:cs typeface="Arial" pitchFamily="34" charset="0"/>
              </a:rPr>
              <a:t>in natura</a:t>
            </a:r>
            <a:endParaRPr lang="pt-BR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31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gu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69160"/>
            <a:ext cx="9144000" cy="1988840"/>
          </a:xfrm>
          <a:prstGeom prst="rect">
            <a:avLst/>
          </a:prstGeom>
        </p:spPr>
      </p:pic>
      <p:pic>
        <p:nvPicPr>
          <p:cNvPr id="22530" name="Picture 2" descr="C:\Users\smma\Desktop\ASSEMAE\Fotos\Imagem 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6772"/>
            <a:ext cx="4211960" cy="31589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smma\Desktop\ASSEMAE\Fotos\Imagem 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930" y="2348880"/>
            <a:ext cx="4111034" cy="30832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-14003" y="4178109"/>
            <a:ext cx="4696930" cy="923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600" dirty="0" smtClean="0">
                <a:latin typeface="Arial" pitchFamily="34" charset="0"/>
                <a:cs typeface="Arial" pitchFamily="34" charset="0"/>
              </a:rPr>
              <a:t>Vistoria realizada em estabelecimento comercial.</a:t>
            </a:r>
          </a:p>
          <a:p>
            <a:r>
              <a:rPr lang="pt-BR" sz="1600" dirty="0" smtClean="0">
                <a:latin typeface="Arial" pitchFamily="34" charset="0"/>
                <a:cs typeface="Arial" pitchFamily="34" charset="0"/>
              </a:rPr>
              <a:t>Resultado: Descarte de esgoto </a:t>
            </a:r>
            <a:r>
              <a:rPr lang="pt-BR" sz="1600" i="1" dirty="0" smtClean="0">
                <a:latin typeface="Arial" pitchFamily="34" charset="0"/>
                <a:cs typeface="Arial" pitchFamily="34" charset="0"/>
              </a:rPr>
              <a:t>em drenagem</a:t>
            </a:r>
            <a:endParaRPr lang="pt-BR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65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smma\Desktop\ASSEMAE\Fotos\1 090807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5568"/>
            <a:ext cx="3096344" cy="23222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agua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69160"/>
            <a:ext cx="9144000" cy="1988840"/>
          </a:xfrm>
          <a:prstGeom prst="rect">
            <a:avLst/>
          </a:prstGeom>
        </p:spPr>
      </p:pic>
      <p:pic>
        <p:nvPicPr>
          <p:cNvPr id="23556" name="Picture 4" descr="C:\Users\smma\Desktop\ASSEMAE\Fotos\SAM_01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8" y="2996952"/>
            <a:ext cx="3125133" cy="23438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C:\Users\smma\Desktop\ASSEMAE\Fotos\SAM_03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707" y="2938636"/>
            <a:ext cx="3202888" cy="24021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C:\Users\smma\Desktop\ASSEMAE\Fotos\sanepa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086" y="188640"/>
            <a:ext cx="3238129" cy="24285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63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4752528"/>
          </a:xfrm>
        </p:spPr>
        <p:txBody>
          <a:bodyPr>
            <a:normAutofit/>
          </a:bodyPr>
          <a:lstStyle/>
          <a:p>
            <a:pPr lvl="0" algn="l"/>
            <a:r>
              <a:rPr lang="pt-BR" sz="1500" b="1" dirty="0" smtClean="0">
                <a:latin typeface="Arial" pitchFamily="34" charset="0"/>
                <a:cs typeface="Arial" pitchFamily="34" charset="0"/>
              </a:rPr>
              <a:t>                                     </a:t>
            </a:r>
            <a:r>
              <a:rPr lang="pt-BR" sz="1500" b="1" u="sng" dirty="0" smtClean="0">
                <a:latin typeface="Arial" pitchFamily="34" charset="0"/>
                <a:cs typeface="Arial" pitchFamily="34" charset="0"/>
              </a:rPr>
              <a:t>PRINCIPAIS RAZÕES </a:t>
            </a:r>
            <a:r>
              <a:rPr lang="pt-BR" sz="1500" b="1" u="sng" dirty="0">
                <a:latin typeface="Arial" pitchFamily="34" charset="0"/>
                <a:cs typeface="Arial" pitchFamily="34" charset="0"/>
              </a:rPr>
              <a:t>PARA </a:t>
            </a:r>
            <a:r>
              <a:rPr lang="pt-BR" sz="1500" b="1" u="sng" dirty="0" smtClean="0">
                <a:latin typeface="Arial" pitchFamily="34" charset="0"/>
                <a:cs typeface="Arial" pitchFamily="34" charset="0"/>
              </a:rPr>
              <a:t>DESPOLUIÇÃO HÍDRICA</a:t>
            </a:r>
            <a:br>
              <a:rPr lang="pt-BR" sz="1500" b="1" u="sng" dirty="0" smtClean="0">
                <a:latin typeface="Arial" pitchFamily="34" charset="0"/>
                <a:cs typeface="Arial" pitchFamily="34" charset="0"/>
              </a:rPr>
            </a:br>
            <a:r>
              <a:rPr lang="pt-BR" sz="1500" b="1" u="sng" dirty="0">
                <a:latin typeface="Arial" pitchFamily="34" charset="0"/>
                <a:cs typeface="Arial" pitchFamily="34" charset="0"/>
              </a:rPr>
              <a:t/>
            </a:r>
            <a:br>
              <a:rPr lang="pt-BR" sz="1500" b="1" u="sng" dirty="0">
                <a:latin typeface="Arial" pitchFamily="34" charset="0"/>
                <a:cs typeface="Arial" pitchFamily="34" charset="0"/>
              </a:rPr>
            </a:br>
            <a:r>
              <a:rPr lang="pt-BR" sz="15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t-BR" sz="1500" dirty="0" smtClean="0">
                <a:latin typeface="Arial" pitchFamily="34" charset="0"/>
                <a:cs typeface="Arial" pitchFamily="34" charset="0"/>
              </a:rPr>
            </a:br>
            <a:r>
              <a:rPr lang="pt-BR" sz="1500" b="1" dirty="0" smtClean="0">
                <a:latin typeface="Arial" pitchFamily="34" charset="0"/>
                <a:cs typeface="Arial" pitchFamily="34" charset="0"/>
              </a:rPr>
              <a:t>RAZÃO DE SAÚDE PÚBLICA</a:t>
            </a:r>
            <a:r>
              <a:rPr lang="pt-PT" sz="15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t-PT" sz="1500" dirty="0">
                <a:latin typeface="Arial" pitchFamily="34" charset="0"/>
                <a:cs typeface="Arial" pitchFamily="34" charset="0"/>
              </a:rPr>
              <a:t>Reduzir o número de organismos patogênicos e susbstâncias tóxicas presentes nos rios e cursos d’água provenientes </a:t>
            </a:r>
            <a:r>
              <a:rPr lang="pt-PT" sz="1500" dirty="0" smtClean="0">
                <a:latin typeface="Arial" pitchFamily="34" charset="0"/>
                <a:cs typeface="Arial" pitchFamily="34" charset="0"/>
              </a:rPr>
              <a:t>do descarte irregular de esgoto, </a:t>
            </a:r>
            <a:r>
              <a:rPr lang="pt-PT" sz="1500" dirty="0">
                <a:latin typeface="Arial" pitchFamily="34" charset="0"/>
                <a:cs typeface="Arial" pitchFamily="34" charset="0"/>
              </a:rPr>
              <a:t>evitando o risco de transmissão de doenças de veiculação hídrica</a:t>
            </a:r>
            <a:r>
              <a:rPr lang="pt-PT" sz="1500" dirty="0" smtClean="0">
                <a:latin typeface="Arial" pitchFamily="34" charset="0"/>
                <a:cs typeface="Arial" pitchFamily="34" charset="0"/>
              </a:rPr>
              <a:t>.</a:t>
            </a:r>
            <a:br>
              <a:rPr lang="pt-PT" sz="1500" dirty="0" smtClean="0">
                <a:latin typeface="Arial" pitchFamily="34" charset="0"/>
                <a:cs typeface="Arial" pitchFamily="34" charset="0"/>
              </a:rPr>
            </a:br>
            <a:r>
              <a:rPr lang="pt-PT" sz="15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t-PT" sz="1500" dirty="0" smtClean="0">
                <a:latin typeface="Arial" pitchFamily="34" charset="0"/>
                <a:cs typeface="Arial" pitchFamily="34" charset="0"/>
              </a:rPr>
            </a:br>
            <a:r>
              <a:rPr lang="pt-PT" sz="1500" b="1" dirty="0" smtClean="0">
                <a:latin typeface="Arial" pitchFamily="34" charset="0"/>
                <a:cs typeface="Arial" pitchFamily="34" charset="0"/>
              </a:rPr>
              <a:t>RAZÃO ECOLÓGICA</a:t>
            </a:r>
            <a:r>
              <a:rPr lang="pt-PT" sz="1500" dirty="0" smtClean="0">
                <a:latin typeface="Arial" pitchFamily="34" charset="0"/>
                <a:cs typeface="Arial" pitchFamily="34" charset="0"/>
              </a:rPr>
              <a:t>: Evitar </a:t>
            </a:r>
            <a:r>
              <a:rPr lang="pt-PT" sz="1500" dirty="0">
                <a:latin typeface="Arial" pitchFamily="34" charset="0"/>
                <a:cs typeface="Arial" pitchFamily="34" charset="0"/>
              </a:rPr>
              <a:t>a degradação ambiental, protegendo a vida vegetal e animal.</a:t>
            </a:r>
            <a:r>
              <a:rPr lang="pt-BR" sz="1500" dirty="0">
                <a:latin typeface="Arial" pitchFamily="34" charset="0"/>
                <a:cs typeface="Arial" pitchFamily="34" charset="0"/>
              </a:rPr>
              <a:t/>
            </a:r>
            <a:br>
              <a:rPr lang="pt-BR" sz="1500" dirty="0">
                <a:latin typeface="Arial" pitchFamily="34" charset="0"/>
                <a:cs typeface="Arial" pitchFamily="34" charset="0"/>
              </a:rPr>
            </a:br>
            <a:r>
              <a:rPr lang="pt-BR" sz="1500" dirty="0">
                <a:latin typeface="Arial" pitchFamily="34" charset="0"/>
                <a:cs typeface="Arial" pitchFamily="34" charset="0"/>
              </a:rPr>
              <a:t> </a:t>
            </a:r>
            <a:br>
              <a:rPr lang="pt-BR" sz="1500" dirty="0">
                <a:latin typeface="Arial" pitchFamily="34" charset="0"/>
                <a:cs typeface="Arial" pitchFamily="34" charset="0"/>
              </a:rPr>
            </a:br>
            <a:r>
              <a:rPr lang="pt-PT" sz="1500" b="1" dirty="0" smtClean="0">
                <a:latin typeface="Arial" pitchFamily="34" charset="0"/>
                <a:cs typeface="Arial" pitchFamily="34" charset="0"/>
              </a:rPr>
              <a:t>RAZÃO ECONÔMICA</a:t>
            </a:r>
            <a:r>
              <a:rPr lang="pt-PT" sz="1500" dirty="0" smtClean="0">
                <a:latin typeface="Arial" pitchFamily="34" charset="0"/>
                <a:cs typeface="Arial" pitchFamily="34" charset="0"/>
              </a:rPr>
              <a:t>: Reduzir </a:t>
            </a:r>
            <a:r>
              <a:rPr lang="pt-PT" sz="1500" dirty="0">
                <a:latin typeface="Arial" pitchFamily="34" charset="0"/>
                <a:cs typeface="Arial" pitchFamily="34" charset="0"/>
              </a:rPr>
              <a:t>o custo do tratamento da água e evitar a falta desse recurso hídrico para diversos usos, dentre eles o consumo humano, industrial, </a:t>
            </a:r>
            <a:r>
              <a:rPr lang="pt-PT" sz="1500" dirty="0" smtClean="0">
                <a:latin typeface="Arial" pitchFamily="34" charset="0"/>
                <a:cs typeface="Arial" pitchFamily="34" charset="0"/>
              </a:rPr>
              <a:t>comercial.</a:t>
            </a:r>
            <a:br>
              <a:rPr lang="pt-PT" sz="1500" dirty="0" smtClean="0">
                <a:latin typeface="Arial" pitchFamily="34" charset="0"/>
                <a:cs typeface="Arial" pitchFamily="34" charset="0"/>
              </a:rPr>
            </a:br>
            <a:r>
              <a:rPr lang="pt-BR" sz="1500" dirty="0">
                <a:latin typeface="Arial" pitchFamily="34" charset="0"/>
                <a:cs typeface="Arial" pitchFamily="34" charset="0"/>
              </a:rPr>
              <a:t> </a:t>
            </a:r>
            <a:br>
              <a:rPr lang="pt-BR" sz="1500" dirty="0">
                <a:latin typeface="Arial" pitchFamily="34" charset="0"/>
                <a:cs typeface="Arial" pitchFamily="34" charset="0"/>
              </a:rPr>
            </a:br>
            <a:r>
              <a:rPr lang="pt-PT" sz="1500" b="1" dirty="0" smtClean="0">
                <a:latin typeface="Arial" pitchFamily="34" charset="0"/>
                <a:cs typeface="Arial" pitchFamily="34" charset="0"/>
              </a:rPr>
              <a:t>RAZÃO ESTÉTICA</a:t>
            </a:r>
            <a:r>
              <a:rPr lang="pt-PT" sz="1500" dirty="0" smtClean="0">
                <a:latin typeface="Arial" pitchFamily="34" charset="0"/>
                <a:cs typeface="Arial" pitchFamily="34" charset="0"/>
              </a:rPr>
              <a:t>: Evitar </a:t>
            </a:r>
            <a:r>
              <a:rPr lang="pt-PT" sz="1500" dirty="0">
                <a:latin typeface="Arial" pitchFamily="34" charset="0"/>
                <a:cs typeface="Arial" pitchFamily="34" charset="0"/>
              </a:rPr>
              <a:t>prejuízos ao lazer e ao turismo, pelo </a:t>
            </a:r>
            <a:r>
              <a:rPr lang="pt-PT" sz="1500" dirty="0" smtClean="0">
                <a:latin typeface="Arial" pitchFamily="34" charset="0"/>
                <a:cs typeface="Arial" pitchFamily="34" charset="0"/>
              </a:rPr>
              <a:t>aspecto negativos, </a:t>
            </a:r>
            <a:r>
              <a:rPr lang="pt-PT" sz="1500" dirty="0">
                <a:latin typeface="Arial" pitchFamily="34" charset="0"/>
                <a:cs typeface="Arial" pitchFamily="34" charset="0"/>
              </a:rPr>
              <a:t>cheiro, presença de </a:t>
            </a:r>
            <a:r>
              <a:rPr lang="pt-PT" sz="1500" dirty="0" smtClean="0">
                <a:latin typeface="Arial" pitchFamily="34" charset="0"/>
                <a:cs typeface="Arial" pitchFamily="34" charset="0"/>
              </a:rPr>
              <a:t>resíduos sólidos e </a:t>
            </a:r>
            <a:r>
              <a:rPr lang="pt-PT" sz="1500" dirty="0">
                <a:latin typeface="Arial" pitchFamily="34" charset="0"/>
                <a:cs typeface="Arial" pitchFamily="34" charset="0"/>
              </a:rPr>
              <a:t>animais transmissores de </a:t>
            </a:r>
            <a:r>
              <a:rPr lang="pt-PT" sz="1500" dirty="0" smtClean="0">
                <a:latin typeface="Arial" pitchFamily="34" charset="0"/>
                <a:cs typeface="Arial" pitchFamily="34" charset="0"/>
              </a:rPr>
              <a:t>doenças entre outros.</a:t>
            </a:r>
            <a:r>
              <a:rPr lang="pt-BR" sz="1500" dirty="0">
                <a:latin typeface="Arial" pitchFamily="34" charset="0"/>
                <a:cs typeface="Arial" pitchFamily="34" charset="0"/>
              </a:rPr>
              <a:t/>
            </a:r>
            <a:br>
              <a:rPr lang="pt-BR" sz="1500" dirty="0">
                <a:latin typeface="Arial" pitchFamily="34" charset="0"/>
                <a:cs typeface="Arial" pitchFamily="34" charset="0"/>
              </a:rPr>
            </a:br>
            <a:r>
              <a:rPr lang="pt-BR" sz="1500" dirty="0">
                <a:latin typeface="Arial" pitchFamily="34" charset="0"/>
                <a:cs typeface="Arial" pitchFamily="34" charset="0"/>
              </a:rPr>
              <a:t> </a:t>
            </a:r>
            <a:br>
              <a:rPr lang="pt-BR" sz="1500" dirty="0">
                <a:latin typeface="Arial" pitchFamily="34" charset="0"/>
                <a:cs typeface="Arial" pitchFamily="34" charset="0"/>
              </a:rPr>
            </a:br>
            <a:r>
              <a:rPr lang="pt-BR" sz="1500" b="1" dirty="0" smtClean="0">
                <a:latin typeface="Arial" pitchFamily="34" charset="0"/>
                <a:cs typeface="Arial" pitchFamily="34" charset="0"/>
              </a:rPr>
              <a:t>RAZÃO LEGAL</a:t>
            </a:r>
            <a:r>
              <a:rPr lang="pt-BR" sz="1500" dirty="0" smtClean="0">
                <a:latin typeface="Arial" pitchFamily="34" charset="0"/>
                <a:cs typeface="Arial" pitchFamily="34" charset="0"/>
              </a:rPr>
              <a:t>: Todos </a:t>
            </a:r>
            <a:r>
              <a:rPr lang="pt-BR" sz="1500" dirty="0">
                <a:latin typeface="Arial" pitchFamily="34" charset="0"/>
                <a:cs typeface="Arial" pitchFamily="34" charset="0"/>
              </a:rPr>
              <a:t>têm direito ao meio ambiente ecologicamente equilibrado, bem de uso comum do povo e essencial à sadia qualidade de vida, impondo-se ao Poder Público e à coletividade o dever de defendê-lo e </a:t>
            </a:r>
            <a:r>
              <a:rPr lang="pt-BR" sz="1500" dirty="0" err="1" smtClean="0">
                <a:latin typeface="Arial" pitchFamily="34" charset="0"/>
                <a:cs typeface="Arial" pitchFamily="34" charset="0"/>
              </a:rPr>
              <a:t>preservá</a:t>
            </a:r>
            <a:r>
              <a:rPr lang="pt-BR" sz="15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pt-BR" sz="1500" dirty="0" err="1">
                <a:latin typeface="Arial" pitchFamily="34" charset="0"/>
                <a:cs typeface="Arial" pitchFamily="34" charset="0"/>
              </a:rPr>
              <a:t>lo</a:t>
            </a:r>
            <a:r>
              <a:rPr lang="pt-BR" sz="1500" dirty="0">
                <a:latin typeface="Arial" pitchFamily="34" charset="0"/>
                <a:cs typeface="Arial" pitchFamily="34" charset="0"/>
              </a:rPr>
              <a:t> para as presentes e futuras gerações</a:t>
            </a:r>
            <a:br>
              <a:rPr lang="pt-BR" sz="1500" dirty="0">
                <a:latin typeface="Arial" pitchFamily="34" charset="0"/>
                <a:cs typeface="Arial" pitchFamily="34" charset="0"/>
              </a:rPr>
            </a:br>
            <a:endParaRPr lang="pt-BR" sz="1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m 3" descr="agu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9200"/>
            <a:ext cx="9144000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8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gu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57192"/>
            <a:ext cx="9144000" cy="1700808"/>
          </a:xfrm>
          <a:prstGeom prst="rect">
            <a:avLst/>
          </a:prstGeom>
        </p:spPr>
      </p:pic>
      <p:pic>
        <p:nvPicPr>
          <p:cNvPr id="1026" name="Picture 2" descr="C:\Users\smma\Desktop\Apresentação CATURB\25 - Coletor rompid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1286"/>
            <a:ext cx="3312368" cy="24842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mma\Desktop\Apresentação CATURB\26 - coletor rompid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4664"/>
            <a:ext cx="3419872" cy="25649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mma\Desktop\Apresentação CATURB\27 - Obras no coleto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329" y="3429000"/>
            <a:ext cx="3995936" cy="22445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39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mma\Desktop\ASSEMAE\Fotos\DSC019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4" y="25334"/>
            <a:ext cx="889248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676739" y="5743501"/>
            <a:ext cx="3673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 smtClean="0"/>
              <a:t>OBRIGADO</a:t>
            </a:r>
            <a:endParaRPr lang="pt-BR" sz="5400" dirty="0"/>
          </a:p>
        </p:txBody>
      </p:sp>
    </p:spTree>
    <p:extLst>
      <p:ext uri="{BB962C8B-B14F-4D97-AF65-F5344CB8AC3E}">
        <p14:creationId xmlns:p14="http://schemas.microsoft.com/office/powerpoint/2010/main" val="361370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3058255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Gustavo </a:t>
            </a:r>
            <a:r>
              <a:rPr lang="pt-BR" b="1" dirty="0" err="1" smtClean="0"/>
              <a:t>Fruet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Prefeito</a:t>
            </a:r>
          </a:p>
          <a:p>
            <a:pPr algn="ctr"/>
            <a:endParaRPr lang="pt-BR" b="1" dirty="0" smtClean="0"/>
          </a:p>
          <a:p>
            <a:pPr algn="ctr"/>
            <a:r>
              <a:rPr lang="pt-BR" b="1" dirty="0" smtClean="0"/>
              <a:t>Renato Eugenio Lima</a:t>
            </a:r>
          </a:p>
          <a:p>
            <a:pPr algn="ctr"/>
            <a:r>
              <a:rPr lang="pt-BR" dirty="0" smtClean="0"/>
              <a:t>Secretário Municipal de Meio Ambiente</a:t>
            </a:r>
          </a:p>
          <a:p>
            <a:pPr algn="ctr"/>
            <a:endParaRPr lang="pt-BR" dirty="0" smtClean="0"/>
          </a:p>
          <a:p>
            <a:pPr algn="ctr"/>
            <a:r>
              <a:rPr lang="pt-BR" b="1" dirty="0" err="1" smtClean="0"/>
              <a:t>Marlise</a:t>
            </a:r>
            <a:r>
              <a:rPr lang="pt-BR" b="1" dirty="0" smtClean="0"/>
              <a:t> Teresa </a:t>
            </a:r>
            <a:r>
              <a:rPr lang="pt-BR" b="1" dirty="0" err="1" smtClean="0"/>
              <a:t>Eggers</a:t>
            </a:r>
            <a:r>
              <a:rPr lang="pt-BR" b="1" dirty="0" smtClean="0"/>
              <a:t> Jorge</a:t>
            </a:r>
          </a:p>
          <a:p>
            <a:pPr algn="ctr"/>
            <a:r>
              <a:rPr lang="pt-BR" dirty="0" smtClean="0"/>
              <a:t>Diretora de Recursos Hídricos e Saneamento</a:t>
            </a:r>
          </a:p>
          <a:p>
            <a:pPr algn="ctr"/>
            <a:endParaRPr lang="pt-BR" dirty="0"/>
          </a:p>
          <a:p>
            <a:pPr algn="ctr"/>
            <a:r>
              <a:rPr lang="pt-BR" b="1" dirty="0" err="1" smtClean="0"/>
              <a:t>Roygler</a:t>
            </a:r>
            <a:r>
              <a:rPr lang="pt-BR" b="1" dirty="0" smtClean="0"/>
              <a:t> </a:t>
            </a:r>
            <a:r>
              <a:rPr lang="pt-BR" b="1" dirty="0" err="1" smtClean="0"/>
              <a:t>Hartmann</a:t>
            </a:r>
            <a:endParaRPr lang="pt-BR" b="1" dirty="0" smtClean="0"/>
          </a:p>
          <a:p>
            <a:pPr algn="ctr"/>
            <a:r>
              <a:rPr lang="pt-BR" dirty="0" smtClean="0"/>
              <a:t>Gerente de Recursos Hídricos e Saneamento</a:t>
            </a:r>
          </a:p>
          <a:p>
            <a:pPr algn="ctr"/>
            <a:r>
              <a:rPr lang="pt-BR" dirty="0" smtClean="0">
                <a:hlinkClick r:id="rId2"/>
              </a:rPr>
              <a:t>rhartmann@smma.curitiba.pr.gov.br</a:t>
            </a:r>
            <a:endParaRPr lang="pt-BR" dirty="0" smtClean="0"/>
          </a:p>
          <a:p>
            <a:pPr algn="ctr"/>
            <a:r>
              <a:rPr lang="pt-BR" dirty="0" smtClean="0"/>
              <a:t>(41) 3350-8226</a:t>
            </a:r>
          </a:p>
          <a:p>
            <a:pPr algn="ctr"/>
            <a:endParaRPr lang="pt-BR" dirty="0"/>
          </a:p>
        </p:txBody>
      </p:sp>
      <p:pic>
        <p:nvPicPr>
          <p:cNvPr id="4" name="Imagem 3" descr="logo smma 20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44" y="428604"/>
            <a:ext cx="1857388" cy="2383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agu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9200"/>
            <a:ext cx="9144000" cy="16288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899592" y="120226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Arial" pitchFamily="34" charset="0"/>
                <a:cs typeface="Arial" pitchFamily="34" charset="0"/>
              </a:rPr>
              <a:t>Bacias hidrográficas de Curitiba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smma\Desktop\Apresentação CATURB\03 - Curitiba - Bacias hidrograficas do Paraná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530"/>
            <a:ext cx="9144000" cy="480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46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agu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9200"/>
            <a:ext cx="9144000" cy="16288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971600" y="188640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Arial" pitchFamily="34" charset="0"/>
                <a:cs typeface="Arial" pitchFamily="34" charset="0"/>
              </a:rPr>
              <a:t>Bacias hidrográficas de Curitiba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C:\Users\smma\Desktop\Apresentação CATURB\04 - Bacias hidrograficas de Curiti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502"/>
            <a:ext cx="9144000" cy="480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179512" y="1007797"/>
            <a:ext cx="471490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1500" dirty="0">
                <a:latin typeface="Arial" pitchFamily="34" charset="0"/>
                <a:cs typeface="Arial" pitchFamily="34" charset="0"/>
              </a:rPr>
              <a:t>Rio </a:t>
            </a:r>
            <a:r>
              <a:rPr lang="pt-BR" sz="1500" dirty="0" err="1">
                <a:latin typeface="Arial" pitchFamily="34" charset="0"/>
                <a:cs typeface="Arial" pitchFamily="34" charset="0"/>
              </a:rPr>
              <a:t>Passaúna</a:t>
            </a:r>
            <a:r>
              <a:rPr lang="pt-BR" sz="1500" dirty="0">
                <a:latin typeface="Arial" pitchFamily="34" charset="0"/>
                <a:cs typeface="Arial" pitchFamily="34" charset="0"/>
              </a:rPr>
              <a:t> </a:t>
            </a:r>
            <a:endParaRPr lang="pt-BR" sz="1500" dirty="0" smtClean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1500" dirty="0" smtClean="0">
                <a:latin typeface="Arial" pitchFamily="34" charset="0"/>
                <a:cs typeface="Arial" pitchFamily="34" charset="0"/>
              </a:rPr>
              <a:t>Rio </a:t>
            </a:r>
            <a:r>
              <a:rPr lang="pt-BR" sz="1500" dirty="0" err="1">
                <a:latin typeface="Arial" pitchFamily="34" charset="0"/>
                <a:cs typeface="Arial" pitchFamily="34" charset="0"/>
              </a:rPr>
              <a:t>Barigui</a:t>
            </a:r>
            <a:r>
              <a:rPr lang="pt-BR" sz="1500" dirty="0">
                <a:latin typeface="Arial" pitchFamily="34" charset="0"/>
                <a:cs typeface="Arial" pitchFamily="34" charset="0"/>
              </a:rPr>
              <a:t> </a:t>
            </a:r>
            <a:endParaRPr lang="pt-BR" sz="1500" dirty="0" smtClean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1500" dirty="0" smtClean="0">
                <a:latin typeface="Arial" pitchFamily="34" charset="0"/>
                <a:cs typeface="Arial" pitchFamily="34" charset="0"/>
              </a:rPr>
              <a:t>Rio </a:t>
            </a:r>
            <a:r>
              <a:rPr lang="pt-BR" sz="1500" dirty="0">
                <a:latin typeface="Arial" pitchFamily="34" charset="0"/>
                <a:cs typeface="Arial" pitchFamily="34" charset="0"/>
              </a:rPr>
              <a:t>Belém </a:t>
            </a:r>
            <a:endParaRPr lang="pt-BR" sz="1500" dirty="0" smtClean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1500" dirty="0" smtClean="0">
                <a:latin typeface="Arial" pitchFamily="34" charset="0"/>
                <a:cs typeface="Arial" pitchFamily="34" charset="0"/>
              </a:rPr>
              <a:t>Rio </a:t>
            </a:r>
            <a:r>
              <a:rPr lang="pt-BR" sz="1500" dirty="0" err="1" smtClean="0">
                <a:latin typeface="Arial" pitchFamily="34" charset="0"/>
                <a:cs typeface="Arial" pitchFamily="34" charset="0"/>
              </a:rPr>
              <a:t>Atuba</a:t>
            </a:r>
            <a:r>
              <a:rPr lang="pt-BR" sz="15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1500" dirty="0" smtClean="0">
                <a:latin typeface="Arial" pitchFamily="34" charset="0"/>
                <a:cs typeface="Arial" pitchFamily="34" charset="0"/>
              </a:rPr>
              <a:t>Rio </a:t>
            </a:r>
            <a:r>
              <a:rPr lang="pt-BR" sz="1500" dirty="0">
                <a:latin typeface="Arial" pitchFamily="34" charset="0"/>
                <a:cs typeface="Arial" pitchFamily="34" charset="0"/>
              </a:rPr>
              <a:t>Ribeirão dos </a:t>
            </a:r>
            <a:r>
              <a:rPr lang="pt-BR" sz="1500" dirty="0" err="1">
                <a:latin typeface="Arial" pitchFamily="34" charset="0"/>
                <a:cs typeface="Arial" pitchFamily="34" charset="0"/>
              </a:rPr>
              <a:t>Padilhas</a:t>
            </a:r>
            <a:r>
              <a:rPr lang="pt-BR" sz="1500" dirty="0">
                <a:latin typeface="Arial" pitchFamily="34" charset="0"/>
                <a:cs typeface="Arial" pitchFamily="34" charset="0"/>
              </a:rPr>
              <a:t> </a:t>
            </a:r>
            <a:endParaRPr lang="pt-BR" sz="1500" dirty="0" smtClean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1500" dirty="0" smtClean="0">
                <a:latin typeface="Arial" pitchFamily="34" charset="0"/>
                <a:cs typeface="Arial" pitchFamily="34" charset="0"/>
              </a:rPr>
              <a:t>Rio </a:t>
            </a:r>
            <a:r>
              <a:rPr lang="pt-BR" sz="1500" dirty="0">
                <a:latin typeface="Arial" pitchFamily="34" charset="0"/>
                <a:cs typeface="Arial" pitchFamily="34" charset="0"/>
              </a:rPr>
              <a:t>Iguaçu</a:t>
            </a:r>
          </a:p>
        </p:txBody>
      </p:sp>
      <p:sp>
        <p:nvSpPr>
          <p:cNvPr id="4" name="Retângulo 3"/>
          <p:cNvSpPr/>
          <p:nvPr/>
        </p:nvSpPr>
        <p:spPr>
          <a:xfrm>
            <a:off x="5302635" y="5177543"/>
            <a:ext cx="36380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i="1" dirty="0" smtClean="0">
                <a:latin typeface="Arial" pitchFamily="34" charset="0"/>
                <a:cs typeface="Arial" pitchFamily="34" charset="0"/>
              </a:rPr>
              <a:t>Os tributários percorrem a cidade de Curitiba </a:t>
            </a:r>
            <a:r>
              <a:rPr lang="pt-BR" sz="1500" i="1" dirty="0">
                <a:latin typeface="Arial" pitchFamily="34" charset="0"/>
                <a:cs typeface="Arial" pitchFamily="34" charset="0"/>
              </a:rPr>
              <a:t>e deságuam no Rio </a:t>
            </a:r>
            <a:r>
              <a:rPr lang="pt-BR" sz="1500" i="1" dirty="0" smtClean="0">
                <a:latin typeface="Arial" pitchFamily="34" charset="0"/>
                <a:cs typeface="Arial" pitchFamily="34" charset="0"/>
              </a:rPr>
              <a:t>Iguaçu</a:t>
            </a:r>
            <a:r>
              <a:rPr lang="pt-BR" i="1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875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agu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9200"/>
            <a:ext cx="9144000" cy="1628800"/>
          </a:xfrm>
          <a:prstGeom prst="rect">
            <a:avLst/>
          </a:prstGeom>
        </p:spPr>
      </p:pic>
      <p:pic>
        <p:nvPicPr>
          <p:cNvPr id="3074" name="Picture 2" descr="C:\Users\smma\Desktop\x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2641"/>
            <a:ext cx="9144000" cy="47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971600" y="188640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Arial" pitchFamily="34" charset="0"/>
                <a:cs typeface="Arial" pitchFamily="34" charset="0"/>
              </a:rPr>
              <a:t>Principais Tributários das 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Bacias 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Hidrográficas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43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agu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9200"/>
            <a:ext cx="9144000" cy="1628800"/>
          </a:xfrm>
          <a:prstGeom prst="rect">
            <a:avLst/>
          </a:prstGeom>
        </p:spPr>
      </p:pic>
      <p:pic>
        <p:nvPicPr>
          <p:cNvPr id="4098" name="Picture 2" descr="C:\Users\smma\Desktop\2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502"/>
            <a:ext cx="9144000" cy="480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971600" y="188640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Arial" pitchFamily="34" charset="0"/>
                <a:cs typeface="Arial" pitchFamily="34" charset="0"/>
              </a:rPr>
              <a:t>Principais Tributários das 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Bacias hidrográficas de Curitiba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57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agu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9200"/>
            <a:ext cx="9144000" cy="1628800"/>
          </a:xfrm>
          <a:prstGeom prst="rect">
            <a:avLst/>
          </a:prstGeom>
        </p:spPr>
      </p:pic>
      <p:pic>
        <p:nvPicPr>
          <p:cNvPr id="8" name="Imagem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28892" y="0"/>
            <a:ext cx="6786578" cy="6746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520680" y="620688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Arial" pitchFamily="34" charset="0"/>
                <a:cs typeface="Arial" pitchFamily="34" charset="0"/>
              </a:rPr>
              <a:t>Divisão para área de atuação em 123 </a:t>
            </a: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sub-bacias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98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agu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9200"/>
            <a:ext cx="9144000" cy="1628800"/>
          </a:xfrm>
          <a:prstGeom prst="rect">
            <a:avLst/>
          </a:prstGeom>
        </p:spPr>
      </p:pic>
      <p:pic>
        <p:nvPicPr>
          <p:cNvPr id="6146" name="Picture 2" descr="C:\Users\smma\Desktop\Apresentação CATURB\11 - Estações de tratamento de Curiti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83" y="634843"/>
            <a:ext cx="3448199" cy="514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361897" y="40190"/>
            <a:ext cx="4084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latin typeface="Arial" pitchFamily="34" charset="0"/>
                <a:cs typeface="Arial" pitchFamily="34" charset="0"/>
              </a:rPr>
              <a:t>Estações de tratamento de esgoto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08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478</Words>
  <Application>Microsoft Office PowerPoint</Application>
  <PresentationFormat>Apresentação na tela (4:3)</PresentationFormat>
  <Paragraphs>119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3" baseType="lpstr">
      <vt:lpstr>Tema do Office</vt:lpstr>
      <vt:lpstr>RENASCENTES   Programa de Despoluição Hídrica</vt:lpstr>
      <vt:lpstr>Apresentação do PowerPoint</vt:lpstr>
      <vt:lpstr>                                     PRINCIPAIS RAZÕES PARA DESPOLUIÇÃO HÍDRICA   RAZÃO DE SAÚDE PÚBLICA: Reduzir o número de organismos patogênicos e susbstâncias tóxicas presentes nos rios e cursos d’água provenientes do descarte irregular de esgoto, evitando o risco de transmissão de doenças de veiculação hídrica.  RAZÃO ECOLÓGICA: Evitar a degradação ambiental, protegendo a vida vegetal e animal.   RAZÃO ECONÔMICA: Reduzir o custo do tratamento da água e evitar a falta desse recurso hídrico para diversos usos, dentre eles o consumo humano, industrial, comercial.   RAZÃO ESTÉTICA: Evitar prejuízos ao lazer e ao turismo, pelo aspecto negativos, cheiro, presença de resíduos sólidos e animais transmissores de doenças entre outros.   RAZÃO LEGAL: Todos têm direito ao meio ambiente ecologicamente equilibrado, bem de uso comum do povo e essencial à sadia qualidade de vida, impondo-se ao Poder Público e à coletividade o dever de defendê-lo e preservá- lo para as presentes e futuras gerações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Subprefeituras – 11 Regionais</vt:lpstr>
      <vt:lpstr>Cobertura de rede pública de esgoto em 2004</vt:lpstr>
      <vt:lpstr>Cobertura de rede pública de esgoto em 2011</vt:lpstr>
      <vt:lpstr>Cobertura de rede pública de esgoto por bairros</vt:lpstr>
      <vt:lpstr>Caso prático: Análise da sub-bacia Ludovico Bauml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Programa Renascentes - Tapajós</dc:title>
  <dc:creator>Secretaria Municipal do Meio Ambiente</dc:creator>
  <cp:lastModifiedBy>smma</cp:lastModifiedBy>
  <cp:revision>57</cp:revision>
  <dcterms:created xsi:type="dcterms:W3CDTF">2015-04-27T20:42:43Z</dcterms:created>
  <dcterms:modified xsi:type="dcterms:W3CDTF">2015-05-27T03:38:59Z</dcterms:modified>
</cp:coreProperties>
</file>