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308" r:id="rId6"/>
    <p:sldId id="262" r:id="rId7"/>
    <p:sldId id="263" r:id="rId8"/>
    <p:sldId id="281" r:id="rId9"/>
    <p:sldId id="264" r:id="rId10"/>
    <p:sldId id="285" r:id="rId11"/>
    <p:sldId id="282" r:id="rId12"/>
    <p:sldId id="283" r:id="rId13"/>
    <p:sldId id="284" r:id="rId14"/>
    <p:sldId id="286" r:id="rId15"/>
    <p:sldId id="309" r:id="rId16"/>
    <p:sldId id="299" r:id="rId17"/>
    <p:sldId id="287" r:id="rId18"/>
    <p:sldId id="306" r:id="rId19"/>
    <p:sldId id="294" r:id="rId20"/>
    <p:sldId id="296" r:id="rId21"/>
    <p:sldId id="295" r:id="rId22"/>
    <p:sldId id="297" r:id="rId23"/>
    <p:sldId id="310" r:id="rId24"/>
    <p:sldId id="311" r:id="rId25"/>
    <p:sldId id="313" r:id="rId26"/>
    <p:sldId id="314" r:id="rId27"/>
    <p:sldId id="315" r:id="rId28"/>
    <p:sldId id="289" r:id="rId29"/>
    <p:sldId id="304" r:id="rId30"/>
    <p:sldId id="305" r:id="rId31"/>
    <p:sldId id="290" r:id="rId32"/>
    <p:sldId id="279" r:id="rId3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8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2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6B8D-382F-424F-B75B-5946DE7F48DD}" type="datetimeFigureOut">
              <a:rPr lang="pt-BR" smtClean="0"/>
              <a:pPr/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FEA7-E077-419D-943C-AEAEF3B427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9474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6B8D-382F-424F-B75B-5946DE7F48DD}" type="datetimeFigureOut">
              <a:rPr lang="pt-BR" smtClean="0"/>
              <a:pPr/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FEA7-E077-419D-943C-AEAEF3B427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1126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6B8D-382F-424F-B75B-5946DE7F48DD}" type="datetimeFigureOut">
              <a:rPr lang="pt-BR" smtClean="0"/>
              <a:pPr/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FEA7-E077-419D-943C-AEAEF3B427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9098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6B8D-382F-424F-B75B-5946DE7F48DD}" type="datetimeFigureOut">
              <a:rPr lang="pt-BR" smtClean="0"/>
              <a:pPr/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FEA7-E077-419D-943C-AEAEF3B427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1274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6B8D-382F-424F-B75B-5946DE7F48DD}" type="datetimeFigureOut">
              <a:rPr lang="pt-BR" smtClean="0"/>
              <a:pPr/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FEA7-E077-419D-943C-AEAEF3B427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1861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6B8D-382F-424F-B75B-5946DE7F48DD}" type="datetimeFigureOut">
              <a:rPr lang="pt-BR" smtClean="0"/>
              <a:pPr/>
              <a:t>17/05/2016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FEA7-E077-419D-943C-AEAEF3B427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2679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6B8D-382F-424F-B75B-5946DE7F48DD}" type="datetimeFigureOut">
              <a:rPr lang="pt-BR" smtClean="0"/>
              <a:pPr/>
              <a:t>17/05/2016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FEA7-E077-419D-943C-AEAEF3B427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0740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6B8D-382F-424F-B75B-5946DE7F48DD}" type="datetimeFigureOut">
              <a:rPr lang="pt-BR" smtClean="0"/>
              <a:pPr/>
              <a:t>17/05/2016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FEA7-E077-419D-943C-AEAEF3B427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4674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6B8D-382F-424F-B75B-5946DE7F48DD}" type="datetimeFigureOut">
              <a:rPr lang="pt-BR" smtClean="0"/>
              <a:pPr/>
              <a:t>17/05/2016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FEA7-E077-419D-943C-AEAEF3B427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0589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6B8D-382F-424F-B75B-5946DE7F48DD}" type="datetimeFigureOut">
              <a:rPr lang="pt-BR" smtClean="0"/>
              <a:pPr/>
              <a:t>17/05/2016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FEA7-E077-419D-943C-AEAEF3B427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1831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6B8D-382F-424F-B75B-5946DE7F48DD}" type="datetimeFigureOut">
              <a:rPr lang="pt-BR" smtClean="0"/>
              <a:pPr/>
              <a:t>17/05/2016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FEA7-E077-419D-943C-AEAEF3B427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0921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36B8D-382F-424F-B75B-5946DE7F48DD}" type="datetimeFigureOut">
              <a:rPr lang="pt-BR" smtClean="0"/>
              <a:pPr/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3FEA7-E077-419D-943C-AEAEF3B427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663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248469" y="2540653"/>
            <a:ext cx="10406129" cy="1605799"/>
          </a:xfrm>
        </p:spPr>
        <p:txBody>
          <a:bodyPr>
            <a:normAutofit/>
          </a:bodyPr>
          <a:lstStyle/>
          <a:p>
            <a:r>
              <a:rPr lang="pt-BR" sz="4800" dirty="0"/>
              <a:t>REAPROVEITAMENTO DE ÁGUA DA CHUVA EM AGRICULTURA FAMILIAR</a:t>
            </a:r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1532879" y="4643831"/>
            <a:ext cx="8744756" cy="1350115"/>
          </a:xfrm>
        </p:spPr>
        <p:txBody>
          <a:bodyPr>
            <a:normAutofit/>
          </a:bodyPr>
          <a:lstStyle/>
          <a:p>
            <a:pPr algn="r"/>
            <a:r>
              <a:rPr lang="pt-BR" dirty="0"/>
              <a:t>Marcio A. Nicknig</a:t>
            </a:r>
          </a:p>
          <a:p>
            <a:pPr algn="r"/>
            <a:r>
              <a:rPr lang="pt-BR" dirty="0" err="1"/>
              <a:t>Dieter</a:t>
            </a:r>
            <a:r>
              <a:rPr lang="pt-BR" dirty="0"/>
              <a:t> </a:t>
            </a:r>
            <a:r>
              <a:rPr lang="pt-BR" dirty="0" err="1"/>
              <a:t>Wartchow</a:t>
            </a:r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040" y="5449617"/>
            <a:ext cx="799167" cy="1088659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339" y="5795808"/>
            <a:ext cx="929100" cy="742469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199" y="346960"/>
            <a:ext cx="3976390" cy="1332628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5296203" y="474665"/>
            <a:ext cx="4981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XX Exposição de Experiências Municipais em Saneamento</a:t>
            </a:r>
          </a:p>
          <a:p>
            <a:pPr algn="ctr"/>
            <a:r>
              <a:rPr lang="pt-BR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16 a 19 de maio de 2016 </a:t>
            </a:r>
          </a:p>
          <a:p>
            <a:pPr algn="ctr"/>
            <a:r>
              <a:rPr lang="pt-BR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Jaraguá do Sul - SC</a:t>
            </a:r>
          </a:p>
        </p:txBody>
      </p:sp>
    </p:spTree>
    <p:extLst>
      <p:ext uri="{BB962C8B-B14F-4D97-AF65-F5344CB8AC3E}">
        <p14:creationId xmlns:p14="http://schemas.microsoft.com/office/powerpoint/2010/main" val="2615267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 – Demanda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Inferiu-se uma demanda de 200 L/dia, com base em relatos e experiência própria do morador do local, visando atender: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pt-BR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/>
              <a:t> Irrigação de horta orgânica;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pt-BR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 err="1"/>
              <a:t>Dessedentação</a:t>
            </a:r>
            <a:r>
              <a:rPr lang="pt-BR" dirty="0"/>
              <a:t> de animais;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pt-BR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/>
              <a:t>Limpezas em geral nas proximidades da residência;</a:t>
            </a:r>
          </a:p>
          <a:p>
            <a:pPr marL="457200" lvl="1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9119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 – Dimensionamento da Captação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pt-BR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 NBR 15527: água de chuva – aproveitamento de coberturas em áreas urbanas para fins não potáveis – requisitos;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NBR 10844: Instalações prediais de águas pluviais;</a:t>
            </a:r>
          </a:p>
        </p:txBody>
      </p:sp>
    </p:spTree>
    <p:extLst>
      <p:ext uri="{BB962C8B-B14F-4D97-AF65-F5344CB8AC3E}">
        <p14:creationId xmlns:p14="http://schemas.microsoft.com/office/powerpoint/2010/main" val="1782251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 – Dimensionamento da Captação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84409" y="3755968"/>
            <a:ext cx="4828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400" dirty="0"/>
              <a:t>Dimensionamento feito pensando em expansão da captação;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322531"/>
              </p:ext>
            </p:extLst>
          </p:nvPr>
        </p:nvGraphicFramePr>
        <p:xfrm>
          <a:off x="5314950" y="1390912"/>
          <a:ext cx="6533613" cy="4662157"/>
        </p:xfrm>
        <a:graphic>
          <a:graphicData uri="http://schemas.openxmlformats.org/drawingml/2006/table">
            <a:tbl>
              <a:tblPr/>
              <a:tblGrid>
                <a:gridCol w="25430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914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990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903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Diâmetro do Condutor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Uso Corrente no Rio  de Janeiro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75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(cm)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Área máxima de Cobertura (m²)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Capacidade de Esgotamento (L/</a:t>
                      </a:r>
                      <a:r>
                        <a:rPr lang="pt-BR" sz="2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min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813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813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813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813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813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813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903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5847008" y="6143223"/>
            <a:ext cx="6040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</a:t>
            </a:r>
            <a:r>
              <a:rPr lang="pt-BR" dirty="0" err="1"/>
              <a:t>Macintyre</a:t>
            </a:r>
            <a:r>
              <a:rPr lang="pt-BR" dirty="0"/>
              <a:t>, 1996</a:t>
            </a:r>
          </a:p>
        </p:txBody>
      </p:sp>
    </p:spTree>
    <p:extLst>
      <p:ext uri="{BB962C8B-B14F-4D97-AF65-F5344CB8AC3E}">
        <p14:creationId xmlns:p14="http://schemas.microsoft.com/office/powerpoint/2010/main" val="2895563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 – Volume de Reserva</a:t>
            </a:r>
          </a:p>
        </p:txBody>
      </p:sp>
      <p:pic>
        <p:nvPicPr>
          <p:cNvPr id="4098" name="Imagem 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409" y="1585913"/>
            <a:ext cx="9041181" cy="527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867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 – Volume de Reserva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Um volume de reserva de 4 mil litros atenderia mais de 80% do tempo a demanda no pior cenário;</a:t>
            </a:r>
          </a:p>
          <a:p>
            <a:endParaRPr lang="pt-BR" dirty="0"/>
          </a:p>
          <a:p>
            <a:r>
              <a:rPr lang="pt-BR" dirty="0"/>
              <a:t>Foi utilizado o volume comercial de 5 mil litros;</a:t>
            </a:r>
          </a:p>
        </p:txBody>
      </p:sp>
    </p:spTree>
    <p:extLst>
      <p:ext uri="{BB962C8B-B14F-4D97-AF65-F5344CB8AC3E}">
        <p14:creationId xmlns:p14="http://schemas.microsoft.com/office/powerpoint/2010/main" val="593578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122" name="Imagem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377" y="504826"/>
            <a:ext cx="4963086" cy="6230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316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1682" y="0"/>
            <a:ext cx="10515600" cy="1325563"/>
          </a:xfrm>
        </p:spPr>
        <p:txBody>
          <a:bodyPr/>
          <a:lstStyle/>
          <a:p>
            <a:r>
              <a:rPr lang="pt-BR" dirty="0"/>
              <a:t>Resultados – Instalação</a:t>
            </a:r>
          </a:p>
        </p:txBody>
      </p:sp>
      <p:pic>
        <p:nvPicPr>
          <p:cNvPr id="10241" name="Picture 1" descr="2015-03-21 15"/>
          <p:cNvPicPr>
            <a:picLocks noChangeAspect="1" noChangeArrowheads="1"/>
          </p:cNvPicPr>
          <p:nvPr/>
        </p:nvPicPr>
        <p:blipFill>
          <a:blip r:embed="rId2" cstate="print">
            <a:lum bright="30000" contrast="26000"/>
          </a:blip>
          <a:srcRect/>
          <a:stretch>
            <a:fillRect/>
          </a:stretch>
        </p:blipFill>
        <p:spPr bwMode="auto">
          <a:xfrm>
            <a:off x="2086377" y="1081825"/>
            <a:ext cx="7431111" cy="5613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1378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1682" y="0"/>
            <a:ext cx="10515600" cy="1325563"/>
          </a:xfrm>
        </p:spPr>
        <p:txBody>
          <a:bodyPr/>
          <a:lstStyle/>
          <a:p>
            <a:r>
              <a:rPr lang="pt-BR" dirty="0"/>
              <a:t>Resultados – Instalação</a:t>
            </a:r>
          </a:p>
        </p:txBody>
      </p:sp>
      <p:pic>
        <p:nvPicPr>
          <p:cNvPr id="11265" name="Picture 1" descr="2015-04-11 17"/>
          <p:cNvPicPr>
            <a:picLocks noChangeAspect="1" noChangeArrowheads="1"/>
          </p:cNvPicPr>
          <p:nvPr/>
        </p:nvPicPr>
        <p:blipFill>
          <a:blip r:embed="rId2" cstate="print">
            <a:lum bright="30000" contrast="20000"/>
          </a:blip>
          <a:srcRect/>
          <a:stretch>
            <a:fillRect/>
          </a:stretch>
        </p:blipFill>
        <p:spPr bwMode="auto">
          <a:xfrm>
            <a:off x="2034861" y="1056595"/>
            <a:ext cx="7469747" cy="560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8718997" y="6246254"/>
            <a:ext cx="785611" cy="270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1378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1682" y="0"/>
            <a:ext cx="10515600" cy="1325563"/>
          </a:xfrm>
        </p:spPr>
        <p:txBody>
          <a:bodyPr/>
          <a:lstStyle/>
          <a:p>
            <a:r>
              <a:rPr lang="pt-BR" dirty="0"/>
              <a:t>Resultados – Instalação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29" y="1325563"/>
            <a:ext cx="4087164" cy="544955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265" y="1325563"/>
            <a:ext cx="4087164" cy="544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049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1682" y="0"/>
            <a:ext cx="10515600" cy="1325563"/>
          </a:xfrm>
        </p:spPr>
        <p:txBody>
          <a:bodyPr/>
          <a:lstStyle/>
          <a:p>
            <a:r>
              <a:rPr lang="pt-BR" dirty="0"/>
              <a:t>Resultados – Instalação</a:t>
            </a:r>
          </a:p>
        </p:txBody>
      </p:sp>
      <p:pic>
        <p:nvPicPr>
          <p:cNvPr id="6" name="Espaço Reservado para Conteúdo 5" descr="2015-04-11 17.57.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48314" y="1361985"/>
            <a:ext cx="3894141" cy="5192187"/>
          </a:xfrm>
        </p:spPr>
      </p:pic>
      <p:pic>
        <p:nvPicPr>
          <p:cNvPr id="6146" name="Picture 2" descr="Sem título (330x25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146" y="1361985"/>
            <a:ext cx="5804615" cy="497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378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pt-BR" dirty="0">
                <a:solidFill>
                  <a:prstClr val="black"/>
                </a:solidFill>
              </a:rPr>
              <a:t>Reutilização da água da chuva é prática ancestral;</a:t>
            </a:r>
          </a:p>
          <a:p>
            <a:endParaRPr lang="pt-BR" dirty="0"/>
          </a:p>
          <a:p>
            <a:r>
              <a:rPr lang="pt-BR" dirty="0"/>
              <a:t>Aplicada em locais onde não há problema de abastecimento também traz inúmeras vantagens:</a:t>
            </a:r>
          </a:p>
          <a:p>
            <a:pPr lvl="1"/>
            <a:r>
              <a:rPr lang="pt-BR" dirty="0"/>
              <a:t>Reduz pressão sobre os mananciais;</a:t>
            </a:r>
          </a:p>
          <a:p>
            <a:pPr lvl="1"/>
            <a:r>
              <a:rPr lang="pt-BR" dirty="0"/>
              <a:t>Uso da água potável apenas para consumos nobres;</a:t>
            </a:r>
          </a:p>
          <a:p>
            <a:pPr lvl="1"/>
            <a:r>
              <a:rPr lang="pt-BR" dirty="0"/>
              <a:t>Uso na irrigação sem necessidade de retirada do cloro residual;</a:t>
            </a:r>
          </a:p>
          <a:p>
            <a:pPr lvl="1"/>
            <a:r>
              <a:rPr lang="pt-BR" dirty="0" err="1"/>
              <a:t>Dessedentação</a:t>
            </a:r>
            <a:r>
              <a:rPr lang="pt-BR" dirty="0"/>
              <a:t> de animais, limpeza de ferramentas, </a:t>
            </a:r>
            <a:r>
              <a:rPr lang="pt-BR" dirty="0" err="1"/>
              <a:t>etc</a:t>
            </a:r>
            <a:r>
              <a:rPr lang="pt-BR" dirty="0"/>
              <a:t>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9588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1682" y="0"/>
            <a:ext cx="10515600" cy="1325563"/>
          </a:xfrm>
        </p:spPr>
        <p:txBody>
          <a:bodyPr/>
          <a:lstStyle/>
          <a:p>
            <a:r>
              <a:rPr lang="pt-BR" dirty="0"/>
              <a:t>Resultados – Instalação</a:t>
            </a:r>
          </a:p>
        </p:txBody>
      </p:sp>
      <p:pic>
        <p:nvPicPr>
          <p:cNvPr id="7" name="Espaço Reservado para Conteúdo 6" descr="2015-04-25 17.47.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577" y="1233197"/>
            <a:ext cx="3704260" cy="4730322"/>
          </a:xfrm>
        </p:spPr>
      </p:pic>
      <p:pic>
        <p:nvPicPr>
          <p:cNvPr id="9" name="Imagem 8" descr="2015-04-11 17.59.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7287" y="1197736"/>
            <a:ext cx="3578717" cy="4771622"/>
          </a:xfrm>
          <a:prstGeom prst="rect">
            <a:avLst/>
          </a:prstGeom>
        </p:spPr>
      </p:pic>
      <p:pic>
        <p:nvPicPr>
          <p:cNvPr id="11" name="Imagem 10" descr="2015-04-25 17.49.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29245" y="1056066"/>
            <a:ext cx="3216242" cy="492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378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1682" y="0"/>
            <a:ext cx="10515600" cy="1325563"/>
          </a:xfrm>
        </p:spPr>
        <p:txBody>
          <a:bodyPr/>
          <a:lstStyle/>
          <a:p>
            <a:r>
              <a:rPr lang="pt-BR" dirty="0"/>
              <a:t>Resultados – Instalação</a:t>
            </a:r>
          </a:p>
        </p:txBody>
      </p:sp>
      <p:pic>
        <p:nvPicPr>
          <p:cNvPr id="6" name="Espaço Reservado para Conteúdo 5" descr="2015-04-25 17.49.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36406" y="1378901"/>
            <a:ext cx="5648384" cy="4236288"/>
          </a:xfrm>
        </p:spPr>
      </p:pic>
      <p:pic>
        <p:nvPicPr>
          <p:cNvPr id="7" name="Imagem 6" descr="2015-04-25 17.48.53 HDR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112" y="1384481"/>
            <a:ext cx="5546501" cy="415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3788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8803" y="270456"/>
            <a:ext cx="10515600" cy="1325563"/>
          </a:xfrm>
        </p:spPr>
        <p:txBody>
          <a:bodyPr/>
          <a:lstStyle/>
          <a:p>
            <a:r>
              <a:rPr lang="pt-BR" dirty="0"/>
              <a:t>Resultados – Instalação Irrigação por Gotejamento</a:t>
            </a:r>
          </a:p>
        </p:txBody>
      </p:sp>
      <p:pic>
        <p:nvPicPr>
          <p:cNvPr id="8" name="Espaço Reservado para Conteúdo 7" descr="2015-04-11 17.56.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11651" y="2125573"/>
            <a:ext cx="5052752" cy="3789564"/>
          </a:xfrm>
        </p:spPr>
      </p:pic>
      <p:pic>
        <p:nvPicPr>
          <p:cNvPr id="7170" name="Picture 2" descr="Sem título (640x480) (330x248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65" y="2125573"/>
            <a:ext cx="4942165" cy="378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3788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Grá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04988"/>
            <a:ext cx="101822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 – Volume Armazenado no Período</a:t>
            </a:r>
          </a:p>
        </p:txBody>
      </p:sp>
    </p:spTree>
    <p:extLst>
      <p:ext uri="{BB962C8B-B14F-4D97-AF65-F5344CB8AC3E}">
        <p14:creationId xmlns:p14="http://schemas.microsoft.com/office/powerpoint/2010/main" val="18288870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 – Análise da Qualidade da Água</a:t>
            </a:r>
          </a:p>
        </p:txBody>
      </p:sp>
      <p:pic>
        <p:nvPicPr>
          <p:cNvPr id="9219" name="Imagem 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690688"/>
            <a:ext cx="10806112" cy="4508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055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 – Análise da Qualidade da Água</a:t>
            </a:r>
          </a:p>
        </p:txBody>
      </p:sp>
      <p:pic>
        <p:nvPicPr>
          <p:cNvPr id="10242" name="Imagem 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4038"/>
            <a:ext cx="10515600" cy="360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7514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 – Análise da Qualidade da Água</a:t>
            </a:r>
          </a:p>
        </p:txBody>
      </p:sp>
      <p:pic>
        <p:nvPicPr>
          <p:cNvPr id="11266" name="Imagem 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96" y="1690688"/>
            <a:ext cx="11050007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2852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 – Análise da Qualidade da Água</a:t>
            </a:r>
          </a:p>
        </p:txBody>
      </p:sp>
      <p:pic>
        <p:nvPicPr>
          <p:cNvPr id="12290" name="Imagem 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53" y="2247900"/>
            <a:ext cx="10663894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61436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Conclusão - Custos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493690"/>
              </p:ext>
            </p:extLst>
          </p:nvPr>
        </p:nvGraphicFramePr>
        <p:xfrm>
          <a:off x="838200" y="1325847"/>
          <a:ext cx="10515600" cy="5364728"/>
        </p:xfrm>
        <a:graphic>
          <a:graphicData uri="http://schemas.openxmlformats.org/drawingml/2006/table">
            <a:tbl>
              <a:tblPr firstRow="1" firstCol="1" bandRow="1"/>
              <a:tblGrid>
                <a:gridCol w="6623233">
                  <a:extLst>
                    <a:ext uri="{9D8B030D-6E8A-4147-A177-3AD203B41FA5}">
                      <a16:colId xmlns:a16="http://schemas.microsoft.com/office/drawing/2014/main" xmlns="" val="1428303955"/>
                    </a:ext>
                  </a:extLst>
                </a:gridCol>
                <a:gridCol w="2428925">
                  <a:extLst>
                    <a:ext uri="{9D8B030D-6E8A-4147-A177-3AD203B41FA5}">
                      <a16:colId xmlns:a16="http://schemas.microsoft.com/office/drawing/2014/main" xmlns="" val="3823106476"/>
                    </a:ext>
                  </a:extLst>
                </a:gridCol>
                <a:gridCol w="1463442">
                  <a:extLst>
                    <a:ext uri="{9D8B030D-6E8A-4147-A177-3AD203B41FA5}">
                      <a16:colId xmlns:a16="http://schemas.microsoft.com/office/drawing/2014/main" xmlns="" val="3683616271"/>
                    </a:ext>
                  </a:extLst>
                </a:gridCol>
              </a:tblGrid>
              <a:tr h="293349">
                <a:tc gridSpan="3">
                  <a:txBody>
                    <a:bodyPr/>
                    <a:lstStyle/>
                    <a:p>
                      <a:pPr indent="4572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Gastos com Sistema de Captação e Armazenamento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22174312"/>
                  </a:ext>
                </a:extLst>
              </a:tr>
              <a:tr h="2933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Ítem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Valor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3908586"/>
                  </a:ext>
                </a:extLst>
              </a:tr>
              <a:tr h="5866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Calhas, condutos, registros, conexões, válvulas, tampões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R$ 1,560.00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38581388"/>
                  </a:ext>
                </a:extLst>
              </a:tr>
              <a:tr h="2933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Reservatório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R$ 1,075.00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527209"/>
                  </a:ext>
                </a:extLst>
              </a:tr>
              <a:tr h="2933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 Total 1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R$ 2,635.00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87055640"/>
                  </a:ext>
                </a:extLst>
              </a:tr>
              <a:tr h="293349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Gastos com Material Irrigação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79187887"/>
                  </a:ext>
                </a:extLst>
              </a:tr>
              <a:tr h="3889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Item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Quantidade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Valor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7286552"/>
                  </a:ext>
                </a:extLst>
              </a:tr>
              <a:tr h="2933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Mangueiras 3/4"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 m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R$ 72.00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4368101"/>
                  </a:ext>
                </a:extLst>
              </a:tr>
              <a:tr h="2933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Registro Globo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peças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R$ 7.50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37339007"/>
                  </a:ext>
                </a:extLst>
              </a:tr>
              <a:tr h="2933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Tampões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peças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R$ 9.00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06455804"/>
                  </a:ext>
                </a:extLst>
              </a:tr>
              <a:tr h="2933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Conexões 3/4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peças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R$ 32.00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11218344"/>
                  </a:ext>
                </a:extLst>
              </a:tr>
              <a:tr h="2933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Broca 1mm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peça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R$ 8.00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2596344"/>
                  </a:ext>
                </a:extLst>
              </a:tr>
              <a:tr h="2933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 Total 2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R$ 128.50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19972402"/>
                  </a:ext>
                </a:extLst>
              </a:tr>
              <a:tr h="2933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R$ 2,763.50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959244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23401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214424"/>
            <a:ext cx="10515600" cy="1325563"/>
          </a:xfrm>
        </p:spPr>
        <p:txBody>
          <a:bodyPr/>
          <a:lstStyle/>
          <a:p>
            <a:r>
              <a:rPr lang="pt-BR" dirty="0"/>
              <a:t>Conclusão - Custos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580" y="699013"/>
            <a:ext cx="6864440" cy="605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243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Avaliar o potencial de captação de águas </a:t>
            </a:r>
            <a:r>
              <a:rPr lang="pt-BR" dirty="0" smtClean="0"/>
              <a:t>pluviais </a:t>
            </a:r>
            <a:r>
              <a:rPr lang="pt-BR" dirty="0"/>
              <a:t>em uma propriedade rural no interior do Rio Grande do Sul;</a:t>
            </a:r>
          </a:p>
          <a:p>
            <a:endParaRPr lang="pt-BR" dirty="0"/>
          </a:p>
          <a:p>
            <a:r>
              <a:rPr lang="pt-BR" dirty="0"/>
              <a:t>Dimensionar e executar o sistema de captação;</a:t>
            </a:r>
          </a:p>
          <a:p>
            <a:endParaRPr lang="pt-BR" dirty="0"/>
          </a:p>
          <a:p>
            <a:r>
              <a:rPr lang="pt-BR" dirty="0"/>
              <a:t>Analisar a qualidade da água captada, verificando a sua adequabilidade para os diversos usos potenciais na propriedade;</a:t>
            </a:r>
          </a:p>
          <a:p>
            <a:endParaRPr lang="pt-BR" dirty="0"/>
          </a:p>
          <a:p>
            <a:r>
              <a:rPr lang="pt-BR" dirty="0"/>
              <a:t>Avaliar o retorno do investimento realizado;</a:t>
            </a:r>
          </a:p>
        </p:txBody>
      </p:sp>
    </p:spTree>
    <p:extLst>
      <p:ext uri="{BB962C8B-B14F-4D97-AF65-F5344CB8AC3E}">
        <p14:creationId xmlns:p14="http://schemas.microsoft.com/office/powerpoint/2010/main" val="27772099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214424"/>
            <a:ext cx="10515600" cy="1325563"/>
          </a:xfrm>
        </p:spPr>
        <p:txBody>
          <a:bodyPr/>
          <a:lstStyle/>
          <a:p>
            <a:r>
              <a:rPr lang="pt-BR" dirty="0"/>
              <a:t>Conclusão - Custos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978" y="1111139"/>
            <a:ext cx="8725044" cy="56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6171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Conclusão – Próximos passos...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Avaliar implantação de carneiro </a:t>
            </a:r>
            <a:r>
              <a:rPr lang="pt-BR" dirty="0" smtClean="0"/>
              <a:t>hidráulico, bomba manual </a:t>
            </a:r>
            <a:r>
              <a:rPr lang="pt-BR" i="1" dirty="0" smtClean="0"/>
              <a:t>puxa-empurra</a:t>
            </a:r>
            <a:r>
              <a:rPr lang="pt-BR" dirty="0" smtClean="0"/>
              <a:t> ou semelhante;</a:t>
            </a:r>
            <a:endParaRPr lang="pt-BR" dirty="0"/>
          </a:p>
          <a:p>
            <a:pPr>
              <a:buFont typeface="Wingdings" panose="05000000000000000000" pitchFamily="2" charset="2"/>
              <a:buChar char="Ø"/>
            </a:pPr>
            <a:endParaRPr lang="pt-BR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Avaliação da concentração de cloro residual, no reservatório e possivelmente no solo;</a:t>
            </a:r>
          </a:p>
        </p:txBody>
      </p:sp>
    </p:spTree>
    <p:extLst>
      <p:ext uri="{BB962C8B-B14F-4D97-AF65-F5344CB8AC3E}">
        <p14:creationId xmlns:p14="http://schemas.microsoft.com/office/powerpoint/2010/main" val="2464521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092559" y="1774442"/>
            <a:ext cx="9144000" cy="2387600"/>
          </a:xfrm>
        </p:spPr>
        <p:txBody>
          <a:bodyPr>
            <a:normAutofit/>
          </a:bodyPr>
          <a:lstStyle/>
          <a:p>
            <a:r>
              <a:rPr lang="pt-BR" sz="6600" b="1" dirty="0"/>
              <a:t>Obrigado</a:t>
            </a:r>
            <a:endParaRPr lang="pt-BR" sz="8000" dirty="0"/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1491803" y="4162042"/>
            <a:ext cx="8744756" cy="1350115"/>
          </a:xfrm>
        </p:spPr>
        <p:txBody>
          <a:bodyPr>
            <a:normAutofit/>
          </a:bodyPr>
          <a:lstStyle/>
          <a:p>
            <a:pPr algn="r"/>
            <a:r>
              <a:rPr lang="pt-BR" dirty="0"/>
              <a:t>Marcio A. </a:t>
            </a:r>
            <a:r>
              <a:rPr lang="pt-BR" dirty="0" err="1"/>
              <a:t>Nicknig</a:t>
            </a:r>
            <a:endParaRPr lang="pt-BR"/>
          </a:p>
          <a:p>
            <a:pPr algn="r"/>
            <a:r>
              <a:rPr lang="pt-BR" smtClean="0"/>
              <a:t>Dieter</a:t>
            </a:r>
            <a:r>
              <a:rPr lang="pt-BR" dirty="0" smtClean="0"/>
              <a:t> </a:t>
            </a:r>
            <a:r>
              <a:rPr lang="pt-BR" dirty="0" err="1" smtClean="0"/>
              <a:t>Wartchow</a:t>
            </a: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087" y="5512157"/>
            <a:ext cx="1081563" cy="1088659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528" y="5572382"/>
            <a:ext cx="1233069" cy="985379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181" y="499493"/>
            <a:ext cx="3976390" cy="1332628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5454749" y="473802"/>
            <a:ext cx="4981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XX Exposição de Experiências Municipais em Saneamento</a:t>
            </a:r>
          </a:p>
          <a:p>
            <a:pPr algn="ctr"/>
            <a:r>
              <a:rPr lang="pt-BR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16 a 19 de maio de 2016 </a:t>
            </a:r>
          </a:p>
          <a:p>
            <a:pPr algn="ctr"/>
            <a:r>
              <a:rPr lang="pt-BR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Jaraguá do Sul - SC</a:t>
            </a:r>
          </a:p>
        </p:txBody>
      </p:sp>
    </p:spTree>
    <p:extLst>
      <p:ext uri="{BB962C8B-B14F-4D97-AF65-F5344CB8AC3E}">
        <p14:creationId xmlns:p14="http://schemas.microsoft.com/office/powerpoint/2010/main" val="2615267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 – Local do Projeto</a:t>
            </a: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162341" y="1944895"/>
            <a:ext cx="464666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/>
              <a:t>Vera Cruz, Rio Grande do Sul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Transição entre campo e serra;</a:t>
            </a:r>
          </a:p>
          <a:p>
            <a:pPr marL="0" indent="0">
              <a:buNone/>
            </a:pPr>
            <a:r>
              <a:rPr lang="pt-BR" dirty="0"/>
              <a:t>Predomínio de mata atlântica;</a:t>
            </a:r>
          </a:p>
          <a:p>
            <a:pPr marL="0" indent="0">
              <a:buNone/>
            </a:pPr>
            <a:r>
              <a:rPr lang="pt-BR" dirty="0"/>
              <a:t>Região de comum precipitação orográfica;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009" y="2176815"/>
            <a:ext cx="7244881" cy="388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4590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21272582" cy="9716692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21" y="130018"/>
            <a:ext cx="11748643" cy="6572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4171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111" y="365125"/>
            <a:ext cx="11199126" cy="1325563"/>
          </a:xfrm>
        </p:spPr>
        <p:txBody>
          <a:bodyPr/>
          <a:lstStyle/>
          <a:p>
            <a:r>
              <a:rPr lang="pt-BR" dirty="0"/>
              <a:t>Metodologia – Avaliação do Histórico Pluviométrico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950318"/>
              </p:ext>
            </p:extLst>
          </p:nvPr>
        </p:nvGraphicFramePr>
        <p:xfrm>
          <a:off x="1417981" y="1908315"/>
          <a:ext cx="9448801" cy="42804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8642">
                  <a:extLst>
                    <a:ext uri="{9D8B030D-6E8A-4147-A177-3AD203B41FA5}">
                      <a16:colId xmlns:a16="http://schemas.microsoft.com/office/drawing/2014/main" xmlns="" val="621389768"/>
                    </a:ext>
                  </a:extLst>
                </a:gridCol>
                <a:gridCol w="2283125">
                  <a:extLst>
                    <a:ext uri="{9D8B030D-6E8A-4147-A177-3AD203B41FA5}">
                      <a16:colId xmlns:a16="http://schemas.microsoft.com/office/drawing/2014/main" xmlns="" val="2453280133"/>
                    </a:ext>
                  </a:extLst>
                </a:gridCol>
                <a:gridCol w="1403257">
                  <a:extLst>
                    <a:ext uri="{9D8B030D-6E8A-4147-A177-3AD203B41FA5}">
                      <a16:colId xmlns:a16="http://schemas.microsoft.com/office/drawing/2014/main" xmlns="" val="405892885"/>
                    </a:ext>
                  </a:extLst>
                </a:gridCol>
                <a:gridCol w="3563777">
                  <a:extLst>
                    <a:ext uri="{9D8B030D-6E8A-4147-A177-3AD203B41FA5}">
                      <a16:colId xmlns:a16="http://schemas.microsoft.com/office/drawing/2014/main" xmlns="" val="1453845047"/>
                    </a:ext>
                  </a:extLst>
                </a:gridCol>
              </a:tblGrid>
              <a:tr h="8560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Estação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Início da Série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Término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Períodos sem medição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658690095"/>
                  </a:ext>
                </a:extLst>
              </a:tr>
              <a:tr h="8560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Herveiras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2004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2014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Sim (trechos)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105763065"/>
                  </a:ext>
                </a:extLst>
              </a:tr>
              <a:tr h="8560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Venâncio Aires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2004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2014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Sim (2007)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042686542"/>
                  </a:ext>
                </a:extLst>
              </a:tr>
              <a:tr h="8560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Candelária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1985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2004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Não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203764149"/>
                  </a:ext>
                </a:extLst>
              </a:tr>
              <a:tr h="8560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 Botucaraí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1965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2006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Não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679063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6103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 – Avaliação do Histórico Pluviométrico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156929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 A estação </a:t>
            </a:r>
            <a:r>
              <a:rPr lang="pt-BR" dirty="0" err="1"/>
              <a:t>Botucaraí</a:t>
            </a:r>
            <a:r>
              <a:rPr lang="pt-BR" dirty="0"/>
              <a:t> possui histórico de dados muito maior que as outras estações disponíveis na região;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 Ao realizar </a:t>
            </a:r>
            <a:r>
              <a:rPr lang="pt-BR" dirty="0" err="1"/>
              <a:t>ponderamento</a:t>
            </a:r>
            <a:r>
              <a:rPr lang="pt-BR" dirty="0"/>
              <a:t> </a:t>
            </a:r>
            <a:r>
              <a:rPr lang="pt-BR" dirty="0" err="1"/>
              <a:t>geoespacial</a:t>
            </a:r>
            <a:r>
              <a:rPr lang="pt-BR" dirty="0"/>
              <a:t>, através de software SIG, as grandes séries de dados das estações </a:t>
            </a:r>
            <a:r>
              <a:rPr lang="pt-BR" dirty="0" err="1"/>
              <a:t>Botucaraí</a:t>
            </a:r>
            <a:r>
              <a:rPr lang="pt-BR" dirty="0"/>
              <a:t> e Candelária seriam desconsideradas;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Optou-se pelo método da Simulação, aplicado ao pior período.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i="1" dirty="0"/>
              <a:t>NBR 15527:2007 - Aproveitamento de coberturas em áreas urbanas para fins não potáveis – Requisitos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8442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 – Avaliação do Histórico Pluviométrico</a:t>
            </a:r>
          </a:p>
        </p:txBody>
      </p:sp>
      <p:pic>
        <p:nvPicPr>
          <p:cNvPr id="3074" name="Imagem 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1" y="1690688"/>
            <a:ext cx="9020175" cy="500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5229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 – Dimensionamento da Captação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3200" dirty="0"/>
              <a:t>No local foi utilizado para captação uma área de telhado de 100 m².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BR" sz="3200" dirty="0"/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3200" dirty="0"/>
              <a:t>É previsto o aumento da área de captação.</a:t>
            </a:r>
          </a:p>
        </p:txBody>
      </p:sp>
    </p:spTree>
    <p:extLst>
      <p:ext uri="{BB962C8B-B14F-4D97-AF65-F5344CB8AC3E}">
        <p14:creationId xmlns:p14="http://schemas.microsoft.com/office/powerpoint/2010/main" val="40205870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1442</TotalTime>
  <Words>701</Words>
  <Application>Microsoft Office PowerPoint</Application>
  <PresentationFormat>Personalizar</PresentationFormat>
  <Paragraphs>165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Tema do Office</vt:lpstr>
      <vt:lpstr>REAPROVEITAMENTO DE ÁGUA DA CHUVA EM AGRICULTURA FAMILIAR</vt:lpstr>
      <vt:lpstr>Introdução</vt:lpstr>
      <vt:lpstr>Objetivos</vt:lpstr>
      <vt:lpstr>Metodologia – Local do Projeto</vt:lpstr>
      <vt:lpstr>Apresentação do PowerPoint</vt:lpstr>
      <vt:lpstr>Metodologia – Avaliação do Histórico Pluviométrico</vt:lpstr>
      <vt:lpstr>Metodologia – Avaliação do Histórico Pluviométrico</vt:lpstr>
      <vt:lpstr>Metodologia – Avaliação do Histórico Pluviométrico</vt:lpstr>
      <vt:lpstr>Metodologia – Dimensionamento da Captação</vt:lpstr>
      <vt:lpstr>Metodologia – Demanda</vt:lpstr>
      <vt:lpstr>Metodologia – Dimensionamento da Captação</vt:lpstr>
      <vt:lpstr>Metodologia – Dimensionamento da Captação</vt:lpstr>
      <vt:lpstr>Resultados – Volume de Reserva</vt:lpstr>
      <vt:lpstr>Resultados – Volume de Reserva</vt:lpstr>
      <vt:lpstr>Apresentação do PowerPoint</vt:lpstr>
      <vt:lpstr>Resultados – Instalação</vt:lpstr>
      <vt:lpstr>Resultados – Instalação</vt:lpstr>
      <vt:lpstr>Resultados – Instalação</vt:lpstr>
      <vt:lpstr>Resultados – Instalação</vt:lpstr>
      <vt:lpstr>Resultados – Instalação</vt:lpstr>
      <vt:lpstr>Resultados – Instalação</vt:lpstr>
      <vt:lpstr>Resultados – Instalação Irrigação por Gotejamento</vt:lpstr>
      <vt:lpstr>Resultados – Volume Armazenado no Período</vt:lpstr>
      <vt:lpstr>Resultados – Análise da Qualidade da Água</vt:lpstr>
      <vt:lpstr>Resultados – Análise da Qualidade da Água</vt:lpstr>
      <vt:lpstr>Resultados – Análise da Qualidade da Água</vt:lpstr>
      <vt:lpstr>Resultados – Análise da Qualidade da Água</vt:lpstr>
      <vt:lpstr>Conclusão - Custos</vt:lpstr>
      <vt:lpstr>Conclusão - Custos</vt:lpstr>
      <vt:lpstr>Conclusão - Custos</vt:lpstr>
      <vt:lpstr>Conclusão – Próximos passos...</vt:lpstr>
      <vt:lpstr>Obrigado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IMPORTÂNCIA DA GESTÃO NO PMSB:  UM ESTUDO DE CASO</dc:title>
  <dc:creator>Marcio Alexandre Nicknig</dc:creator>
  <cp:lastModifiedBy>Marta Teske</cp:lastModifiedBy>
  <cp:revision>69</cp:revision>
  <dcterms:created xsi:type="dcterms:W3CDTF">2015-05-19T10:51:41Z</dcterms:created>
  <dcterms:modified xsi:type="dcterms:W3CDTF">2016-05-17T03:07:33Z</dcterms:modified>
</cp:coreProperties>
</file>