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3" r:id="rId3"/>
    <p:sldId id="292" r:id="rId4"/>
    <p:sldId id="293" r:id="rId5"/>
    <p:sldId id="294" r:id="rId6"/>
    <p:sldId id="295" r:id="rId7"/>
    <p:sldId id="296" r:id="rId8"/>
    <p:sldId id="297" r:id="rId9"/>
    <p:sldId id="298" r:id="rId10"/>
    <p:sldId id="311" r:id="rId11"/>
    <p:sldId id="310" r:id="rId12"/>
    <p:sldId id="304" r:id="rId13"/>
    <p:sldId id="305" r:id="rId14"/>
    <p:sldId id="312" r:id="rId15"/>
    <p:sldId id="313" r:id="rId16"/>
    <p:sldId id="314" r:id="rId17"/>
    <p:sldId id="315" r:id="rId18"/>
    <p:sldId id="316" r:id="rId19"/>
    <p:sldId id="300" r:id="rId20"/>
    <p:sldId id="307" r:id="rId21"/>
    <p:sldId id="308" r:id="rId22"/>
    <p:sldId id="290"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p:cViewPr varScale="1">
        <p:scale>
          <a:sx n="68" d="100"/>
          <a:sy n="68" d="100"/>
        </p:scale>
        <p:origin x="1482" y="7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29/05/2018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BCDFE-BF5C-4323-8B78-281A681BF428}" type="datetimeFigureOut">
              <a:rPr lang="pt-BR" smtClean="0"/>
              <a:t>29/05/2018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77CD8-6B56-4ECA-85BA-E0059F568D65}" type="slidenum">
              <a:rPr lang="pt-BR" smtClean="0"/>
              <a:t>‹nº›</a:t>
            </a:fld>
            <a:endParaRPr lang="pt-BR"/>
          </a:p>
        </p:txBody>
      </p:sp>
    </p:spTree>
    <p:extLst>
      <p:ext uri="{BB962C8B-B14F-4D97-AF65-F5344CB8AC3E}">
        <p14:creationId xmlns:p14="http://schemas.microsoft.com/office/powerpoint/2010/main" val="15848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0177CD8-6B56-4ECA-85BA-E0059F568D65}" type="slidenum">
              <a:rPr lang="pt-BR" smtClean="0"/>
              <a:t>1</a:t>
            </a:fld>
            <a:endParaRPr lang="pt-BR"/>
          </a:p>
        </p:txBody>
      </p:sp>
    </p:spTree>
    <p:extLst>
      <p:ext uri="{BB962C8B-B14F-4D97-AF65-F5344CB8AC3E}">
        <p14:creationId xmlns:p14="http://schemas.microsoft.com/office/powerpoint/2010/main" val="107736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29/05/2018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29/05/2018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29/05/2018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mailto:thiagosantim@saaeguarulhos.sp.gov.br" TargetMode="External"/><Relationship Id="rId3" Type="http://schemas.openxmlformats.org/officeDocument/2006/relationships/image" Target="../media/image3.jpeg"/><Relationship Id="rId7" Type="http://schemas.openxmlformats.org/officeDocument/2006/relationships/hyperlink" Target="mailto:caenge_caenge@terra.com.br"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mailto:illgnerluiz@msn.com" TargetMode="External"/><Relationship Id="rId5" Type="http://schemas.openxmlformats.org/officeDocument/2006/relationships/hyperlink" Target="mailto:luizmendes@saaeguarulhos.sp.gov.br" TargetMode="External"/><Relationship Id="rId4" Type="http://schemas.openxmlformats.org/officeDocument/2006/relationships/image" Target="../media/image4.jpeg"/><Relationship Id="rId9"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idx="4294967295"/>
          </p:nvPr>
        </p:nvSpPr>
        <p:spPr>
          <a:xfrm>
            <a:off x="300999" y="2348880"/>
            <a:ext cx="8460046" cy="1908350"/>
          </a:xfrm>
        </p:spPr>
        <p:txBody>
          <a:bodyPr anchor="ctr" anchorCtr="0">
            <a:normAutofit/>
          </a:bodyPr>
          <a:lstStyle/>
          <a:p>
            <a:r>
              <a:rPr lang="pt-BR" sz="2800" b="1" dirty="0"/>
              <a:t>IMPACTO NA SIMULAÇÃO COM VAZAMENTOS NA ANÁLISE DO USO DE INVERSORES DE FREQUÊNCIA EM REDES DE DISTRIBUIÇÃO DE ÁGUA</a:t>
            </a:r>
            <a:endParaRPr lang="pt-BR" sz="2800" dirty="0"/>
          </a:p>
        </p:txBody>
      </p:sp>
      <p:pic>
        <p:nvPicPr>
          <p:cNvPr id="10242" name="Picture 2" descr="brasao atualizado 5 cabeç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26115"/>
            <a:ext cx="16462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SELO_SAAE_50_ANOS_MONOC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13953"/>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LOGO_SAA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15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49800" y="1772816"/>
            <a:ext cx="8229600" cy="3384376"/>
          </a:xfrm>
        </p:spPr>
        <p:txBody>
          <a:bodyPr>
            <a:normAutofit/>
          </a:bodyPr>
          <a:lstStyle/>
          <a:p>
            <a:pPr marL="0" indent="0">
              <a:buNone/>
            </a:pPr>
            <a:r>
              <a:rPr lang="pt-BR" sz="2000" b="1" dirty="0"/>
              <a:t> </a:t>
            </a: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315775" y="1459699"/>
            <a:ext cx="846594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pt-BR" b="1" dirty="0"/>
              <a:t>Rodadas de Simulação</a:t>
            </a:r>
            <a:endParaRPr lang="pt-BR" dirty="0"/>
          </a:p>
          <a:p>
            <a:r>
              <a:rPr lang="pt-BR" b="1" dirty="0"/>
              <a:t> </a:t>
            </a:r>
            <a:r>
              <a:rPr lang="pt-BR" dirty="0"/>
              <a:t>A partir da calibração do modelo foram executadas simulações que obedeceram a seguinte cronologia:</a:t>
            </a:r>
          </a:p>
          <a:p>
            <a:pPr marL="285750" lvl="0" indent="-285750">
              <a:buFont typeface="Wingdings" panose="05000000000000000000" pitchFamily="2" charset="2"/>
              <a:buChar char="ü"/>
            </a:pPr>
            <a:r>
              <a:rPr lang="pt-BR" dirty="0"/>
              <a:t>Situação atual de operação do sistema sem vazamentos;</a:t>
            </a:r>
          </a:p>
          <a:p>
            <a:pPr marL="285750" lvl="0" indent="-285750">
              <a:buFont typeface="Wingdings" panose="05000000000000000000" pitchFamily="2" charset="2"/>
              <a:buChar char="ü"/>
            </a:pPr>
            <a:r>
              <a:rPr lang="pt-BR" dirty="0"/>
              <a:t>Situação real com a desagregação das vazões, ou seja, separando a perda real da vazão de consumo e pressão no ponto crítico de 40 </a:t>
            </a:r>
            <a:r>
              <a:rPr lang="pt-BR" dirty="0" err="1"/>
              <a:t>mca</a:t>
            </a:r>
            <a:r>
              <a:rPr lang="pt-BR" dirty="0"/>
              <a:t>;</a:t>
            </a:r>
          </a:p>
          <a:p>
            <a:pPr marL="285750" lvl="0" indent="-285750">
              <a:buFont typeface="Wingdings" panose="05000000000000000000" pitchFamily="2" charset="2"/>
              <a:buChar char="ü"/>
            </a:pPr>
            <a:r>
              <a:rPr lang="pt-BR" dirty="0"/>
              <a:t>Reação da rede com a pressão no ponto crítico com 30 </a:t>
            </a:r>
            <a:r>
              <a:rPr lang="pt-BR" dirty="0" err="1"/>
              <a:t>mca</a:t>
            </a:r>
            <a:r>
              <a:rPr lang="pt-BR" dirty="0"/>
              <a:t> (redução da velocidade das bombas);</a:t>
            </a:r>
          </a:p>
          <a:p>
            <a:pPr marL="285750" lvl="0" indent="-285750">
              <a:buFont typeface="Wingdings" panose="05000000000000000000" pitchFamily="2" charset="2"/>
              <a:buChar char="ü"/>
            </a:pPr>
            <a:r>
              <a:rPr lang="pt-BR" dirty="0"/>
              <a:t>Reação da rede com a pressão no ponto crítico com 20 </a:t>
            </a:r>
            <a:r>
              <a:rPr lang="pt-BR" dirty="0" err="1"/>
              <a:t>mca</a:t>
            </a:r>
            <a:r>
              <a:rPr lang="pt-BR" dirty="0"/>
              <a:t> (redução da velocidade das bombas);</a:t>
            </a:r>
          </a:p>
          <a:p>
            <a:pPr marL="285750" lvl="0" indent="-285750">
              <a:buFont typeface="Wingdings" panose="05000000000000000000" pitchFamily="2" charset="2"/>
              <a:buChar char="ü"/>
            </a:pPr>
            <a:r>
              <a:rPr lang="pt-BR" dirty="0"/>
              <a:t>Reação da rede com a pressão no ponto crítico com 10 </a:t>
            </a:r>
            <a:r>
              <a:rPr lang="pt-BR" dirty="0" err="1"/>
              <a:t>mca</a:t>
            </a:r>
            <a:r>
              <a:rPr lang="pt-BR" dirty="0"/>
              <a:t> (redução da velocidade das bombas);</a:t>
            </a:r>
          </a:p>
        </p:txBody>
      </p:sp>
    </p:spTree>
    <p:extLst>
      <p:ext uri="{BB962C8B-B14F-4D97-AF65-F5344CB8AC3E}">
        <p14:creationId xmlns:p14="http://schemas.microsoft.com/office/powerpoint/2010/main" val="393722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RESULTADOS</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247683" y="1434425"/>
            <a:ext cx="846594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pt-BR" b="1" dirty="0"/>
              <a:t>RESULTADOS</a:t>
            </a:r>
            <a:endParaRPr lang="pt-BR" dirty="0"/>
          </a:p>
          <a:p>
            <a:r>
              <a:rPr lang="pt-BR" dirty="0"/>
              <a:t> </a:t>
            </a:r>
          </a:p>
          <a:p>
            <a:r>
              <a:rPr lang="pt-BR" dirty="0"/>
              <a:t>Após a extração da topologia do DMC Aníbal Martins a partir do SIG, foi gerado um arquivo texto e inserido no programa </a:t>
            </a:r>
            <a:r>
              <a:rPr lang="pt-BR" dirty="0" err="1"/>
              <a:t>Epanet</a:t>
            </a:r>
            <a:r>
              <a:rPr lang="pt-BR" dirty="0"/>
              <a:t> 2.0.  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51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26" y="181995"/>
            <a:ext cx="8198506" cy="665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2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Effect transition="in" filter="randombar(horizontal)">
                                      <p:cBhvr>
                                        <p:cTn id="13"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RESULTADOS</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70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E5C0A672-9CA6-456E-8301-4E5CA6559B50}"/>
              </a:ext>
            </a:extLst>
          </p:cNvPr>
          <p:cNvSpPr>
            <a:spLocks noChangeArrowheads="1"/>
          </p:cNvSpPr>
          <p:nvPr/>
        </p:nvSpPr>
        <p:spPr bwMode="auto">
          <a:xfrm>
            <a:off x="255005" y="1038464"/>
            <a:ext cx="821339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pt-BR" b="1" dirty="0"/>
              <a:t>Simulação Cenário 1</a:t>
            </a:r>
            <a:endParaRPr lang="pt-BR"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rede do estudo, em regra geral as perdas de água por vazamento estão na ordem dos 24%, estimadas a partir de dados do </a:t>
            </a:r>
            <a:r>
              <a:rPr kumimoji="0" lang="pt-BR" altLang="pt-BR"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macromedidor</a:t>
            </a: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entrada da DMC. Assim, estima-se perdas por vazamento de 70%, referentes à vazão mínima da rede, o que ocorre às 4 horas da manhã, para a distribuição dos emissores, o que indicará perdas reais médias ao longo do dia da ordem dos 36 L/s. NA Figura 3 é mostrada a curva gerada a partir de dados do </a:t>
            </a:r>
            <a:r>
              <a:rPr kumimoji="0" lang="pt-BR" altLang="pt-BR"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macromedidor</a:t>
            </a: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entrada da DMC Aníbal Martins.</a:t>
            </a:r>
            <a:endParaRPr kumimoji="0" lang="pt-BR" altLang="pt-B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E2B4570A-3C05-4E18-96A5-95734C9748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42" y="1026413"/>
            <a:ext cx="8710472" cy="458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5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25"/>
                                        </p:tgtEl>
                                        <p:attrNameLst>
                                          <p:attrName>style.visibility</p:attrName>
                                        </p:attrNameLst>
                                      </p:cBhvr>
                                      <p:to>
                                        <p:strVal val="visible"/>
                                      </p:to>
                                    </p:set>
                                    <p:animEffect transition="in" filter="randombar(horizontal)">
                                      <p:cBhvr>
                                        <p:cTn id="15"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RESULTADOS</a:t>
            </a:r>
          </a:p>
        </p:txBody>
      </p:sp>
      <p:sp>
        <p:nvSpPr>
          <p:cNvPr id="3" name="Espaço Reservado para Conteúdo 2"/>
          <p:cNvSpPr>
            <a:spLocks noGrp="1"/>
          </p:cNvSpPr>
          <p:nvPr>
            <p:ph idx="1"/>
          </p:nvPr>
        </p:nvSpPr>
        <p:spPr>
          <a:xfrm>
            <a:off x="220191" y="1429472"/>
            <a:ext cx="8168233" cy="656580"/>
          </a:xfrm>
        </p:spPr>
        <p:txBody>
          <a:bodyPr>
            <a:normAutofit lnSpcReduction="10000"/>
          </a:bodyPr>
          <a:lstStyle/>
          <a:p>
            <a:pPr marL="0" indent="0" algn="just">
              <a:buNone/>
            </a:pPr>
            <a:r>
              <a:rPr lang="pt-BR" sz="2000" dirty="0"/>
              <a:t>A Figura mostra o resultado do comportamento das vazões após a distribuição dos emissores pelos nós da rede.</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 name="Picture 1">
            <a:extLst>
              <a:ext uri="{FF2B5EF4-FFF2-40B4-BE49-F238E27FC236}">
                <a16:creationId xmlns:a16="http://schemas.microsoft.com/office/drawing/2014/main" id="{7EFFE6A6-4AA2-4678-B897-7A40DE8B55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803" y="2065169"/>
            <a:ext cx="8691333" cy="38884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3B123B2-D181-4011-974C-AAE9CF125D81}"/>
              </a:ext>
            </a:extLst>
          </p:cNvPr>
          <p:cNvSpPr>
            <a:spLocks noChangeArrowheads="1"/>
          </p:cNvSpPr>
          <p:nvPr/>
        </p:nvSpPr>
        <p:spPr bwMode="auto">
          <a:xfrm>
            <a:off x="220191" y="1077888"/>
            <a:ext cx="8556321" cy="37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11655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randombar(horizontal)">
                                      <p:cBhvr>
                                        <p:cTn id="12"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RESULTADOS</a:t>
            </a:r>
          </a:p>
        </p:txBody>
      </p:sp>
      <p:sp>
        <p:nvSpPr>
          <p:cNvPr id="3" name="Espaço Reservado para Conteúdo 2"/>
          <p:cNvSpPr>
            <a:spLocks noGrp="1"/>
          </p:cNvSpPr>
          <p:nvPr>
            <p:ph idx="1"/>
          </p:nvPr>
        </p:nvSpPr>
        <p:spPr>
          <a:xfrm>
            <a:off x="220191" y="1429472"/>
            <a:ext cx="8168233" cy="955220"/>
          </a:xfrm>
        </p:spPr>
        <p:txBody>
          <a:bodyPr>
            <a:normAutofit lnSpcReduction="10000"/>
          </a:bodyPr>
          <a:lstStyle/>
          <a:p>
            <a:pPr marL="0" indent="0" algn="just">
              <a:buNone/>
            </a:pPr>
            <a:r>
              <a:rPr lang="pt-BR" sz="2000" dirty="0"/>
              <a:t>Na Figura, visualizam-se a composição das vazões, após a consideração dos vazamentos na simulação, através da simulação com a utilização dos emissores.</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A3B123B2-D181-4011-974C-AAE9CF125D81}"/>
              </a:ext>
            </a:extLst>
          </p:cNvPr>
          <p:cNvSpPr>
            <a:spLocks noChangeArrowheads="1"/>
          </p:cNvSpPr>
          <p:nvPr/>
        </p:nvSpPr>
        <p:spPr bwMode="auto">
          <a:xfrm>
            <a:off x="220191" y="1077888"/>
            <a:ext cx="8556321" cy="37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3074" name="Picture 2">
            <a:extLst>
              <a:ext uri="{FF2B5EF4-FFF2-40B4-BE49-F238E27FC236}">
                <a16:creationId xmlns:a16="http://schemas.microsoft.com/office/drawing/2014/main" id="{CD60C870-8742-4690-8612-9B95E75C3C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802" y="2304868"/>
            <a:ext cx="8465949" cy="347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33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RESULTADOS</a:t>
            </a:r>
          </a:p>
        </p:txBody>
      </p:sp>
      <p:sp>
        <p:nvSpPr>
          <p:cNvPr id="3" name="Espaço Reservado para Conteúdo 2"/>
          <p:cNvSpPr>
            <a:spLocks noGrp="1"/>
          </p:cNvSpPr>
          <p:nvPr>
            <p:ph idx="1"/>
          </p:nvPr>
        </p:nvSpPr>
        <p:spPr>
          <a:xfrm>
            <a:off x="220191" y="1429472"/>
            <a:ext cx="8168233" cy="800416"/>
          </a:xfrm>
        </p:spPr>
        <p:txBody>
          <a:bodyPr>
            <a:normAutofit fontScale="92500"/>
          </a:bodyPr>
          <a:lstStyle/>
          <a:p>
            <a:pPr marL="0" indent="0" algn="just">
              <a:buNone/>
            </a:pPr>
            <a:r>
              <a:rPr lang="pt-BR" sz="2000" dirty="0"/>
              <a:t>Na Figura, pode-se visualizar que o comportamento das pressões, no período noturno, não sofreu alterações consideráveis após a distribuição dos emissores</a:t>
            </a: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a:extLst>
              <a:ext uri="{FF2B5EF4-FFF2-40B4-BE49-F238E27FC236}">
                <a16:creationId xmlns:a16="http://schemas.microsoft.com/office/drawing/2014/main" id="{A22D966E-F61C-49C8-8EB9-EA316C33F6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191" y="2060848"/>
            <a:ext cx="8420441" cy="366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2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randombar(horizontal)">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RESULTADOS</a:t>
            </a:r>
          </a:p>
        </p:txBody>
      </p:sp>
      <p:sp>
        <p:nvSpPr>
          <p:cNvPr id="3" name="Espaço Reservado para Conteúdo 2"/>
          <p:cNvSpPr>
            <a:spLocks noGrp="1"/>
          </p:cNvSpPr>
          <p:nvPr>
            <p:ph idx="1"/>
          </p:nvPr>
        </p:nvSpPr>
        <p:spPr>
          <a:xfrm>
            <a:off x="220191" y="1182645"/>
            <a:ext cx="8484561" cy="1260000"/>
          </a:xfrm>
        </p:spPr>
        <p:txBody>
          <a:bodyPr>
            <a:normAutofit fontScale="62500" lnSpcReduction="20000"/>
          </a:bodyPr>
          <a:lstStyle/>
          <a:p>
            <a:pPr marL="0" indent="0">
              <a:buNone/>
            </a:pPr>
            <a:r>
              <a:rPr lang="pt-BR" b="1" dirty="0"/>
              <a:t>Simulação dos cenários de 2 à 4 </a:t>
            </a:r>
            <a:endParaRPr lang="pt-BR" dirty="0"/>
          </a:p>
          <a:p>
            <a:r>
              <a:rPr lang="pt-BR" b="1" dirty="0"/>
              <a:t> </a:t>
            </a:r>
            <a:r>
              <a:rPr lang="pt-BR" dirty="0"/>
              <a:t>As demais simulações são referentes aos cenários de controle de pressão no ponto crítico de 40, 30, 20 e 10 </a:t>
            </a:r>
            <a:r>
              <a:rPr lang="pt-BR" dirty="0" err="1"/>
              <a:t>mca</a:t>
            </a:r>
            <a:r>
              <a:rPr lang="pt-BR" dirty="0"/>
              <a:t>, respectivamente, considerando a rede sem e com distribuição dos emissores para simular os vazamentos.</a:t>
            </a: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86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A3B123B2-D181-4011-974C-AAE9CF125D81}"/>
              </a:ext>
            </a:extLst>
          </p:cNvPr>
          <p:cNvSpPr>
            <a:spLocks noChangeArrowheads="1"/>
          </p:cNvSpPr>
          <p:nvPr/>
        </p:nvSpPr>
        <p:spPr bwMode="auto">
          <a:xfrm>
            <a:off x="220191" y="1077888"/>
            <a:ext cx="8556321" cy="37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5122" name="Picture 2">
            <a:extLst>
              <a:ext uri="{FF2B5EF4-FFF2-40B4-BE49-F238E27FC236}">
                <a16:creationId xmlns:a16="http://schemas.microsoft.com/office/drawing/2014/main" id="{085E43C4-FA17-4032-A07A-CEAE24E22F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911" y="2348880"/>
            <a:ext cx="7580322"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E68FEE29-FA13-4312-ADDE-5CE3367932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758" y="828563"/>
            <a:ext cx="7570625" cy="396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24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barn(inVertical)">
                                      <p:cBhvr>
                                        <p:cTn id="20"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RESULTADOS</a:t>
            </a:r>
          </a:p>
        </p:txBody>
      </p:sp>
      <p:sp>
        <p:nvSpPr>
          <p:cNvPr id="3" name="Espaço Reservado para Conteúdo 2"/>
          <p:cNvSpPr>
            <a:spLocks noGrp="1"/>
          </p:cNvSpPr>
          <p:nvPr>
            <p:ph idx="1"/>
          </p:nvPr>
        </p:nvSpPr>
        <p:spPr>
          <a:xfrm>
            <a:off x="220191" y="1429472"/>
            <a:ext cx="8168233" cy="656580"/>
          </a:xfrm>
        </p:spPr>
        <p:txBody>
          <a:bodyPr>
            <a:normAutofit lnSpcReduction="10000"/>
          </a:bodyPr>
          <a:lstStyle/>
          <a:p>
            <a:pPr marL="0" indent="0" algn="just">
              <a:buNone/>
            </a:pPr>
            <a:r>
              <a:rPr lang="pt-BR" sz="2000" dirty="0"/>
              <a:t>A Figura mostra o resultado do comportamento das vazões após a distribuição dos emissores pelos nós da rede.</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03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A3B123B2-D181-4011-974C-AAE9CF125D81}"/>
              </a:ext>
            </a:extLst>
          </p:cNvPr>
          <p:cNvSpPr>
            <a:spLocks noChangeArrowheads="1"/>
          </p:cNvSpPr>
          <p:nvPr/>
        </p:nvSpPr>
        <p:spPr bwMode="auto">
          <a:xfrm>
            <a:off x="220191" y="1077888"/>
            <a:ext cx="8556321" cy="37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6146" name="Picture 2">
            <a:extLst>
              <a:ext uri="{FF2B5EF4-FFF2-40B4-BE49-F238E27FC236}">
                <a16:creationId xmlns:a16="http://schemas.microsoft.com/office/drawing/2014/main" id="{C202C9F3-8E1B-41AE-80A9-F408EBD01D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160" y="986269"/>
            <a:ext cx="8447930" cy="44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5499FCA9-D7A2-4DAC-8E50-6A92040D8A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758" y="1853650"/>
            <a:ext cx="8274073" cy="424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7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randombar(horizont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randombar(horizontal)">
                                      <p:cBhvr>
                                        <p:cTn id="1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DISCUSSÃO</a:t>
            </a:r>
          </a:p>
        </p:txBody>
      </p:sp>
      <p:sp>
        <p:nvSpPr>
          <p:cNvPr id="3" name="Espaço Reservado para Conteúdo 2"/>
          <p:cNvSpPr>
            <a:spLocks noGrp="1"/>
          </p:cNvSpPr>
          <p:nvPr>
            <p:ph idx="1"/>
          </p:nvPr>
        </p:nvSpPr>
        <p:spPr>
          <a:xfrm>
            <a:off x="220191" y="1429472"/>
            <a:ext cx="8168233" cy="1567480"/>
          </a:xfrm>
        </p:spPr>
        <p:txBody>
          <a:bodyPr>
            <a:normAutofit fontScale="55000" lnSpcReduction="20000"/>
          </a:bodyPr>
          <a:lstStyle/>
          <a:p>
            <a:pPr marL="0" lvl="0" indent="0">
              <a:buNone/>
            </a:pPr>
            <a:r>
              <a:rPr lang="pt-BR" b="1" dirty="0"/>
              <a:t>DISCUSSÃO</a:t>
            </a:r>
            <a:endParaRPr lang="pt-BR" dirty="0"/>
          </a:p>
          <a:p>
            <a:pPr algn="just"/>
            <a:r>
              <a:rPr lang="pt-BR" dirty="0"/>
              <a:t> Como esperado foi possível verificar uma redução dos gastos com a operação da EEA em conjunto com inversores de frequência, e a forma usual de se estimar os ganhos. Quando se acresce à redução, o incremento referente a redução de gastos com os volumes de água que deixam de ser perdidos através dos vazamentos chega-se a um acréscimo de diminuição de gastos de 23%. </a:t>
            </a: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03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A3B123B2-D181-4011-974C-AAE9CF125D81}"/>
              </a:ext>
            </a:extLst>
          </p:cNvPr>
          <p:cNvSpPr>
            <a:spLocks noChangeArrowheads="1"/>
          </p:cNvSpPr>
          <p:nvPr/>
        </p:nvSpPr>
        <p:spPr bwMode="auto">
          <a:xfrm>
            <a:off x="220191" y="1077888"/>
            <a:ext cx="8556321" cy="37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8193" name="Picture 1">
            <a:extLst>
              <a:ext uri="{FF2B5EF4-FFF2-40B4-BE49-F238E27FC236}">
                <a16:creationId xmlns:a16="http://schemas.microsoft.com/office/drawing/2014/main" id="{7DA32390-883D-4BAD-A22C-F23E2C3A0F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301" y="1688493"/>
            <a:ext cx="8753397" cy="43451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E662798A-7301-43A8-9B9B-33BF0240FA19}"/>
              </a:ext>
            </a:extLst>
          </p:cNvPr>
          <p:cNvSpPr>
            <a:spLocks noChangeArrowheads="1"/>
          </p:cNvSpPr>
          <p:nvPr/>
        </p:nvSpPr>
        <p:spPr bwMode="auto">
          <a:xfrm>
            <a:off x="1112567" y="37061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94110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193"/>
                                        </p:tgtEl>
                                        <p:attrNameLst>
                                          <p:attrName>style.visibility</p:attrName>
                                        </p:attrNameLst>
                                      </p:cBhvr>
                                      <p:to>
                                        <p:strVal val="visible"/>
                                      </p:to>
                                    </p:set>
                                    <p:animEffect transition="in" filter="randombar(horizontal)">
                                      <p:cBhvr>
                                        <p:cTn id="17" dur="5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238803" y="1628800"/>
            <a:ext cx="8229600" cy="2376264"/>
          </a:xfrm>
        </p:spPr>
        <p:txBody>
          <a:bodyPr>
            <a:normAutofit/>
          </a:bodyPr>
          <a:lstStyle/>
          <a:p>
            <a:pPr algn="just">
              <a:buFont typeface="Wingdings" panose="05000000000000000000" pitchFamily="2" charset="2"/>
              <a:buChar char="ü"/>
            </a:pPr>
            <a:r>
              <a:rPr lang="pt-BR" sz="2000" dirty="0"/>
              <a:t>Foi possível verificar que a definição da viabilidade dos inversores de frequência pode ser melhorada com a utilização da ferramenta apresentada. Esta análise quando feita na forma usual ignora os ganhos com a redução das vazões de vazamentos.</a:t>
            </a:r>
          </a:p>
          <a:p>
            <a:pPr algn="just">
              <a:buFont typeface="Wingdings" panose="05000000000000000000" pitchFamily="2" charset="2"/>
              <a:buChar char="ü"/>
            </a:pPr>
            <a:r>
              <a:rPr lang="pt-BR" sz="2000" dirty="0"/>
              <a:t>Ao se analisar os resultados foi encontrado um acréscimo de redução de custo da ordem de 23%, em média, suficientes por viabilizar a compra e a implantação de tais equipamentos, a depender do caso considerado.</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INTRODUÇÃO</a:t>
            </a:r>
          </a:p>
        </p:txBody>
      </p:sp>
      <p:sp>
        <p:nvSpPr>
          <p:cNvPr id="3" name="Espaço Reservado para Conteúdo 2"/>
          <p:cNvSpPr>
            <a:spLocks noGrp="1"/>
          </p:cNvSpPr>
          <p:nvPr>
            <p:ph idx="1"/>
          </p:nvPr>
        </p:nvSpPr>
        <p:spPr>
          <a:xfrm>
            <a:off x="453877" y="2132856"/>
            <a:ext cx="8229600" cy="1944216"/>
          </a:xfrm>
        </p:spPr>
        <p:txBody>
          <a:bodyPr>
            <a:normAutofit/>
          </a:bodyPr>
          <a:lstStyle/>
          <a:p>
            <a:pPr marL="0" indent="0" algn="just">
              <a:buNone/>
            </a:pPr>
            <a:r>
              <a:rPr lang="pt-BR" sz="2000" dirty="0"/>
              <a:t>O valores gastos com energia elétrica para operação dos sistemas de distribuição de água (SDA),  representam um peso relevante no custo total da operação dos prestadores de serviço de saneamento (GOMES, 2009), suficientemente relevantes que justifica um processo constante de melhoria da operação sobretudo dos sistemas elevatórios, onde acontece a maior parte deste consumo</a:t>
            </a: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443870" y="1556792"/>
            <a:ext cx="8229600" cy="3816424"/>
          </a:xfrm>
        </p:spPr>
        <p:txBody>
          <a:bodyPr>
            <a:normAutofit lnSpcReduction="10000"/>
          </a:bodyPr>
          <a:lstStyle/>
          <a:p>
            <a:pPr marL="0" indent="0">
              <a:buNone/>
            </a:pPr>
            <a:r>
              <a:rPr lang="pt-BR" sz="2000" dirty="0"/>
              <a:t>Apesar das melhorias verificadas, cabem algumas ressalvas, relacionadas a seguir:</a:t>
            </a:r>
          </a:p>
          <a:p>
            <a:pPr marL="0" indent="0">
              <a:buNone/>
            </a:pPr>
            <a:endParaRPr lang="pt-BR" sz="2000" dirty="0"/>
          </a:p>
          <a:p>
            <a:pPr lvl="1">
              <a:buFont typeface="Wingdings" panose="05000000000000000000" pitchFamily="2" charset="2"/>
              <a:buChar char="ü"/>
            </a:pPr>
            <a:r>
              <a:rPr lang="pt-BR" sz="2000" dirty="0"/>
              <a:t>Não são computados os custos relativos à redução no tratamento de água bruta;</a:t>
            </a:r>
          </a:p>
          <a:p>
            <a:pPr lvl="1">
              <a:buFont typeface="Wingdings" panose="05000000000000000000" pitchFamily="2" charset="2"/>
              <a:buChar char="ü"/>
            </a:pPr>
            <a:r>
              <a:rPr lang="pt-BR" sz="2000" dirty="0"/>
              <a:t>A redução na ocorrência de novos vazamentos ainda não é possível de estimar;</a:t>
            </a:r>
          </a:p>
          <a:p>
            <a:pPr lvl="1">
              <a:buFont typeface="Wingdings" panose="05000000000000000000" pitchFamily="2" charset="2"/>
              <a:buChar char="ü"/>
            </a:pPr>
            <a:r>
              <a:rPr lang="pt-BR" sz="2000" dirty="0"/>
              <a:t>É necessário técnico com algum conhecimento em modelagem de redes;</a:t>
            </a:r>
          </a:p>
          <a:p>
            <a:pPr lvl="1">
              <a:buFont typeface="Wingdings" panose="05000000000000000000" pitchFamily="2" charset="2"/>
              <a:buChar char="ü"/>
            </a:pPr>
            <a:r>
              <a:rPr lang="pt-BR" sz="2000" dirty="0"/>
              <a:t>O conhecimento das redes de distribuição para construção dos modelos bem como para a correta calibração do mesmo é condição indispensável.</a:t>
            </a:r>
          </a:p>
          <a:p>
            <a:pPr marL="0" indent="0">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196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323528" y="1421382"/>
            <a:ext cx="8465949" cy="3951833"/>
          </a:xfrm>
        </p:spPr>
        <p:txBody>
          <a:bodyPr>
            <a:normAutofit/>
          </a:bodyPr>
          <a:lstStyle/>
          <a:p>
            <a:pPr marL="0" indent="0">
              <a:buNone/>
            </a:pPr>
            <a:r>
              <a:rPr lang="pt-BR" sz="2000" dirty="0"/>
              <a:t>Como melhorias na análise, podemos sugerir:</a:t>
            </a:r>
          </a:p>
          <a:p>
            <a:pPr lvl="0" algn="just">
              <a:buFont typeface="Wingdings" panose="05000000000000000000" pitchFamily="2" charset="2"/>
              <a:buChar char="ü"/>
            </a:pPr>
            <a:r>
              <a:rPr lang="pt-BR" sz="2000" dirty="0"/>
              <a:t>Utilização de padrões de consumo de diversos dias e épocas do ano, podendo quantificar o a redução em todo o ano e definir melhores condições operacionais do uso do inversor;</a:t>
            </a:r>
          </a:p>
          <a:p>
            <a:pPr lvl="0" algn="just">
              <a:buFont typeface="Wingdings" panose="05000000000000000000" pitchFamily="2" charset="2"/>
              <a:buChar char="ü"/>
            </a:pPr>
            <a:r>
              <a:rPr lang="pt-BR" sz="2000" dirty="0"/>
              <a:t>Devem-se verificar as limitações operacionais do inversor, visto haver um limite para a redução de velocidade do equipamento e dos conjuntos </a:t>
            </a:r>
            <a:r>
              <a:rPr lang="pt-BR" sz="2000" dirty="0" err="1"/>
              <a:t>motorbomba</a:t>
            </a:r>
            <a:r>
              <a:rPr lang="pt-BR" sz="2000" dirty="0"/>
              <a:t>, sendo necessário em algumas situações estudar também a viabilidade de adequação da estação elevatória;</a:t>
            </a:r>
          </a:p>
          <a:p>
            <a:pPr lvl="0" algn="just">
              <a:buFont typeface="Wingdings" panose="05000000000000000000" pitchFamily="2" charset="2"/>
              <a:buChar char="ü"/>
            </a:pPr>
            <a:r>
              <a:rPr lang="pt-BR" sz="2000" dirty="0"/>
              <a:t>O controle de pressão a partir do ponto crítico de ser acompanhado de redundância, visto que na ocorrência de algum vazamento o inversor irá acelerar os conjuntos elevatórios procurando compensar o vazamento.</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19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AD55B71-1AA6-4FBB-903A-386718FD38C6}"/>
              </a:ext>
            </a:extLst>
          </p:cNvPr>
          <p:cNvSpPr/>
          <p:nvPr/>
        </p:nvSpPr>
        <p:spPr>
          <a:xfrm>
            <a:off x="1652966" y="1484784"/>
            <a:ext cx="5838067" cy="769441"/>
          </a:xfrm>
          <a:prstGeom prst="rect">
            <a:avLst/>
          </a:prstGeom>
        </p:spPr>
        <p:txBody>
          <a:bodyPr wrap="square">
            <a:spAutoFit/>
          </a:bodyPr>
          <a:lstStyle/>
          <a:p>
            <a:pPr algn="ctr"/>
            <a:r>
              <a:rPr lang="pt-BR" sz="4400" b="1" cap="all" dirty="0">
                <a:solidFill>
                  <a:srgbClr val="FF0000"/>
                </a:solidFill>
                <a:latin typeface="Arial" panose="020B0604020202020204" pitchFamily="34" charset="0"/>
                <a:cs typeface="Arial" panose="020B0604020202020204" pitchFamily="34" charset="0"/>
              </a:rPr>
              <a:t>OBRIGADO!</a:t>
            </a:r>
          </a:p>
        </p:txBody>
      </p:sp>
      <p:pic>
        <p:nvPicPr>
          <p:cNvPr id="10"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brasao atualizado 5 cabeç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5586" y="156567"/>
            <a:ext cx="16462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SELO_SAAE_50_ANOS_MONOC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170034"/>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ítulo 2"/>
          <p:cNvSpPr txBox="1">
            <a:spLocks/>
          </p:cNvSpPr>
          <p:nvPr/>
        </p:nvSpPr>
        <p:spPr>
          <a:xfrm>
            <a:off x="238803" y="2262148"/>
            <a:ext cx="4593387" cy="31683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a:t>Contatos: </a:t>
            </a:r>
          </a:p>
          <a:p>
            <a:r>
              <a:rPr lang="pt-BR" sz="1800" dirty="0"/>
              <a:t>Luiz Eduardo Mendes </a:t>
            </a:r>
            <a:r>
              <a:rPr lang="pt-BR" sz="1800" b="1" dirty="0"/>
              <a:t>- </a:t>
            </a:r>
            <a:r>
              <a:rPr lang="pt-BR" sz="1800" dirty="0">
                <a:hlinkClick r:id="rId5"/>
              </a:rPr>
              <a:t>luizmendes@saaeguarulhos.sp.gov.br</a:t>
            </a:r>
            <a:endParaRPr lang="pt-BR" sz="1800" dirty="0"/>
          </a:p>
          <a:p>
            <a:r>
              <a:rPr lang="pt-BR" sz="1800" dirty="0"/>
              <a:t>Luiz de Souza Araújo </a:t>
            </a:r>
          </a:p>
          <a:p>
            <a:pPr marL="0" indent="0">
              <a:buNone/>
            </a:pPr>
            <a:r>
              <a:rPr lang="pt-BR" sz="1800" dirty="0"/>
              <a:t>       </a:t>
            </a:r>
            <a:r>
              <a:rPr lang="pt-BR" sz="1800" dirty="0">
                <a:hlinkClick r:id="rId6"/>
              </a:rPr>
              <a:t>illgnerluiz@msn.com</a:t>
            </a:r>
            <a:endParaRPr lang="pt-BR" sz="1800" dirty="0"/>
          </a:p>
          <a:p>
            <a:r>
              <a:rPr lang="pt-BR" sz="1800" dirty="0"/>
              <a:t>Márcio Henrique Toledo Almeida</a:t>
            </a:r>
          </a:p>
          <a:p>
            <a:pPr marL="0" indent="0">
              <a:buNone/>
            </a:pPr>
            <a:r>
              <a:rPr lang="pt-BR" sz="1800" dirty="0"/>
              <a:t>       </a:t>
            </a:r>
            <a:r>
              <a:rPr lang="pt-BR" sz="1800" dirty="0">
                <a:hlinkClick r:id="rId7"/>
              </a:rPr>
              <a:t>caenge_caenge@terra.com.br</a:t>
            </a:r>
            <a:endParaRPr lang="pt-BR" sz="1800" dirty="0"/>
          </a:p>
          <a:p>
            <a:pPr>
              <a:buFont typeface="Wingdings" panose="05000000000000000000" pitchFamily="2" charset="2"/>
              <a:buChar char="§"/>
            </a:pPr>
            <a:r>
              <a:rPr lang="pt-BR" sz="1800" dirty="0"/>
              <a:t>Thiago Garcia da Silva </a:t>
            </a:r>
            <a:r>
              <a:rPr lang="pt-BR" sz="1800" dirty="0" err="1"/>
              <a:t>Santim</a:t>
            </a:r>
            <a:r>
              <a:rPr lang="pt-BR" sz="1800" dirty="0"/>
              <a:t> </a:t>
            </a:r>
            <a:r>
              <a:rPr lang="pt-BR" sz="1800" b="1" dirty="0"/>
              <a:t>- </a:t>
            </a:r>
            <a:r>
              <a:rPr lang="pt-BR" sz="1800" dirty="0">
                <a:hlinkClick r:id="rId8"/>
              </a:rPr>
              <a:t>thiagosantim@saaeguarulhos.sp.gov.br</a:t>
            </a:r>
            <a:endParaRPr lang="pt-BR" sz="1800" dirty="0"/>
          </a:p>
          <a:p>
            <a:pPr marL="0" indent="0">
              <a:buNone/>
            </a:pPr>
            <a:endParaRPr lang="pt-BR" sz="1800" dirty="0"/>
          </a:p>
        </p:txBody>
      </p:sp>
      <p:sp>
        <p:nvSpPr>
          <p:cNvPr id="7" name="Subtítulo 2">
            <a:extLst>
              <a:ext uri="{FF2B5EF4-FFF2-40B4-BE49-F238E27FC236}">
                <a16:creationId xmlns:a16="http://schemas.microsoft.com/office/drawing/2014/main" id="{1638AD74-666F-4714-85E7-813E5A494A75}"/>
              </a:ext>
            </a:extLst>
          </p:cNvPr>
          <p:cNvSpPr txBox="1">
            <a:spLocks/>
          </p:cNvSpPr>
          <p:nvPr/>
        </p:nvSpPr>
        <p:spPr>
          <a:xfrm>
            <a:off x="4851513" y="2421559"/>
            <a:ext cx="4373031"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a:t>Agradecimentos:</a:t>
            </a:r>
          </a:p>
        </p:txBody>
      </p:sp>
      <p:pic>
        <p:nvPicPr>
          <p:cNvPr id="8" name="Imagem 7">
            <a:extLst>
              <a:ext uri="{FF2B5EF4-FFF2-40B4-BE49-F238E27FC236}">
                <a16:creationId xmlns:a16="http://schemas.microsoft.com/office/drawing/2014/main" id="{D0A8C201-6DC3-4AE8-987F-CB5DD117A9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1513" y="2794033"/>
            <a:ext cx="3916728" cy="2318197"/>
          </a:xfrm>
          <a:prstGeom prst="rect">
            <a:avLst/>
          </a:prstGeom>
        </p:spPr>
      </p:pic>
    </p:spTree>
    <p:extLst>
      <p:ext uri="{BB962C8B-B14F-4D97-AF65-F5344CB8AC3E}">
        <p14:creationId xmlns:p14="http://schemas.microsoft.com/office/powerpoint/2010/main" val="401523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pPr lvl="0"/>
            <a:r>
              <a:rPr lang="pt-BR" sz="4000" b="1" dirty="0"/>
              <a:t>OBJETIVO</a:t>
            </a:r>
          </a:p>
        </p:txBody>
      </p:sp>
      <p:sp>
        <p:nvSpPr>
          <p:cNvPr id="3" name="Espaço Reservado para Conteúdo 2"/>
          <p:cNvSpPr>
            <a:spLocks noGrp="1"/>
          </p:cNvSpPr>
          <p:nvPr>
            <p:ph idx="1"/>
          </p:nvPr>
        </p:nvSpPr>
        <p:spPr>
          <a:xfrm>
            <a:off x="475152" y="2276872"/>
            <a:ext cx="8229600" cy="1872208"/>
          </a:xfrm>
        </p:spPr>
        <p:txBody>
          <a:bodyPr>
            <a:normAutofit/>
          </a:bodyPr>
          <a:lstStyle/>
          <a:p>
            <a:pPr marL="0" indent="0" algn="just">
              <a:buNone/>
            </a:pPr>
            <a:r>
              <a:rPr lang="pt-BR" sz="2000" dirty="0"/>
              <a:t>O trabalho teve por objetivo apresentar uma proposta de análise que demostre o impacto da utilização dos inversores de frequência na economia de energia elétrica e na redução de vazão de vazamentos, trabalhando em conjunto com os simuladores hidráulicos, a fim de demonstrar a viabilidade de instalação e aperfeiçoar o uso dos inversores.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77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9571" y="312936"/>
            <a:ext cx="6348812" cy="927100"/>
          </a:xfrm>
        </p:spPr>
        <p:txBody>
          <a:bodyPr>
            <a:normAutofit/>
          </a:bodyPr>
          <a:lstStyle/>
          <a:p>
            <a:pPr lvl="0"/>
            <a:r>
              <a:rPr lang="pt-BR" sz="3600" b="1" dirty="0"/>
              <a:t>MATERIAL E MÉTODOS</a:t>
            </a:r>
          </a:p>
        </p:txBody>
      </p:sp>
      <p:sp>
        <p:nvSpPr>
          <p:cNvPr id="3" name="Espaço Reservado para Conteúdo 2"/>
          <p:cNvSpPr>
            <a:spLocks noGrp="1"/>
          </p:cNvSpPr>
          <p:nvPr>
            <p:ph idx="1"/>
          </p:nvPr>
        </p:nvSpPr>
        <p:spPr>
          <a:xfrm>
            <a:off x="475152" y="1355877"/>
            <a:ext cx="8229600" cy="3600400"/>
          </a:xfrm>
        </p:spPr>
        <p:txBody>
          <a:bodyPr>
            <a:normAutofit/>
          </a:bodyPr>
          <a:lstStyle/>
          <a:p>
            <a:pPr marL="0" indent="0" algn="just">
              <a:buNone/>
            </a:pPr>
            <a:r>
              <a:rPr lang="pt-BR" sz="2000" dirty="0"/>
              <a:t>A simulação hidráulica é uma ferramenta, indubitavelmente, importante como auxiliar aos gestores de redes de distribuição de água na sua operação cotidiana, que permite  analisar vários cenários operacionais sem interferência na operação da rede, o que poderia causar problemas imediatos de difícil solução. Neste trabalho far-se-á uso do simulador hidráulico EPANET 2.0 (ROSSMAN, 2000) utilizado largamente na área, em conjunto com um módulo desenvolvido para quantificação das perdas reais.</a:t>
            </a:r>
          </a:p>
          <a:p>
            <a:pPr>
              <a:buFont typeface="Wingdings" panose="05000000000000000000" pitchFamily="2" charset="2"/>
              <a:buChar char="ü"/>
            </a:pPr>
            <a:r>
              <a:rPr lang="pt-BR" sz="2000" dirty="0"/>
              <a:t>O consumo dos vazamentos tem relação direta com o valor da pressão no ponto de consumo considerado, sendo que a relação entre vazão e pressão é expressa através da Equação 1:</a:t>
            </a:r>
          </a:p>
          <a:p>
            <a:pPr marL="0" indent="0">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47864" y="4676892"/>
            <a:ext cx="2752354" cy="72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312936"/>
            <a:ext cx="6348812" cy="927100"/>
          </a:xfrm>
        </p:spPr>
        <p:txBody>
          <a:bodyPr>
            <a:normAutofit/>
          </a:bodyPr>
          <a:lstStyle/>
          <a:p>
            <a:r>
              <a:rPr lang="pt-BR" sz="3600" b="1" dirty="0"/>
              <a:t>MATERIAL E MÉTODOS</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467544" y="1556792"/>
            <a:ext cx="8237208" cy="1477328"/>
          </a:xfrm>
          <a:prstGeom prst="rect">
            <a:avLst/>
          </a:prstGeom>
        </p:spPr>
        <p:txBody>
          <a:bodyPr wrap="square">
            <a:spAutoFit/>
          </a:bodyPr>
          <a:lstStyle/>
          <a:p>
            <a:r>
              <a:rPr lang="pt-BR" b="1" dirty="0"/>
              <a:t>Escolha do Setor</a:t>
            </a:r>
            <a:endParaRPr lang="pt-BR" sz="1400" b="1" dirty="0"/>
          </a:p>
          <a:p>
            <a:r>
              <a:rPr lang="pt-BR" dirty="0"/>
              <a:t> </a:t>
            </a:r>
          </a:p>
          <a:p>
            <a:pPr algn="just"/>
            <a:r>
              <a:rPr lang="pt-BR" dirty="0"/>
              <a:t>Para aplicação do sistema foi escolhido o Distrito de Macromedição e Controle (DMC) Aníbal Martins que faz parte do setor abastecido pelo Reservatório de Cidade Martins através de elevatória de mesmo nome, portanto área de zona alta.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85" y="327284"/>
            <a:ext cx="7811630" cy="6249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randombar(horizont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203877"/>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49800" y="1772816"/>
            <a:ext cx="8229600" cy="2664296"/>
          </a:xfrm>
        </p:spPr>
        <p:txBody>
          <a:bodyPr>
            <a:normAutofit fontScale="92500" lnSpcReduction="10000"/>
          </a:bodyPr>
          <a:lstStyle/>
          <a:p>
            <a:pPr marL="57150" indent="0">
              <a:buNone/>
            </a:pPr>
            <a:r>
              <a:rPr lang="pt-BR" b="1" dirty="0"/>
              <a:t>Modelo Hidráulico</a:t>
            </a:r>
            <a:endParaRPr lang="pt-BR" dirty="0"/>
          </a:p>
          <a:p>
            <a:pPr algn="just">
              <a:buFont typeface="Wingdings" panose="05000000000000000000" pitchFamily="2" charset="2"/>
              <a:buChar char="ü"/>
            </a:pPr>
            <a:r>
              <a:rPr lang="pt-BR" sz="2200" dirty="0"/>
              <a:t>A partir do Sistema de Informações Geográficas (SIG), foi extraída a topologia das redes de distribuição de água, o sistema gera as informações necessárias para construir uma representação das redes existentes. Esta funcionalidade permite também distribuir as vazões de consumo pelos nós das redes, que são pontos onde são concentradas as vazões a serem distribuídas e no caso deste estudo onde serão também concentradas as vazões de vazamentos.</a:t>
            </a:r>
          </a:p>
          <a:p>
            <a:pPr algn="just">
              <a:buFont typeface="Wingdings" panose="05000000000000000000" pitchFamily="2" charset="2"/>
              <a:buChar char="ü"/>
            </a:pPr>
            <a:endParaRPr lang="pt-BR" dirty="0"/>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p:nvPr/>
        </p:nvPicPr>
        <p:blipFill rotWithShape="1">
          <a:blip r:embed="rId4"/>
          <a:srcRect l="11196" t="27256" r="21478" b="21916"/>
          <a:stretch/>
        </p:blipFill>
        <p:spPr bwMode="auto">
          <a:xfrm>
            <a:off x="238803" y="548680"/>
            <a:ext cx="8666394" cy="59333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71208" y="1628800"/>
            <a:ext cx="8229600" cy="2808312"/>
          </a:xfrm>
        </p:spPr>
        <p:txBody>
          <a:bodyPr>
            <a:normAutofit/>
          </a:bodyPr>
          <a:lstStyle/>
          <a:p>
            <a:pPr marL="0" indent="0">
              <a:buNone/>
            </a:pPr>
            <a:r>
              <a:rPr lang="pt-BR" sz="2000" b="1" dirty="0"/>
              <a:t>Algoritmo Genético</a:t>
            </a:r>
            <a:endParaRPr lang="pt-BR" sz="2000" dirty="0"/>
          </a:p>
          <a:p>
            <a:pPr algn="just">
              <a:buFont typeface="Wingdings" panose="05000000000000000000" pitchFamily="2" charset="2"/>
              <a:buChar char="ü"/>
            </a:pPr>
            <a:r>
              <a:rPr lang="pt-BR" sz="2000" b="1" dirty="0"/>
              <a:t> </a:t>
            </a:r>
            <a:r>
              <a:rPr lang="pt-BR" sz="2000" dirty="0"/>
              <a:t>O processo de busca da melhor opção operacional, chamamos de otimização, tal processo de busca está presente na natureza e é comprovada pela teoria da Seleção Natural e de Adaptabilidade de Charles Darwin, baseadas nessas teorias foram desenvolvidas técnicas de computacionais para otimização de sistemas no mundo real.</a:t>
            </a: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p:nvPr/>
        </p:nvPicPr>
        <p:blipFill rotWithShape="1">
          <a:blip r:embed="rId4"/>
          <a:srcRect l="14878" t="45119" r="24572" b="31676"/>
          <a:stretch/>
        </p:blipFill>
        <p:spPr bwMode="auto">
          <a:xfrm>
            <a:off x="633228" y="2413198"/>
            <a:ext cx="8229600" cy="25279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49800" y="1772816"/>
            <a:ext cx="8229600" cy="3096344"/>
          </a:xfrm>
        </p:spPr>
        <p:txBody>
          <a:bodyPr>
            <a:normAutofit/>
          </a:bodyPr>
          <a:lstStyle/>
          <a:p>
            <a:pPr marL="0" indent="0">
              <a:buNone/>
            </a:pPr>
            <a:r>
              <a:rPr lang="pt-BR" sz="2000" b="1" dirty="0"/>
              <a:t> </a:t>
            </a: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238802" y="1418293"/>
            <a:ext cx="846594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a:ln>
                  <a:noFill/>
                </a:ln>
                <a:solidFill>
                  <a:schemeClr val="tx1"/>
                </a:solidFill>
                <a:effectLst/>
                <a:latin typeface="Arial" pitchFamily="34" charset="0"/>
                <a:ea typeface="Calibri" pitchFamily="34" charset="0"/>
                <a:cs typeface="Arial" pitchFamily="34" charset="0"/>
              </a:rPr>
              <a:t>Curva das Bombas da Estação Elevatória de Água Cidade Martins.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b="0" i="0" u="none" strike="noStrike" cap="none" normalizeH="0" baseline="0" dirty="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pt-BR" altLang="pt-BR"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Outro dado requerido pelo modelo é a curva de funcionamento das bombas existentes no local, e  das bombas da estação elevatória responsável pelo abastecimento da área de estudo. </a:t>
            </a:r>
            <a:endParaRPr kumimoji="0" lang="pt-BR" altLang="pt-BR" b="0" i="0" u="none" strike="noStrike" cap="none" normalizeH="0" baseline="0" dirty="0">
              <a:ln>
                <a:noFill/>
              </a:ln>
              <a:solidFill>
                <a:schemeClr val="tx1"/>
              </a:solidFill>
              <a:effectLst/>
              <a:latin typeface="Arial" pitchFamily="34" charset="0"/>
              <a:cs typeface="Arial" pitchFamily="34" charset="0"/>
            </a:endParaRPr>
          </a:p>
        </p:txBody>
      </p:sp>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24" y="1349095"/>
            <a:ext cx="8229599" cy="480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073"/>
                                        </p:tgtEl>
                                        <p:attrNameLst>
                                          <p:attrName>style.visibility</p:attrName>
                                        </p:attrNameLst>
                                      </p:cBhvr>
                                      <p:to>
                                        <p:strVal val="visible"/>
                                      </p:to>
                                    </p:set>
                                    <p:animEffect transition="in" filter="randombar(horizontal)">
                                      <p:cBhvr>
                                        <p:cTn id="13"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MATERIAL E MÉTODOS</a:t>
            </a:r>
          </a:p>
        </p:txBody>
      </p:sp>
      <p:sp>
        <p:nvSpPr>
          <p:cNvPr id="3" name="Espaço Reservado para Conteúdo 2"/>
          <p:cNvSpPr>
            <a:spLocks noGrp="1"/>
          </p:cNvSpPr>
          <p:nvPr>
            <p:ph idx="1"/>
          </p:nvPr>
        </p:nvSpPr>
        <p:spPr>
          <a:xfrm>
            <a:off x="475152" y="1700808"/>
            <a:ext cx="8229600" cy="3456384"/>
          </a:xfrm>
        </p:spPr>
        <p:txBody>
          <a:bodyPr>
            <a:normAutofit/>
          </a:bodyPr>
          <a:lstStyle/>
          <a:p>
            <a:pPr marL="0" indent="0" algn="just">
              <a:buNone/>
            </a:pPr>
            <a:r>
              <a:rPr lang="pt-BR" sz="2000" b="1" dirty="0"/>
              <a:t>Calibração do Modelo</a:t>
            </a:r>
          </a:p>
          <a:p>
            <a:pPr algn="just">
              <a:buFont typeface="Wingdings" panose="05000000000000000000" pitchFamily="2" charset="2"/>
              <a:buChar char="ü"/>
            </a:pPr>
            <a:r>
              <a:rPr lang="pt-BR" sz="2000" dirty="0"/>
              <a:t>Para a calibração do modelo usado, foram instalados </a:t>
            </a:r>
            <a:r>
              <a:rPr lang="pt-BR" sz="2000" dirty="0" err="1"/>
              <a:t>datta-loggers</a:t>
            </a:r>
            <a:r>
              <a:rPr lang="pt-BR" sz="2000" dirty="0"/>
              <a:t> de pressão em 26 pontos, com monitoramento de pressão durante uma semana, seus dados foram utilizados para calibrar o modelo utilizado no estudo. A calibração foi realizada com a alteração do coeficiente de rugosidade das tubulações dos trechos, tendo como objetivo chegar aos valores próximos de pressão registrados pelos </a:t>
            </a:r>
            <a:r>
              <a:rPr lang="pt-BR" sz="2000" dirty="0" err="1"/>
              <a:t>datta-loggers</a:t>
            </a:r>
            <a:r>
              <a:rPr lang="pt-BR" sz="2000" dirty="0"/>
              <a:t>.</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1003</Words>
  <Application>Microsoft Office PowerPoint</Application>
  <PresentationFormat>Apresentação na tela (4:3)</PresentationFormat>
  <Paragraphs>81</Paragraphs>
  <Slides>22</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22</vt:i4>
      </vt:variant>
    </vt:vector>
  </HeadingPairs>
  <TitlesOfParts>
    <vt:vector size="28" baseType="lpstr">
      <vt:lpstr>Arial</vt:lpstr>
      <vt:lpstr>Book Antiqua</vt:lpstr>
      <vt:lpstr>Calibri</vt:lpstr>
      <vt:lpstr>Times New Roman</vt:lpstr>
      <vt:lpstr>Wingdings</vt:lpstr>
      <vt:lpstr>Tema do Office</vt:lpstr>
      <vt:lpstr>IMPACTO NA SIMULAÇÃO COM VAZAMENTOS NA ANÁLISE DO USO DE INVERSORES DE FREQUÊNCIA EM REDES DE DISTRIBUIÇÃO DE ÁGUA</vt:lpstr>
      <vt:lpstr>INTRODUÇÃO</vt:lpstr>
      <vt:lpstr>OBJETIVO</vt:lpstr>
      <vt:lpstr>MATERIAL E MÉTODOS</vt:lpstr>
      <vt:lpstr>MATERIAL E MÉTODOS</vt:lpstr>
      <vt:lpstr>MATERIAL E MÉTODOS</vt:lpstr>
      <vt:lpstr>MATERIAL E MÉTODOS</vt:lpstr>
      <vt:lpstr>MATERIAL E MÉTODOS</vt:lpstr>
      <vt:lpstr>MATERIAL E MÉTODOS</vt:lpstr>
      <vt:lpstr>MATERIAL E MÉTODOS</vt:lpstr>
      <vt:lpstr>RESULTADOS</vt:lpstr>
      <vt:lpstr>RESULTADOS</vt:lpstr>
      <vt:lpstr>RESULTADOS</vt:lpstr>
      <vt:lpstr>RESULTADOS</vt:lpstr>
      <vt:lpstr>RESULTADOS</vt:lpstr>
      <vt:lpstr>RESULTADOS</vt:lpstr>
      <vt:lpstr>RESULTADOS</vt:lpstr>
      <vt:lpstr>DISCUSSÃO</vt:lpstr>
      <vt:lpstr>CONCLUSÕES</vt:lpstr>
      <vt:lpstr>CONCLUSÕES</vt:lpstr>
      <vt:lpstr>CONCLUSÕES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luiz mendes</cp:lastModifiedBy>
  <cp:revision>60</cp:revision>
  <dcterms:created xsi:type="dcterms:W3CDTF">2018-05-02T19:43:05Z</dcterms:created>
  <dcterms:modified xsi:type="dcterms:W3CDTF">2018-05-30T03:00:31Z</dcterms:modified>
</cp:coreProperties>
</file>