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88" r:id="rId12"/>
    <p:sldId id="260" r:id="rId13"/>
    <p:sldId id="278" r:id="rId14"/>
    <p:sldId id="279" r:id="rId15"/>
    <p:sldId id="272" r:id="rId16"/>
    <p:sldId id="280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Panorama dos PMSB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Município com Informação sobre o PMSB</c:v>
                </c:pt>
                <c:pt idx="1">
                  <c:v>Município sem Informação sobre o PMSB</c:v>
                </c:pt>
                <c:pt idx="2">
                  <c:v>Com informação e com PMSB elaborado</c:v>
                </c:pt>
                <c:pt idx="3">
                  <c:v>Com informação e sem PMSB elaborado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1">
                  <c:v>2101</c:v>
                </c:pt>
                <c:pt idx="2">
                  <c:v>1548</c:v>
                </c:pt>
                <c:pt idx="3">
                  <c:v>1921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79850-2C70-4D13-8804-205920549C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622317D-FA36-42C9-9A94-957F069E6B45}">
      <dgm:prSet phldrT="[Texto]" custT="1"/>
      <dgm:spPr/>
      <dgm:t>
        <a:bodyPr/>
        <a:lstStyle/>
        <a:p>
          <a:r>
            <a:rPr lang="pt-BR" sz="2200" dirty="0" smtClean="0"/>
            <a:t>A partir do exercício financeiro de 2014</a:t>
          </a:r>
          <a:endParaRPr lang="pt-BR" sz="2200" dirty="0"/>
        </a:p>
      </dgm:t>
    </dgm:pt>
    <dgm:pt modelId="{78360B57-DFFD-47F4-9B5A-3F0447C8D567}" type="parTrans" cxnId="{1F40E0F2-0A5E-4952-B3A7-AC32E02A8045}">
      <dgm:prSet/>
      <dgm:spPr/>
      <dgm:t>
        <a:bodyPr/>
        <a:lstStyle/>
        <a:p>
          <a:endParaRPr lang="pt-BR" sz="2200"/>
        </a:p>
      </dgm:t>
    </dgm:pt>
    <dgm:pt modelId="{A0FE4A5B-4B03-4629-9E91-0DCE973FAF25}" type="sibTrans" cxnId="{1F40E0F2-0A5E-4952-B3A7-AC32E02A8045}">
      <dgm:prSet custT="1"/>
      <dgm:spPr/>
      <dgm:t>
        <a:bodyPr/>
        <a:lstStyle/>
        <a:p>
          <a:endParaRPr lang="pt-BR" sz="2200"/>
        </a:p>
      </dgm:t>
    </dgm:pt>
    <dgm:pt modelId="{B70EDB4C-3647-4EB7-A940-07F28E163372}">
      <dgm:prSet phldrT="[Texto]" custT="1"/>
      <dgm:spPr/>
      <dgm:t>
        <a:bodyPr/>
        <a:lstStyle/>
        <a:p>
          <a:r>
            <a:rPr lang="pt-BR" sz="2200" dirty="0" smtClean="0"/>
            <a:t>Após 31 de dezembro de 2015</a:t>
          </a:r>
          <a:endParaRPr lang="pt-BR" sz="2200" dirty="0"/>
        </a:p>
      </dgm:t>
    </dgm:pt>
    <dgm:pt modelId="{DF9FB7AD-BCF1-44EE-8FF7-451A7F9369A2}" type="parTrans" cxnId="{87716404-5575-427F-82F0-64FD32F37D05}">
      <dgm:prSet/>
      <dgm:spPr/>
      <dgm:t>
        <a:bodyPr/>
        <a:lstStyle/>
        <a:p>
          <a:endParaRPr lang="pt-BR" sz="2200"/>
        </a:p>
      </dgm:t>
    </dgm:pt>
    <dgm:pt modelId="{4D1D3059-C661-4C81-9D7C-593794FA6FA3}" type="sibTrans" cxnId="{87716404-5575-427F-82F0-64FD32F37D05}">
      <dgm:prSet custT="1"/>
      <dgm:spPr/>
      <dgm:t>
        <a:bodyPr/>
        <a:lstStyle/>
        <a:p>
          <a:endParaRPr lang="pt-BR" sz="2200"/>
        </a:p>
      </dgm:t>
    </dgm:pt>
    <dgm:pt modelId="{A3096CFE-1098-4214-A51F-F4273E3F4678}">
      <dgm:prSet phldrT="[Texto]" custT="1"/>
      <dgm:spPr/>
      <dgm:t>
        <a:bodyPr/>
        <a:lstStyle/>
        <a:p>
          <a:r>
            <a:rPr lang="pt-BR" sz="2200" dirty="0" smtClean="0"/>
            <a:t>Após 31 de dezembro de 2017</a:t>
          </a:r>
          <a:endParaRPr lang="pt-BR" sz="2200" dirty="0"/>
        </a:p>
      </dgm:t>
    </dgm:pt>
    <dgm:pt modelId="{68AE702B-0BE0-49F7-9CA7-1EB70D9FFDA1}" type="parTrans" cxnId="{80A1199F-D405-4B59-B59A-C82CC4429D33}">
      <dgm:prSet/>
      <dgm:spPr/>
      <dgm:t>
        <a:bodyPr/>
        <a:lstStyle/>
        <a:p>
          <a:endParaRPr lang="pt-BR" sz="2200"/>
        </a:p>
      </dgm:t>
    </dgm:pt>
    <dgm:pt modelId="{7CE49CD9-F398-4E6C-9A29-AEBD3F4E1B36}" type="sibTrans" cxnId="{80A1199F-D405-4B59-B59A-C82CC4429D33}">
      <dgm:prSet/>
      <dgm:spPr/>
      <dgm:t>
        <a:bodyPr/>
        <a:lstStyle/>
        <a:p>
          <a:endParaRPr lang="pt-BR" sz="2200"/>
        </a:p>
      </dgm:t>
    </dgm:pt>
    <dgm:pt modelId="{A7EE5F8F-2A3B-41B2-A733-11E3A1E349F8}" type="pres">
      <dgm:prSet presAssocID="{2B979850-2C70-4D13-8804-205920549C9A}" presName="Name0" presStyleCnt="0">
        <dgm:presLayoutVars>
          <dgm:dir/>
          <dgm:resizeHandles val="exact"/>
        </dgm:presLayoutVars>
      </dgm:prSet>
      <dgm:spPr/>
    </dgm:pt>
    <dgm:pt modelId="{000891F4-0483-452B-B331-6D1A60901076}" type="pres">
      <dgm:prSet presAssocID="{F622317D-FA36-42C9-9A94-957F069E6B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526E6B-AAB2-4861-A544-889389A344E8}" type="pres">
      <dgm:prSet presAssocID="{A0FE4A5B-4B03-4629-9E91-0DCE973FAF25}" presName="sibTrans" presStyleLbl="sibTrans2D1" presStyleIdx="0" presStyleCnt="2"/>
      <dgm:spPr/>
      <dgm:t>
        <a:bodyPr/>
        <a:lstStyle/>
        <a:p>
          <a:endParaRPr lang="pt-BR"/>
        </a:p>
      </dgm:t>
    </dgm:pt>
    <dgm:pt modelId="{25620410-D8CD-4358-9A16-DC5074B4234F}" type="pres">
      <dgm:prSet presAssocID="{A0FE4A5B-4B03-4629-9E91-0DCE973FAF25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98E9A29-F56B-4267-A205-7ABAA21BC81E}" type="pres">
      <dgm:prSet presAssocID="{B70EDB4C-3647-4EB7-A940-07F28E1633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6F7A8-9573-4747-BFB3-5837B09A429E}" type="pres">
      <dgm:prSet presAssocID="{4D1D3059-C661-4C81-9D7C-593794FA6FA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A208258E-03F1-4DBB-9444-B3C9CACAFC5D}" type="pres">
      <dgm:prSet presAssocID="{4D1D3059-C661-4C81-9D7C-593794FA6FA3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234A767A-4F87-401C-A5E8-AA612FA88524}" type="pres">
      <dgm:prSet presAssocID="{A3096CFE-1098-4214-A51F-F4273E3F46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07BC2B-1CF5-49B8-BB44-FA84ABE80ED5}" type="presOf" srcId="{A3096CFE-1098-4214-A51F-F4273E3F4678}" destId="{234A767A-4F87-401C-A5E8-AA612FA88524}" srcOrd="0" destOrd="0" presId="urn:microsoft.com/office/officeart/2005/8/layout/process1"/>
    <dgm:cxn modelId="{E4F1DEEC-252F-4C9A-ACED-7786F8E1E63B}" type="presOf" srcId="{B70EDB4C-3647-4EB7-A940-07F28E163372}" destId="{B98E9A29-F56B-4267-A205-7ABAA21BC81E}" srcOrd="0" destOrd="0" presId="urn:microsoft.com/office/officeart/2005/8/layout/process1"/>
    <dgm:cxn modelId="{B390B875-D3A2-4272-9628-1D627C04A532}" type="presOf" srcId="{4D1D3059-C661-4C81-9D7C-593794FA6FA3}" destId="{A208258E-03F1-4DBB-9444-B3C9CACAFC5D}" srcOrd="1" destOrd="0" presId="urn:microsoft.com/office/officeart/2005/8/layout/process1"/>
    <dgm:cxn modelId="{1F40E0F2-0A5E-4952-B3A7-AC32E02A8045}" srcId="{2B979850-2C70-4D13-8804-205920549C9A}" destId="{F622317D-FA36-42C9-9A94-957F069E6B45}" srcOrd="0" destOrd="0" parTransId="{78360B57-DFFD-47F4-9B5A-3F0447C8D567}" sibTransId="{A0FE4A5B-4B03-4629-9E91-0DCE973FAF25}"/>
    <dgm:cxn modelId="{03323A8A-B0B7-4673-A862-4ACB62E0BB01}" type="presOf" srcId="{4D1D3059-C661-4C81-9D7C-593794FA6FA3}" destId="{FCF6F7A8-9573-4747-BFB3-5837B09A429E}" srcOrd="0" destOrd="0" presId="urn:microsoft.com/office/officeart/2005/8/layout/process1"/>
    <dgm:cxn modelId="{915E28A0-BCBB-428D-A6C1-ED33B666AC72}" type="presOf" srcId="{A0FE4A5B-4B03-4629-9E91-0DCE973FAF25}" destId="{25620410-D8CD-4358-9A16-DC5074B4234F}" srcOrd="1" destOrd="0" presId="urn:microsoft.com/office/officeart/2005/8/layout/process1"/>
    <dgm:cxn modelId="{794AF74C-BDC5-4846-80B5-43F63AE54F58}" type="presOf" srcId="{A0FE4A5B-4B03-4629-9E91-0DCE973FAF25}" destId="{72526E6B-AAB2-4861-A544-889389A344E8}" srcOrd="0" destOrd="0" presId="urn:microsoft.com/office/officeart/2005/8/layout/process1"/>
    <dgm:cxn modelId="{80A1199F-D405-4B59-B59A-C82CC4429D33}" srcId="{2B979850-2C70-4D13-8804-205920549C9A}" destId="{A3096CFE-1098-4214-A51F-F4273E3F4678}" srcOrd="2" destOrd="0" parTransId="{68AE702B-0BE0-49F7-9CA7-1EB70D9FFDA1}" sibTransId="{7CE49CD9-F398-4E6C-9A29-AEBD3F4E1B36}"/>
    <dgm:cxn modelId="{CC1718C9-D770-4FB7-91F2-D6BC61A691A8}" type="presOf" srcId="{2B979850-2C70-4D13-8804-205920549C9A}" destId="{A7EE5F8F-2A3B-41B2-A733-11E3A1E349F8}" srcOrd="0" destOrd="0" presId="urn:microsoft.com/office/officeart/2005/8/layout/process1"/>
    <dgm:cxn modelId="{87716404-5575-427F-82F0-64FD32F37D05}" srcId="{2B979850-2C70-4D13-8804-205920549C9A}" destId="{B70EDB4C-3647-4EB7-A940-07F28E163372}" srcOrd="1" destOrd="0" parTransId="{DF9FB7AD-BCF1-44EE-8FF7-451A7F9369A2}" sibTransId="{4D1D3059-C661-4C81-9D7C-593794FA6FA3}"/>
    <dgm:cxn modelId="{D810CD06-5727-4631-BBB3-68E0B82E8856}" type="presOf" srcId="{F622317D-FA36-42C9-9A94-957F069E6B45}" destId="{000891F4-0483-452B-B331-6D1A60901076}" srcOrd="0" destOrd="0" presId="urn:microsoft.com/office/officeart/2005/8/layout/process1"/>
    <dgm:cxn modelId="{9E6E6D4C-7258-444B-9668-2DD3233BB830}" type="presParOf" srcId="{A7EE5F8F-2A3B-41B2-A733-11E3A1E349F8}" destId="{000891F4-0483-452B-B331-6D1A60901076}" srcOrd="0" destOrd="0" presId="urn:microsoft.com/office/officeart/2005/8/layout/process1"/>
    <dgm:cxn modelId="{A121E8BE-FCA3-4D98-9699-A6FB6888B8E6}" type="presParOf" srcId="{A7EE5F8F-2A3B-41B2-A733-11E3A1E349F8}" destId="{72526E6B-AAB2-4861-A544-889389A344E8}" srcOrd="1" destOrd="0" presId="urn:microsoft.com/office/officeart/2005/8/layout/process1"/>
    <dgm:cxn modelId="{EABE89CD-6ED6-4810-B41E-2FF80FBB3FF9}" type="presParOf" srcId="{72526E6B-AAB2-4861-A544-889389A344E8}" destId="{25620410-D8CD-4358-9A16-DC5074B4234F}" srcOrd="0" destOrd="0" presId="urn:microsoft.com/office/officeart/2005/8/layout/process1"/>
    <dgm:cxn modelId="{81DACF0C-6407-4C4D-BADC-A5905F81B8C7}" type="presParOf" srcId="{A7EE5F8F-2A3B-41B2-A733-11E3A1E349F8}" destId="{B98E9A29-F56B-4267-A205-7ABAA21BC81E}" srcOrd="2" destOrd="0" presId="urn:microsoft.com/office/officeart/2005/8/layout/process1"/>
    <dgm:cxn modelId="{CDA2F9ED-5011-41E8-A8FA-8DDBE457D259}" type="presParOf" srcId="{A7EE5F8F-2A3B-41B2-A733-11E3A1E349F8}" destId="{FCF6F7A8-9573-4747-BFB3-5837B09A429E}" srcOrd="3" destOrd="0" presId="urn:microsoft.com/office/officeart/2005/8/layout/process1"/>
    <dgm:cxn modelId="{844121A8-C2EB-4FEA-85BD-65AC96C0000B}" type="presParOf" srcId="{FCF6F7A8-9573-4747-BFB3-5837B09A429E}" destId="{A208258E-03F1-4DBB-9444-B3C9CACAFC5D}" srcOrd="0" destOrd="0" presId="urn:microsoft.com/office/officeart/2005/8/layout/process1"/>
    <dgm:cxn modelId="{8E9C9A4E-3C41-4304-A38E-35F0D0207422}" type="presParOf" srcId="{A7EE5F8F-2A3B-41B2-A733-11E3A1E349F8}" destId="{234A767A-4F87-401C-A5E8-AA612FA885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891F4-0483-452B-B331-6D1A60901076}">
      <dsp:nvSpPr>
        <dsp:cNvPr id="0" name=""/>
        <dsp:cNvSpPr/>
      </dsp:nvSpPr>
      <dsp:spPr>
        <a:xfrm>
          <a:off x="7143" y="530929"/>
          <a:ext cx="2135187" cy="152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 partir do exercício financeiro de 2014</a:t>
          </a:r>
          <a:endParaRPr lang="pt-BR" sz="2200" kern="1200" dirty="0"/>
        </a:p>
      </dsp:txBody>
      <dsp:txXfrm>
        <a:off x="51701" y="575487"/>
        <a:ext cx="2046071" cy="1432205"/>
      </dsp:txXfrm>
    </dsp:sp>
    <dsp:sp modelId="{72526E6B-AAB2-4861-A544-889389A344E8}">
      <dsp:nvSpPr>
        <dsp:cNvPr id="0" name=""/>
        <dsp:cNvSpPr/>
      </dsp:nvSpPr>
      <dsp:spPr>
        <a:xfrm>
          <a:off x="2355850" y="102682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355850" y="1132731"/>
        <a:ext cx="316861" cy="317716"/>
      </dsp:txXfrm>
    </dsp:sp>
    <dsp:sp modelId="{B98E9A29-F56B-4267-A205-7ABAA21BC81E}">
      <dsp:nvSpPr>
        <dsp:cNvPr id="0" name=""/>
        <dsp:cNvSpPr/>
      </dsp:nvSpPr>
      <dsp:spPr>
        <a:xfrm>
          <a:off x="2996406" y="530929"/>
          <a:ext cx="2135187" cy="152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Após 31 de dezembro de 2015</a:t>
          </a:r>
          <a:endParaRPr lang="pt-BR" sz="2200" kern="1200" dirty="0"/>
        </a:p>
      </dsp:txBody>
      <dsp:txXfrm>
        <a:off x="3040964" y="575487"/>
        <a:ext cx="2046071" cy="1432205"/>
      </dsp:txXfrm>
    </dsp:sp>
    <dsp:sp modelId="{FCF6F7A8-9573-4747-BFB3-5837B09A429E}">
      <dsp:nvSpPr>
        <dsp:cNvPr id="0" name=""/>
        <dsp:cNvSpPr/>
      </dsp:nvSpPr>
      <dsp:spPr>
        <a:xfrm>
          <a:off x="5345112" y="102682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5345112" y="1132731"/>
        <a:ext cx="316861" cy="317716"/>
      </dsp:txXfrm>
    </dsp:sp>
    <dsp:sp modelId="{234A767A-4F87-401C-A5E8-AA612FA88524}">
      <dsp:nvSpPr>
        <dsp:cNvPr id="0" name=""/>
        <dsp:cNvSpPr/>
      </dsp:nvSpPr>
      <dsp:spPr>
        <a:xfrm>
          <a:off x="5985668" y="530929"/>
          <a:ext cx="2135187" cy="152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Após 31 de dezembro de 2017</a:t>
          </a:r>
          <a:endParaRPr lang="pt-BR" sz="2200" kern="1200" dirty="0"/>
        </a:p>
      </dsp:txBody>
      <dsp:txXfrm>
        <a:off x="6030226" y="575487"/>
        <a:ext cx="2046071" cy="143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10262604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PROPOSIÇÃO DE </a:t>
            </a:r>
            <a:r>
              <a:rPr lang="pt-BR" b="1" dirty="0" smtClean="0"/>
              <a:t>VARIÁVEIS PARA </a:t>
            </a:r>
            <a:r>
              <a:rPr lang="pt-BR" b="1" dirty="0"/>
              <a:t>ANÁLISE DE PLANOS MUNICIPAIS DE SANEAMENTO NAS UGRHIS PARAÍBA DO SUL E SOROCABA-MÉDIO TIETÊ, ESTADO DE SÃO PAULO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748666"/>
            <a:ext cx="9144000" cy="1655762"/>
          </a:xfrm>
        </p:spPr>
        <p:txBody>
          <a:bodyPr/>
          <a:lstStyle/>
          <a:p>
            <a:pPr algn="l"/>
            <a:r>
              <a:rPr lang="pt-BR" b="1" dirty="0" smtClean="0"/>
              <a:t>Autores: Katia </a:t>
            </a:r>
            <a:r>
              <a:rPr lang="pt-BR" b="1" dirty="0" err="1" smtClean="0"/>
              <a:t>Sakihama</a:t>
            </a:r>
            <a:r>
              <a:rPr lang="pt-BR" b="1" dirty="0" smtClean="0"/>
              <a:t> Ventura, Cristiane de Farias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53859"/>
              </p:ext>
            </p:extLst>
          </p:nvPr>
        </p:nvGraphicFramePr>
        <p:xfrm>
          <a:off x="330200" y="4158273"/>
          <a:ext cx="11658603" cy="2525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883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  <a:gridCol w="518886"/>
              </a:tblGrid>
              <a:tr h="48397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Município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Dados Gerais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SAA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SES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SRS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SAP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9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I01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I02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...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I15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I16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I17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...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I38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I39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I40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...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I48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I49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I50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...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I60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I61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I62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...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I69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3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3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3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...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39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0200" y="3443146"/>
            <a:ext cx="116586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alt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Exemplo de resultados a serem gerados pelo estudo em uma planilha eletrônica para análise do “Diagnóstico” dos planos de saneamento.</a:t>
            </a:r>
            <a:endParaRPr kumimoji="0" lang="pt-BR" altLang="pt-B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24513" y="1526447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3.4. Planilha de Variáveis</a:t>
            </a:r>
            <a:endParaRPr lang="pt-BR" sz="3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24513" y="2286638"/>
            <a:ext cx="1043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Para cada </a:t>
            </a:r>
            <a:r>
              <a:rPr lang="pt-BR" sz="2400" dirty="0">
                <a:latin typeface="Calibri Light" panose="020F0302020204030204" pitchFamily="34" charset="0"/>
              </a:rPr>
              <a:t>um dos cinco requisitos foi criada uma planilha eletrônica com os 20 municípios </a:t>
            </a:r>
            <a:r>
              <a:rPr lang="pt-BR" sz="2400" dirty="0" smtClean="0">
                <a:latin typeface="Calibri Light" panose="020F0302020204030204" pitchFamily="34" charset="0"/>
              </a:rPr>
              <a:t>e </a:t>
            </a:r>
            <a:r>
              <a:rPr lang="pt-BR" sz="2400" dirty="0">
                <a:latin typeface="Calibri Light" panose="020F0302020204030204" pitchFamily="34" charset="0"/>
              </a:rPr>
              <a:t>os itens caracterizadores (dispostos em coluna</a:t>
            </a:r>
            <a:r>
              <a:rPr lang="pt-BR" sz="2400" dirty="0" smtClean="0">
                <a:latin typeface="Calibri Light" panose="020F0302020204030204" pitchFamily="34" charset="0"/>
              </a:rPr>
              <a:t>).</a:t>
            </a:r>
            <a:endParaRPr lang="pt-BR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5730"/>
              </p:ext>
            </p:extLst>
          </p:nvPr>
        </p:nvGraphicFramePr>
        <p:xfrm>
          <a:off x="437882" y="31451"/>
          <a:ext cx="11655380" cy="65069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1081825"/>
                <a:gridCol w="10573555"/>
              </a:tblGrid>
              <a:tr h="463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Conjunto de informações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Variáveis de </a:t>
                      </a:r>
                      <a:r>
                        <a:rPr lang="pt-BR" sz="1500" dirty="0" smtClean="0">
                          <a:effectLst/>
                        </a:rPr>
                        <a:t>análise do Diagnóstico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</a:tr>
              <a:tr h="942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Dados Gerais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Caracterização do município, mortalidade infantil, doenças relacionadas à água, IDH, indicadores de mortalidade, natalidade e fecundidade; descrição dos setores (indústria, agropecuária, construção, comércio e serviços), renda por extrato da população; políticas do setor; regulação; custos: indicadores operacionais, econômico-financeiros, administrativos e de qualidade dos serviços prestados.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</a:tr>
              <a:tr h="121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SAA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Descrição das etapas do sistema; percentual de atendimento urbano e rural (acesso ao serviço); estado de conservação das unidades, cadastro técnico dos componentes do sistema; controle de perdas e vazões; emergências e contingências - interrupção da captação, interrupção do tratamento, falta d’água; captação - qualidade da água bruta captada; tratamento; distribuição e volumes de consumo por setor, panorama das ligações prediais; consumo per capita e volume consumido por faixa, incluindo consumidores especiais; estrutura de tarifação e índice de inadimplência; mapa do sistema e do município.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</a:tr>
              <a:tr h="1010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SES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Descrição das unidades e capacidade instalada das unidades; percentual de atendimento urbano e rural (acesso ao serviço), de esgoto captado e tratado; estado de conservação das unidades, cadastro técnico dos componentes do sistema, manutenção dos dispositivos; coleta - interferência com o sistema de águas pluviais; eficiência do tratamento, panorama das ligações prediais; indicação das áreas de risco de contaminação, fontes de poluição pontual, dados dos corpos receptores.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</a:tr>
              <a:tr h="1182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SAP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Descrição das unidades de macrodrenagem e microdrenagem, com georreferenciamento, croqui dos principais lançamentos; manutenção - estado de conservação das unidades, cadastro técnico dos componentes do sistema, manutenção e limpeza da drenagem natural e artificial; pontos com problemas de enchentes, alagamentos, inundações e enxurradas (frequência e locais de ocorrência); acesso ao serviço; previsão de estudos com vazões em regiões críticas; obrigatoriedade da microdrenagem para implantação de loteamentos e ruas.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</a:tr>
              <a:tr h="591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Descrição do sistema de resíduos sólidos por tipo de material; acesso ao serviço; local de disposição dos resíduos sólidos; passivos ambientais relacionados aos resíduos sólidos, ocorrência de descarte irregular; identificação dos geradores sujeitos ao plano de gerenciamento específico ou a sistema de logística reversa; produção per capita; soluções especiais para região rural e existência de consórcio regional ou intermunicipal.</a:t>
                      </a:r>
                      <a:endParaRPr lang="pt-B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04" marR="50904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04" marR="50904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904" marR="50904" marT="0" marB="0" anchor="ctr"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-48849" y="2614053"/>
            <a:ext cx="556687" cy="2677979"/>
          </a:xfrm>
          <a:prstGeom prst="rect">
            <a:avLst/>
          </a:prstGeom>
        </p:spPr>
        <p:txBody>
          <a:bodyPr vert="vert270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700" b="1" dirty="0" smtClean="0"/>
              <a:t>4.1 DIAGNÓSTICO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134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4513" y="1416815"/>
            <a:ext cx="6906687" cy="5085584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>Variáveis de análise: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SAA: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 smtClean="0"/>
              <a:t>Cobertura </a:t>
            </a:r>
            <a:r>
              <a:rPr lang="pt-BR" sz="2400" dirty="0"/>
              <a:t>do Serviço de Abastecimento de </a:t>
            </a:r>
            <a:r>
              <a:rPr lang="pt-BR" sz="2400" dirty="0" smtClean="0"/>
              <a:t>Água;</a:t>
            </a:r>
            <a:br>
              <a:rPr lang="pt-BR" sz="2400" dirty="0" smtClean="0"/>
            </a:br>
            <a:r>
              <a:rPr lang="pt-BR" sz="2400" dirty="0" smtClean="0"/>
              <a:t>Perdas </a:t>
            </a:r>
            <a:r>
              <a:rPr lang="pt-BR" sz="2400" dirty="0"/>
              <a:t>no SAA;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SES:</a:t>
            </a:r>
            <a:br>
              <a:rPr lang="pt-BR" sz="2400" b="1" dirty="0" smtClean="0"/>
            </a:br>
            <a:r>
              <a:rPr lang="pt-BR" sz="2400" dirty="0" smtClean="0"/>
              <a:t>Cobertura </a:t>
            </a:r>
            <a:r>
              <a:rPr lang="pt-BR" sz="2400" dirty="0"/>
              <a:t>do Serviço de coleta de </a:t>
            </a:r>
            <a:r>
              <a:rPr lang="pt-BR" sz="2400" dirty="0" smtClean="0"/>
              <a:t>Esgoto;</a:t>
            </a:r>
            <a:br>
              <a:rPr lang="pt-BR" sz="2400" dirty="0" smtClean="0"/>
            </a:br>
            <a:r>
              <a:rPr lang="pt-BR" sz="2400" dirty="0" smtClean="0"/>
              <a:t>Tratamento </a:t>
            </a:r>
            <a:r>
              <a:rPr lang="pt-BR" sz="2400" dirty="0"/>
              <a:t>do esgoto;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SAP:</a:t>
            </a:r>
            <a:br>
              <a:rPr lang="pt-BR" sz="2400" b="1" dirty="0" smtClean="0"/>
            </a:br>
            <a:r>
              <a:rPr lang="pt-BR" sz="2400" dirty="0" smtClean="0"/>
              <a:t>Avaliação </a:t>
            </a:r>
            <a:r>
              <a:rPr lang="pt-BR" sz="2400" dirty="0"/>
              <a:t>da macro e </a:t>
            </a:r>
            <a:r>
              <a:rPr lang="pt-BR" sz="2400" dirty="0" smtClean="0"/>
              <a:t>microdrenagem;</a:t>
            </a:r>
            <a:br>
              <a:rPr lang="pt-BR" sz="2400" dirty="0" smtClean="0"/>
            </a:br>
            <a:r>
              <a:rPr lang="pt-BR" sz="2400" dirty="0" smtClean="0"/>
              <a:t>Número </a:t>
            </a:r>
            <a:r>
              <a:rPr lang="pt-BR" sz="2400" dirty="0"/>
              <a:t>de inundações, enchentes e alagamentos;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SRS: </a:t>
            </a:r>
            <a:br>
              <a:rPr lang="pt-BR" sz="2400" b="1" dirty="0" smtClean="0"/>
            </a:br>
            <a:r>
              <a:rPr lang="pt-BR" sz="2400" dirty="0" smtClean="0"/>
              <a:t>Cobertura </a:t>
            </a:r>
            <a:r>
              <a:rPr lang="pt-BR" sz="2400" dirty="0"/>
              <a:t>do Serviço de Coleta </a:t>
            </a:r>
            <a:r>
              <a:rPr lang="pt-BR" sz="2400" dirty="0" smtClean="0"/>
              <a:t>Regular;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dirty="0" smtClean="0"/>
              <a:t>Disposição </a:t>
            </a:r>
            <a:r>
              <a:rPr lang="pt-BR" sz="2400" dirty="0"/>
              <a:t>final dos </a:t>
            </a:r>
            <a:r>
              <a:rPr lang="pt-BR" sz="2400" dirty="0" smtClean="0"/>
              <a:t>resíduos;</a:t>
            </a:r>
            <a:br>
              <a:rPr lang="pt-BR" sz="2400" dirty="0" smtClean="0"/>
            </a:br>
            <a:r>
              <a:rPr lang="pt-BR" sz="2400" dirty="0" smtClean="0"/>
              <a:t>Coleta </a:t>
            </a:r>
            <a:r>
              <a:rPr lang="pt-BR" sz="2400" dirty="0"/>
              <a:t>Seletiva e Reaproveitamento de Resíduos.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41802" y="1739900"/>
            <a:ext cx="556687" cy="4686299"/>
          </a:xfrm>
          <a:prstGeom prst="rect">
            <a:avLst/>
          </a:prstGeom>
        </p:spPr>
        <p:txBody>
          <a:bodyPr vert="vert270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700" b="1" dirty="0" smtClean="0"/>
              <a:t>4.2. OBJETIVOS E INDICADORES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26306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24513" y="2086916"/>
            <a:ext cx="10140715" cy="4800599"/>
          </a:xfrm>
        </p:spPr>
        <p:txBody>
          <a:bodyPr anchor="t" anchorCtr="0">
            <a:normAutofit/>
          </a:bodyPr>
          <a:lstStyle/>
          <a:p>
            <a:r>
              <a:rPr lang="pt-BR" sz="2400" dirty="0" smtClean="0"/>
              <a:t>Existência </a:t>
            </a:r>
            <a:r>
              <a:rPr lang="pt-BR" sz="2400" dirty="0"/>
              <a:t>de ações de curto, médio e longo </a:t>
            </a:r>
            <a:r>
              <a:rPr lang="pt-BR" sz="2400" dirty="0" smtClean="0"/>
              <a:t>prazo;</a:t>
            </a:r>
            <a:br>
              <a:rPr lang="pt-BR" sz="2400" dirty="0" smtClean="0"/>
            </a:br>
            <a:r>
              <a:rPr lang="pt-BR" sz="2400" b="1" dirty="0"/>
              <a:t>Estudo de viabilidade financeira</a:t>
            </a:r>
            <a:r>
              <a:rPr lang="pt-BR" sz="2400" b="1" dirty="0" smtClean="0"/>
              <a:t>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Objetividade em função das metas estabelecidas</a:t>
            </a:r>
            <a:r>
              <a:rPr lang="pt-BR" sz="2400" dirty="0" smtClean="0"/>
              <a:t>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Análise da demanda futura</a:t>
            </a:r>
            <a:r>
              <a:rPr lang="pt-BR" sz="2400" b="1" dirty="0" smtClean="0"/>
              <a:t>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Estabelecimento de soluções para as áreas isoladas/rurais</a:t>
            </a:r>
            <a:r>
              <a:rPr lang="pt-BR" sz="2400" dirty="0" smtClean="0"/>
              <a:t>;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Análise de todas as diferentes unidades do sistema;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Criação de espaço para participação da sociedade; </a:t>
            </a:r>
            <a:br>
              <a:rPr lang="pt-BR" sz="2400" dirty="0"/>
            </a:br>
            <a:r>
              <a:rPr lang="pt-BR" sz="2400" b="1" dirty="0"/>
              <a:t>Integração entre os quatro componentes do sistema; 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Priorização de ações em função da disponibilidade financeira;</a:t>
            </a:r>
            <a:br>
              <a:rPr lang="pt-BR" sz="2400" dirty="0"/>
            </a:br>
            <a:r>
              <a:rPr lang="pt-BR" sz="2400" b="1" dirty="0"/>
              <a:t>Implementação de sistema de gestão e regulação.</a:t>
            </a: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41802" y="1524000"/>
            <a:ext cx="556687" cy="5207000"/>
          </a:xfrm>
          <a:prstGeom prst="rect">
            <a:avLst/>
          </a:prstGeom>
        </p:spPr>
        <p:txBody>
          <a:bodyPr vert="vert270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700" b="1" dirty="0" smtClean="0"/>
              <a:t>4.3. PROGRAMAS, PROJETOS E AÇÕES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3691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41802" y="1524000"/>
            <a:ext cx="556687" cy="5207000"/>
          </a:xfrm>
          <a:prstGeom prst="rect">
            <a:avLst/>
          </a:prstGeom>
        </p:spPr>
        <p:txBody>
          <a:bodyPr vert="vert270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200" b="1" dirty="0" smtClean="0"/>
              <a:t>4.3. AÇÕES DE EMERGÊNCIA E CONTINGÊNCIA</a:t>
            </a:r>
            <a:endParaRPr lang="pt-BR" sz="2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57299" y="1792227"/>
            <a:ext cx="10784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+mj-lt"/>
              </a:rPr>
              <a:t>SAA</a:t>
            </a:r>
          </a:p>
          <a:p>
            <a:pPr algn="just"/>
            <a:r>
              <a:rPr lang="pt-BR" sz="2400" dirty="0" smtClean="0">
                <a:latin typeface="+mj-lt"/>
              </a:rPr>
              <a:t>Falta </a:t>
            </a:r>
            <a:r>
              <a:rPr lang="pt-BR" sz="2400" dirty="0">
                <a:latin typeface="+mj-lt"/>
              </a:rPr>
              <a:t>d'água </a:t>
            </a:r>
            <a:r>
              <a:rPr lang="pt-BR" sz="2400" dirty="0" smtClean="0">
                <a:latin typeface="+mj-lt"/>
              </a:rPr>
              <a:t>parcial, falta d'água </a:t>
            </a:r>
            <a:r>
              <a:rPr lang="pt-BR" sz="2400" dirty="0">
                <a:latin typeface="+mj-lt"/>
              </a:rPr>
              <a:t>generalizada; </a:t>
            </a:r>
            <a:endParaRPr lang="pt-BR" sz="2400" dirty="0" smtClean="0">
              <a:latin typeface="+mj-lt"/>
            </a:endParaRPr>
          </a:p>
          <a:p>
            <a:pPr algn="just"/>
            <a:r>
              <a:rPr lang="pt-BR" sz="2400" b="1" dirty="0" smtClean="0">
                <a:latin typeface="+mj-lt"/>
              </a:rPr>
              <a:t>SEE</a:t>
            </a:r>
          </a:p>
          <a:p>
            <a:pPr algn="just"/>
            <a:r>
              <a:rPr lang="pt-BR" sz="2400" dirty="0" smtClean="0">
                <a:latin typeface="+mj-lt"/>
              </a:rPr>
              <a:t>Paralização </a:t>
            </a:r>
            <a:r>
              <a:rPr lang="pt-BR" sz="2400" dirty="0">
                <a:latin typeface="+mj-lt"/>
              </a:rPr>
              <a:t>da ETE, e</a:t>
            </a:r>
            <a:r>
              <a:rPr lang="pt-BR" sz="2400" dirty="0" smtClean="0">
                <a:latin typeface="+mj-lt"/>
              </a:rPr>
              <a:t>xtravasamento </a:t>
            </a:r>
            <a:r>
              <a:rPr lang="pt-BR" sz="2400" dirty="0">
                <a:latin typeface="+mj-lt"/>
              </a:rPr>
              <a:t>de esgoto nas </a:t>
            </a:r>
            <a:r>
              <a:rPr lang="pt-BR" sz="2400" dirty="0" smtClean="0">
                <a:latin typeface="+mj-lt"/>
              </a:rPr>
              <a:t>estações elevatórias</a:t>
            </a:r>
            <a:r>
              <a:rPr lang="pt-BR" sz="2400" dirty="0">
                <a:latin typeface="+mj-lt"/>
              </a:rPr>
              <a:t>, </a:t>
            </a:r>
            <a:r>
              <a:rPr lang="pt-BR" sz="2400" dirty="0" smtClean="0">
                <a:latin typeface="+mj-lt"/>
              </a:rPr>
              <a:t>rompimento </a:t>
            </a:r>
            <a:r>
              <a:rPr lang="pt-BR" sz="2400" dirty="0">
                <a:latin typeface="+mj-lt"/>
              </a:rPr>
              <a:t>de linhas de recalque, </a:t>
            </a:r>
            <a:r>
              <a:rPr lang="pt-BR" sz="2400" dirty="0" smtClean="0">
                <a:latin typeface="+mj-lt"/>
              </a:rPr>
              <a:t>coletores </a:t>
            </a:r>
            <a:r>
              <a:rPr lang="pt-BR" sz="2400" dirty="0">
                <a:latin typeface="+mj-lt"/>
              </a:rPr>
              <a:t>tronco, interceptores e emissários, </a:t>
            </a:r>
            <a:r>
              <a:rPr lang="pt-BR" sz="2400" dirty="0" smtClean="0">
                <a:latin typeface="+mj-lt"/>
              </a:rPr>
              <a:t>ocorrência </a:t>
            </a:r>
            <a:r>
              <a:rPr lang="pt-BR" sz="2400" dirty="0">
                <a:latin typeface="+mj-lt"/>
              </a:rPr>
              <a:t>de retorno de esgotos em </a:t>
            </a:r>
            <a:r>
              <a:rPr lang="pt-BR" sz="2400" dirty="0" smtClean="0">
                <a:latin typeface="+mj-lt"/>
              </a:rPr>
              <a:t>imóveis</a:t>
            </a:r>
            <a:r>
              <a:rPr lang="pt-BR" sz="2400" dirty="0">
                <a:latin typeface="+mj-lt"/>
              </a:rPr>
              <a:t>;</a:t>
            </a:r>
            <a:endParaRPr lang="pt-BR" sz="2400" dirty="0" smtClean="0">
              <a:latin typeface="+mj-lt"/>
            </a:endParaRPr>
          </a:p>
          <a:p>
            <a:pPr algn="just"/>
            <a:r>
              <a:rPr lang="pt-BR" sz="2400" b="1" dirty="0" smtClean="0">
                <a:latin typeface="+mj-lt"/>
              </a:rPr>
              <a:t>SAP</a:t>
            </a:r>
          </a:p>
          <a:p>
            <a:pPr algn="just"/>
            <a:r>
              <a:rPr lang="pt-BR" sz="2400" dirty="0" smtClean="0">
                <a:latin typeface="+mj-lt"/>
              </a:rPr>
              <a:t>Alagamento localizado</a:t>
            </a:r>
            <a:r>
              <a:rPr lang="pt-BR" sz="2400" dirty="0">
                <a:latin typeface="+mj-lt"/>
              </a:rPr>
              <a:t>, </a:t>
            </a:r>
            <a:r>
              <a:rPr lang="pt-BR" sz="2400" dirty="0" smtClean="0">
                <a:latin typeface="+mj-lt"/>
              </a:rPr>
              <a:t>inundação</a:t>
            </a:r>
            <a:r>
              <a:rPr lang="pt-BR" sz="2400" dirty="0">
                <a:latin typeface="+mj-lt"/>
              </a:rPr>
              <a:t>, </a:t>
            </a:r>
            <a:r>
              <a:rPr lang="pt-BR" sz="2400" dirty="0" smtClean="0">
                <a:latin typeface="+mj-lt"/>
              </a:rPr>
              <a:t>enchente</a:t>
            </a:r>
            <a:r>
              <a:rPr lang="pt-BR" sz="2400" dirty="0">
                <a:latin typeface="+mj-lt"/>
              </a:rPr>
              <a:t>; </a:t>
            </a:r>
            <a:endParaRPr lang="pt-BR" sz="2400" dirty="0" smtClean="0">
              <a:latin typeface="+mj-lt"/>
            </a:endParaRPr>
          </a:p>
          <a:p>
            <a:pPr algn="just"/>
            <a:r>
              <a:rPr lang="pt-BR" sz="2400" b="1" dirty="0" smtClean="0">
                <a:latin typeface="+mj-lt"/>
              </a:rPr>
              <a:t>SRS</a:t>
            </a:r>
          </a:p>
          <a:p>
            <a:pPr algn="just"/>
            <a:r>
              <a:rPr lang="pt-BR" sz="2400" dirty="0" smtClean="0">
                <a:latin typeface="+mj-lt"/>
              </a:rPr>
              <a:t>Paralização </a:t>
            </a:r>
            <a:r>
              <a:rPr lang="pt-BR" sz="2400" dirty="0">
                <a:latin typeface="+mj-lt"/>
              </a:rPr>
              <a:t>dos serviços de limpeza pública, </a:t>
            </a:r>
            <a:r>
              <a:rPr lang="pt-BR" sz="2400" dirty="0" smtClean="0">
                <a:latin typeface="+mj-lt"/>
              </a:rPr>
              <a:t>paralização </a:t>
            </a:r>
            <a:r>
              <a:rPr lang="pt-BR" sz="2400" dirty="0">
                <a:latin typeface="+mj-lt"/>
              </a:rPr>
              <a:t>nos serviços de coleta e disposição de resíduos domiciliares e inertes, </a:t>
            </a:r>
            <a:r>
              <a:rPr lang="pt-BR" sz="2400" dirty="0" smtClean="0">
                <a:latin typeface="+mj-lt"/>
              </a:rPr>
              <a:t>paralização </a:t>
            </a:r>
            <a:r>
              <a:rPr lang="pt-BR" sz="2400" dirty="0">
                <a:latin typeface="+mj-lt"/>
              </a:rPr>
              <a:t>nos serviços relacionados a </a:t>
            </a:r>
            <a:r>
              <a:rPr lang="pt-BR" sz="2400" dirty="0" smtClean="0">
                <a:latin typeface="+mj-lt"/>
              </a:rPr>
              <a:t>resíduos </a:t>
            </a:r>
            <a:r>
              <a:rPr lang="pt-BR" sz="2400" dirty="0">
                <a:latin typeface="+mj-lt"/>
              </a:rPr>
              <a:t>do </a:t>
            </a:r>
            <a:r>
              <a:rPr lang="pt-BR" sz="2400" dirty="0" smtClean="0">
                <a:latin typeface="+mj-lt"/>
              </a:rPr>
              <a:t>serviço </a:t>
            </a:r>
            <a:r>
              <a:rPr lang="pt-BR" sz="2400" dirty="0">
                <a:latin typeface="+mj-lt"/>
              </a:rPr>
              <a:t>de </a:t>
            </a:r>
            <a:r>
              <a:rPr lang="pt-BR" sz="2400" dirty="0" smtClean="0">
                <a:latin typeface="+mj-lt"/>
              </a:rPr>
              <a:t>saúde</a:t>
            </a:r>
            <a:r>
              <a:rPr lang="pt-BR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24513" y="175826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3.5. Critérios de avaliação</a:t>
            </a:r>
            <a:endParaRPr lang="pt-BR" sz="3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4513" y="2286638"/>
            <a:ext cx="1043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 Light" panose="020F0302020204030204" pitchFamily="34" charset="0"/>
              </a:rPr>
              <a:t>O estudo considerou três diferentes critérios, para os quais se estabelecerá uma pontuação binária.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Os </a:t>
            </a:r>
            <a:r>
              <a:rPr lang="pt-BR" sz="2400" dirty="0">
                <a:latin typeface="Calibri Light" panose="020F0302020204030204" pitchFamily="34" charset="0"/>
              </a:rPr>
              <a:t>critérios são: </a:t>
            </a:r>
            <a:endParaRPr lang="pt-BR" sz="2400" dirty="0" smtClean="0">
              <a:latin typeface="Calibri Light" panose="020F03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Calibri Light" panose="020F0302020204030204" pitchFamily="34" charset="0"/>
              </a:rPr>
              <a:t>Existência: </a:t>
            </a:r>
            <a:r>
              <a:rPr lang="pt-BR" sz="2400" dirty="0" smtClean="0">
                <a:latin typeface="Calibri Light" panose="020F0302020204030204" pitchFamily="34" charset="0"/>
              </a:rPr>
              <a:t>se </a:t>
            </a:r>
            <a:r>
              <a:rPr lang="pt-BR" sz="2400" dirty="0">
                <a:latin typeface="Calibri Light" panose="020F0302020204030204" pitchFamily="34" charset="0"/>
              </a:rPr>
              <a:t>a variável está ou não sendo contemplada no PMSB em questão; </a:t>
            </a:r>
            <a:endParaRPr lang="pt-BR" sz="2400" dirty="0" smtClean="0">
              <a:latin typeface="Calibri Light" panose="020F03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Calibri Light" panose="020F0302020204030204" pitchFamily="34" charset="0"/>
              </a:rPr>
              <a:t>Adequabilidade: </a:t>
            </a:r>
            <a:r>
              <a:rPr lang="pt-BR" sz="2400" dirty="0" smtClean="0">
                <a:latin typeface="Calibri Light" panose="020F0302020204030204" pitchFamily="34" charset="0"/>
              </a:rPr>
              <a:t>se </a:t>
            </a:r>
            <a:r>
              <a:rPr lang="pt-BR" sz="2400" dirty="0">
                <a:latin typeface="Calibri Light" panose="020F0302020204030204" pitchFamily="34" charset="0"/>
              </a:rPr>
              <a:t>a meta, programa ou diagnóstico está adequado às condições do município (tanto financeiras quanto de demanda futura, entre outros</a:t>
            </a:r>
            <a:r>
              <a:rPr lang="pt-BR" sz="2400" dirty="0" smtClean="0">
                <a:latin typeface="Calibri Light" panose="020F0302020204030204" pitchFamily="34" charset="0"/>
              </a:rPr>
              <a:t>);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Calibri Light" panose="020F0302020204030204" pitchFamily="34" charset="0"/>
              </a:rPr>
              <a:t>Suficiência: </a:t>
            </a:r>
            <a:r>
              <a:rPr lang="pt-BR" sz="2400" dirty="0" smtClean="0">
                <a:latin typeface="Calibri Light" panose="020F0302020204030204" pitchFamily="34" charset="0"/>
              </a:rPr>
              <a:t>observa-se o </a:t>
            </a:r>
            <a:r>
              <a:rPr lang="pt-BR" sz="2400" dirty="0">
                <a:latin typeface="Calibri Light" panose="020F0302020204030204" pitchFamily="34" charset="0"/>
              </a:rPr>
              <a:t>nível de detalhamento diante do que seria necessário para possibilitar uma aplicação futura.</a:t>
            </a:r>
          </a:p>
        </p:txBody>
      </p:sp>
    </p:spTree>
    <p:extLst>
      <p:ext uri="{BB962C8B-B14F-4D97-AF65-F5344CB8AC3E}">
        <p14:creationId xmlns:p14="http://schemas.microsoft.com/office/powerpoint/2010/main" val="33798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24513" y="175826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3.5. Aplicação </a:t>
            </a:r>
            <a:r>
              <a:rPr lang="pt-BR" sz="3000" b="1" dirty="0" smtClean="0"/>
              <a:t>dos Critérios</a:t>
            </a:r>
            <a:endParaRPr lang="pt-BR" sz="3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4513" y="2286638"/>
            <a:ext cx="47095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 Light" panose="020F0302020204030204" pitchFamily="34" charset="0"/>
              </a:rPr>
              <a:t>Programas, Projetos e Ações: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 Light" panose="020F0302020204030204" pitchFamily="34" charset="0"/>
              </a:rPr>
              <a:t>Existência: </a:t>
            </a:r>
            <a:r>
              <a:rPr lang="pt-BR" sz="2400" dirty="0">
                <a:latin typeface="Calibri Light" panose="020F0302020204030204" pitchFamily="34" charset="0"/>
              </a:rPr>
              <a:t>contemplar ou não a variável;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 Light" panose="020F0302020204030204" pitchFamily="34" charset="0"/>
              </a:rPr>
              <a:t>Adequabilidade: </a:t>
            </a:r>
            <a:r>
              <a:rPr lang="pt-BR" sz="2400" dirty="0">
                <a:latin typeface="Calibri Light" panose="020F0302020204030204" pitchFamily="34" charset="0"/>
              </a:rPr>
              <a:t>avaliação da proposta dada em função dos recursos financeiros disponíveis e a realidade do município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 Light" panose="020F0302020204030204" pitchFamily="34" charset="0"/>
              </a:rPr>
              <a:t>Suficiência: </a:t>
            </a:r>
            <a:r>
              <a:rPr lang="pt-BR" sz="2400" dirty="0">
                <a:latin typeface="Calibri Light" panose="020F0302020204030204" pitchFamily="34" charset="0"/>
              </a:rPr>
              <a:t>profundidade do detalhamento do programa, projeto ou ação.</a:t>
            </a:r>
            <a:endParaRPr lang="pt-BR" sz="2400" dirty="0">
              <a:latin typeface="Calibri Light" panose="020F03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34102" y="2286638"/>
            <a:ext cx="4434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 Light" panose="020F0302020204030204" pitchFamily="34" charset="0"/>
              </a:rPr>
              <a:t>Indicadores de desempenho: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 Light" panose="020F0302020204030204" pitchFamily="34" charset="0"/>
              </a:rPr>
              <a:t>Existência: </a:t>
            </a:r>
            <a:r>
              <a:rPr lang="pt-BR" sz="2400" dirty="0">
                <a:latin typeface="Calibri Light" panose="020F0302020204030204" pitchFamily="34" charset="0"/>
              </a:rPr>
              <a:t>contemplar ou não o indicador;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 Light" panose="020F0302020204030204" pitchFamily="34" charset="0"/>
              </a:rPr>
              <a:t>Adequabilidade: </a:t>
            </a:r>
            <a:r>
              <a:rPr lang="pt-BR" sz="2400" dirty="0">
                <a:latin typeface="Calibri Light" panose="020F0302020204030204" pitchFamily="34" charset="0"/>
              </a:rPr>
              <a:t>possibilidade de obtenção de dados no município para avaliar tal indicador;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 Light" panose="020F0302020204030204" pitchFamily="34" charset="0"/>
              </a:rPr>
              <a:t>Suficiência: </a:t>
            </a:r>
            <a:r>
              <a:rPr lang="pt-BR" sz="2400" dirty="0">
                <a:latin typeface="Calibri Light" panose="020F0302020204030204" pitchFamily="34" charset="0"/>
              </a:rPr>
              <a:t>grau de detalhamento das variáveis utilizadas para o cálculo numérico.</a:t>
            </a:r>
            <a:endParaRPr lang="pt-BR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24513" y="175826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/>
              <a:t>4</a:t>
            </a:r>
            <a:r>
              <a:rPr lang="pt-BR" sz="3000" b="1" dirty="0" smtClean="0"/>
              <a:t>. Conclusões</a:t>
            </a:r>
            <a:endParaRPr lang="pt-BR" sz="3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4513" y="2235838"/>
            <a:ext cx="10513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Comparando planos </a:t>
            </a:r>
            <a:r>
              <a:rPr lang="pt-BR" sz="2400" dirty="0">
                <a:latin typeface="Calibri Light" panose="020F0302020204030204" pitchFamily="34" charset="0"/>
              </a:rPr>
              <a:t>de mesma UGRHI, de diferentes </a:t>
            </a:r>
            <a:r>
              <a:rPr lang="pt-BR" sz="2400" dirty="0" err="1">
                <a:latin typeface="Calibri Light" panose="020F0302020204030204" pitchFamily="34" charset="0"/>
              </a:rPr>
              <a:t>UGRHIs</a:t>
            </a:r>
            <a:r>
              <a:rPr lang="pt-BR" sz="2400" dirty="0">
                <a:latin typeface="Calibri Light" panose="020F0302020204030204" pitchFamily="34" charset="0"/>
              </a:rPr>
              <a:t> </a:t>
            </a:r>
            <a:r>
              <a:rPr lang="pt-BR" sz="2400" dirty="0" smtClean="0">
                <a:latin typeface="Calibri Light" panose="020F0302020204030204" pitchFamily="34" charset="0"/>
              </a:rPr>
              <a:t>e utilizando documentos </a:t>
            </a:r>
            <a:r>
              <a:rPr lang="pt-BR" sz="2400" dirty="0">
                <a:latin typeface="Calibri Light" panose="020F0302020204030204" pitchFamily="34" charset="0"/>
              </a:rPr>
              <a:t>de referência, </a:t>
            </a:r>
            <a:r>
              <a:rPr lang="pt-BR" sz="2400" dirty="0" smtClean="0">
                <a:latin typeface="Calibri Light" panose="020F0302020204030204" pitchFamily="34" charset="0"/>
              </a:rPr>
              <a:t>levantou-se uma </a:t>
            </a:r>
            <a:r>
              <a:rPr lang="pt-BR" sz="2400" dirty="0">
                <a:latin typeface="Calibri Light" panose="020F0302020204030204" pitchFamily="34" charset="0"/>
              </a:rPr>
              <a:t>série de variáveis para analisar qualitativamente os Planos Municipais de Saneamento Básico.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A </a:t>
            </a:r>
            <a:r>
              <a:rPr lang="pt-BR" sz="2400" dirty="0">
                <a:latin typeface="Calibri Light" panose="020F0302020204030204" pitchFamily="34" charset="0"/>
              </a:rPr>
              <a:t>semelhança </a:t>
            </a:r>
            <a:r>
              <a:rPr lang="pt-BR" sz="2400" dirty="0" smtClean="0">
                <a:latin typeface="Calibri Light" panose="020F0302020204030204" pitchFamily="34" charset="0"/>
              </a:rPr>
              <a:t>de </a:t>
            </a:r>
            <a:r>
              <a:rPr lang="pt-BR" sz="2400" dirty="0" smtClean="0">
                <a:latin typeface="Calibri Light" panose="020F0302020204030204" pitchFamily="34" charset="0"/>
              </a:rPr>
              <a:t>texto </a:t>
            </a:r>
            <a:r>
              <a:rPr lang="pt-BR" sz="2400" dirty="0" smtClean="0">
                <a:latin typeface="Calibri Light" panose="020F0302020204030204" pitchFamily="34" charset="0"/>
              </a:rPr>
              <a:t>e </a:t>
            </a:r>
            <a:r>
              <a:rPr lang="pt-BR" sz="2400" dirty="0">
                <a:latin typeface="Calibri Light" panose="020F0302020204030204" pitchFamily="34" charset="0"/>
              </a:rPr>
              <a:t>modelo dos planos representaram um </a:t>
            </a:r>
            <a:r>
              <a:rPr lang="pt-BR" sz="2400" dirty="0" smtClean="0">
                <a:latin typeface="Calibri Light" panose="020F0302020204030204" pitchFamily="34" charset="0"/>
              </a:rPr>
              <a:t>obstáculo.</a:t>
            </a:r>
            <a:endParaRPr lang="pt-BR" sz="24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 Light" panose="020F0302020204030204" pitchFamily="34" charset="0"/>
              </a:rPr>
              <a:t>Com </a:t>
            </a:r>
            <a:r>
              <a:rPr lang="pt-BR" sz="2400" dirty="0" smtClean="0">
                <a:latin typeface="Calibri Light" panose="020F0302020204030204" pitchFamily="34" charset="0"/>
              </a:rPr>
              <a:t>os </a:t>
            </a:r>
            <a:r>
              <a:rPr lang="pt-BR" sz="2400" dirty="0">
                <a:latin typeface="Calibri Light" panose="020F0302020204030204" pitchFamily="34" charset="0"/>
              </a:rPr>
              <a:t>critérios de “existência”, “adequabilidade” e “suficiência” é possível pontuar os planos e </a:t>
            </a:r>
            <a:r>
              <a:rPr lang="pt-BR" sz="2400" dirty="0" smtClean="0">
                <a:latin typeface="Calibri Light" panose="020F0302020204030204" pitchFamily="34" charset="0"/>
              </a:rPr>
              <a:t>quantificar </a:t>
            </a:r>
            <a:r>
              <a:rPr lang="pt-BR" sz="2400" dirty="0">
                <a:latin typeface="Calibri Light" panose="020F0302020204030204" pitchFamily="34" charset="0"/>
              </a:rPr>
              <a:t>seus conteúdos. </a:t>
            </a:r>
            <a:r>
              <a:rPr lang="pt-BR" sz="2400" dirty="0" smtClean="0">
                <a:latin typeface="Calibri Light" panose="020F0302020204030204" pitchFamily="34" charset="0"/>
              </a:rPr>
              <a:t>Os municípios podem </a:t>
            </a:r>
            <a:r>
              <a:rPr lang="pt-BR" sz="2400" dirty="0">
                <a:latin typeface="Calibri Light" panose="020F0302020204030204" pitchFamily="34" charset="0"/>
              </a:rPr>
              <a:t>utilizar </a:t>
            </a:r>
            <a:r>
              <a:rPr lang="pt-BR" sz="2400" dirty="0" smtClean="0">
                <a:latin typeface="Calibri Light" panose="020F0302020204030204" pitchFamily="34" charset="0"/>
              </a:rPr>
              <a:t>tais </a:t>
            </a:r>
            <a:r>
              <a:rPr lang="pt-BR" sz="2400" dirty="0">
                <a:latin typeface="Calibri Light" panose="020F0302020204030204" pitchFamily="34" charset="0"/>
              </a:rPr>
              <a:t>variáveis e critérios </a:t>
            </a:r>
            <a:r>
              <a:rPr lang="pt-BR" sz="2400" dirty="0" smtClean="0">
                <a:latin typeface="Calibri Light" panose="020F0302020204030204" pitchFamily="34" charset="0"/>
              </a:rPr>
              <a:t>para revisão </a:t>
            </a:r>
            <a:r>
              <a:rPr lang="pt-BR" sz="2400" dirty="0">
                <a:latin typeface="Calibri Light" panose="020F0302020204030204" pitchFamily="34" charset="0"/>
              </a:rPr>
              <a:t>futura dos PMSBs.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Pode-se analisar </a:t>
            </a:r>
            <a:r>
              <a:rPr lang="pt-BR" sz="2400" dirty="0">
                <a:latin typeface="Calibri Light" panose="020F0302020204030204" pitchFamily="34" charset="0"/>
              </a:rPr>
              <a:t>planos de outras bacias hidrográficas para avaliar a efetividade do instrumento proposto</a:t>
            </a:r>
            <a:r>
              <a:rPr lang="pt-BR" sz="2400" dirty="0" smtClean="0">
                <a:latin typeface="Calibri Light" panose="020F03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É interessante submeter as variáveis </a:t>
            </a:r>
            <a:r>
              <a:rPr lang="pt-BR" sz="2400" dirty="0">
                <a:latin typeface="Calibri Light" panose="020F0302020204030204" pitchFamily="34" charset="0"/>
              </a:rPr>
              <a:t>propostas </a:t>
            </a:r>
            <a:r>
              <a:rPr lang="pt-BR" sz="2400" dirty="0" smtClean="0">
                <a:latin typeface="Calibri Light" panose="020F0302020204030204" pitchFamily="34" charset="0"/>
              </a:rPr>
              <a:t>a </a:t>
            </a:r>
            <a:r>
              <a:rPr lang="pt-BR" sz="2400" dirty="0">
                <a:latin typeface="Calibri Light" panose="020F0302020204030204" pitchFamily="34" charset="0"/>
              </a:rPr>
              <a:t>especialistas para apontar as mais viáveis do ponto de vista de gestão dos </a:t>
            </a:r>
            <a:r>
              <a:rPr lang="pt-BR" sz="2400" dirty="0" smtClean="0">
                <a:latin typeface="Calibri Light" panose="020F0302020204030204" pitchFamily="34" charset="0"/>
              </a:rPr>
              <a:t>serviços. Com </a:t>
            </a:r>
            <a:r>
              <a:rPr lang="pt-BR" sz="2400" dirty="0">
                <a:latin typeface="Calibri Light" panose="020F0302020204030204" pitchFamily="34" charset="0"/>
              </a:rPr>
              <a:t>um conjunto </a:t>
            </a:r>
            <a:r>
              <a:rPr lang="pt-BR" sz="2400" dirty="0" smtClean="0">
                <a:latin typeface="Calibri Light" panose="020F0302020204030204" pitchFamily="34" charset="0"/>
              </a:rPr>
              <a:t>reduzido </a:t>
            </a:r>
            <a:r>
              <a:rPr lang="pt-BR" sz="2400" dirty="0">
                <a:latin typeface="Calibri Light" panose="020F0302020204030204" pitchFamily="34" charset="0"/>
              </a:rPr>
              <a:t>esta ferramenta poderia ser mais prática, na escala operacional</a:t>
            </a:r>
            <a:r>
              <a:rPr lang="pt-BR" sz="2400" dirty="0" smtClean="0">
                <a:latin typeface="Calibri Light" panose="020F0302020204030204" pitchFamily="34" charset="0"/>
              </a:rPr>
              <a:t>.</a:t>
            </a:r>
            <a:endParaRPr lang="pt-BR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24513" y="175826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5. Referências</a:t>
            </a:r>
            <a:endParaRPr lang="pt-BR" sz="3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4513" y="2197100"/>
            <a:ext cx="1023408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Calibri Light" panose="020F0302020204030204" pitchFamily="34" charset="0"/>
              </a:rPr>
              <a:t>BRASIL (2007). Lei Federal nº 11.445, de 5 de janeiro de 2007. Estabelece diretrizes nacionais para o saneamento básico e dá outras providências. Disponível em: &lt;https://www.planalto.gov.br/ccivil_03/_ato2007-2010/2007/lei/l11445.htm&gt;. Acesso em: 03 mar.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Calibri Light" panose="020F0302020204030204" pitchFamily="34" charset="0"/>
              </a:rPr>
              <a:t>BRASIL (2010). Decreto nº 7.217, de 21 de junho de 2010. Regulamenta a Lei no 11.445, de 5 de janeiro de 2007, que estabelece diretrizes nacionais para o saneamento básico, e dá outras providências. Disponível em: &lt; https://www.planalto.gov.br/ccivil_03/_ato2007-2010/2010/decreto/d7217.htm&gt;. Acesso em: 03 mar.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Calibri Light" panose="020F0302020204030204" pitchFamily="34" charset="0"/>
              </a:rPr>
              <a:t>CORDEIRO, B.S.; CARLOS, A.A.G.; MIRANDA, E.C.; SILVA, F.C.M. (2016). Panorama dos planos municipais de saneamento básico no Brasil. In: 46ª Congresso Nacional de Saneamento da ASSEMAE. Local: Jaraguá do Sul – SC, 2016. Disponível </a:t>
            </a:r>
            <a:r>
              <a:rPr lang="pt-BR" sz="1900" dirty="0" smtClean="0">
                <a:latin typeface="Calibri Light" panose="020F0302020204030204" pitchFamily="34" charset="0"/>
              </a:rPr>
              <a:t>em: &lt;http</a:t>
            </a:r>
            <a:r>
              <a:rPr lang="pt-BR" sz="1900" dirty="0">
                <a:latin typeface="Calibri Light" panose="020F0302020204030204" pitchFamily="34" charset="0"/>
              </a:rPr>
              <a:t>://</a:t>
            </a:r>
            <a:r>
              <a:rPr lang="pt-BR" sz="1900" dirty="0" smtClean="0">
                <a:latin typeface="Calibri Light" panose="020F0302020204030204" pitchFamily="34" charset="0"/>
              </a:rPr>
              <a:t>www.assemae.org.br/historico/46-assembleia-nacional/palestras-assembleia-46&gt;. </a:t>
            </a:r>
            <a:r>
              <a:rPr lang="pt-BR" sz="1900" dirty="0">
                <a:latin typeface="Calibri Light" panose="020F0302020204030204" pitchFamily="34" charset="0"/>
              </a:rPr>
              <a:t>Acesso em </a:t>
            </a:r>
            <a:r>
              <a:rPr lang="pt-BR" sz="1900" dirty="0" smtClean="0">
                <a:latin typeface="Calibri Light" panose="020F0302020204030204" pitchFamily="34" charset="0"/>
              </a:rPr>
              <a:t>12 out. 2016.</a:t>
            </a:r>
            <a:endParaRPr lang="pt-BR" sz="19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Calibri Light" panose="020F0302020204030204" pitchFamily="34" charset="0"/>
              </a:rPr>
              <a:t>IGC – Instituto Geográfico e Cartográfico (2014). Mapa das Unidades Hidrográficas de Gerenciamento de Recursos Hídricos. Disponível </a:t>
            </a:r>
            <a:r>
              <a:rPr lang="pt-BR" sz="1900" dirty="0" smtClean="0">
                <a:latin typeface="Calibri Light" panose="020F0302020204030204" pitchFamily="34" charset="0"/>
              </a:rPr>
              <a:t>em: &lt;http</a:t>
            </a:r>
            <a:r>
              <a:rPr lang="pt-BR" sz="1900" dirty="0">
                <a:latin typeface="Calibri Light" panose="020F0302020204030204" pitchFamily="34" charset="0"/>
              </a:rPr>
              <a:t>://</a:t>
            </a:r>
            <a:r>
              <a:rPr lang="pt-BR" sz="1900" dirty="0" smtClean="0">
                <a:latin typeface="Calibri Light" panose="020F0302020204030204" pitchFamily="34" charset="0"/>
              </a:rPr>
              <a:t>www.igc.sp.gov.br/produtos/ugrhi.html&gt;. Acesso em 12 out. 2016.</a:t>
            </a:r>
            <a:endParaRPr lang="pt-BR" sz="19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24513" y="175826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5. Referências</a:t>
            </a:r>
            <a:endParaRPr lang="pt-BR" sz="3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4513" y="2197100"/>
            <a:ext cx="1023408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 smtClean="0">
                <a:latin typeface="Calibri Light" panose="020F0302020204030204" pitchFamily="34" charset="0"/>
              </a:rPr>
              <a:t>Ministério </a:t>
            </a:r>
            <a:r>
              <a:rPr lang="pt-BR" sz="1900" dirty="0">
                <a:latin typeface="Calibri Light" panose="020F0302020204030204" pitchFamily="34" charset="0"/>
              </a:rPr>
              <a:t>da Saúde / Fundação Nacional da Saúde (2012). Termo de Referência para elaboração de Planos Municipais de Saneamento Básico. Brasília, 2012. Disponível em: &lt;http://www.funasa.gov.br/site/wp-content/uploads/2012/04/2b_TR_PMSB_V2012.pdf&gt;. Acesso em: 02 mar.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Calibri Light" panose="020F0302020204030204" pitchFamily="34" charset="0"/>
              </a:rPr>
              <a:t>Ministério das Cidades (2013). Secretaria Nacional de Saneamento Ambiental. Plano Nacional de Saneamento Básico – PLANSAB. Brasília, dez. 2013. Disponível em: &lt;http://www.cidades.gov.br/images/stories/ArquivosSNSA/Arquivos_PDF/plansab_06-12-2013.pdf&gt;. Acesso em: 02 mar.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Calibri Light" panose="020F0302020204030204" pitchFamily="34" charset="0"/>
              </a:rPr>
              <a:t>Ministério das Cidades (2014a). SNIS - Sistema Nacional de Informações sobre Saneamento. Diagnóstico dos Serviços de Água e Esgotos (2014). Disponível em: &lt; http://www.snis.gov.br/diagnostico-agua-e-esgotos/diagnostico-ae-2014&gt;. Acesso em: 02 mar.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dirty="0">
                <a:latin typeface="Calibri Light" panose="020F0302020204030204" pitchFamily="34" charset="0"/>
              </a:rPr>
              <a:t>Ministério das Cidades (2014b). SNIS - Sistema Nacional de Informações sobre Saneamento (2014b). Diagnóstico do Manejo de Resíduos Sólidos Urbanos (2014). Disponível em: &lt;http://www.snis.gov.br/diagnostico-residuos-solidos/diagnostico-rs-2014&gt;. Acesso em: 02 mar. 2017.</a:t>
            </a:r>
          </a:p>
        </p:txBody>
      </p:sp>
    </p:spTree>
    <p:extLst>
      <p:ext uri="{BB962C8B-B14F-4D97-AF65-F5344CB8AC3E}">
        <p14:creationId xmlns:p14="http://schemas.microsoft.com/office/powerpoint/2010/main" val="18881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24513" y="152312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1. VISÃO GERAL</a:t>
            </a:r>
            <a:endParaRPr lang="pt-BR" sz="3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05614" y="2515521"/>
            <a:ext cx="5815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libri Light" panose="020F0302020204030204" pitchFamily="34" charset="0"/>
              </a:rPr>
              <a:t>Planos Municipais de Saneamento Básico: </a:t>
            </a:r>
            <a:r>
              <a:rPr lang="pt-BR" sz="2400" dirty="0">
                <a:latin typeface="Calibri Light" panose="020F0302020204030204" pitchFamily="34" charset="0"/>
              </a:rPr>
              <a:t>instrumentos estabelecidos pela Lei nº 11.445/2007, que propõem o planejamento como meio de </a:t>
            </a:r>
            <a:r>
              <a:rPr lang="pt-BR" sz="2400" dirty="0" smtClean="0">
                <a:latin typeface="Calibri Light" panose="020F0302020204030204" pitchFamily="34" charset="0"/>
              </a:rPr>
              <a:t>transformar a realidade existente do Saneamento Básico no país. Devem contemplar as quatro áreas do setor e ser revisados a cada quatro anos.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r="27943"/>
          <a:stretch/>
        </p:blipFill>
        <p:spPr>
          <a:xfrm>
            <a:off x="7758124" y="2099256"/>
            <a:ext cx="3814941" cy="38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24513" y="175826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6. Agradecimentos</a:t>
            </a:r>
            <a:endParaRPr lang="pt-BR" sz="3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4513" y="2197100"/>
            <a:ext cx="10234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 Light" panose="020F0302020204030204" pitchFamily="34" charset="0"/>
              </a:rPr>
              <a:t>Ao Departamento de Engenharia Civil pelo apoio financeiro para alunos de </a:t>
            </a:r>
            <a:r>
              <a:rPr lang="pt-BR" sz="2400" dirty="0" smtClean="0">
                <a:latin typeface="Calibri Light" panose="020F0302020204030204" pitchFamily="34" charset="0"/>
              </a:rPr>
              <a:t>graduação;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À Secretaria de Ensino Superior que apoia o grupo PET Civil – UFSCar, ao qual pertence a aluna.</a:t>
            </a:r>
            <a:endParaRPr lang="pt-BR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24513" y="2197100"/>
            <a:ext cx="102340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latin typeface="Calibri Light" panose="020F0302020204030204" pitchFamily="34" charset="0"/>
              </a:rPr>
              <a:t>Muito obrigada!</a:t>
            </a:r>
          </a:p>
          <a:p>
            <a:pPr algn="just"/>
            <a:endParaRPr lang="pt-BR" sz="2400" dirty="0">
              <a:latin typeface="Calibri Light" panose="020F0302020204030204" pitchFamily="34" charset="0"/>
            </a:endParaRPr>
          </a:p>
          <a:p>
            <a:pPr algn="ctr"/>
            <a:r>
              <a:rPr lang="pt-BR" sz="2400" dirty="0" smtClean="0">
                <a:latin typeface="Calibri Light" panose="020F0302020204030204" pitchFamily="34" charset="0"/>
              </a:rPr>
              <a:t>Graduanda em </a:t>
            </a:r>
            <a:r>
              <a:rPr lang="pt-BR" sz="2400" dirty="0" err="1" smtClean="0">
                <a:latin typeface="Calibri Light" panose="020F0302020204030204" pitchFamily="34" charset="0"/>
              </a:rPr>
              <a:t>Engº</a:t>
            </a:r>
            <a:r>
              <a:rPr lang="pt-BR" sz="2400" dirty="0" smtClean="0">
                <a:latin typeface="Calibri Light" panose="020F0302020204030204" pitchFamily="34" charset="0"/>
              </a:rPr>
              <a:t> Civil Cristiane de Farias – cristianedefarias2@hotmail.com</a:t>
            </a:r>
          </a:p>
          <a:p>
            <a:pPr algn="ctr"/>
            <a:r>
              <a:rPr lang="pt-BR" sz="2400" dirty="0" smtClean="0">
                <a:latin typeface="Calibri Light" panose="020F0302020204030204" pitchFamily="34" charset="0"/>
              </a:rPr>
              <a:t>Profa. Katia </a:t>
            </a:r>
            <a:r>
              <a:rPr lang="pt-BR" sz="2400" dirty="0" err="1" smtClean="0">
                <a:latin typeface="Calibri Light" panose="020F0302020204030204" pitchFamily="34" charset="0"/>
              </a:rPr>
              <a:t>Sakihama</a:t>
            </a:r>
            <a:r>
              <a:rPr lang="pt-BR" sz="2400" dirty="0">
                <a:latin typeface="Calibri Light" panose="020F0302020204030204" pitchFamily="34" charset="0"/>
              </a:rPr>
              <a:t> </a:t>
            </a:r>
            <a:r>
              <a:rPr lang="pt-BR" sz="2400" dirty="0" smtClean="0">
                <a:latin typeface="Calibri Light" panose="020F0302020204030204" pitchFamily="34" charset="0"/>
              </a:rPr>
              <a:t>Ventura</a:t>
            </a:r>
            <a:r>
              <a:rPr lang="pt-BR" sz="2400" dirty="0">
                <a:latin typeface="Calibri Light" panose="020F0302020204030204" pitchFamily="34" charset="0"/>
              </a:rPr>
              <a:t> – </a:t>
            </a:r>
            <a:r>
              <a:rPr lang="pt-BR" sz="2400" dirty="0" smtClean="0">
                <a:latin typeface="Calibri Light" panose="020F0302020204030204" pitchFamily="34" charset="0"/>
              </a:rPr>
              <a:t>katiasv@ufscar.br</a:t>
            </a:r>
          </a:p>
          <a:p>
            <a:pPr algn="just"/>
            <a:endParaRPr lang="pt-BR" sz="2400" dirty="0">
              <a:latin typeface="Calibri Light" panose="020F0302020204030204" pitchFamily="34" charset="0"/>
            </a:endParaRPr>
          </a:p>
          <a:p>
            <a:pPr algn="ctr"/>
            <a:r>
              <a:rPr lang="pt-BR" sz="2400" dirty="0"/>
              <a:t>UNIVERSIDADE FEDERAL DE SÃO CARLOS</a:t>
            </a:r>
          </a:p>
          <a:p>
            <a:pPr algn="ctr"/>
            <a:r>
              <a:rPr lang="pt-BR" sz="2400" dirty="0"/>
              <a:t>Departamento de Engenharia Civil</a:t>
            </a:r>
          </a:p>
          <a:p>
            <a:pPr algn="ctr"/>
            <a:r>
              <a:rPr lang="pt-BR" sz="2400" dirty="0" smtClean="0"/>
              <a:t>+55 </a:t>
            </a:r>
            <a:r>
              <a:rPr lang="pt-BR" sz="2400" dirty="0"/>
              <a:t>(16) 3351.9673</a:t>
            </a:r>
          </a:p>
          <a:p>
            <a:pPr algn="just"/>
            <a:endParaRPr lang="pt-BR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24513" y="152312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1. VISÃO GERAL</a:t>
            </a:r>
            <a:endParaRPr lang="pt-BR" sz="3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37482672"/>
              </p:ext>
            </p:extLst>
          </p:nvPr>
        </p:nvGraphicFramePr>
        <p:xfrm>
          <a:off x="1932513" y="3909289"/>
          <a:ext cx="8128000" cy="258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424513" y="2151049"/>
            <a:ext cx="9914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 Light" panose="020F0302020204030204" pitchFamily="34" charset="0"/>
              </a:rPr>
              <a:t>Decreto nº </a:t>
            </a:r>
            <a:r>
              <a:rPr lang="pt-BR" sz="2400" b="1" dirty="0" smtClean="0">
                <a:latin typeface="Calibri Light" panose="020F0302020204030204" pitchFamily="34" charset="0"/>
              </a:rPr>
              <a:t>7.217/2010: </a:t>
            </a:r>
            <a:r>
              <a:rPr lang="pt-BR" sz="2400" dirty="0" smtClean="0">
                <a:latin typeface="Calibri Light" panose="020F0302020204030204" pitchFamily="34" charset="0"/>
              </a:rPr>
              <a:t>“</a:t>
            </a:r>
            <a:r>
              <a:rPr lang="pt-BR" sz="2400" dirty="0" smtClean="0">
                <a:latin typeface="Calibri Light" panose="020F0302020204030204" pitchFamily="34" charset="0"/>
              </a:rPr>
              <a:t>a </a:t>
            </a:r>
            <a:r>
              <a:rPr lang="pt-BR" sz="2400" dirty="0">
                <a:latin typeface="Calibri Light" panose="020F0302020204030204" pitchFamily="34" charset="0"/>
              </a:rPr>
              <a:t>existência de plano de saneamento básico, elaborado pelo titular dos serviços, será condição para o acesso a recursos orçamentários da União ou a recursos de financiamentos geridos ou administrados por órgão ou entidade da Administração Pública federal, quando destinados a serviços de saneamento </a:t>
            </a:r>
            <a:r>
              <a:rPr lang="pt-BR" sz="2400" dirty="0" smtClean="0">
                <a:latin typeface="Calibri Light" panose="020F0302020204030204" pitchFamily="34" charset="0"/>
              </a:rPr>
              <a:t>básico.”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787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24513" y="152312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1. VISÃO GERAL</a:t>
            </a:r>
            <a:endParaRPr lang="pt-BR" sz="3000" b="1" dirty="0"/>
          </a:p>
        </p:txBody>
      </p:sp>
      <p:sp>
        <p:nvSpPr>
          <p:cNvPr id="9" name="CaixaDeTexto 9"/>
          <p:cNvSpPr txBox="1"/>
          <p:nvPr/>
        </p:nvSpPr>
        <p:spPr>
          <a:xfrm>
            <a:off x="8593416" y="6252971"/>
            <a:ext cx="3475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>
                <a:latin typeface="+mj-lt"/>
              </a:rPr>
              <a:t>Ministério</a:t>
            </a:r>
            <a:r>
              <a:rPr lang="pt-BR" dirty="0" smtClean="0"/>
              <a:t> </a:t>
            </a:r>
            <a:r>
              <a:rPr lang="pt-BR" sz="2200" b="1" dirty="0">
                <a:latin typeface="+mj-lt"/>
              </a:rPr>
              <a:t>das </a:t>
            </a:r>
            <a:r>
              <a:rPr lang="pt-BR" sz="2200" b="1" dirty="0" smtClean="0">
                <a:latin typeface="+mj-lt"/>
              </a:rPr>
              <a:t>Cidades (2016)</a:t>
            </a:r>
            <a:endParaRPr lang="pt-BR" sz="2200" b="1" dirty="0">
              <a:latin typeface="+mj-lt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549697103"/>
              </p:ext>
            </p:extLst>
          </p:nvPr>
        </p:nvGraphicFramePr>
        <p:xfrm>
          <a:off x="2018232" y="2099256"/>
          <a:ext cx="8550281" cy="392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47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24513" y="152312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2. </a:t>
            </a:r>
            <a:r>
              <a:rPr lang="pt-BR" sz="3000" b="1" dirty="0" smtClean="0"/>
              <a:t>QUANTITATIVO X QUALITATIVO</a:t>
            </a:r>
            <a:endParaRPr lang="pt-BR" sz="3000" b="1" dirty="0"/>
          </a:p>
        </p:txBody>
      </p:sp>
      <p:pic>
        <p:nvPicPr>
          <p:cNvPr id="10" name="Imagem 9" descr="C:\Users\Cris\Desktop\Planos de Saneamento\Map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07" y="2094080"/>
            <a:ext cx="5192212" cy="3454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1241491" y="5548725"/>
            <a:ext cx="10437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latin typeface="Calibri Light" panose="020F0302020204030204" pitchFamily="34" charset="0"/>
              </a:rPr>
              <a:t>Objetivo</a:t>
            </a:r>
            <a:r>
              <a:rPr lang="pt-BR" sz="2200" dirty="0" smtClean="0">
                <a:latin typeface="Calibri Light" panose="020F0302020204030204" pitchFamily="34" charset="0"/>
              </a:rPr>
              <a:t>: </a:t>
            </a:r>
            <a:r>
              <a:rPr lang="pt-BR" sz="2200" i="1" dirty="0" smtClean="0">
                <a:latin typeface="Calibri Light" panose="020F0302020204030204" pitchFamily="34" charset="0"/>
              </a:rPr>
              <a:t>propor</a:t>
            </a:r>
            <a:r>
              <a:rPr lang="pt-BR" sz="2200" i="1" dirty="0">
                <a:latin typeface="Calibri Light" panose="020F0302020204030204" pitchFamily="34" charset="0"/>
              </a:rPr>
              <a:t>, a partir da análise dos PMSBs dos municípios das </a:t>
            </a:r>
            <a:r>
              <a:rPr lang="pt-BR" sz="2200" i="1" dirty="0" err="1">
                <a:latin typeface="Calibri Light" panose="020F0302020204030204" pitchFamily="34" charset="0"/>
              </a:rPr>
              <a:t>UGRHIs</a:t>
            </a:r>
            <a:r>
              <a:rPr lang="pt-BR" sz="2200" i="1" dirty="0">
                <a:latin typeface="Calibri Light" panose="020F0302020204030204" pitchFamily="34" charset="0"/>
              </a:rPr>
              <a:t> do Paraíba do Sul e Sorocaba-Médio Tietê em São Paulo, um conjunto de variáveis que </a:t>
            </a:r>
            <a:r>
              <a:rPr lang="pt-BR" sz="2200" i="1" dirty="0" smtClean="0">
                <a:latin typeface="Calibri Light" panose="020F0302020204030204" pitchFamily="34" charset="0"/>
              </a:rPr>
              <a:t>permitam </a:t>
            </a:r>
            <a:r>
              <a:rPr lang="pt-BR" sz="2200" i="1" dirty="0">
                <a:latin typeface="Calibri Light" panose="020F0302020204030204" pitchFamily="34" charset="0"/>
              </a:rPr>
              <a:t>avaliar qualitativamente este </a:t>
            </a:r>
            <a:r>
              <a:rPr lang="pt-BR" sz="2200" i="1" dirty="0" smtClean="0">
                <a:latin typeface="Calibri Light" panose="020F0302020204030204" pitchFamily="34" charset="0"/>
              </a:rPr>
              <a:t>instrumento.</a:t>
            </a:r>
            <a:endParaRPr lang="pt-BR" sz="2200" i="1" dirty="0"/>
          </a:p>
        </p:txBody>
      </p:sp>
      <p:sp>
        <p:nvSpPr>
          <p:cNvPr id="9" name="CaixaDeTexto 9"/>
          <p:cNvSpPr txBox="1"/>
          <p:nvPr/>
        </p:nvSpPr>
        <p:spPr>
          <a:xfrm>
            <a:off x="8592619" y="5117838"/>
            <a:ext cx="3671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>
                <a:latin typeface="+mj-lt"/>
              </a:rPr>
              <a:t>Adaptado PRS UGHRI 10</a:t>
            </a:r>
            <a:r>
              <a:rPr lang="pt-BR" sz="2200" b="1" dirty="0">
                <a:latin typeface="+mj-lt"/>
              </a:rPr>
              <a:t> </a:t>
            </a:r>
            <a:r>
              <a:rPr lang="pt-BR" sz="2200" b="1" dirty="0" smtClean="0">
                <a:latin typeface="+mj-lt"/>
              </a:rPr>
              <a:t>(</a:t>
            </a:r>
            <a:r>
              <a:rPr lang="pt-BR" sz="2200" b="1" dirty="0" smtClean="0">
                <a:latin typeface="+mj-lt"/>
              </a:rPr>
              <a:t>2011)</a:t>
            </a:r>
            <a:endParaRPr lang="pt-BR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8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24513" y="2151049"/>
            <a:ext cx="10437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3.1. Levantamento quantitativo dos PMSBs do estado de São Paulo disponíveis em meio digital e seleção das </a:t>
            </a:r>
            <a:r>
              <a:rPr lang="pt-BR" sz="2400" dirty="0" err="1" smtClean="0"/>
              <a:t>UGRHIs</a:t>
            </a:r>
            <a:r>
              <a:rPr lang="pt-BR" sz="2400" dirty="0"/>
              <a:t>;</a:t>
            </a: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3.2. Análise preliminar dos PMSBs;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3.3. Comparação dos textos aos documentos de referência selecionados;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3.4. Criação de planilha de variáveis;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3.5. Seleção dos critérios de avaliação.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24513" y="152312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3. METODOLOGIA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1308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72084"/>
              </p:ext>
            </p:extLst>
          </p:nvPr>
        </p:nvGraphicFramePr>
        <p:xfrm>
          <a:off x="4165600" y="262662"/>
          <a:ext cx="7861299" cy="637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/>
                <a:gridCol w="2095500"/>
                <a:gridCol w="1778000"/>
                <a:gridCol w="2184399"/>
              </a:tblGrid>
              <a:tr h="194409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contemplados</a:t>
                      </a:r>
                      <a:r>
                        <a:rPr lang="pt-BR" sz="1600" baseline="0" dirty="0" smtClean="0"/>
                        <a:t> pelo estudo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40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UGRHI</a:t>
                      </a:r>
                      <a:r>
                        <a:rPr lang="pt-BR" sz="1600" baseline="0" dirty="0" smtClean="0"/>
                        <a:t> 02 – Paraíba do Sul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UGRHI 10 – Sorocaba/Médio</a:t>
                      </a:r>
                      <a:r>
                        <a:rPr lang="pt-BR" sz="1600" baseline="0" dirty="0" smtClean="0"/>
                        <a:t> Tietê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Aparecida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Lorena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Alambari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Mairinque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Arapeí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Monteir</a:t>
                      </a:r>
                      <a:r>
                        <a:rPr lang="pt-BR" sz="1600" baseline="0" dirty="0" smtClean="0"/>
                        <a:t>o Lobato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Anhembí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Pereiras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Areias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Natividade da Serra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Araçariguama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Piedade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Bananal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Paraibuna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Araçoiaba</a:t>
                      </a:r>
                      <a:r>
                        <a:rPr lang="pt-BR" sz="1600" baseline="0" dirty="0" smtClean="0"/>
                        <a:t> da Serra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Porangaba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Caçapava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Pindamonhangaba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Bofete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Porto</a:t>
                      </a:r>
                      <a:r>
                        <a:rPr lang="pt-BR" sz="1600" baseline="0" dirty="0" smtClean="0"/>
                        <a:t> Feliz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Cachoeira Paulista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Piquete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Boituva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Quadra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Canas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Potim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Botucatu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Salto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Cruzeiro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Queluz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Cabreúva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Salto de Pirapora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Cunha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Redenção da Serra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Capela do Alto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São Roque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Guararema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Roseira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Cerquilho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Sarapuí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Guaratinguetá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Santa Branca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Cesário Lange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Sorocaba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Igaratá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Santa Isabel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Conchas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Tatuí</a:t>
                      </a:r>
                      <a:endParaRPr lang="pt-BR" sz="1600" dirty="0"/>
                    </a:p>
                  </a:txBody>
                  <a:tcPr/>
                </a:tc>
              </a:tr>
              <a:tr h="3355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Jacareí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São José do Barreiro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Ibiúna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Tietê</a:t>
                      </a:r>
                      <a:endParaRPr lang="pt-BR" sz="1600" dirty="0"/>
                    </a:p>
                  </a:txBody>
                  <a:tcPr/>
                </a:tc>
              </a:tr>
              <a:tr h="3355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Jambeiro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São</a:t>
                      </a:r>
                      <a:r>
                        <a:rPr lang="pt-BR" sz="1600" baseline="0" dirty="0" smtClean="0"/>
                        <a:t> Luiz do Paraitinga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Iperó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Torre de Pedra</a:t>
                      </a:r>
                      <a:endParaRPr lang="pt-BR" sz="1600" dirty="0"/>
                    </a:p>
                  </a:txBody>
                  <a:tcPr/>
                </a:tc>
              </a:tr>
              <a:tr h="33555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Lagoinha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Silveiras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Itu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Vargem Grande</a:t>
                      </a:r>
                      <a:r>
                        <a:rPr lang="pt-BR" sz="1600" baseline="0" dirty="0" smtClean="0"/>
                        <a:t> Paulista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Lavrinhas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Taubaté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Jumirim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Votorantim</a:t>
                      </a:r>
                      <a:endParaRPr lang="pt-BR" sz="1600" dirty="0"/>
                    </a:p>
                  </a:txBody>
                  <a:tcPr/>
                </a:tc>
              </a:tr>
              <a:tr h="194409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Tremembé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Laranjal Paulista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34851" y="1523129"/>
            <a:ext cx="3322749" cy="1954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 smtClean="0"/>
              <a:t>3.1. </a:t>
            </a:r>
            <a:r>
              <a:rPr lang="pt-BR" sz="2400" b="1" dirty="0" smtClean="0"/>
              <a:t>Estudo quantitativo e seleção das </a:t>
            </a:r>
            <a:r>
              <a:rPr lang="pt-BR" sz="2400" b="1" dirty="0" err="1" smtClean="0"/>
              <a:t>UGRHIs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623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24513" y="2151049"/>
            <a:ext cx="10437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Efetuou-se </a:t>
            </a:r>
            <a:r>
              <a:rPr lang="pt-BR" sz="2400" dirty="0" smtClean="0">
                <a:latin typeface="Calibri Light" panose="020F0302020204030204" pitchFamily="34" charset="0"/>
              </a:rPr>
              <a:t>a leitura de alguns planos dentre os selecionados. Cabe destacar que </a:t>
            </a:r>
            <a:r>
              <a:rPr lang="pt-BR" sz="2400" dirty="0" smtClean="0">
                <a:latin typeface="Calibri Light" panose="020F0302020204030204" pitchFamily="34" charset="0"/>
              </a:rPr>
              <a:t>ambas </a:t>
            </a:r>
            <a:r>
              <a:rPr lang="pt-BR" sz="2400" dirty="0" smtClean="0">
                <a:latin typeface="Calibri Light" panose="020F0302020204030204" pitchFamily="34" charset="0"/>
              </a:rPr>
              <a:t>as </a:t>
            </a:r>
            <a:r>
              <a:rPr lang="pt-BR" sz="2400" dirty="0" err="1" smtClean="0">
                <a:latin typeface="Calibri Light" panose="020F0302020204030204" pitchFamily="34" charset="0"/>
              </a:rPr>
              <a:t>UGRHIs</a:t>
            </a:r>
            <a:r>
              <a:rPr lang="pt-BR" sz="2400" dirty="0" smtClean="0">
                <a:latin typeface="Calibri Light" panose="020F0302020204030204" pitchFamily="34" charset="0"/>
              </a:rPr>
              <a:t> tiveram seus planos criados por meio de convênios entre os municípios e a SSRH.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Observou-se </a:t>
            </a:r>
            <a:r>
              <a:rPr lang="pt-BR" sz="2400" dirty="0">
                <a:latin typeface="Calibri Light" panose="020F0302020204030204" pitchFamily="34" charset="0"/>
              </a:rPr>
              <a:t>que os </a:t>
            </a:r>
            <a:r>
              <a:rPr lang="pt-BR" sz="2400" dirty="0" smtClean="0">
                <a:latin typeface="Calibri Light" panose="020F0302020204030204" pitchFamily="34" charset="0"/>
              </a:rPr>
              <a:t>PMSBs </a:t>
            </a:r>
            <a:r>
              <a:rPr lang="pt-BR" sz="2400" dirty="0">
                <a:latin typeface="Calibri Light" panose="020F0302020204030204" pitchFamily="34" charset="0"/>
              </a:rPr>
              <a:t>dentro de uma mesma UGRHI apresentaram textos com </a:t>
            </a:r>
            <a:r>
              <a:rPr lang="pt-BR" sz="2400" dirty="0" smtClean="0">
                <a:latin typeface="Calibri Light" panose="020F0302020204030204" pitchFamily="34" charset="0"/>
              </a:rPr>
              <a:t>conteúdo e </a:t>
            </a:r>
            <a:r>
              <a:rPr lang="pt-BR" sz="2400" dirty="0">
                <a:latin typeface="Calibri Light" panose="020F0302020204030204" pitchFamily="34" charset="0"/>
              </a:rPr>
              <a:t>estruturação </a:t>
            </a:r>
            <a:r>
              <a:rPr lang="pt-BR" sz="2400" dirty="0" smtClean="0">
                <a:latin typeface="Calibri Light" panose="020F0302020204030204" pitchFamily="34" charset="0"/>
              </a:rPr>
              <a:t>pouco </a:t>
            </a:r>
            <a:r>
              <a:rPr lang="pt-BR" sz="2400" dirty="0">
                <a:latin typeface="Calibri Light" panose="020F0302020204030204" pitchFamily="34" charset="0"/>
              </a:rPr>
              <a:t>distintos entre si. Assim, foram selecionados, aleatoriamente, 10 planos de cada UGRHI, contemplando 20 PMSBs para realizar uma etapa mais aprofundada do estudo. </a:t>
            </a:r>
            <a:endParaRPr lang="pt-BR" sz="2400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24513" y="1523129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3.2. Análise Preliminar dos PMSBs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23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24513" y="1526447"/>
            <a:ext cx="9144000" cy="576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000" b="1" dirty="0" smtClean="0"/>
              <a:t>3.3. Comparação aos documentos de referência</a:t>
            </a:r>
            <a:endParaRPr lang="pt-BR" sz="3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24513" y="2286638"/>
            <a:ext cx="104372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libri Light" panose="020F0302020204030204" pitchFamily="34" charset="0"/>
              </a:rPr>
              <a:t>Os requisitos mínimos exigidos pela Lei Nº </a:t>
            </a:r>
            <a:r>
              <a:rPr lang="pt-BR" sz="2400" dirty="0" smtClean="0">
                <a:latin typeface="Calibri Light" panose="020F0302020204030204" pitchFamily="34" charset="0"/>
              </a:rPr>
              <a:t>11.445/2007 e </a:t>
            </a:r>
            <a:r>
              <a:rPr lang="pt-BR" sz="2400" dirty="0">
                <a:latin typeface="Calibri Light" panose="020F0302020204030204" pitchFamily="34" charset="0"/>
              </a:rPr>
              <a:t>pelo Decreto Nº 7.217/2010 </a:t>
            </a:r>
            <a:r>
              <a:rPr lang="pt-BR" sz="2400" dirty="0" smtClean="0">
                <a:latin typeface="Calibri Light" panose="020F0302020204030204" pitchFamily="34" charset="0"/>
              </a:rPr>
              <a:t>são ponto de partida do estudo. A qualidade </a:t>
            </a:r>
            <a:r>
              <a:rPr lang="pt-BR" sz="2400" dirty="0">
                <a:latin typeface="Calibri Light" panose="020F0302020204030204" pitchFamily="34" charset="0"/>
              </a:rPr>
              <a:t>de </a:t>
            </a:r>
            <a:r>
              <a:rPr lang="pt-BR" sz="2400" dirty="0" smtClean="0">
                <a:latin typeface="Calibri Light" panose="020F0302020204030204" pitchFamily="34" charset="0"/>
              </a:rPr>
              <a:t>conteúdo, por sua vez, foi analisada com base em outros dois documentos norteadores: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libri Light" panose="020F0302020204030204" pitchFamily="34" charset="0"/>
              </a:rPr>
              <a:t>Termo </a:t>
            </a:r>
            <a:r>
              <a:rPr lang="pt-BR" sz="2400" b="1" dirty="0">
                <a:latin typeface="Calibri Light" panose="020F0302020204030204" pitchFamily="34" charset="0"/>
              </a:rPr>
              <a:t>de Referência (TR)</a:t>
            </a:r>
            <a:r>
              <a:rPr lang="pt-BR" sz="2400" dirty="0">
                <a:latin typeface="Calibri Light" panose="020F0302020204030204" pitchFamily="34" charset="0"/>
              </a:rPr>
              <a:t> da Fundação Nacional da </a:t>
            </a:r>
            <a:r>
              <a:rPr lang="pt-BR" sz="2400" dirty="0" smtClean="0">
                <a:latin typeface="Calibri Light" panose="020F0302020204030204" pitchFamily="34" charset="0"/>
              </a:rPr>
              <a:t>Saúde: </a:t>
            </a:r>
            <a:r>
              <a:rPr lang="pt-BR" sz="2400" dirty="0" smtClean="0">
                <a:latin typeface="Calibri Light" panose="020F0302020204030204" pitchFamily="34" charset="0"/>
              </a:rPr>
              <a:t>detalhamento </a:t>
            </a:r>
            <a:r>
              <a:rPr lang="pt-BR" sz="2400" dirty="0">
                <a:latin typeface="Calibri Light" panose="020F0302020204030204" pitchFamily="34" charset="0"/>
              </a:rPr>
              <a:t>do “Diagnóstico</a:t>
            </a:r>
            <a:r>
              <a:rPr lang="pt-BR" sz="2400" dirty="0" smtClean="0">
                <a:latin typeface="Calibri Light" panose="020F0302020204030204" pitchFamily="34" charset="0"/>
              </a:rPr>
              <a:t>”;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libri Light" panose="020F0302020204030204" pitchFamily="34" charset="0"/>
              </a:rPr>
              <a:t>Plano </a:t>
            </a:r>
            <a:r>
              <a:rPr lang="pt-BR" sz="2400" b="1" dirty="0">
                <a:latin typeface="Calibri Light" panose="020F0302020204030204" pitchFamily="34" charset="0"/>
              </a:rPr>
              <a:t>Nacional de Saneamento </a:t>
            </a:r>
            <a:r>
              <a:rPr lang="pt-BR" sz="2400" b="1" dirty="0" smtClean="0">
                <a:latin typeface="Calibri Light" panose="020F0302020204030204" pitchFamily="34" charset="0"/>
              </a:rPr>
              <a:t>Básico</a:t>
            </a:r>
            <a:r>
              <a:rPr lang="pt-BR" sz="2400" dirty="0" smtClean="0">
                <a:latin typeface="Calibri Light" panose="020F0302020204030204" pitchFamily="34" charset="0"/>
              </a:rPr>
              <a:t>: estudo dos “Objetivos </a:t>
            </a:r>
            <a:r>
              <a:rPr lang="pt-BR" sz="2400" dirty="0">
                <a:latin typeface="Calibri Light" panose="020F0302020204030204" pitchFamily="34" charset="0"/>
              </a:rPr>
              <a:t>e Metas” e “Indicadores de Desempenho</a:t>
            </a:r>
            <a:r>
              <a:rPr lang="pt-BR" sz="2400" dirty="0" smtClean="0">
                <a:latin typeface="Calibri Light" panose="020F0302020204030204" pitchFamily="34" charset="0"/>
              </a:rPr>
              <a:t>”.</a:t>
            </a:r>
            <a:endParaRPr lang="pt-BR" sz="2400" dirty="0" smtClean="0">
              <a:latin typeface="Calibri Light" panose="020F03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 Light" panose="020F0302020204030204" pitchFamily="34" charset="0"/>
              </a:rPr>
              <a:t>Para </a:t>
            </a:r>
            <a:r>
              <a:rPr lang="pt-BR" sz="2400" dirty="0">
                <a:latin typeface="Calibri Light" panose="020F0302020204030204" pitchFamily="34" charset="0"/>
              </a:rPr>
              <a:t>os requisitos “Programas, Projetos e Ações” e “Ações de Emergências e Contingências” não foram feitas complementações devido às particularidades de cada município, tendo-se utilizado as informações fornecidas pelos próprios planos.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863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2003</Words>
  <Application>Microsoft Office PowerPoint</Application>
  <PresentationFormat>Widescreen</PresentationFormat>
  <Paragraphs>280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do Office</vt:lpstr>
      <vt:lpstr>PROPOSIÇÃO DE VARIÁVEIS PARA ANÁLISE DE PLANOS MUNICIPAIS DE SANEAMENTO NAS UGRHIS PARAÍBA DO SUL E SOROCABA-MÉDIO TIETÊ, ESTADO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Variáveis de análise:  SAA: Cobertura do Serviço de Abastecimento de Água; Perdas no SAA;  SES: Cobertura do Serviço de coleta de Esgoto; Tratamento do esgoto;  SAP: Avaliação da macro e microdrenagem; Número de inundações, enchentes e alagamentos;  SRS:  Cobertura do Serviço de Coleta Regular; Disposição final dos resíduos; Coleta Seletiva e Reaproveitamento de Resíduos.</vt:lpstr>
      <vt:lpstr>Existência de ações de curto, médio e longo prazo; Estudo de viabilidade financeira; Objetividade em função das metas estabelecidas; Análise da demanda futura; Estabelecimento de soluções para as áreas isoladas/rurais; Análise de todas as diferentes unidades do sistema;  Criação de espaço para participação da sociedade;  Integração entre os quatro componentes do sistema;  Priorização de ações em função da disponibilidade financeira; Implementação de sistema de gestão e regulação.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cristiane.farias</cp:lastModifiedBy>
  <cp:revision>51</cp:revision>
  <dcterms:created xsi:type="dcterms:W3CDTF">2017-05-30T09:26:55Z</dcterms:created>
  <dcterms:modified xsi:type="dcterms:W3CDTF">2017-06-20T02:02:09Z</dcterms:modified>
</cp:coreProperties>
</file>