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4"/>
  </p:notesMasterIdLst>
  <p:handoutMasterIdLst>
    <p:handoutMasterId r:id="rId25"/>
  </p:handoutMasterIdLst>
  <p:sldIdLst>
    <p:sldId id="260" r:id="rId4"/>
    <p:sldId id="275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81" r:id="rId15"/>
    <p:sldId id="271" r:id="rId16"/>
    <p:sldId id="279" r:id="rId17"/>
    <p:sldId id="278" r:id="rId18"/>
    <p:sldId id="280" r:id="rId19"/>
    <p:sldId id="273" r:id="rId20"/>
    <p:sldId id="282" r:id="rId21"/>
    <p:sldId id="274" r:id="rId22"/>
    <p:sldId id="261" r:id="rId23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C4F9"/>
    <a:srgbClr val="F2F2F2"/>
    <a:srgbClr val="F6C700"/>
    <a:srgbClr val="FFCC00"/>
    <a:srgbClr val="FF9900"/>
    <a:srgbClr val="FFFFFF"/>
    <a:srgbClr val="4F81BD"/>
    <a:srgbClr val="00B0F0"/>
    <a:srgbClr val="22F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096" autoAdjust="0"/>
  </p:normalViewPr>
  <p:slideViewPr>
    <p:cSldViewPr>
      <p:cViewPr>
        <p:scale>
          <a:sx n="78" d="100"/>
          <a:sy n="78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erver_2\QUALIDADE\10-TG%20(ARQUIVOS%20PESSOAIS)\Rafaela\ASSEMAE\2017\Um%20olhar%20humano%20para%20a%20norma%20de%20gest&#227;o%20da%20qualidade\RESULTADOS\C&#243;pia%20de%20Dados%20Auditores%20-%20com%20os%20gr&#225;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2\QUALIDADE\10-TG%20(ARQUIVOS%20PESSOAIS)\Rafaela\ASSEMAE\2017\Um%20olhar%20humano%20para%20a%20norma%20de%20gest&#227;o%20da%20qualidade\RESULTADOS\C&#243;pia%20de%20Dados%20Auditores%20-%20com%20os%20gr&#225;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erver_2\QUALIDADE\10-TG%20(ARQUIVOS%20PESSOAIS)\Rafaela\ASSEMAE\2017\Um%20olhar%20humano%20para%20a%20norma%20de%20gest&#227;o%20da%20qualidade\RESULTADOS\C&#243;pia%20de%20Dados%20Auditores%20-%20com%20os%20gr&#225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erver_2\QUALIDADE\10-TG%20(ARQUIVOS%20PESSOAIS)\Rafaela\ASSEMAE\2017\Um%20olhar%20humano%20para%20a%20norma%20de%20gest&#227;o%20da%20qualidade\RESULTADOS\C&#243;pia%20de%20Dados%20Auditores%20-%20com%20os%20gr&#225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erver_2\QUALIDADE\10-TG%20(ARQUIVOS%20PESSOAIS)\Rafaela\ASSEMAE\2017\Um%20olhar%20humano%20para%20a%20norma%20de%20gest&#227;o%20da%20qualidade\RESULTADOS\C&#243;pia%20de%20Dados%20Auditores%20-%20com%20os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75134905645408E-2"/>
          <c:y val="0"/>
          <c:w val="0.89989430737854526"/>
          <c:h val="0.8374254082497818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FB-40D7-B0D7-2B53DA91200E}"/>
              </c:ext>
            </c:extLst>
          </c:dPt>
          <c:dPt>
            <c:idx val="1"/>
            <c:bubble3D val="0"/>
            <c:explosion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FB-40D7-B0D7-2B53DA9120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FB-40D7-B0D7-2B53DA9120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FB-40D7-B0D7-2B53DA91200E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FB-40D7-B0D7-2B53DA91200E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FB-40D7-B0D7-2B53DA912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Plan3!$A$4:$A$7</c:f>
              <c:strCache>
                <c:ptCount val="4"/>
                <c:pt idx="0">
                  <c:v>Excelente 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Plan3!$B$4:$B$7</c:f>
              <c:numCache>
                <c:formatCode>0.0%</c:formatCode>
                <c:ptCount val="4"/>
                <c:pt idx="0">
                  <c:v>0.58299999999999996</c:v>
                </c:pt>
                <c:pt idx="1">
                  <c:v>0.41699999999999998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FB-40D7-B0D7-2B53DA91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"/>
          <c:y val="0.85010002829184705"/>
          <c:w val="1"/>
          <c:h val="0.14670329504369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75134905645408E-2"/>
          <c:y val="0"/>
          <c:w val="0.89989430737854526"/>
          <c:h val="0.8374254082497818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9275045461467377E-2"/>
          <c:y val="0.83762568980255125"/>
          <c:w val="0.88470434992654789"/>
          <c:h val="0.12933128397919946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48178900639277"/>
          <c:y val="7.365689657378538E-2"/>
          <c:w val="0.62314556736336368"/>
          <c:h val="0.77143490064276177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7C-4D40-83F0-15DE506216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2F-41A2-94AA-1C699D7E1887}"/>
              </c:ext>
            </c:extLst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7C-4D40-83F0-15DE506216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67C-4D40-83F0-15DE506216C7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C-4D40-83F0-15DE50621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Plan3!$M$4:$M$7</c:f>
              <c:strCache>
                <c:ptCount val="4"/>
                <c:pt idx="0">
                  <c:v>Excelente 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Plan3!$N$4:$N$7</c:f>
              <c:numCache>
                <c:formatCode>0.0%</c:formatCode>
                <c:ptCount val="4"/>
                <c:pt idx="0">
                  <c:v>0.625</c:v>
                </c:pt>
                <c:pt idx="1">
                  <c:v>0.29199999999999998</c:v>
                </c:pt>
                <c:pt idx="2">
                  <c:v>8.3000000000000004E-2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7C-4D40-83F0-15DE5062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57-41AB-BFF4-5F0C164BFD75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F7-4E79-B6C1-8816168B5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Plan1!$A$4:$A$5</c:f>
              <c:strCache>
                <c:ptCount val="2"/>
                <c:pt idx="0">
                  <c:v>Ativos </c:v>
                </c:pt>
                <c:pt idx="1">
                  <c:v>Inativos </c:v>
                </c:pt>
              </c:strCache>
            </c:strRef>
          </c:cat>
          <c:val>
            <c:numRef>
              <c:f>Plan1!$B$4:$B$5</c:f>
              <c:numCache>
                <c:formatCode>General</c:formatCode>
                <c:ptCount val="2"/>
                <c:pt idx="0">
                  <c:v>43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F7-4E79-B6C1-8816168B50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61736202847835"/>
          <c:y val="0.21105515026445346"/>
          <c:w val="0.29700634238455254"/>
          <c:h val="0.41879906637769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Plan1!$A$7:$A$13</c:f>
              <c:strCache>
                <c:ptCount val="7"/>
                <c:pt idx="0">
                  <c:v>10 anos sem participar</c:v>
                </c:pt>
                <c:pt idx="1">
                  <c:v>8 anos sem participar</c:v>
                </c:pt>
                <c:pt idx="2">
                  <c:v>7 anos sem participar</c:v>
                </c:pt>
                <c:pt idx="3">
                  <c:v>6 anos sem participar</c:v>
                </c:pt>
                <c:pt idx="4">
                  <c:v>5 anos sem participar</c:v>
                </c:pt>
                <c:pt idx="5">
                  <c:v>4 anos sem participar</c:v>
                </c:pt>
                <c:pt idx="6">
                  <c:v>3 anos sem participar</c:v>
                </c:pt>
              </c:strCache>
            </c:strRef>
          </c:cat>
          <c:val>
            <c:numRef>
              <c:f>Plan1!$C$7:$C$13</c:f>
              <c:numCache>
                <c:formatCode>0%</c:formatCode>
                <c:ptCount val="7"/>
                <c:pt idx="0">
                  <c:v>6.6666666666666666E-2</c:v>
                </c:pt>
                <c:pt idx="1">
                  <c:v>3.3333333333333333E-2</c:v>
                </c:pt>
                <c:pt idx="2">
                  <c:v>3.3333333333333333E-2</c:v>
                </c:pt>
                <c:pt idx="3">
                  <c:v>0.1</c:v>
                </c:pt>
                <c:pt idx="4">
                  <c:v>0.16666666666666669</c:v>
                </c:pt>
                <c:pt idx="5">
                  <c:v>0.23333333333333331</c:v>
                </c:pt>
                <c:pt idx="6">
                  <c:v>0.36666666666666664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E1-4DFA-AC4F-3BD2ADAC1A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0090496"/>
        <c:axId val="150093184"/>
      </c:barChart>
      <c:catAx>
        <c:axId val="150090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0093184"/>
        <c:crosses val="autoZero"/>
        <c:auto val="1"/>
        <c:lblAlgn val="ctr"/>
        <c:lblOffset val="100"/>
        <c:noMultiLvlLbl val="0"/>
      </c:catAx>
      <c:valAx>
        <c:axId val="1500931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00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E392B-AB06-4114-BEB9-A4B2CDC6F7D2}" type="doc">
      <dgm:prSet loTypeId="urn:microsoft.com/office/officeart/2005/8/layout/vList3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5A23CB6-9CB2-45B3-9C54-2FD8ABF6D754}">
      <dgm:prSet phldrT="[Texto]" custT="1"/>
      <dgm:spPr/>
      <dgm:t>
        <a:bodyPr/>
        <a:lstStyle/>
        <a:p>
          <a:pPr algn="just"/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JACQUELINE K. MENEZES INOCENTE CASELLI</a:t>
          </a:r>
        </a:p>
        <a:p>
          <a:pPr algn="just"/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Historiadora formada pela PUCCAMP, Especialista em Sistemas de Gestão Integrada pelo SENAC, Graduanda de Psicologia pela PUCCAMP. Atua como auditora interna na SANASA junto à Coordenadoria de Gestão da Qualidade.</a:t>
          </a:r>
        </a:p>
      </dgm:t>
    </dgm:pt>
    <dgm:pt modelId="{709EE3C4-C269-4643-AF12-4B8D890031C9}" type="parTrans" cxnId="{EA05B03E-596E-47A8-876C-66A194EFC86E}">
      <dgm:prSet/>
      <dgm:spPr/>
      <dgm:t>
        <a:bodyPr/>
        <a:lstStyle/>
        <a:p>
          <a:endParaRPr lang="pt-BR"/>
        </a:p>
      </dgm:t>
    </dgm:pt>
    <dgm:pt modelId="{288B4EB2-BC39-4936-879D-A77D526B8969}" type="sibTrans" cxnId="{EA05B03E-596E-47A8-876C-66A194EFC86E}">
      <dgm:prSet/>
      <dgm:spPr/>
      <dgm:t>
        <a:bodyPr/>
        <a:lstStyle/>
        <a:p>
          <a:endParaRPr lang="pt-BR"/>
        </a:p>
      </dgm:t>
    </dgm:pt>
    <dgm:pt modelId="{7170CADD-60CF-4893-9AEB-FF2700732194}">
      <dgm:prSet phldrT="[Texto]" custT="1"/>
      <dgm:spPr/>
      <dgm:t>
        <a:bodyPr/>
        <a:lstStyle/>
        <a:p>
          <a:pPr algn="l"/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RAFAELA DE LIMA</a:t>
          </a:r>
        </a:p>
        <a:p>
          <a:pPr algn="just"/>
          <a:r>
            <a:rPr lang="pt-BR" sz="18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Graduanda em Engenharia Ambiental pela UNICAMP. Atua como auditora interna com base na ISO 9001:2015 na SANASA junto à Coordenadoria de Gestão da Qualidade.</a:t>
          </a:r>
        </a:p>
        <a:p>
          <a:pPr algn="ctr"/>
          <a:endParaRPr lang="pt-BR" sz="1500" kern="1200" dirty="0"/>
        </a:p>
      </dgm:t>
    </dgm:pt>
    <dgm:pt modelId="{99BFF18E-3750-4D43-9D39-6B8F81E8ABC4}" type="parTrans" cxnId="{D7B84A60-B356-40C7-ADD4-8F4B77A9A23B}">
      <dgm:prSet/>
      <dgm:spPr/>
      <dgm:t>
        <a:bodyPr/>
        <a:lstStyle/>
        <a:p>
          <a:endParaRPr lang="pt-BR"/>
        </a:p>
      </dgm:t>
    </dgm:pt>
    <dgm:pt modelId="{E8A59635-60A9-43C3-A4B5-C0109E683C5F}" type="sibTrans" cxnId="{D7B84A60-B356-40C7-ADD4-8F4B77A9A23B}">
      <dgm:prSet/>
      <dgm:spPr/>
      <dgm:t>
        <a:bodyPr/>
        <a:lstStyle/>
        <a:p>
          <a:endParaRPr lang="pt-BR"/>
        </a:p>
      </dgm:t>
    </dgm:pt>
    <dgm:pt modelId="{C0FA2744-5CEB-4698-8202-97B731544827}">
      <dgm:prSet phldrT="[Texto]" custT="1"/>
      <dgm:spPr/>
      <dgm:t>
        <a:bodyPr/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CAROLINE VICENTIN JUNQUEIRA</a:t>
          </a: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Tecnóloga em Controle Ambiental UNICAMP, Graduanda e Estagiária em Engenharia Ambiental na SANASA  junto à Coordenadoria de Gestão da Qualidade.</a:t>
          </a:r>
        </a:p>
      </dgm:t>
    </dgm:pt>
    <dgm:pt modelId="{D3A408D2-9EA6-4922-8C89-A2F3C6D1693E}" type="parTrans" cxnId="{DE29F910-A557-4F85-BE96-ECC7193F9CC2}">
      <dgm:prSet/>
      <dgm:spPr/>
      <dgm:t>
        <a:bodyPr/>
        <a:lstStyle/>
        <a:p>
          <a:endParaRPr lang="pt-BR"/>
        </a:p>
      </dgm:t>
    </dgm:pt>
    <dgm:pt modelId="{297A7D96-7E65-4C4D-AE78-CA01CECB24F9}" type="sibTrans" cxnId="{DE29F910-A557-4F85-BE96-ECC7193F9CC2}">
      <dgm:prSet/>
      <dgm:spPr/>
      <dgm:t>
        <a:bodyPr/>
        <a:lstStyle/>
        <a:p>
          <a:endParaRPr lang="pt-BR"/>
        </a:p>
      </dgm:t>
    </dgm:pt>
    <dgm:pt modelId="{60CE1A5B-4C54-43CA-9FD2-7589652D8407}" type="pres">
      <dgm:prSet presAssocID="{737E392B-AB06-4114-BEB9-A4B2CDC6F7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CF89FC-D72E-4FF5-B39C-294AE538999B}" type="pres">
      <dgm:prSet presAssocID="{15A23CB6-9CB2-45B3-9C54-2FD8ABF6D754}" presName="composite" presStyleCnt="0"/>
      <dgm:spPr/>
    </dgm:pt>
    <dgm:pt modelId="{760C86F3-3304-4C10-8CB1-F327873F7E86}" type="pres">
      <dgm:prSet presAssocID="{15A23CB6-9CB2-45B3-9C54-2FD8ABF6D754}" presName="imgShp" presStyleLbl="fgImgPlace1" presStyleIdx="0" presStyleCnt="3" custLinFactNeighborX="-29826" custLinFactNeighborY="60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D00A-E3F0-4293-B747-D19C41C4D8C3}" type="pres">
      <dgm:prSet presAssocID="{15A23CB6-9CB2-45B3-9C54-2FD8ABF6D754}" presName="txShp" presStyleLbl="node1" presStyleIdx="0" presStyleCnt="3" custScaleX="130179" custLinFactNeighborX="3222" custLinFactNeighborY="9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1B88B-7FAB-4A07-B41A-4038BA57A62F}" type="pres">
      <dgm:prSet presAssocID="{288B4EB2-BC39-4936-879D-A77D526B8969}" presName="spacing" presStyleCnt="0"/>
      <dgm:spPr/>
    </dgm:pt>
    <dgm:pt modelId="{2C264AAE-3561-464E-9E6D-5A665478E0DA}" type="pres">
      <dgm:prSet presAssocID="{7170CADD-60CF-4893-9AEB-FF2700732194}" presName="composite" presStyleCnt="0"/>
      <dgm:spPr/>
    </dgm:pt>
    <dgm:pt modelId="{59716276-A2B2-4698-B9D4-AE42575EB894}" type="pres">
      <dgm:prSet presAssocID="{7170CADD-60CF-4893-9AEB-FF2700732194}" presName="imgShp" presStyleLbl="fgImgPlace1" presStyleIdx="1" presStyleCnt="3" custLinFactNeighborX="-29826" custLinFactNeighborY="-290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0082A537-4637-428E-A3D7-B6817E0E956E}" type="pres">
      <dgm:prSet presAssocID="{7170CADD-60CF-4893-9AEB-FF2700732194}" presName="txShp" presStyleLbl="node1" presStyleIdx="1" presStyleCnt="3" custScaleX="130179" custLinFactNeighborX="3304" custLinFactNeighborY="8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E06E01-868B-4E4D-8883-B548B1857113}" type="pres">
      <dgm:prSet presAssocID="{E8A59635-60A9-43C3-A4B5-C0109E683C5F}" presName="spacing" presStyleCnt="0"/>
      <dgm:spPr/>
    </dgm:pt>
    <dgm:pt modelId="{03DF576D-37B5-4066-A29F-0C25FE1BB1AA}" type="pres">
      <dgm:prSet presAssocID="{C0FA2744-5CEB-4698-8202-97B731544827}" presName="composite" presStyleCnt="0"/>
      <dgm:spPr/>
    </dgm:pt>
    <dgm:pt modelId="{EC984E15-943E-4237-A5B6-4C61699213A3}" type="pres">
      <dgm:prSet presAssocID="{C0FA2744-5CEB-4698-8202-97B731544827}" presName="imgShp" presStyleLbl="fgImgPlace1" presStyleIdx="2" presStyleCnt="3" custLinFactNeighborX="-29826" custLinFactNeighborY="-11831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AD1DEB62-F60B-4787-BA1A-E78E07921031}" type="pres">
      <dgm:prSet presAssocID="{C0FA2744-5CEB-4698-8202-97B731544827}" presName="txShp" presStyleLbl="node1" presStyleIdx="2" presStyleCnt="3" custScaleX="130179" custLinFactNeighborX="3222" custLinFactNeighborY="-9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29F910-A557-4F85-BE96-ECC7193F9CC2}" srcId="{737E392B-AB06-4114-BEB9-A4B2CDC6F7D2}" destId="{C0FA2744-5CEB-4698-8202-97B731544827}" srcOrd="2" destOrd="0" parTransId="{D3A408D2-9EA6-4922-8C89-A2F3C6D1693E}" sibTransId="{297A7D96-7E65-4C4D-AE78-CA01CECB24F9}"/>
    <dgm:cxn modelId="{B00EB77A-1BB3-490B-8E0D-02B3216342C3}" type="presOf" srcId="{C0FA2744-5CEB-4698-8202-97B731544827}" destId="{AD1DEB62-F60B-4787-BA1A-E78E07921031}" srcOrd="0" destOrd="0" presId="urn:microsoft.com/office/officeart/2005/8/layout/vList3"/>
    <dgm:cxn modelId="{C9ED8E33-2C69-4E76-AA51-F84E63C8E7DF}" type="presOf" srcId="{15A23CB6-9CB2-45B3-9C54-2FD8ABF6D754}" destId="{06E8D00A-E3F0-4293-B747-D19C41C4D8C3}" srcOrd="0" destOrd="0" presId="urn:microsoft.com/office/officeart/2005/8/layout/vList3"/>
    <dgm:cxn modelId="{D7B84A60-B356-40C7-ADD4-8F4B77A9A23B}" srcId="{737E392B-AB06-4114-BEB9-A4B2CDC6F7D2}" destId="{7170CADD-60CF-4893-9AEB-FF2700732194}" srcOrd="1" destOrd="0" parTransId="{99BFF18E-3750-4D43-9D39-6B8F81E8ABC4}" sibTransId="{E8A59635-60A9-43C3-A4B5-C0109E683C5F}"/>
    <dgm:cxn modelId="{EA05B03E-596E-47A8-876C-66A194EFC86E}" srcId="{737E392B-AB06-4114-BEB9-A4B2CDC6F7D2}" destId="{15A23CB6-9CB2-45B3-9C54-2FD8ABF6D754}" srcOrd="0" destOrd="0" parTransId="{709EE3C4-C269-4643-AF12-4B8D890031C9}" sibTransId="{288B4EB2-BC39-4936-879D-A77D526B8969}"/>
    <dgm:cxn modelId="{AFB697D2-B813-42CA-9B8B-02755BC18897}" type="presOf" srcId="{737E392B-AB06-4114-BEB9-A4B2CDC6F7D2}" destId="{60CE1A5B-4C54-43CA-9FD2-7589652D8407}" srcOrd="0" destOrd="0" presId="urn:microsoft.com/office/officeart/2005/8/layout/vList3"/>
    <dgm:cxn modelId="{9D02CEF3-72E6-4B19-A58D-08702F2818AF}" type="presOf" srcId="{7170CADD-60CF-4893-9AEB-FF2700732194}" destId="{0082A537-4637-428E-A3D7-B6817E0E956E}" srcOrd="0" destOrd="0" presId="urn:microsoft.com/office/officeart/2005/8/layout/vList3"/>
    <dgm:cxn modelId="{6CED245E-05DE-4537-AB68-6622B7ED42AF}" type="presParOf" srcId="{60CE1A5B-4C54-43CA-9FD2-7589652D8407}" destId="{EECF89FC-D72E-4FF5-B39C-294AE538999B}" srcOrd="0" destOrd="0" presId="urn:microsoft.com/office/officeart/2005/8/layout/vList3"/>
    <dgm:cxn modelId="{8184748B-599E-48F1-9827-4C27997D2B8B}" type="presParOf" srcId="{EECF89FC-D72E-4FF5-B39C-294AE538999B}" destId="{760C86F3-3304-4C10-8CB1-F327873F7E86}" srcOrd="0" destOrd="0" presId="urn:microsoft.com/office/officeart/2005/8/layout/vList3"/>
    <dgm:cxn modelId="{D3E4B1ED-ABE8-4091-91ED-2D09C388B574}" type="presParOf" srcId="{EECF89FC-D72E-4FF5-B39C-294AE538999B}" destId="{06E8D00A-E3F0-4293-B747-D19C41C4D8C3}" srcOrd="1" destOrd="0" presId="urn:microsoft.com/office/officeart/2005/8/layout/vList3"/>
    <dgm:cxn modelId="{A235498F-E1A8-4253-97FA-5B3FEE678FE1}" type="presParOf" srcId="{60CE1A5B-4C54-43CA-9FD2-7589652D8407}" destId="{29B1B88B-7FAB-4A07-B41A-4038BA57A62F}" srcOrd="1" destOrd="0" presId="urn:microsoft.com/office/officeart/2005/8/layout/vList3"/>
    <dgm:cxn modelId="{31BC7AE1-164B-443B-A101-50BEFBD8F02E}" type="presParOf" srcId="{60CE1A5B-4C54-43CA-9FD2-7589652D8407}" destId="{2C264AAE-3561-464E-9E6D-5A665478E0DA}" srcOrd="2" destOrd="0" presId="urn:microsoft.com/office/officeart/2005/8/layout/vList3"/>
    <dgm:cxn modelId="{27B82BE6-7125-4D74-B055-979BA427BC19}" type="presParOf" srcId="{2C264AAE-3561-464E-9E6D-5A665478E0DA}" destId="{59716276-A2B2-4698-B9D4-AE42575EB894}" srcOrd="0" destOrd="0" presId="urn:microsoft.com/office/officeart/2005/8/layout/vList3"/>
    <dgm:cxn modelId="{A2901D9C-E541-43EA-9F85-24781A0841F7}" type="presParOf" srcId="{2C264AAE-3561-464E-9E6D-5A665478E0DA}" destId="{0082A537-4637-428E-A3D7-B6817E0E956E}" srcOrd="1" destOrd="0" presId="urn:microsoft.com/office/officeart/2005/8/layout/vList3"/>
    <dgm:cxn modelId="{F7D8E7F7-5C54-4B6D-B965-4437FB3F7AE1}" type="presParOf" srcId="{60CE1A5B-4C54-43CA-9FD2-7589652D8407}" destId="{26E06E01-868B-4E4D-8883-B548B1857113}" srcOrd="3" destOrd="0" presId="urn:microsoft.com/office/officeart/2005/8/layout/vList3"/>
    <dgm:cxn modelId="{2FBFE71E-AC89-46D0-ACA6-F89D2B9DC8EA}" type="presParOf" srcId="{60CE1A5B-4C54-43CA-9FD2-7589652D8407}" destId="{03DF576D-37B5-4066-A29F-0C25FE1BB1AA}" srcOrd="4" destOrd="0" presId="urn:microsoft.com/office/officeart/2005/8/layout/vList3"/>
    <dgm:cxn modelId="{36F74673-E739-4BAD-A76D-63095D8572BC}" type="presParOf" srcId="{03DF576D-37B5-4066-A29F-0C25FE1BB1AA}" destId="{EC984E15-943E-4237-A5B6-4C61699213A3}" srcOrd="0" destOrd="0" presId="urn:microsoft.com/office/officeart/2005/8/layout/vList3"/>
    <dgm:cxn modelId="{1ADE56EC-F030-469E-A7FC-9C886579DB89}" type="presParOf" srcId="{03DF576D-37B5-4066-A29F-0C25FE1BB1AA}" destId="{AD1DEB62-F60B-4787-BA1A-E78E07921031}" srcOrd="1" destOrd="0" presId="urn:microsoft.com/office/officeart/2005/8/layout/vList3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35AB5-FA88-4B57-8137-7F199EF6CBF8}" type="doc">
      <dgm:prSet loTypeId="urn:microsoft.com/office/officeart/2005/8/layout/hierarchy2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0A4351D-FC45-49DF-99DC-195A6331DE97}">
      <dgm:prSet phldrT="[Texto]"/>
      <dgm:spPr/>
      <dgm:t>
        <a:bodyPr/>
        <a:lstStyle/>
        <a:p>
          <a:r>
            <a:rPr lang="pt-BR" cap="all" baseline="0" dirty="0">
              <a:latin typeface="Arial" panose="020B0604020202020204" pitchFamily="34" charset="0"/>
              <a:cs typeface="Arial" panose="020B0604020202020204" pitchFamily="34" charset="0"/>
            </a:rPr>
            <a:t>6. Gestão de Recursos</a:t>
          </a:r>
        </a:p>
      </dgm:t>
    </dgm:pt>
    <dgm:pt modelId="{96BEF548-D295-4602-A49F-83B27F77F0BD}" type="parTrans" cxnId="{979BFA93-A151-4F39-B7D5-2801F78B7A5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75A7B-7561-41FE-A26E-54B637623AF8}" type="sibTrans" cxnId="{979BFA93-A151-4F39-B7D5-2801F78B7A5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FD499-9B21-4E9F-838F-AEF7D6C6416E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6.1. Provisão de Recursos</a:t>
          </a:r>
        </a:p>
      </dgm:t>
    </dgm:pt>
    <dgm:pt modelId="{DFBF0C71-DC15-4AA5-933D-01502DB43919}" type="parTrans" cxnId="{C7FECF02-E4F0-4558-84E9-581613F3359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B93F-11C6-4827-A4BE-B31DFDFD1189}" type="sibTrans" cxnId="{C7FECF02-E4F0-4558-84E9-581613F3359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986C6-1C5B-47B2-BCDF-114922310584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6.2. Recursos Humanos</a:t>
          </a:r>
        </a:p>
      </dgm:t>
    </dgm:pt>
    <dgm:pt modelId="{2C4DFEB1-B49A-4FDD-8140-0C9E82033128}" type="parTrans" cxnId="{3818923C-6743-42B7-A438-B9012B8814B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BDD40-D561-4A5C-AE10-C784458F95A9}" type="sibTrans" cxnId="{3818923C-6743-42B7-A438-B9012B8814B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82DBA-27E2-43EA-B9C2-2C4F817E12CF}">
      <dgm:prSet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6.2.1 Generalidades</a:t>
          </a:r>
        </a:p>
      </dgm:t>
    </dgm:pt>
    <dgm:pt modelId="{3656492E-8FC5-4EF3-8EA1-DE2791369572}" type="parTrans" cxnId="{E0C80483-C437-4841-B574-11411771C92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BDFFF-6015-4A19-96AC-33AE364A511F}" type="sibTrans" cxnId="{E0C80483-C437-4841-B574-11411771C92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B72F0-3325-4C2D-9BA7-CAE2A284D38A}">
      <dgm:prSet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6.2.2. Competências, Treinamento e Conscientização</a:t>
          </a:r>
        </a:p>
      </dgm:t>
    </dgm:pt>
    <dgm:pt modelId="{C2BFA99F-FE09-4F9E-9C0B-0263A927E7BF}" type="parTrans" cxnId="{75A51C63-95EE-4B9B-98A2-2E2D4E6C286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86754-47A5-41A3-8442-98006850C7FF}" type="sibTrans" cxnId="{75A51C63-95EE-4B9B-98A2-2E2D4E6C286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DA009-065C-42C6-8C78-4CFD2123813A}" type="pres">
      <dgm:prSet presAssocID="{14635AB5-FA88-4B57-8137-7F199EF6CB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19DD05-C621-4503-B024-C7D27023A4B2}" type="pres">
      <dgm:prSet presAssocID="{50A4351D-FC45-49DF-99DC-195A6331DE97}" presName="root1" presStyleCnt="0"/>
      <dgm:spPr/>
    </dgm:pt>
    <dgm:pt modelId="{1C6F83FF-9EBF-4073-B149-A27027728E8A}" type="pres">
      <dgm:prSet presAssocID="{50A4351D-FC45-49DF-99DC-195A6331DE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240F97-ADA9-49D7-AFE7-6689C833BE63}" type="pres">
      <dgm:prSet presAssocID="{50A4351D-FC45-49DF-99DC-195A6331DE97}" presName="level2hierChild" presStyleCnt="0"/>
      <dgm:spPr/>
    </dgm:pt>
    <dgm:pt modelId="{F9009EE6-181D-4FFB-B026-4442887E9C5F}" type="pres">
      <dgm:prSet presAssocID="{DFBF0C71-DC15-4AA5-933D-01502DB43919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BDEEFFDC-E5D5-4C74-8613-33921BA3049C}" type="pres">
      <dgm:prSet presAssocID="{DFBF0C71-DC15-4AA5-933D-01502DB43919}" presName="connTx" presStyleLbl="parChTrans1D2" presStyleIdx="0" presStyleCnt="2"/>
      <dgm:spPr/>
      <dgm:t>
        <a:bodyPr/>
        <a:lstStyle/>
        <a:p>
          <a:endParaRPr lang="pt-BR"/>
        </a:p>
      </dgm:t>
    </dgm:pt>
    <dgm:pt modelId="{8D169C59-220D-4419-A1FB-5C8D2D19422F}" type="pres">
      <dgm:prSet presAssocID="{DEBFD499-9B21-4E9F-838F-AEF7D6C6416E}" presName="root2" presStyleCnt="0"/>
      <dgm:spPr/>
    </dgm:pt>
    <dgm:pt modelId="{6D7975BD-B7F2-4DCC-BB2D-E985DEA80E0A}" type="pres">
      <dgm:prSet presAssocID="{DEBFD499-9B21-4E9F-838F-AEF7D6C641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0BF5EF-175B-4061-B997-8AC9E391CE8F}" type="pres">
      <dgm:prSet presAssocID="{DEBFD499-9B21-4E9F-838F-AEF7D6C6416E}" presName="level3hierChild" presStyleCnt="0"/>
      <dgm:spPr/>
    </dgm:pt>
    <dgm:pt modelId="{5598BC37-6346-4D74-8AD6-30DCE45860F7}" type="pres">
      <dgm:prSet presAssocID="{2C4DFEB1-B49A-4FDD-8140-0C9E82033128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6481A1ED-13A7-4847-837B-0C95DDC3F354}" type="pres">
      <dgm:prSet presAssocID="{2C4DFEB1-B49A-4FDD-8140-0C9E82033128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A915EC0-23C3-4E93-9E01-731BF3455B39}" type="pres">
      <dgm:prSet presAssocID="{F4E986C6-1C5B-47B2-BCDF-114922310584}" presName="root2" presStyleCnt="0"/>
      <dgm:spPr/>
    </dgm:pt>
    <dgm:pt modelId="{7FCCC01B-0EA2-4F6D-859C-7255B5C1ED16}" type="pres">
      <dgm:prSet presAssocID="{F4E986C6-1C5B-47B2-BCDF-11492231058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A2CAE4-8FAE-4D36-9096-E85B4D73ECD4}" type="pres">
      <dgm:prSet presAssocID="{F4E986C6-1C5B-47B2-BCDF-114922310584}" presName="level3hierChild" presStyleCnt="0"/>
      <dgm:spPr/>
    </dgm:pt>
    <dgm:pt modelId="{59E9D0B1-DF25-4851-B710-58B485895D4F}" type="pres">
      <dgm:prSet presAssocID="{3656492E-8FC5-4EF3-8EA1-DE2791369572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6E89B27B-06E2-434B-AA30-1A7EF17C6A0D}" type="pres">
      <dgm:prSet presAssocID="{3656492E-8FC5-4EF3-8EA1-DE2791369572}" presName="connTx" presStyleLbl="parChTrans1D3" presStyleIdx="0" presStyleCnt="2"/>
      <dgm:spPr/>
      <dgm:t>
        <a:bodyPr/>
        <a:lstStyle/>
        <a:p>
          <a:endParaRPr lang="pt-BR"/>
        </a:p>
      </dgm:t>
    </dgm:pt>
    <dgm:pt modelId="{08422765-F5AB-4365-A8A7-729A4C0A7056}" type="pres">
      <dgm:prSet presAssocID="{2A482DBA-27E2-43EA-B9C2-2C4F817E12CF}" presName="root2" presStyleCnt="0"/>
      <dgm:spPr/>
    </dgm:pt>
    <dgm:pt modelId="{80A5978A-09EF-4402-A235-0EC0F08633FA}" type="pres">
      <dgm:prSet presAssocID="{2A482DBA-27E2-43EA-B9C2-2C4F817E12C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6054C5-B626-4891-94E2-C53FB7647039}" type="pres">
      <dgm:prSet presAssocID="{2A482DBA-27E2-43EA-B9C2-2C4F817E12CF}" presName="level3hierChild" presStyleCnt="0"/>
      <dgm:spPr/>
    </dgm:pt>
    <dgm:pt modelId="{08363487-ED81-496E-AED0-30179BF8B391}" type="pres">
      <dgm:prSet presAssocID="{C2BFA99F-FE09-4F9E-9C0B-0263A927E7BF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43F54DDE-5D7C-4290-B8E8-10D66FCA768A}" type="pres">
      <dgm:prSet presAssocID="{C2BFA99F-FE09-4F9E-9C0B-0263A927E7BF}" presName="connTx" presStyleLbl="parChTrans1D3" presStyleIdx="1" presStyleCnt="2"/>
      <dgm:spPr/>
      <dgm:t>
        <a:bodyPr/>
        <a:lstStyle/>
        <a:p>
          <a:endParaRPr lang="pt-BR"/>
        </a:p>
      </dgm:t>
    </dgm:pt>
    <dgm:pt modelId="{C4A2B498-E15D-4BDC-8519-86A878E4B7E3}" type="pres">
      <dgm:prSet presAssocID="{50DB72F0-3325-4C2D-9BA7-CAE2A284D38A}" presName="root2" presStyleCnt="0"/>
      <dgm:spPr/>
    </dgm:pt>
    <dgm:pt modelId="{3A21E553-5334-4E62-B28D-15D282858801}" type="pres">
      <dgm:prSet presAssocID="{50DB72F0-3325-4C2D-9BA7-CAE2A284D38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ECF61B-4797-49F9-AB20-02AF8DDFBC40}" type="pres">
      <dgm:prSet presAssocID="{50DB72F0-3325-4C2D-9BA7-CAE2A284D38A}" presName="level3hierChild" presStyleCnt="0"/>
      <dgm:spPr/>
    </dgm:pt>
  </dgm:ptLst>
  <dgm:cxnLst>
    <dgm:cxn modelId="{3818923C-6743-42B7-A438-B9012B8814BA}" srcId="{50A4351D-FC45-49DF-99DC-195A6331DE97}" destId="{F4E986C6-1C5B-47B2-BCDF-114922310584}" srcOrd="1" destOrd="0" parTransId="{2C4DFEB1-B49A-4FDD-8140-0C9E82033128}" sibTransId="{693BDD40-D561-4A5C-AE10-C784458F95A9}"/>
    <dgm:cxn modelId="{5C39DA6E-9B6A-47DA-AEE7-335B63177041}" type="presOf" srcId="{14635AB5-FA88-4B57-8137-7F199EF6CBF8}" destId="{C52DA009-065C-42C6-8C78-4CFD2123813A}" srcOrd="0" destOrd="0" presId="urn:microsoft.com/office/officeart/2005/8/layout/hierarchy2"/>
    <dgm:cxn modelId="{E84AC50D-62BD-4802-8BA6-B4851D19275E}" type="presOf" srcId="{C2BFA99F-FE09-4F9E-9C0B-0263A927E7BF}" destId="{43F54DDE-5D7C-4290-B8E8-10D66FCA768A}" srcOrd="1" destOrd="0" presId="urn:microsoft.com/office/officeart/2005/8/layout/hierarchy2"/>
    <dgm:cxn modelId="{6041C4A1-35E2-4D4A-AA6C-5E136330968D}" type="presOf" srcId="{C2BFA99F-FE09-4F9E-9C0B-0263A927E7BF}" destId="{08363487-ED81-496E-AED0-30179BF8B391}" srcOrd="0" destOrd="0" presId="urn:microsoft.com/office/officeart/2005/8/layout/hierarchy2"/>
    <dgm:cxn modelId="{843871FB-78E0-4DD7-9536-847ED52C1DE6}" type="presOf" srcId="{2C4DFEB1-B49A-4FDD-8140-0C9E82033128}" destId="{6481A1ED-13A7-4847-837B-0C95DDC3F354}" srcOrd="1" destOrd="0" presId="urn:microsoft.com/office/officeart/2005/8/layout/hierarchy2"/>
    <dgm:cxn modelId="{219A5DAC-7A58-4C78-BCD5-854F860AA3EA}" type="presOf" srcId="{F4E986C6-1C5B-47B2-BCDF-114922310584}" destId="{7FCCC01B-0EA2-4F6D-859C-7255B5C1ED16}" srcOrd="0" destOrd="0" presId="urn:microsoft.com/office/officeart/2005/8/layout/hierarchy2"/>
    <dgm:cxn modelId="{115FD6C9-B539-4DBE-9A8B-8A6C99AAE0E1}" type="presOf" srcId="{3656492E-8FC5-4EF3-8EA1-DE2791369572}" destId="{6E89B27B-06E2-434B-AA30-1A7EF17C6A0D}" srcOrd="1" destOrd="0" presId="urn:microsoft.com/office/officeart/2005/8/layout/hierarchy2"/>
    <dgm:cxn modelId="{979BFA93-A151-4F39-B7D5-2801F78B7A53}" srcId="{14635AB5-FA88-4B57-8137-7F199EF6CBF8}" destId="{50A4351D-FC45-49DF-99DC-195A6331DE97}" srcOrd="0" destOrd="0" parTransId="{96BEF548-D295-4602-A49F-83B27F77F0BD}" sibTransId="{BA975A7B-7561-41FE-A26E-54B637623AF8}"/>
    <dgm:cxn modelId="{820623C7-99E7-450D-98A5-E5DCA4272825}" type="presOf" srcId="{2C4DFEB1-B49A-4FDD-8140-0C9E82033128}" destId="{5598BC37-6346-4D74-8AD6-30DCE45860F7}" srcOrd="0" destOrd="0" presId="urn:microsoft.com/office/officeart/2005/8/layout/hierarchy2"/>
    <dgm:cxn modelId="{EBDC9473-8F2F-429D-B69A-F061572E3AAB}" type="presOf" srcId="{50DB72F0-3325-4C2D-9BA7-CAE2A284D38A}" destId="{3A21E553-5334-4E62-B28D-15D282858801}" srcOrd="0" destOrd="0" presId="urn:microsoft.com/office/officeart/2005/8/layout/hierarchy2"/>
    <dgm:cxn modelId="{DB058734-01BA-4D77-A544-826B6E10F20A}" type="presOf" srcId="{DFBF0C71-DC15-4AA5-933D-01502DB43919}" destId="{F9009EE6-181D-4FFB-B026-4442887E9C5F}" srcOrd="0" destOrd="0" presId="urn:microsoft.com/office/officeart/2005/8/layout/hierarchy2"/>
    <dgm:cxn modelId="{C7FECF02-E4F0-4558-84E9-581613F3359E}" srcId="{50A4351D-FC45-49DF-99DC-195A6331DE97}" destId="{DEBFD499-9B21-4E9F-838F-AEF7D6C6416E}" srcOrd="0" destOrd="0" parTransId="{DFBF0C71-DC15-4AA5-933D-01502DB43919}" sibTransId="{B976B93F-11C6-4827-A4BE-B31DFDFD1189}"/>
    <dgm:cxn modelId="{FE85EEAE-9B1F-4D60-AA29-1880EC726063}" type="presOf" srcId="{DFBF0C71-DC15-4AA5-933D-01502DB43919}" destId="{BDEEFFDC-E5D5-4C74-8613-33921BA3049C}" srcOrd="1" destOrd="0" presId="urn:microsoft.com/office/officeart/2005/8/layout/hierarchy2"/>
    <dgm:cxn modelId="{E0C80483-C437-4841-B574-11411771C925}" srcId="{F4E986C6-1C5B-47B2-BCDF-114922310584}" destId="{2A482DBA-27E2-43EA-B9C2-2C4F817E12CF}" srcOrd="0" destOrd="0" parTransId="{3656492E-8FC5-4EF3-8EA1-DE2791369572}" sibTransId="{BF5BDFFF-6015-4A19-96AC-33AE364A511F}"/>
    <dgm:cxn modelId="{BF62D8C6-70E9-4B77-B4A7-E478046CC7AF}" type="presOf" srcId="{DEBFD499-9B21-4E9F-838F-AEF7D6C6416E}" destId="{6D7975BD-B7F2-4DCC-BB2D-E985DEA80E0A}" srcOrd="0" destOrd="0" presId="urn:microsoft.com/office/officeart/2005/8/layout/hierarchy2"/>
    <dgm:cxn modelId="{D427E178-EA21-4674-BE50-F524EFAFC954}" type="presOf" srcId="{2A482DBA-27E2-43EA-B9C2-2C4F817E12CF}" destId="{80A5978A-09EF-4402-A235-0EC0F08633FA}" srcOrd="0" destOrd="0" presId="urn:microsoft.com/office/officeart/2005/8/layout/hierarchy2"/>
    <dgm:cxn modelId="{0BF50C9D-285D-4342-B0EC-F6F5C99E52D7}" type="presOf" srcId="{50A4351D-FC45-49DF-99DC-195A6331DE97}" destId="{1C6F83FF-9EBF-4073-B149-A27027728E8A}" srcOrd="0" destOrd="0" presId="urn:microsoft.com/office/officeart/2005/8/layout/hierarchy2"/>
    <dgm:cxn modelId="{65FF20E4-7314-4059-A5C9-9C7B16327643}" type="presOf" srcId="{3656492E-8FC5-4EF3-8EA1-DE2791369572}" destId="{59E9D0B1-DF25-4851-B710-58B485895D4F}" srcOrd="0" destOrd="0" presId="urn:microsoft.com/office/officeart/2005/8/layout/hierarchy2"/>
    <dgm:cxn modelId="{75A51C63-95EE-4B9B-98A2-2E2D4E6C286F}" srcId="{F4E986C6-1C5B-47B2-BCDF-114922310584}" destId="{50DB72F0-3325-4C2D-9BA7-CAE2A284D38A}" srcOrd="1" destOrd="0" parTransId="{C2BFA99F-FE09-4F9E-9C0B-0263A927E7BF}" sibTransId="{49686754-47A5-41A3-8442-98006850C7FF}"/>
    <dgm:cxn modelId="{37AF02AE-B533-46F7-9C71-8E1E281FCEEC}" type="presParOf" srcId="{C52DA009-065C-42C6-8C78-4CFD2123813A}" destId="{9019DD05-C621-4503-B024-C7D27023A4B2}" srcOrd="0" destOrd="0" presId="urn:microsoft.com/office/officeart/2005/8/layout/hierarchy2"/>
    <dgm:cxn modelId="{02FB4141-FB96-4776-B1CD-D4184D7529FE}" type="presParOf" srcId="{9019DD05-C621-4503-B024-C7D27023A4B2}" destId="{1C6F83FF-9EBF-4073-B149-A27027728E8A}" srcOrd="0" destOrd="0" presId="urn:microsoft.com/office/officeart/2005/8/layout/hierarchy2"/>
    <dgm:cxn modelId="{6F78F3A5-1FD6-491B-BF3D-A5B0F4EFBA48}" type="presParOf" srcId="{9019DD05-C621-4503-B024-C7D27023A4B2}" destId="{AA240F97-ADA9-49D7-AFE7-6689C833BE63}" srcOrd="1" destOrd="0" presId="urn:microsoft.com/office/officeart/2005/8/layout/hierarchy2"/>
    <dgm:cxn modelId="{D16019ED-32E1-42B4-A649-8D594581557C}" type="presParOf" srcId="{AA240F97-ADA9-49D7-AFE7-6689C833BE63}" destId="{F9009EE6-181D-4FFB-B026-4442887E9C5F}" srcOrd="0" destOrd="0" presId="urn:microsoft.com/office/officeart/2005/8/layout/hierarchy2"/>
    <dgm:cxn modelId="{6B498855-8FA1-441C-ADFC-B671BA677EB8}" type="presParOf" srcId="{F9009EE6-181D-4FFB-B026-4442887E9C5F}" destId="{BDEEFFDC-E5D5-4C74-8613-33921BA3049C}" srcOrd="0" destOrd="0" presId="urn:microsoft.com/office/officeart/2005/8/layout/hierarchy2"/>
    <dgm:cxn modelId="{9A60C2A1-BF00-44DD-9215-BCE3D3207AB1}" type="presParOf" srcId="{AA240F97-ADA9-49D7-AFE7-6689C833BE63}" destId="{8D169C59-220D-4419-A1FB-5C8D2D19422F}" srcOrd="1" destOrd="0" presId="urn:microsoft.com/office/officeart/2005/8/layout/hierarchy2"/>
    <dgm:cxn modelId="{812B9315-37CE-4562-B616-4029B1C6D184}" type="presParOf" srcId="{8D169C59-220D-4419-A1FB-5C8D2D19422F}" destId="{6D7975BD-B7F2-4DCC-BB2D-E985DEA80E0A}" srcOrd="0" destOrd="0" presId="urn:microsoft.com/office/officeart/2005/8/layout/hierarchy2"/>
    <dgm:cxn modelId="{C866DCFE-011A-49F1-80C4-67B8FAE21819}" type="presParOf" srcId="{8D169C59-220D-4419-A1FB-5C8D2D19422F}" destId="{BF0BF5EF-175B-4061-B997-8AC9E391CE8F}" srcOrd="1" destOrd="0" presId="urn:microsoft.com/office/officeart/2005/8/layout/hierarchy2"/>
    <dgm:cxn modelId="{AFD14C73-F53D-459F-BD1C-4786EEC7DA25}" type="presParOf" srcId="{AA240F97-ADA9-49D7-AFE7-6689C833BE63}" destId="{5598BC37-6346-4D74-8AD6-30DCE45860F7}" srcOrd="2" destOrd="0" presId="urn:microsoft.com/office/officeart/2005/8/layout/hierarchy2"/>
    <dgm:cxn modelId="{0D31AAC1-1E33-49E9-AE90-400F0EE3493F}" type="presParOf" srcId="{5598BC37-6346-4D74-8AD6-30DCE45860F7}" destId="{6481A1ED-13A7-4847-837B-0C95DDC3F354}" srcOrd="0" destOrd="0" presId="urn:microsoft.com/office/officeart/2005/8/layout/hierarchy2"/>
    <dgm:cxn modelId="{8960EA09-28A8-424A-9351-86AA8C0DF56E}" type="presParOf" srcId="{AA240F97-ADA9-49D7-AFE7-6689C833BE63}" destId="{AA915EC0-23C3-4E93-9E01-731BF3455B39}" srcOrd="3" destOrd="0" presId="urn:microsoft.com/office/officeart/2005/8/layout/hierarchy2"/>
    <dgm:cxn modelId="{32245841-D95E-42A2-BBA4-4B107FD49FA7}" type="presParOf" srcId="{AA915EC0-23C3-4E93-9E01-731BF3455B39}" destId="{7FCCC01B-0EA2-4F6D-859C-7255B5C1ED16}" srcOrd="0" destOrd="0" presId="urn:microsoft.com/office/officeart/2005/8/layout/hierarchy2"/>
    <dgm:cxn modelId="{3EE96576-33FF-44B6-ACCA-0D1C25F9E0FD}" type="presParOf" srcId="{AA915EC0-23C3-4E93-9E01-731BF3455B39}" destId="{1CA2CAE4-8FAE-4D36-9096-E85B4D73ECD4}" srcOrd="1" destOrd="0" presId="urn:microsoft.com/office/officeart/2005/8/layout/hierarchy2"/>
    <dgm:cxn modelId="{1D94BE52-CBFB-4A09-AAEB-50A16434848B}" type="presParOf" srcId="{1CA2CAE4-8FAE-4D36-9096-E85B4D73ECD4}" destId="{59E9D0B1-DF25-4851-B710-58B485895D4F}" srcOrd="0" destOrd="0" presId="urn:microsoft.com/office/officeart/2005/8/layout/hierarchy2"/>
    <dgm:cxn modelId="{28A26E25-CB06-4DE2-A8A4-93D1709605EF}" type="presParOf" srcId="{59E9D0B1-DF25-4851-B710-58B485895D4F}" destId="{6E89B27B-06E2-434B-AA30-1A7EF17C6A0D}" srcOrd="0" destOrd="0" presId="urn:microsoft.com/office/officeart/2005/8/layout/hierarchy2"/>
    <dgm:cxn modelId="{00DC529A-8587-4927-81B7-0153BB7B97DB}" type="presParOf" srcId="{1CA2CAE4-8FAE-4D36-9096-E85B4D73ECD4}" destId="{08422765-F5AB-4365-A8A7-729A4C0A7056}" srcOrd="1" destOrd="0" presId="urn:microsoft.com/office/officeart/2005/8/layout/hierarchy2"/>
    <dgm:cxn modelId="{BB6252ED-170E-41F6-BED8-844B8EA690B7}" type="presParOf" srcId="{08422765-F5AB-4365-A8A7-729A4C0A7056}" destId="{80A5978A-09EF-4402-A235-0EC0F08633FA}" srcOrd="0" destOrd="0" presId="urn:microsoft.com/office/officeart/2005/8/layout/hierarchy2"/>
    <dgm:cxn modelId="{9FDA0400-67FF-438F-B653-DB6038112D08}" type="presParOf" srcId="{08422765-F5AB-4365-A8A7-729A4C0A7056}" destId="{836054C5-B626-4891-94E2-C53FB7647039}" srcOrd="1" destOrd="0" presId="urn:microsoft.com/office/officeart/2005/8/layout/hierarchy2"/>
    <dgm:cxn modelId="{BE1F4B4B-BB73-412C-82D4-018C2237F263}" type="presParOf" srcId="{1CA2CAE4-8FAE-4D36-9096-E85B4D73ECD4}" destId="{08363487-ED81-496E-AED0-30179BF8B391}" srcOrd="2" destOrd="0" presId="urn:microsoft.com/office/officeart/2005/8/layout/hierarchy2"/>
    <dgm:cxn modelId="{380E3223-61DD-479D-BA25-91227277E550}" type="presParOf" srcId="{08363487-ED81-496E-AED0-30179BF8B391}" destId="{43F54DDE-5D7C-4290-B8E8-10D66FCA768A}" srcOrd="0" destOrd="0" presId="urn:microsoft.com/office/officeart/2005/8/layout/hierarchy2"/>
    <dgm:cxn modelId="{B1681CB0-B68A-4471-99DB-FB64697B1531}" type="presParOf" srcId="{1CA2CAE4-8FAE-4D36-9096-E85B4D73ECD4}" destId="{C4A2B498-E15D-4BDC-8519-86A878E4B7E3}" srcOrd="3" destOrd="0" presId="urn:microsoft.com/office/officeart/2005/8/layout/hierarchy2"/>
    <dgm:cxn modelId="{CD423A6B-4619-46D8-B09A-4BF53D9E72D0}" type="presParOf" srcId="{C4A2B498-E15D-4BDC-8519-86A878E4B7E3}" destId="{3A21E553-5334-4E62-B28D-15D282858801}" srcOrd="0" destOrd="0" presId="urn:microsoft.com/office/officeart/2005/8/layout/hierarchy2"/>
    <dgm:cxn modelId="{9100C80E-CB98-47FB-8A8E-29398AD93CA5}" type="presParOf" srcId="{C4A2B498-E15D-4BDC-8519-86A878E4B7E3}" destId="{31ECF61B-4797-49F9-AB20-02AF8DDFBC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8D00A-E3F0-4293-B747-D19C41C4D8C3}">
      <dsp:nvSpPr>
        <dsp:cNvPr id="0" name=""/>
        <dsp:cNvSpPr/>
      </dsp:nvSpPr>
      <dsp:spPr>
        <a:xfrm rot="10800000">
          <a:off x="827595" y="188634"/>
          <a:ext cx="7915872" cy="19055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295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JACQUELINE K. MENEZES INOCENTE CASELLI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Historiadora formada pela PUCCAMP, Especialista em Sistemas de Gestão Integrada pelo SENAC, Graduanda de Psicologia pela PUCCAMP. Atua como auditora interna na SANASA junto à Coordenadoria de Gestão da Qualidade.</a:t>
          </a:r>
        </a:p>
      </dsp:txBody>
      <dsp:txXfrm rot="10800000">
        <a:off x="1303982" y="188634"/>
        <a:ext cx="7439485" cy="1905550"/>
      </dsp:txXfrm>
    </dsp:sp>
    <dsp:sp modelId="{760C86F3-3304-4C10-8CB1-F327873F7E86}">
      <dsp:nvSpPr>
        <dsp:cNvPr id="0" name=""/>
        <dsp:cNvSpPr/>
      </dsp:nvSpPr>
      <dsp:spPr>
        <a:xfrm>
          <a:off x="28104" y="116624"/>
          <a:ext cx="1905550" cy="1905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82A537-4637-428E-A3D7-B6817E0E956E}">
      <dsp:nvSpPr>
        <dsp:cNvPr id="0" name=""/>
        <dsp:cNvSpPr/>
      </dsp:nvSpPr>
      <dsp:spPr>
        <a:xfrm rot="10800000">
          <a:off x="832581" y="2492898"/>
          <a:ext cx="7915872" cy="19055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2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RAFAELA DE LIMA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Graduanda em Engenharia Ambiental pela UNICAMP. Atua como auditora interna com base na ISO 9001:2015 na SANASA junto à Coordenadoria de Gestão da Qualidade.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 rot="10800000">
        <a:off x="1308968" y="2492898"/>
        <a:ext cx="7439485" cy="1905550"/>
      </dsp:txXfrm>
    </dsp:sp>
    <dsp:sp modelId="{59716276-A2B2-4698-B9D4-AE42575EB894}">
      <dsp:nvSpPr>
        <dsp:cNvPr id="0" name=""/>
        <dsp:cNvSpPr/>
      </dsp:nvSpPr>
      <dsp:spPr>
        <a:xfrm>
          <a:off x="28104" y="2420887"/>
          <a:ext cx="1905550" cy="1905550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1DEB62-F60B-4787-BA1A-E78E07921031}">
      <dsp:nvSpPr>
        <dsp:cNvPr id="0" name=""/>
        <dsp:cNvSpPr/>
      </dsp:nvSpPr>
      <dsp:spPr>
        <a:xfrm rot="10800000">
          <a:off x="827595" y="4763814"/>
          <a:ext cx="7915872" cy="19055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295" tIns="76200" rIns="142240" bIns="7620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CAROLINE VICENTIN JUNQUEIRA</a:t>
          </a: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Tecnóloga em Controle Ambiental UNICAMP, Graduanda e Estagiária em Engenharia Ambiental na SANASA  junto à Coordenadoria de Gestão da Qualidade.</a:t>
          </a:r>
        </a:p>
      </dsp:txBody>
      <dsp:txXfrm rot="10800000">
        <a:off x="1303982" y="4763814"/>
        <a:ext cx="7439485" cy="1905550"/>
      </dsp:txXfrm>
    </dsp:sp>
    <dsp:sp modelId="{EC984E15-943E-4237-A5B6-4C61699213A3}">
      <dsp:nvSpPr>
        <dsp:cNvPr id="0" name=""/>
        <dsp:cNvSpPr/>
      </dsp:nvSpPr>
      <dsp:spPr>
        <a:xfrm>
          <a:off x="28104" y="4725150"/>
          <a:ext cx="1905550" cy="1905550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F83FF-9EBF-4073-B149-A27027728E8A}">
      <dsp:nvSpPr>
        <dsp:cNvPr id="0" name=""/>
        <dsp:cNvSpPr/>
      </dsp:nvSpPr>
      <dsp:spPr>
        <a:xfrm>
          <a:off x="971" y="1272965"/>
          <a:ext cx="1799688" cy="89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6. Gestão de Recursos</a:t>
          </a:r>
        </a:p>
      </dsp:txBody>
      <dsp:txXfrm>
        <a:off x="27327" y="1299321"/>
        <a:ext cx="1746976" cy="847132"/>
      </dsp:txXfrm>
    </dsp:sp>
    <dsp:sp modelId="{F9009EE6-181D-4FFB-B026-4442887E9C5F}">
      <dsp:nvSpPr>
        <dsp:cNvPr id="0" name=""/>
        <dsp:cNvSpPr/>
      </dsp:nvSpPr>
      <dsp:spPr>
        <a:xfrm rot="19457599">
          <a:off x="1717333" y="1443747"/>
          <a:ext cx="88652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886529" y="2043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8434" y="1442018"/>
        <a:ext cx="44326" cy="44326"/>
      </dsp:txXfrm>
    </dsp:sp>
    <dsp:sp modelId="{6D7975BD-B7F2-4DCC-BB2D-E985DEA80E0A}">
      <dsp:nvSpPr>
        <dsp:cNvPr id="0" name=""/>
        <dsp:cNvSpPr/>
      </dsp:nvSpPr>
      <dsp:spPr>
        <a:xfrm>
          <a:off x="2520535" y="755554"/>
          <a:ext cx="1799688" cy="89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6.1. Provisão de Recursos</a:t>
          </a:r>
        </a:p>
      </dsp:txBody>
      <dsp:txXfrm>
        <a:off x="2546891" y="781910"/>
        <a:ext cx="1746976" cy="847132"/>
      </dsp:txXfrm>
    </dsp:sp>
    <dsp:sp modelId="{5598BC37-6346-4D74-8AD6-30DCE45860F7}">
      <dsp:nvSpPr>
        <dsp:cNvPr id="0" name=""/>
        <dsp:cNvSpPr/>
      </dsp:nvSpPr>
      <dsp:spPr>
        <a:xfrm rot="2142401">
          <a:off x="1717333" y="1961157"/>
          <a:ext cx="88652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886529" y="2043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8434" y="1959429"/>
        <a:ext cx="44326" cy="44326"/>
      </dsp:txXfrm>
    </dsp:sp>
    <dsp:sp modelId="{7FCCC01B-0EA2-4F6D-859C-7255B5C1ED16}">
      <dsp:nvSpPr>
        <dsp:cNvPr id="0" name=""/>
        <dsp:cNvSpPr/>
      </dsp:nvSpPr>
      <dsp:spPr>
        <a:xfrm>
          <a:off x="2520535" y="1790375"/>
          <a:ext cx="1799688" cy="89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6.2. Recursos Humanos</a:t>
          </a:r>
        </a:p>
      </dsp:txBody>
      <dsp:txXfrm>
        <a:off x="2546891" y="1816731"/>
        <a:ext cx="1746976" cy="847132"/>
      </dsp:txXfrm>
    </dsp:sp>
    <dsp:sp modelId="{59E9D0B1-DF25-4851-B710-58B485895D4F}">
      <dsp:nvSpPr>
        <dsp:cNvPr id="0" name=""/>
        <dsp:cNvSpPr/>
      </dsp:nvSpPr>
      <dsp:spPr>
        <a:xfrm rot="19457599">
          <a:off x="4236897" y="1961157"/>
          <a:ext cx="88652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886529" y="204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7998" y="1959429"/>
        <a:ext cx="44326" cy="44326"/>
      </dsp:txXfrm>
    </dsp:sp>
    <dsp:sp modelId="{80A5978A-09EF-4402-A235-0EC0F08633FA}">
      <dsp:nvSpPr>
        <dsp:cNvPr id="0" name=""/>
        <dsp:cNvSpPr/>
      </dsp:nvSpPr>
      <dsp:spPr>
        <a:xfrm>
          <a:off x="5040099" y="1272965"/>
          <a:ext cx="1799688" cy="89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6.2.1 Generalidades</a:t>
          </a:r>
        </a:p>
      </dsp:txBody>
      <dsp:txXfrm>
        <a:off x="5066455" y="1299321"/>
        <a:ext cx="1746976" cy="847132"/>
      </dsp:txXfrm>
    </dsp:sp>
    <dsp:sp modelId="{08363487-ED81-496E-AED0-30179BF8B391}">
      <dsp:nvSpPr>
        <dsp:cNvPr id="0" name=""/>
        <dsp:cNvSpPr/>
      </dsp:nvSpPr>
      <dsp:spPr>
        <a:xfrm rot="2142401">
          <a:off x="4236897" y="2478568"/>
          <a:ext cx="88652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886529" y="204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7998" y="2476839"/>
        <a:ext cx="44326" cy="44326"/>
      </dsp:txXfrm>
    </dsp:sp>
    <dsp:sp modelId="{3A21E553-5334-4E62-B28D-15D282858801}">
      <dsp:nvSpPr>
        <dsp:cNvPr id="0" name=""/>
        <dsp:cNvSpPr/>
      </dsp:nvSpPr>
      <dsp:spPr>
        <a:xfrm>
          <a:off x="5040099" y="2307786"/>
          <a:ext cx="1799688" cy="899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6.2.2. Competências, Treinamento e Conscientização</a:t>
          </a:r>
        </a:p>
      </dsp:txBody>
      <dsp:txXfrm>
        <a:off x="5066455" y="2334142"/>
        <a:ext cx="1746976" cy="84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21/6/2017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21/6/2017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7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2060"/>
                </a:solidFill>
              </a:rPr>
              <a:t>www.sanasa.com.br    0800 77 21 195</a:t>
            </a:r>
            <a:endParaRPr lang="pt-BR" dirty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estao.qualidade10@sanasa.com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91368" y="1484784"/>
            <a:ext cx="748982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500" b="1" dirty="0">
                <a:solidFill>
                  <a:srgbClr val="002060"/>
                </a:solidFill>
                <a:latin typeface="Arial" charset="0"/>
              </a:rPr>
              <a:t>UM OLHAR HUMANO PARA A NORMA DE GESTÃO DA QUALIDADE (NBR ISO 9001:2015) EM UMA EMPRESA DE SANEAMENTO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ambiente de trabalho">
            <a:extLst>
              <a:ext uri="{FF2B5EF4-FFF2-40B4-BE49-F238E27FC236}">
                <a16:creationId xmlns="" xmlns:a16="http://schemas.microsoft.com/office/drawing/2014/main" id="{F2688CE2-C711-443C-862F-F2752EDE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" y="1167487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xograma: Processo 3">
            <a:extLst>
              <a:ext uri="{FF2B5EF4-FFF2-40B4-BE49-F238E27FC236}">
                <a16:creationId xmlns="" xmlns:a16="http://schemas.microsoft.com/office/drawing/2014/main" id="{4115D52E-5015-4A84-8F05-771972E4EAB7}"/>
              </a:ext>
            </a:extLst>
          </p:cNvPr>
          <p:cNvSpPr/>
          <p:nvPr/>
        </p:nvSpPr>
        <p:spPr>
          <a:xfrm>
            <a:off x="7184" y="1167487"/>
            <a:ext cx="9126407" cy="5708668"/>
          </a:xfrm>
          <a:prstGeom prst="flowChartProcess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Ambiente de Trabalho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82EDFEC-985D-4082-AE7B-09E40C7FA1DD}"/>
              </a:ext>
            </a:extLst>
          </p:cNvPr>
          <p:cNvSpPr/>
          <p:nvPr/>
        </p:nvSpPr>
        <p:spPr>
          <a:xfrm>
            <a:off x="2295328" y="2812155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pt-BR"/>
          </a:p>
          <a:p>
            <a:pPr lvl="0">
              <a:buChar char="•"/>
            </a:pPr>
            <a:endParaRPr lang="pt-BR"/>
          </a:p>
          <a:p>
            <a:pPr lvl="0">
              <a:buChar char="•"/>
            </a:pPr>
            <a:endParaRPr lang="pt-BR"/>
          </a:p>
          <a:p>
            <a:pPr lvl="0">
              <a:buChar char="•"/>
            </a:pPr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="" xmlns:a16="http://schemas.microsoft.com/office/drawing/2014/main" id="{1AA3D60F-6A1A-4569-9F47-C931E836E3A4}"/>
              </a:ext>
            </a:extLst>
          </p:cNvPr>
          <p:cNvSpPr/>
          <p:nvPr/>
        </p:nvSpPr>
        <p:spPr>
          <a:xfrm>
            <a:off x="3426602" y="4830472"/>
            <a:ext cx="2287570" cy="1619992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Psicológicos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B0186363-3F99-4138-93D9-2E58A021794F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2411760" y="3836002"/>
            <a:ext cx="1014842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96C21427-9BA1-4F59-8CE9-724F3EDDFEA2}"/>
              </a:ext>
            </a:extLst>
          </p:cNvPr>
          <p:cNvCxnSpPr>
            <a:cxnSpLocks/>
            <a:endCxn id="31" idx="6"/>
          </p:cNvCxnSpPr>
          <p:nvPr/>
        </p:nvCxnSpPr>
        <p:spPr>
          <a:xfrm flipH="1">
            <a:off x="5714172" y="3836002"/>
            <a:ext cx="1162084" cy="0"/>
          </a:xfrm>
          <a:prstGeom prst="straightConnector1">
            <a:avLst/>
          </a:prstGeom>
          <a:ln w="57150">
            <a:solidFill>
              <a:srgbClr val="F6C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BFB12FC9-69A4-4027-92D2-8CF3FCF164EA}"/>
              </a:ext>
            </a:extLst>
          </p:cNvPr>
          <p:cNvCxnSpPr>
            <a:cxnSpLocks/>
            <a:endCxn id="34" idx="6"/>
          </p:cNvCxnSpPr>
          <p:nvPr/>
        </p:nvCxnSpPr>
        <p:spPr>
          <a:xfrm flipH="1" flipV="1">
            <a:off x="5714172" y="1970238"/>
            <a:ext cx="1666140" cy="960027"/>
          </a:xfrm>
          <a:prstGeom prst="straightConnector1">
            <a:avLst/>
          </a:prstGeom>
          <a:ln w="57150">
            <a:solidFill>
              <a:srgbClr val="F6C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="" xmlns:a16="http://schemas.microsoft.com/office/drawing/2014/main" id="{9DC40926-D8C2-4383-AC73-7C67D037F16C}"/>
              </a:ext>
            </a:extLst>
          </p:cNvPr>
          <p:cNvCxnSpPr>
            <a:cxnSpLocks/>
          </p:cNvCxnSpPr>
          <p:nvPr/>
        </p:nvCxnSpPr>
        <p:spPr>
          <a:xfrm flipH="1">
            <a:off x="5714172" y="4365104"/>
            <a:ext cx="1391582" cy="1203395"/>
          </a:xfrm>
          <a:prstGeom prst="straightConnector1">
            <a:avLst/>
          </a:prstGeom>
          <a:ln w="57150">
            <a:solidFill>
              <a:srgbClr val="F6C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Conector 30">
            <a:extLst>
              <a:ext uri="{FF2B5EF4-FFF2-40B4-BE49-F238E27FC236}">
                <a16:creationId xmlns="" xmlns:a16="http://schemas.microsoft.com/office/drawing/2014/main" id="{E0C73F96-F0C8-446B-AFBD-830C8EDCC74B}"/>
              </a:ext>
            </a:extLst>
          </p:cNvPr>
          <p:cNvSpPr/>
          <p:nvPr/>
        </p:nvSpPr>
        <p:spPr>
          <a:xfrm>
            <a:off x="3426602" y="3026006"/>
            <a:ext cx="2287570" cy="1619992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Físicos</a:t>
            </a:r>
          </a:p>
        </p:txBody>
      </p:sp>
      <p:sp>
        <p:nvSpPr>
          <p:cNvPr id="34" name="Fluxograma: Conector 33">
            <a:extLst>
              <a:ext uri="{FF2B5EF4-FFF2-40B4-BE49-F238E27FC236}">
                <a16:creationId xmlns="" xmlns:a16="http://schemas.microsoft.com/office/drawing/2014/main" id="{5B4AEE74-F255-4BBE-B9B6-AE2F93069EC2}"/>
              </a:ext>
            </a:extLst>
          </p:cNvPr>
          <p:cNvSpPr/>
          <p:nvPr/>
        </p:nvSpPr>
        <p:spPr>
          <a:xfrm>
            <a:off x="3426602" y="1160242"/>
            <a:ext cx="2287570" cy="1619992"/>
          </a:xfrm>
          <a:prstGeom prst="flowChartConnector">
            <a:avLst/>
          </a:prstGeom>
          <a:solidFill>
            <a:schemeClr val="bg1">
              <a:alpha val="49804"/>
            </a:schemeClr>
          </a:solidFill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Sociais</a:t>
            </a:r>
          </a:p>
        </p:txBody>
      </p:sp>
      <p:pic>
        <p:nvPicPr>
          <p:cNvPr id="4108" name="Picture 12" descr="http://daemec.com/wp-content/uploads/2016/10/7-1.png">
            <a:extLst>
              <a:ext uri="{FF2B5EF4-FFF2-40B4-BE49-F238E27FC236}">
                <a16:creationId xmlns="" xmlns:a16="http://schemas.microsoft.com/office/drawing/2014/main" id="{0E3C6C97-D2A9-4969-B39C-CE888F45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" y="2807963"/>
            <a:ext cx="2555644" cy="25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daemec.com/wp-content/uploads/2016/10/6.png">
            <a:extLst>
              <a:ext uri="{FF2B5EF4-FFF2-40B4-BE49-F238E27FC236}">
                <a16:creationId xmlns="" xmlns:a16="http://schemas.microsoft.com/office/drawing/2014/main" id="{91F90657-D016-41A1-8F11-72B4E932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79" y="2843202"/>
            <a:ext cx="2554335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0ACEADB3-EC0B-48D5-B60E-5071CA79E82F}"/>
              </a:ext>
            </a:extLst>
          </p:cNvPr>
          <p:cNvSpPr/>
          <p:nvPr/>
        </p:nvSpPr>
        <p:spPr>
          <a:xfrm>
            <a:off x="6156176" y="5265105"/>
            <a:ext cx="2977415" cy="92333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6C7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Item 7.1.4                                                    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Ambiente para a operação dos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processos</a:t>
            </a:r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0B5C37A9-AF02-4659-82E3-CF8489A9CE37}"/>
              </a:ext>
            </a:extLst>
          </p:cNvPr>
          <p:cNvSpPr/>
          <p:nvPr/>
        </p:nvSpPr>
        <p:spPr>
          <a:xfrm>
            <a:off x="7184" y="5265105"/>
            <a:ext cx="2875983" cy="646331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Item 6.4                                                    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Ambiente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C7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C7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Conhecimento adquirido por experiência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5F4D8D76-973A-4AF7-A286-6FC43001F045}"/>
              </a:ext>
            </a:extLst>
          </p:cNvPr>
          <p:cNvGrpSpPr/>
          <p:nvPr/>
        </p:nvGrpSpPr>
        <p:grpSpPr>
          <a:xfrm>
            <a:off x="395536" y="1196752"/>
            <a:ext cx="4536504" cy="5337063"/>
            <a:chOff x="3053357" y="2593206"/>
            <a:chExt cx="1814909" cy="2135187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00F8710E-D5DB-4434-81B1-38AD7E492BEE}"/>
                </a:ext>
              </a:extLst>
            </p:cNvPr>
            <p:cNvSpPr/>
            <p:nvPr/>
          </p:nvSpPr>
          <p:spPr>
            <a:xfrm>
              <a:off x="3053357" y="2593206"/>
              <a:ext cx="1814909" cy="2135187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AFC633B6-5358-4A0F-820B-9F7F1D2D933D}"/>
                </a:ext>
              </a:extLst>
            </p:cNvPr>
            <p:cNvSpPr/>
            <p:nvPr/>
          </p:nvSpPr>
          <p:spPr>
            <a:xfrm>
              <a:off x="3144103" y="2678613"/>
              <a:ext cx="1633418" cy="138787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FECDF663-3F93-4E2A-A1ED-F5F1BB6285E1}"/>
                </a:ext>
              </a:extLst>
            </p:cNvPr>
            <p:cNvSpPr/>
            <p:nvPr/>
          </p:nvSpPr>
          <p:spPr>
            <a:xfrm>
              <a:off x="3144103" y="4280021"/>
              <a:ext cx="1633418" cy="362964"/>
            </a:xfrm>
            <a:custGeom>
              <a:avLst/>
              <a:gdLst>
                <a:gd name="connsiteX0" fmla="*/ 0 w 1633418"/>
                <a:gd name="connsiteY0" fmla="*/ 0 h 362964"/>
                <a:gd name="connsiteX1" fmla="*/ 1633418 w 1633418"/>
                <a:gd name="connsiteY1" fmla="*/ 0 h 362964"/>
                <a:gd name="connsiteX2" fmla="*/ 1633418 w 1633418"/>
                <a:gd name="connsiteY2" fmla="*/ 362964 h 362964"/>
                <a:gd name="connsiteX3" fmla="*/ 0 w 1633418"/>
                <a:gd name="connsiteY3" fmla="*/ 362964 h 362964"/>
                <a:gd name="connsiteX4" fmla="*/ 0 w 1633418"/>
                <a:gd name="connsiteY4" fmla="*/ 0 h 36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18" h="362964">
                  <a:moveTo>
                    <a:pt x="0" y="0"/>
                  </a:moveTo>
                  <a:lnTo>
                    <a:pt x="1633418" y="0"/>
                  </a:lnTo>
                  <a:lnTo>
                    <a:pt x="1633418" y="362964"/>
                  </a:lnTo>
                  <a:lnTo>
                    <a:pt x="0" y="3629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que é Mentoreamento?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="" xmlns:a16="http://schemas.microsoft.com/office/drawing/2014/main" id="{D5FE4259-45BB-4ACA-B269-19843D4C63B0}"/>
                </a:ext>
              </a:extLst>
            </p:cNvPr>
            <p:cNvSpPr/>
            <p:nvPr/>
          </p:nvSpPr>
          <p:spPr>
            <a:xfrm>
              <a:off x="3144103" y="4066485"/>
              <a:ext cx="1633418" cy="213535"/>
            </a:xfrm>
            <a:custGeom>
              <a:avLst/>
              <a:gdLst>
                <a:gd name="connsiteX0" fmla="*/ 0 w 1633418"/>
                <a:gd name="connsiteY0" fmla="*/ 0 h 213535"/>
                <a:gd name="connsiteX1" fmla="*/ 1633418 w 1633418"/>
                <a:gd name="connsiteY1" fmla="*/ 0 h 213535"/>
                <a:gd name="connsiteX2" fmla="*/ 1633418 w 1633418"/>
                <a:gd name="connsiteY2" fmla="*/ 213535 h 213535"/>
                <a:gd name="connsiteX3" fmla="*/ 0 w 1633418"/>
                <a:gd name="connsiteY3" fmla="*/ 213535 h 213535"/>
                <a:gd name="connsiteX4" fmla="*/ 0 w 1633418"/>
                <a:gd name="connsiteY4" fmla="*/ 0 h 2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18" h="213535">
                  <a:moveTo>
                    <a:pt x="0" y="0"/>
                  </a:moveTo>
                  <a:lnTo>
                    <a:pt x="1633418" y="0"/>
                  </a:lnTo>
                  <a:lnTo>
                    <a:pt x="1633418" y="213535"/>
                  </a:lnTo>
                  <a:lnTo>
                    <a:pt x="0" y="213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900" kern="1200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CE15286-FE4F-48E4-9F75-561C71159C92}"/>
              </a:ext>
            </a:extLst>
          </p:cNvPr>
          <p:cNvSpPr txBox="1"/>
          <p:nvPr/>
        </p:nvSpPr>
        <p:spPr>
          <a:xfrm>
            <a:off x="5158867" y="1916832"/>
            <a:ext cx="3805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Item 7.2. Competência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(ISO 9001:2015)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NOTA: Ações aplicáveis podem incluir, por exemplo, a provisão de treinamento, o </a:t>
            </a:r>
            <a:r>
              <a:rPr lang="pt-BR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mentoreamento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ou a mudança de atribuições de pessoas empregadas no momento; ou empregar ou contratar pessoas </a:t>
            </a:r>
          </a:p>
        </p:txBody>
      </p:sp>
    </p:spTree>
    <p:extLst>
      <p:ext uri="{BB962C8B-B14F-4D97-AF65-F5344CB8AC3E}">
        <p14:creationId xmlns:p14="http://schemas.microsoft.com/office/powerpoint/2010/main" val="3500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B1B335B-7454-4F02-8B18-49F4DDE6C395}"/>
              </a:ext>
            </a:extLst>
          </p:cNvPr>
          <p:cNvSpPr/>
          <p:nvPr/>
        </p:nvSpPr>
        <p:spPr>
          <a:xfrm>
            <a:off x="228873" y="164743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Itens de auditoria interna:</a:t>
            </a: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8.2.2 na versão 2008 </a:t>
            </a: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9.2 na versão 2015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F49E156-1356-4447-BB95-5A954CE37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Auditoria: Ferramenta de Motivação</a:t>
            </a:r>
          </a:p>
        </p:txBody>
      </p:sp>
      <p:pic>
        <p:nvPicPr>
          <p:cNvPr id="1026" name="Picture 2" descr="Resultado de imagem para auditoria png">
            <a:extLst>
              <a:ext uri="{FF2B5EF4-FFF2-40B4-BE49-F238E27FC236}">
                <a16:creationId xmlns="" xmlns:a16="http://schemas.microsoft.com/office/drawing/2014/main" id="{191F8024-EFBE-4031-BC93-8665ECD3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Auditoria: Ferramenta de Motivação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94721"/>
              </p:ext>
            </p:extLst>
          </p:nvPr>
        </p:nvGraphicFramePr>
        <p:xfrm>
          <a:off x="2339752" y="2564904"/>
          <a:ext cx="3697087" cy="397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0825" y="1121622"/>
            <a:ext cx="815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você avalia a contribuição da auditoria para o seu conhecimento organizacional?</a:t>
            </a:r>
          </a:p>
        </p:txBody>
      </p:sp>
    </p:spTree>
    <p:extLst>
      <p:ext uri="{BB962C8B-B14F-4D97-AF65-F5344CB8AC3E}">
        <p14:creationId xmlns:p14="http://schemas.microsoft.com/office/powerpoint/2010/main" val="2975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1F121504-1806-4A5A-BA62-4557AEF25E14}"/>
              </a:ext>
            </a:extLst>
          </p:cNvPr>
          <p:cNvGrpSpPr/>
          <p:nvPr/>
        </p:nvGrpSpPr>
        <p:grpSpPr>
          <a:xfrm>
            <a:off x="250825" y="2910164"/>
            <a:ext cx="3809602" cy="1087752"/>
            <a:chOff x="4840312" y="3010780"/>
            <a:chExt cx="3809602" cy="1087752"/>
          </a:xfrm>
        </p:grpSpPr>
        <p:sp>
          <p:nvSpPr>
            <p:cNvPr id="3" name="Meio-quadro 2">
              <a:extLst>
                <a:ext uri="{FF2B5EF4-FFF2-40B4-BE49-F238E27FC236}">
                  <a16:creationId xmlns="" xmlns:a16="http://schemas.microsoft.com/office/drawing/2014/main" id="{9FE129FA-D38B-4BA9-8754-7264D45F0482}"/>
                </a:ext>
              </a:extLst>
            </p:cNvPr>
            <p:cNvSpPr/>
            <p:nvPr/>
          </p:nvSpPr>
          <p:spPr>
            <a:xfrm rot="10800000">
              <a:off x="8105897" y="3554656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Meio-quadro 3">
              <a:extLst>
                <a:ext uri="{FF2B5EF4-FFF2-40B4-BE49-F238E27FC236}">
                  <a16:creationId xmlns="" xmlns:a16="http://schemas.microsoft.com/office/drawing/2014/main" id="{B02C8F51-791D-4F39-B3E0-FF24DB549D0E}"/>
                </a:ext>
              </a:extLst>
            </p:cNvPr>
            <p:cNvSpPr/>
            <p:nvPr/>
          </p:nvSpPr>
          <p:spPr>
            <a:xfrm>
              <a:off x="4840312" y="3010780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4F88298A-B8BB-433F-BADA-0D39185AA8B0}"/>
                </a:ext>
              </a:extLst>
            </p:cNvPr>
            <p:cNvSpPr/>
            <p:nvPr/>
          </p:nvSpPr>
          <p:spPr>
            <a:xfrm>
              <a:off x="4991646" y="3119742"/>
              <a:ext cx="35947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“Ao praticar a auditoria, há a incorporação do conhecimento organizacional”.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96C66E4D-1042-482E-AA2C-58F3BC569CC0}"/>
              </a:ext>
            </a:extLst>
          </p:cNvPr>
          <p:cNvGrpSpPr/>
          <p:nvPr/>
        </p:nvGrpSpPr>
        <p:grpSpPr>
          <a:xfrm>
            <a:off x="4663940" y="3664582"/>
            <a:ext cx="3903792" cy="1351094"/>
            <a:chOff x="4991646" y="1551950"/>
            <a:chExt cx="3903792" cy="1351094"/>
          </a:xfrm>
        </p:grpSpPr>
        <p:sp>
          <p:nvSpPr>
            <p:cNvPr id="7" name="Meio-quadro 6">
              <a:extLst>
                <a:ext uri="{FF2B5EF4-FFF2-40B4-BE49-F238E27FC236}">
                  <a16:creationId xmlns="" xmlns:a16="http://schemas.microsoft.com/office/drawing/2014/main" id="{B6B96BE2-5C23-4F7B-A84A-580F84AAE586}"/>
                </a:ext>
              </a:extLst>
            </p:cNvPr>
            <p:cNvSpPr/>
            <p:nvPr/>
          </p:nvSpPr>
          <p:spPr>
            <a:xfrm rot="10800000">
              <a:off x="8411051" y="2359168"/>
              <a:ext cx="48438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2A5FA96A-8390-4268-8B47-CC95968BCE97}"/>
                </a:ext>
              </a:extLst>
            </p:cNvPr>
            <p:cNvSpPr/>
            <p:nvPr/>
          </p:nvSpPr>
          <p:spPr>
            <a:xfrm>
              <a:off x="5112321" y="1701935"/>
              <a:ext cx="37550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A ida aos diversos setores da empresa permite o conhecimento dos processos realizados na prática”.</a:t>
              </a:r>
              <a:endParaRPr lang="pt-B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Meio-quadro 8">
              <a:extLst>
                <a:ext uri="{FF2B5EF4-FFF2-40B4-BE49-F238E27FC236}">
                  <a16:creationId xmlns="" xmlns:a16="http://schemas.microsoft.com/office/drawing/2014/main" id="{8F4BE3DB-21AE-438B-A834-460ADFE91E78}"/>
                </a:ext>
              </a:extLst>
            </p:cNvPr>
            <p:cNvSpPr/>
            <p:nvPr/>
          </p:nvSpPr>
          <p:spPr>
            <a:xfrm>
              <a:off x="4991646" y="1551950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DF7138B4-A2AE-4731-AF8D-6B956021A6EA}"/>
              </a:ext>
            </a:extLst>
          </p:cNvPr>
          <p:cNvGrpSpPr/>
          <p:nvPr/>
        </p:nvGrpSpPr>
        <p:grpSpPr>
          <a:xfrm>
            <a:off x="254273" y="4891308"/>
            <a:ext cx="4249935" cy="1312193"/>
            <a:chOff x="862386" y="4455978"/>
            <a:chExt cx="4249935" cy="1312193"/>
          </a:xfrm>
        </p:grpSpPr>
        <p:sp>
          <p:nvSpPr>
            <p:cNvPr id="11" name="Meio-quadro 10">
              <a:extLst>
                <a:ext uri="{FF2B5EF4-FFF2-40B4-BE49-F238E27FC236}">
                  <a16:creationId xmlns="" xmlns:a16="http://schemas.microsoft.com/office/drawing/2014/main" id="{4C81EF11-872B-4DD6-A8BB-0310809B266B}"/>
                </a:ext>
              </a:extLst>
            </p:cNvPr>
            <p:cNvSpPr/>
            <p:nvPr/>
          </p:nvSpPr>
          <p:spPr>
            <a:xfrm rot="10800000">
              <a:off x="4568304" y="5217027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Meio-quadro 11">
              <a:extLst>
                <a:ext uri="{FF2B5EF4-FFF2-40B4-BE49-F238E27FC236}">
                  <a16:creationId xmlns="" xmlns:a16="http://schemas.microsoft.com/office/drawing/2014/main" id="{568F75CD-E936-4E8C-9228-DB5603BF0A12}"/>
                </a:ext>
              </a:extLst>
            </p:cNvPr>
            <p:cNvSpPr/>
            <p:nvPr/>
          </p:nvSpPr>
          <p:spPr>
            <a:xfrm>
              <a:off x="862386" y="4455978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0E2A0AA0-4C80-4108-B1B4-E8E0D04C2BA7}"/>
                </a:ext>
              </a:extLst>
            </p:cNvPr>
            <p:cNvSpPr/>
            <p:nvPr/>
          </p:nvSpPr>
          <p:spPr>
            <a:xfrm>
              <a:off x="1010271" y="4567842"/>
              <a:ext cx="40464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“As auditorias são um dos conceitos fundamentais que possibilitam ter uma visão e conhecimento organizacional da empresa”.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2B8769DD-636F-49F9-8361-3D12E7AC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Comentários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9283115C-FFAF-44C6-A27B-E0892CD7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7826"/>
            <a:ext cx="5942857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Auditoria: Ferramenta de Motivação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5211678" y="2215475"/>
          <a:ext cx="3697087" cy="397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0825" y="1045185"/>
            <a:ext cx="8151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você avalia o processo de auditoria no quesito conhecimento de outros setores, assim como, interação com os demais membros da equipe?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="" xmlns:a16="http://schemas.microsoft.com/office/drawing/2014/main" id="{8799AE35-39D3-47A2-97F1-85F914DDA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4319"/>
              </p:ext>
            </p:extLst>
          </p:nvPr>
        </p:nvGraphicFramePr>
        <p:xfrm>
          <a:off x="2004725" y="2461695"/>
          <a:ext cx="4644008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5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091BD5DE-D5A1-44F4-9E6E-88A8738C1CAA}"/>
              </a:ext>
            </a:extLst>
          </p:cNvPr>
          <p:cNvGrpSpPr/>
          <p:nvPr/>
        </p:nvGrpSpPr>
        <p:grpSpPr>
          <a:xfrm>
            <a:off x="4817071" y="3735548"/>
            <a:ext cx="4000692" cy="2124253"/>
            <a:chOff x="5092701" y="1676222"/>
            <a:chExt cx="4000692" cy="2124253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99D11990-1213-481C-AF32-FFF6D0A4D53A}"/>
                </a:ext>
              </a:extLst>
            </p:cNvPr>
            <p:cNvSpPr/>
            <p:nvPr/>
          </p:nvSpPr>
          <p:spPr>
            <a:xfrm>
              <a:off x="5245289" y="1768406"/>
              <a:ext cx="375505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pt-BR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“Eu acho ótimo esse processo, pois as equipes são montadas com membros de setores diferentes, trazendo boas trocas de experiências e uma boa integração entre os membros e os demais setores da empresa</a:t>
              </a:r>
              <a:r>
                <a:rPr 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" name="Meio-quadro 7">
              <a:extLst>
                <a:ext uri="{FF2B5EF4-FFF2-40B4-BE49-F238E27FC236}">
                  <a16:creationId xmlns="" xmlns:a16="http://schemas.microsoft.com/office/drawing/2014/main" id="{119C0618-724A-4C95-A4D0-D8707B2F493D}"/>
                </a:ext>
              </a:extLst>
            </p:cNvPr>
            <p:cNvSpPr/>
            <p:nvPr/>
          </p:nvSpPr>
          <p:spPr>
            <a:xfrm rot="10800000">
              <a:off x="8609006" y="3256599"/>
              <a:ext cx="48438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Meio-quadro 8">
              <a:extLst>
                <a:ext uri="{FF2B5EF4-FFF2-40B4-BE49-F238E27FC236}">
                  <a16:creationId xmlns="" xmlns:a16="http://schemas.microsoft.com/office/drawing/2014/main" id="{BBAB069F-E14C-43A5-9CBD-5E61151CF2D3}"/>
                </a:ext>
              </a:extLst>
            </p:cNvPr>
            <p:cNvSpPr/>
            <p:nvPr/>
          </p:nvSpPr>
          <p:spPr>
            <a:xfrm>
              <a:off x="5092701" y="1676222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6AFC2171-E164-4C91-AF3A-088CF699D2B4}"/>
              </a:ext>
            </a:extLst>
          </p:cNvPr>
          <p:cNvGrpSpPr/>
          <p:nvPr/>
        </p:nvGrpSpPr>
        <p:grpSpPr>
          <a:xfrm>
            <a:off x="250825" y="4868954"/>
            <a:ext cx="4011194" cy="1642350"/>
            <a:chOff x="974656" y="4407121"/>
            <a:chExt cx="4011194" cy="1642350"/>
          </a:xfrm>
        </p:grpSpPr>
        <p:sp>
          <p:nvSpPr>
            <p:cNvPr id="11" name="Meio-quadro 10">
              <a:extLst>
                <a:ext uri="{FF2B5EF4-FFF2-40B4-BE49-F238E27FC236}">
                  <a16:creationId xmlns="" xmlns:a16="http://schemas.microsoft.com/office/drawing/2014/main" id="{03FA91E9-9A32-411B-B7BC-683FF5367C2A}"/>
                </a:ext>
              </a:extLst>
            </p:cNvPr>
            <p:cNvSpPr/>
            <p:nvPr/>
          </p:nvSpPr>
          <p:spPr>
            <a:xfrm rot="10800000">
              <a:off x="4441833" y="5503898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Meio-quadro 11">
              <a:extLst>
                <a:ext uri="{FF2B5EF4-FFF2-40B4-BE49-F238E27FC236}">
                  <a16:creationId xmlns="" xmlns:a16="http://schemas.microsoft.com/office/drawing/2014/main" id="{5754BB97-3728-4C30-9F94-94007AC9469F}"/>
                </a:ext>
              </a:extLst>
            </p:cNvPr>
            <p:cNvSpPr/>
            <p:nvPr/>
          </p:nvSpPr>
          <p:spPr>
            <a:xfrm>
              <a:off x="974656" y="4407121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751FB022-829D-4923-B528-48C480FF7CD3}"/>
                </a:ext>
              </a:extLst>
            </p:cNvPr>
            <p:cNvSpPr/>
            <p:nvPr/>
          </p:nvSpPr>
          <p:spPr>
            <a:xfrm>
              <a:off x="1278095" y="4572143"/>
              <a:ext cx="360429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“A auditoria me proporcionou conhecer outras pessoas da empresa, bem como trocar experiências durante o processo”. 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585987F-E715-47AC-8F7A-4B35156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Comentários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7DB149BD-4D37-4865-8BC0-43C3DFD892AE}"/>
              </a:ext>
            </a:extLst>
          </p:cNvPr>
          <p:cNvGrpSpPr/>
          <p:nvPr/>
        </p:nvGrpSpPr>
        <p:grpSpPr>
          <a:xfrm>
            <a:off x="250825" y="2705800"/>
            <a:ext cx="4106417" cy="1659792"/>
            <a:chOff x="4785552" y="3022103"/>
            <a:chExt cx="3935137" cy="1659792"/>
          </a:xfrm>
        </p:grpSpPr>
        <p:sp>
          <p:nvSpPr>
            <p:cNvPr id="3" name="Meio-quadro 2">
              <a:extLst>
                <a:ext uri="{FF2B5EF4-FFF2-40B4-BE49-F238E27FC236}">
                  <a16:creationId xmlns="" xmlns:a16="http://schemas.microsoft.com/office/drawing/2014/main" id="{98E32155-03B7-47D2-A0FF-C5CF3CD165B5}"/>
                </a:ext>
              </a:extLst>
            </p:cNvPr>
            <p:cNvSpPr/>
            <p:nvPr/>
          </p:nvSpPr>
          <p:spPr>
            <a:xfrm rot="10800000">
              <a:off x="8176672" y="4051851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Meio-quadro 3">
              <a:extLst>
                <a:ext uri="{FF2B5EF4-FFF2-40B4-BE49-F238E27FC236}">
                  <a16:creationId xmlns="" xmlns:a16="http://schemas.microsoft.com/office/drawing/2014/main" id="{B6648F5A-5FD8-4AF4-BED1-014E18B8413E}"/>
                </a:ext>
              </a:extLst>
            </p:cNvPr>
            <p:cNvSpPr/>
            <p:nvPr/>
          </p:nvSpPr>
          <p:spPr>
            <a:xfrm>
              <a:off x="4785552" y="3022103"/>
              <a:ext cx="544017" cy="543876"/>
            </a:xfrm>
            <a:prstGeom prst="halfFrame">
              <a:avLst>
                <a:gd name="adj1" fmla="val 18765"/>
                <a:gd name="adj2" fmla="val 211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D5798042-7639-41A5-9735-71E52776F14B}"/>
                </a:ext>
              </a:extLst>
            </p:cNvPr>
            <p:cNvSpPr/>
            <p:nvPr/>
          </p:nvSpPr>
          <p:spPr>
            <a:xfrm>
              <a:off x="4992653" y="3204567"/>
              <a:ext cx="359476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pt-BR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“O processo de auditoria permite realizar as práticas interpessoais, trabalho em equipe e difunde o conhecimento/experiência entre os setores da empresa”.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0623E7EE-0F5C-4DE2-B928-756BD8BC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1071"/>
            <a:ext cx="5942857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3.googleusercontent.com/l5iEKONKe_pFpZIRKMM_Z1G6S8GRfzCwDJTI2WcS6C-qKB0cEvSD8D32E1l_YjEayK3cr1d7CG5eQJQhyhUbZ_eguZxduePY39XhNBFfAMTr0z1BVx-7ltqpRN3VG-QYmfJ43WrF67KmRHOHmhMGigCt6Pp5kwOVrgPzdkTx35_eeqJaZm83wjh3xJy1Of-mo-l6Pjck0OZcOtkrgITBEs7KRviftf5BJEcVXTSdq5eMeSq0xlpfhtRWffddalXewJt2qeAb_lrL8fjIOngFThZf-r0awipW2pWBFYuEiPxT2CEDKM9FoQaXUs1idWx9CKHPr7bOc5cgXRccRyvNddJoAyNRYB123GV6Zqx7fZUQz5Z1OOl_4eeJ1eTxGmqwfPi2vVSnljS_I85ImZ50MPt9z3Sh1jgKrRrtFQWuEBusjGsZsMm1RUJT0jD8104Mda4QJpKtq2YcJKg06xXillazMbCfS5yTF62HQJF-88WBBojslKBPqSmlYYkwR_XNRby9iTBXoLyJuIFKmvPNRHCsQXc3IIhulyqMB8W8M6nQ2V_SzIRlLu5ICzLQ7cR5N6w8X3sQhn2zQFvEREWdXFKcE81bgBlZ1zu9AWA6AlS_zBJ_=w1177-h662-no">
            <a:extLst>
              <a:ext uri="{FF2B5EF4-FFF2-40B4-BE49-F238E27FC236}">
                <a16:creationId xmlns="" xmlns:a16="http://schemas.microsoft.com/office/drawing/2014/main" id="{BCDCD375-B195-4869-ACCB-D7D71BCD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20" y="1285671"/>
            <a:ext cx="4639334" cy="26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28602"/>
              </p:ext>
            </p:extLst>
          </p:nvPr>
        </p:nvGraphicFramePr>
        <p:xfrm>
          <a:off x="-269639" y="1124744"/>
          <a:ext cx="4121559" cy="263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23528" y="286877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Curso de Atualização da NBR ISO 9001:2015</a:t>
            </a:r>
          </a:p>
        </p:txBody>
      </p:sp>
      <p:pic>
        <p:nvPicPr>
          <p:cNvPr id="2050" name="Picture 2" descr="https://lh3.googleusercontent.com/op4Rx_iuK1ZfSPubcTpmzAr_pJSeyRS0H8mYOMcVgvseAG2YMzbhSkkno2X1mhbOOCLcVSmVIsoWrz_XB097vxjnHt6hqRPsk8xQAprNNKq-FMbZl89xuz_GqVKDhVKYBxWKuJVmPaW8LciSUPb5za-U1rEAxBdotxbJy1hDN0ddvafC3_OmdfGH5-Gar0d5NdhpZMRn2B-UsDH9j2O4fZejW1DJy3Ib6PRZpebuhQ4MR72I6Y35OExk-s7dsK5xchDcr31DkrRHjnSxVXbt_Qk6f5EccXF9XN1_9Q3OboxWB72t4sl_0iZxSbE_8qhcKNksl2imfd62XXYiLWCpNytgFTOK86pzDRj3eAR-XPV0aVdhS1_wAJbN7KP19aeJAGVIo7alMuJBHR27Fb5eMgHTaNR_HfOUd0PI7iY-mRgS_jC9eGQBJV7s-mkjc47Db4wxrkVnJhXHh4xmKIvOaRsVaOfrk0lqYSuH_SlkraDGNUun_SOXoD4unpesJ2Rdb5HVKIMiTq4hZdctLdNefHSZPZOg43zi1Zhn46sOOtnh-JOysUxPRqungNseUwxpC40UI5ja4WHMDXaotKoZT_6sgAj6B8szCSvz_dqzCR8DOQDaPWm4=w1177-h662-no">
            <a:extLst>
              <a:ext uri="{FF2B5EF4-FFF2-40B4-BE49-F238E27FC236}">
                <a16:creationId xmlns="" xmlns:a16="http://schemas.microsoft.com/office/drawing/2014/main" id="{A457BF5D-4DDD-4B7E-81AB-F541666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66" y="4003209"/>
            <a:ext cx="4857502" cy="273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7A9C2C2-23D7-4EE3-9D6A-B2DADB888CC0}"/>
              </a:ext>
            </a:extLst>
          </p:cNvPr>
          <p:cNvSpPr txBox="1"/>
          <p:nvPr/>
        </p:nvSpPr>
        <p:spPr>
          <a:xfrm>
            <a:off x="-213310" y="3356878"/>
            <a:ext cx="439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Inativos: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mais de dois anos sem participar de auditoria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9A66558-F631-41D2-B08D-98C45FCB19C4}"/>
              </a:ext>
            </a:extLst>
          </p:cNvPr>
          <p:cNvSpPr txBox="1"/>
          <p:nvPr/>
        </p:nvSpPr>
        <p:spPr>
          <a:xfrm>
            <a:off x="233065" y="9290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dos participantes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DA55659-4F49-4698-BDF2-9E1CA813424C}"/>
              </a:ext>
            </a:extLst>
          </p:cNvPr>
          <p:cNvSpPr txBox="1"/>
          <p:nvPr/>
        </p:nvSpPr>
        <p:spPr>
          <a:xfrm>
            <a:off x="7308304" y="62724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Outubro/2016</a:t>
            </a:r>
          </a:p>
        </p:txBody>
      </p:sp>
    </p:spTree>
    <p:extLst>
      <p:ext uri="{BB962C8B-B14F-4D97-AF65-F5344CB8AC3E}">
        <p14:creationId xmlns:p14="http://schemas.microsoft.com/office/powerpoint/2010/main" val="1122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3282A1A8-E29E-4228-8190-E38C3CF8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837903"/>
              </p:ext>
            </p:extLst>
          </p:nvPr>
        </p:nvGraphicFramePr>
        <p:xfrm>
          <a:off x="341276" y="1852043"/>
          <a:ext cx="5760640" cy="359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2246367-146F-4A1C-9A5F-B8DB58393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Curso de Atualização da NBR ISO 9001:2015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3F6C649-2FA7-4A62-881B-EB970570C434}"/>
              </a:ext>
            </a:extLst>
          </p:cNvPr>
          <p:cNvSpPr txBox="1"/>
          <p:nvPr/>
        </p:nvSpPr>
        <p:spPr>
          <a:xfrm>
            <a:off x="341276" y="1092679"/>
            <a:ext cx="567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charset="0"/>
              </a:rPr>
              <a:t>Período de Inatividade em auditoria interna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BA9650-48E3-4598-8562-7C24DB0B6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649551"/>
            <a:ext cx="4788024" cy="269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5D97E79-6722-4153-8BB1-E051D7D69F51}"/>
              </a:ext>
            </a:extLst>
          </p:cNvPr>
          <p:cNvSpPr txBox="1"/>
          <p:nvPr/>
        </p:nvSpPr>
        <p:spPr>
          <a:xfrm>
            <a:off x="6948264" y="63425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Outubro/2016</a:t>
            </a:r>
          </a:p>
        </p:txBody>
      </p:sp>
    </p:spTree>
    <p:extLst>
      <p:ext uri="{BB962C8B-B14F-4D97-AF65-F5344CB8AC3E}">
        <p14:creationId xmlns:p14="http://schemas.microsoft.com/office/powerpoint/2010/main" val="2611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Considerações Finais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48278" y="1125538"/>
            <a:ext cx="871378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Valorização das pessoas;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Aplicação de conceitos contemporâneos de Gestão;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Engajamento e motivação dos colaboradores na busca de bons resultados;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Continuidade das atividades.</a:t>
            </a: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544213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7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2328" y="181992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Jacqueline K. M. I. </a:t>
            </a:r>
            <a:r>
              <a:rPr lang="pt-BR" sz="2200" b="1" dirty="0" err="1">
                <a:solidFill>
                  <a:srgbClr val="000066"/>
                </a:solidFill>
                <a:latin typeface="Arial" charset="0"/>
              </a:rPr>
              <a:t>Caselli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>
                <a:solidFill>
                  <a:srgbClr val="000066"/>
                </a:solidFill>
                <a:latin typeface="Arial" charset="0"/>
              </a:rPr>
              <a:t>Técnica em Saneamento / Auditora Interna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+55 19 3735-5426 –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  <a:hlinkClick r:id="rId2"/>
              </a:rPr>
              <a:t>gestao.qualidade10@sanasa.com.br</a:t>
            </a:r>
            <a:endParaRPr lang="pt-BR" sz="1600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Rafaela de Lima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Caroline Vicentin Junqueira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C38289E-BBD3-4C38-B795-DBA1C4CC4D82}"/>
              </a:ext>
            </a:extLst>
          </p:cNvPr>
          <p:cNvSpPr/>
          <p:nvPr/>
        </p:nvSpPr>
        <p:spPr>
          <a:xfrm>
            <a:off x="575564" y="958347"/>
            <a:ext cx="2232232" cy="202962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0D463B1D-CC99-4CAB-804B-1D07143C0067}"/>
              </a:ext>
            </a:extLst>
          </p:cNvPr>
          <p:cNvSpPr/>
          <p:nvPr/>
        </p:nvSpPr>
        <p:spPr>
          <a:xfrm>
            <a:off x="3135035" y="4765801"/>
            <a:ext cx="2232232" cy="202962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45CAE919-FE81-4F1D-8FDE-6F7A96613F73}"/>
              </a:ext>
            </a:extLst>
          </p:cNvPr>
          <p:cNvSpPr/>
          <p:nvPr/>
        </p:nvSpPr>
        <p:spPr>
          <a:xfrm>
            <a:off x="5740403" y="958346"/>
            <a:ext cx="2232232" cy="20296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540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Breve Histórico: evolução do homem no trabalho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BDA40E65-1A47-403D-8669-505861541415}"/>
              </a:ext>
            </a:extLst>
          </p:cNvPr>
          <p:cNvSpPr/>
          <p:nvPr/>
        </p:nvSpPr>
        <p:spPr>
          <a:xfrm>
            <a:off x="383530" y="4214007"/>
            <a:ext cx="2088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5918E622-0331-4E0B-95D4-6E550DE1B64E}"/>
              </a:ext>
            </a:extLst>
          </p:cNvPr>
          <p:cNvSpPr/>
          <p:nvPr/>
        </p:nvSpPr>
        <p:spPr>
          <a:xfrm>
            <a:off x="3482211" y="2962463"/>
            <a:ext cx="1691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FB6DA0BD-0F81-4C18-9D6C-3815B71D42DF}"/>
              </a:ext>
            </a:extLst>
          </p:cNvPr>
          <p:cNvSpPr/>
          <p:nvPr/>
        </p:nvSpPr>
        <p:spPr>
          <a:xfrm>
            <a:off x="5476698" y="5000240"/>
            <a:ext cx="29384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 da Informação</a:t>
            </a:r>
          </a:p>
          <a:p>
            <a:pPr algn="ctr"/>
            <a:r>
              <a:rPr lang="pt-BR" sz="16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Homem como ferramenta intelectual e humana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C62B475C-69DA-4768-B9CE-E8E3BE56D24C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1691680" y="2987974"/>
            <a:ext cx="0" cy="7901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027072CB-5E45-4790-BA6B-9A162B5DAFB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251151" y="4040816"/>
            <a:ext cx="0" cy="724985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D0227639-DCF6-470B-8135-575C599AF4BF}"/>
              </a:ext>
            </a:extLst>
          </p:cNvPr>
          <p:cNvCxnSpPr>
            <a:cxnSpLocks/>
          </p:cNvCxnSpPr>
          <p:nvPr/>
        </p:nvCxnSpPr>
        <p:spPr>
          <a:xfrm>
            <a:off x="6856519" y="3009170"/>
            <a:ext cx="0" cy="79010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260CA333-AB51-4ED3-87CF-57986AE851F0}"/>
              </a:ext>
            </a:extLst>
          </p:cNvPr>
          <p:cNvSpPr/>
          <p:nvPr/>
        </p:nvSpPr>
        <p:spPr>
          <a:xfrm>
            <a:off x="309259" y="4983448"/>
            <a:ext cx="22367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 Clássica </a:t>
            </a:r>
            <a:r>
              <a:rPr lang="pt-BR" sz="16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Homem como apêndice da máquina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="" xmlns:a16="http://schemas.microsoft.com/office/drawing/2014/main" id="{8195AD0B-3BB8-4076-A751-381AC6DCE1AC}"/>
              </a:ext>
            </a:extLst>
          </p:cNvPr>
          <p:cNvSpPr/>
          <p:nvPr/>
        </p:nvSpPr>
        <p:spPr>
          <a:xfrm>
            <a:off x="2751147" y="2171653"/>
            <a:ext cx="30459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Neoclássica</a:t>
            </a:r>
          </a:p>
          <a:p>
            <a:pPr lvl="0" algn="ctr"/>
            <a:r>
              <a:rPr lang="pt-BR" sz="16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Homem com cargos mais complexos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797627B0-12FB-4F5D-BA2A-3CBDBB46FA55}"/>
              </a:ext>
            </a:extLst>
          </p:cNvPr>
          <p:cNvSpPr/>
          <p:nvPr/>
        </p:nvSpPr>
        <p:spPr>
          <a:xfrm>
            <a:off x="6100279" y="4216580"/>
            <a:ext cx="1691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="" xmlns:a16="http://schemas.microsoft.com/office/drawing/2014/main" id="{131E7BF0-3CE5-4BDB-B99A-7CE1EB7C3FCF}"/>
              </a:ext>
            </a:extLst>
          </p:cNvPr>
          <p:cNvGrpSpPr/>
          <p:nvPr/>
        </p:nvGrpSpPr>
        <p:grpSpPr>
          <a:xfrm>
            <a:off x="400701" y="3584731"/>
            <a:ext cx="8164540" cy="705974"/>
            <a:chOff x="400701" y="3584731"/>
            <a:chExt cx="8164540" cy="705974"/>
          </a:xfrm>
        </p:grpSpPr>
        <p:sp>
          <p:nvSpPr>
            <p:cNvPr id="14" name="Seta: para a Direita 13">
              <a:extLst>
                <a:ext uri="{FF2B5EF4-FFF2-40B4-BE49-F238E27FC236}">
                  <a16:creationId xmlns="" xmlns:a16="http://schemas.microsoft.com/office/drawing/2014/main" id="{5B17CF6D-1D9C-4E8B-8842-4CFFDC09B7DD}"/>
                </a:ext>
              </a:extLst>
            </p:cNvPr>
            <p:cNvSpPr/>
            <p:nvPr/>
          </p:nvSpPr>
          <p:spPr>
            <a:xfrm>
              <a:off x="428337" y="3584731"/>
              <a:ext cx="8136904" cy="705974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A27AC106-911C-4A80-90B9-3AA554204D2D}"/>
                </a:ext>
              </a:extLst>
            </p:cNvPr>
            <p:cNvSpPr/>
            <p:nvPr/>
          </p:nvSpPr>
          <p:spPr>
            <a:xfrm>
              <a:off x="1283631" y="3799274"/>
              <a:ext cx="288032" cy="241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C8B0FE4F-7CD9-41CE-BC74-2DF2F5AC28FA}"/>
                </a:ext>
              </a:extLst>
            </p:cNvPr>
            <p:cNvSpPr/>
            <p:nvPr/>
          </p:nvSpPr>
          <p:spPr>
            <a:xfrm>
              <a:off x="4107135" y="3799274"/>
              <a:ext cx="288032" cy="241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="" xmlns:a16="http://schemas.microsoft.com/office/drawing/2014/main" id="{5B6B6581-FDF2-4D0F-87A3-A86890D00853}"/>
                </a:ext>
              </a:extLst>
            </p:cNvPr>
            <p:cNvSpPr/>
            <p:nvPr/>
          </p:nvSpPr>
          <p:spPr>
            <a:xfrm>
              <a:off x="7011106" y="3816947"/>
              <a:ext cx="288032" cy="241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luxograma: Processo 35">
              <a:extLst>
                <a:ext uri="{FF2B5EF4-FFF2-40B4-BE49-F238E27FC236}">
                  <a16:creationId xmlns="" xmlns:a16="http://schemas.microsoft.com/office/drawing/2014/main" id="{CB803797-9CE7-4527-97D2-275159034FF4}"/>
                </a:ext>
              </a:extLst>
            </p:cNvPr>
            <p:cNvSpPr/>
            <p:nvPr/>
          </p:nvSpPr>
          <p:spPr>
            <a:xfrm>
              <a:off x="400701" y="3733231"/>
              <a:ext cx="2556711" cy="436078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Fluxograma: Processo 36">
              <a:extLst>
                <a:ext uri="{FF2B5EF4-FFF2-40B4-BE49-F238E27FC236}">
                  <a16:creationId xmlns="" xmlns:a16="http://schemas.microsoft.com/office/drawing/2014/main" id="{5E6B9117-8653-4887-B42F-F206ED7F783A}"/>
                </a:ext>
              </a:extLst>
            </p:cNvPr>
            <p:cNvSpPr/>
            <p:nvPr/>
          </p:nvSpPr>
          <p:spPr>
            <a:xfrm>
              <a:off x="2957412" y="3733231"/>
              <a:ext cx="2556711" cy="436078"/>
            </a:xfrm>
            <a:prstGeom prst="flowChartProcess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Fluxograma: Processo 37">
              <a:extLst>
                <a:ext uri="{FF2B5EF4-FFF2-40B4-BE49-F238E27FC236}">
                  <a16:creationId xmlns="" xmlns:a16="http://schemas.microsoft.com/office/drawing/2014/main" id="{B4C02F0C-9FED-44B4-A3A2-A383B6ED13C1}"/>
                </a:ext>
              </a:extLst>
            </p:cNvPr>
            <p:cNvSpPr/>
            <p:nvPr/>
          </p:nvSpPr>
          <p:spPr>
            <a:xfrm>
              <a:off x="5495057" y="3733231"/>
              <a:ext cx="2722924" cy="436078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="" xmlns:a16="http://schemas.microsoft.com/office/drawing/2014/main" id="{A3A58D0E-47DD-4F62-8FC4-817D1BCB7B8B}"/>
                </a:ext>
              </a:extLst>
            </p:cNvPr>
            <p:cNvSpPr/>
            <p:nvPr/>
          </p:nvSpPr>
          <p:spPr>
            <a:xfrm>
              <a:off x="1547039" y="3804917"/>
              <a:ext cx="264033" cy="241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290BD7D7-6530-43F5-9358-A547F3855870}"/>
                </a:ext>
              </a:extLst>
            </p:cNvPr>
            <p:cNvSpPr/>
            <p:nvPr/>
          </p:nvSpPr>
          <p:spPr>
            <a:xfrm>
              <a:off x="4112437" y="3816947"/>
              <a:ext cx="264033" cy="241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43ACF575-9496-4836-81FA-4AB8E05AEFF5}"/>
                </a:ext>
              </a:extLst>
            </p:cNvPr>
            <p:cNvSpPr/>
            <p:nvPr/>
          </p:nvSpPr>
          <p:spPr>
            <a:xfrm>
              <a:off x="6716806" y="3830632"/>
              <a:ext cx="264033" cy="241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303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64088" y="2564904"/>
            <a:ext cx="3024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Motivação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Produtividade; 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Qualidade; </a:t>
            </a:r>
          </a:p>
          <a:p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Esforços Individuais.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Motivação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F532CC3-0BD9-4F79-BBAF-99F65FE60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4541"/>
            <a:ext cx="6082539" cy="5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633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Número de Certificações: Mundo e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1C19C27-29F5-4002-8108-0910A51B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333" l="2000" r="97667">
                        <a14:foregroundMark x1="38667" y1="11333" x2="38667" y2="11333"/>
                        <a14:foregroundMark x1="42333" y1="8333" x2="42333" y2="8333"/>
                        <a14:foregroundMark x1="41000" y1="20000" x2="41000" y2="20000"/>
                        <a14:foregroundMark x1="30333" y1="25667" x2="30333" y2="25667"/>
                        <a14:foregroundMark x1="21333" y1="33333" x2="21333" y2="33333"/>
                        <a14:foregroundMark x1="20667" y1="60667" x2="20667" y2="60667"/>
                        <a14:foregroundMark x1="12333" y1="48667" x2="12333" y2="48667"/>
                        <a14:foregroundMark x1="30333" y1="64333" x2="30000" y2="65333"/>
                        <a14:foregroundMark x1="28667" y1="66667" x2="28000" y2="67000"/>
                        <a14:foregroundMark x1="9667" y1="59333" x2="9667" y2="59333"/>
                        <a14:foregroundMark x1="20333" y1="49333" x2="20333" y2="49333"/>
                        <a14:foregroundMark x1="41000" y1="93667" x2="41000" y2="93667"/>
                        <a14:foregroundMark x1="7000" y1="50667" x2="7000" y2="50667"/>
                        <a14:foregroundMark x1="2000" y1="47000" x2="2000" y2="47000"/>
                        <a14:foregroundMark x1="4333" y1="45667" x2="4333" y2="45667"/>
                        <a14:foregroundMark x1="32667" y1="34333" x2="32667" y2="34333"/>
                        <a14:foregroundMark x1="33667" y1="23000" x2="33667" y2="23000"/>
                        <a14:foregroundMark x1="43667" y1="22000" x2="43667" y2="22000"/>
                        <a14:foregroundMark x1="44667" y1="31667" x2="44667" y2="31667"/>
                        <a14:foregroundMark x1="41333" y1="34667" x2="40667" y2="35000"/>
                        <a14:foregroundMark x1="34667" y1="40000" x2="34667" y2="40000"/>
                        <a14:foregroundMark x1="34333" y1="41333" x2="34333" y2="41333"/>
                        <a14:foregroundMark x1="39667" y1="53333" x2="39667" y2="53333"/>
                        <a14:foregroundMark x1="40333" y1="54667" x2="40333" y2="55333"/>
                        <a14:foregroundMark x1="69667" y1="70000" x2="68333" y2="70333"/>
                        <a14:foregroundMark x1="60667" y1="71000" x2="60667" y2="71000"/>
                        <a14:foregroundMark x1="59667" y1="72000" x2="59667" y2="72000"/>
                        <a14:foregroundMark x1="59000" y1="74000" x2="59000" y2="75000"/>
                        <a14:foregroundMark x1="59000" y1="76000" x2="59000" y2="76667"/>
                        <a14:foregroundMark x1="65333" y1="80000" x2="65333" y2="80000"/>
                        <a14:foregroundMark x1="65667" y1="80000" x2="65667" y2="80000"/>
                        <a14:foregroundMark x1="63000" y1="80333" x2="61333" y2="81000"/>
                        <a14:foregroundMark x1="56333" y1="81000" x2="54667" y2="81333"/>
                        <a14:foregroundMark x1="54667" y1="81333" x2="54000" y2="81000"/>
                        <a14:foregroundMark x1="52000" y1="77667" x2="52000" y2="77000"/>
                        <a14:foregroundMark x1="52000" y1="71000" x2="50333" y2="65667"/>
                        <a14:foregroundMark x1="43000" y1="42000" x2="43000" y2="41333"/>
                        <a14:foregroundMark x1="43667" y1="38333" x2="44667" y2="38000"/>
                        <a14:foregroundMark x1="50000" y1="35667" x2="51333" y2="35000"/>
                        <a14:foregroundMark x1="60000" y1="30000" x2="63333" y2="27000"/>
                        <a14:foregroundMark x1="69000" y1="20000" x2="70000" y2="19000"/>
                        <a14:foregroundMark x1="74333" y1="15667" x2="74667" y2="15000"/>
                        <a14:foregroundMark x1="75667" y1="14000" x2="75667" y2="14000"/>
                        <a14:foregroundMark x1="75667" y1="14000" x2="75667" y2="14000"/>
                        <a14:foregroundMark x1="53333" y1="5667" x2="53333" y2="5667"/>
                        <a14:foregroundMark x1="49667" y1="5333" x2="49667" y2="5333"/>
                        <a14:foregroundMark x1="42000" y1="5000" x2="41333" y2="5000"/>
                        <a14:foregroundMark x1="40333" y1="5000" x2="37333" y2="5667"/>
                        <a14:foregroundMark x1="32667" y1="6667" x2="32667" y2="6667"/>
                        <a14:foregroundMark x1="27000" y1="8333" x2="27000" y2="8333"/>
                        <a14:foregroundMark x1="25333" y1="9000" x2="25333" y2="9000"/>
                        <a14:foregroundMark x1="24667" y1="9333" x2="24667" y2="9333"/>
                        <a14:foregroundMark x1="25333" y1="9333" x2="25333" y2="9333"/>
                        <a14:foregroundMark x1="38000" y1="8333" x2="38000" y2="8333"/>
                        <a14:foregroundMark x1="38667" y1="8333" x2="38667" y2="10333"/>
                        <a14:foregroundMark x1="38667" y1="22667" x2="38667" y2="22667"/>
                        <a14:foregroundMark x1="38000" y1="27333" x2="38000" y2="29333"/>
                        <a14:foregroundMark x1="38000" y1="36667" x2="38667" y2="39000"/>
                        <a14:foregroundMark x1="38667" y1="39667" x2="40333" y2="40667"/>
                        <a14:foregroundMark x1="65000" y1="50000" x2="89000" y2="55000"/>
                        <a14:foregroundMark x1="89000" y1="55000" x2="91333" y2="54667"/>
                        <a14:foregroundMark x1="97667" y1="54000" x2="97333" y2="54667"/>
                        <a14:foregroundMark x1="93667" y1="57667" x2="93667" y2="57667"/>
                        <a14:foregroundMark x1="90667" y1="65000" x2="90333" y2="66000"/>
                        <a14:foregroundMark x1="90333" y1="68333" x2="89667" y2="69333"/>
                        <a14:foregroundMark x1="60667" y1="76000" x2="60667" y2="76000"/>
                        <a14:foregroundMark x1="63000" y1="93667" x2="63000" y2="93667"/>
                        <a14:foregroundMark x1="64000" y1="95333" x2="64000" y2="95333"/>
                        <a14:foregroundMark x1="86000" y1="54333" x2="86000" y2="54333"/>
                        <a14:foregroundMark x1="96000" y1="49333" x2="96000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16" y="1127481"/>
            <a:ext cx="4753223" cy="4753223"/>
          </a:xfrm>
          <a:prstGeom prst="rect">
            <a:avLst/>
          </a:prstGeom>
        </p:spPr>
      </p:pic>
      <p:pic>
        <p:nvPicPr>
          <p:cNvPr id="2050" name="Picture 2" descr="Resultado de imagem para brasil">
            <a:extLst>
              <a:ext uri="{FF2B5EF4-FFF2-40B4-BE49-F238E27FC236}">
                <a16:creationId xmlns="" xmlns:a16="http://schemas.microsoft.com/office/drawing/2014/main" id="{3397E9C4-8C46-48F9-A3E4-80ECB308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0" y="1024372"/>
            <a:ext cx="4362078" cy="4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15616" y="403811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pt-BR" sz="2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1.029.990</a:t>
            </a:r>
            <a:r>
              <a:rPr lang="pt-BR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4.109</a:t>
            </a:r>
            <a:endParaRPr lang="pt-BR" sz="2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98738" y="3332641"/>
            <a:ext cx="2225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17.512</a:t>
            </a:r>
          </a:p>
          <a:p>
            <a:pPr>
              <a:buClr>
                <a:srgbClr val="FF0000"/>
              </a:buClr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9" name="Gráfico 8" descr="Parar">
            <a:extLst>
              <a:ext uri="{FF2B5EF4-FFF2-40B4-BE49-F238E27FC236}">
                <a16:creationId xmlns="" xmlns:a16="http://schemas.microsoft.com/office/drawing/2014/main" id="{D805D4A5-E0E9-4757-8D89-3FC351F7C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561" y="4380452"/>
            <a:ext cx="230055" cy="230055"/>
          </a:xfrm>
          <a:prstGeom prst="rect">
            <a:avLst/>
          </a:prstGeom>
        </p:spPr>
      </p:pic>
      <p:pic>
        <p:nvPicPr>
          <p:cNvPr id="11" name="Gráfico 10" descr="Parar">
            <a:extLst>
              <a:ext uri="{FF2B5EF4-FFF2-40B4-BE49-F238E27FC236}">
                <a16:creationId xmlns="" xmlns:a16="http://schemas.microsoft.com/office/drawing/2014/main" id="{B95A63CD-E268-40F6-B028-43FA0CE909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561" y="4638283"/>
            <a:ext cx="230055" cy="230055"/>
          </a:xfrm>
          <a:prstGeom prst="rect">
            <a:avLst/>
          </a:prstGeom>
        </p:spPr>
      </p:pic>
      <p:pic>
        <p:nvPicPr>
          <p:cNvPr id="12" name="Gráfico 11" descr="Parar">
            <a:extLst>
              <a:ext uri="{FF2B5EF4-FFF2-40B4-BE49-F238E27FC236}">
                <a16:creationId xmlns="" xmlns:a16="http://schemas.microsoft.com/office/drawing/2014/main" id="{81A99E33-0017-4C52-A58B-C0DF537DF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8520" y="3963583"/>
            <a:ext cx="230055" cy="230055"/>
          </a:xfrm>
          <a:prstGeom prst="rect">
            <a:avLst/>
          </a:prstGeom>
        </p:spPr>
      </p:pic>
      <p:pic>
        <p:nvPicPr>
          <p:cNvPr id="13" name="Gráfico 12" descr="Parar">
            <a:extLst>
              <a:ext uri="{FF2B5EF4-FFF2-40B4-BE49-F238E27FC236}">
                <a16:creationId xmlns="" xmlns:a16="http://schemas.microsoft.com/office/drawing/2014/main" id="{36B7E35B-F51A-4211-8926-ECD2369D9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8520" y="4221414"/>
            <a:ext cx="230055" cy="230055"/>
          </a:xfrm>
          <a:prstGeom prst="rect">
            <a:avLst/>
          </a:prstGeom>
        </p:spPr>
      </p:pic>
      <p:pic>
        <p:nvPicPr>
          <p:cNvPr id="14" name="Gráfico 13" descr="Parar">
            <a:extLst>
              <a:ext uri="{FF2B5EF4-FFF2-40B4-BE49-F238E27FC236}">
                <a16:creationId xmlns="" xmlns:a16="http://schemas.microsoft.com/office/drawing/2014/main" id="{23D4BA14-D0F4-4C36-A70F-C0AA4F43A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797" y="6090927"/>
            <a:ext cx="230055" cy="230055"/>
          </a:xfrm>
          <a:prstGeom prst="rect">
            <a:avLst/>
          </a:prstGeom>
        </p:spPr>
      </p:pic>
      <p:pic>
        <p:nvPicPr>
          <p:cNvPr id="15" name="Gráfico 14" descr="Parar">
            <a:extLst>
              <a:ext uri="{FF2B5EF4-FFF2-40B4-BE49-F238E27FC236}">
                <a16:creationId xmlns="" xmlns:a16="http://schemas.microsoft.com/office/drawing/2014/main" id="{0244A662-F6CF-4CED-93CE-AE5428C767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797" y="6509200"/>
            <a:ext cx="230055" cy="2300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1713D29-0505-4E28-824D-4512AF4C1ADC}"/>
              </a:ext>
            </a:extLst>
          </p:cNvPr>
          <p:cNvSpPr txBox="1"/>
          <p:nvPr/>
        </p:nvSpPr>
        <p:spPr>
          <a:xfrm>
            <a:off x="352516" y="6021288"/>
            <a:ext cx="407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pela ISO 9001:2008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F301A8A-6B1C-40A6-B3C8-B328D42BDC1A}"/>
              </a:ext>
            </a:extLst>
          </p:cNvPr>
          <p:cNvSpPr txBox="1"/>
          <p:nvPr/>
        </p:nvSpPr>
        <p:spPr>
          <a:xfrm>
            <a:off x="352516" y="6436035"/>
            <a:ext cx="420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pela ISO 9001:2015</a:t>
            </a:r>
          </a:p>
        </p:txBody>
      </p:sp>
    </p:spTree>
    <p:extLst>
      <p:ext uri="{BB962C8B-B14F-4D97-AF65-F5344CB8AC3E}">
        <p14:creationId xmlns:p14="http://schemas.microsoft.com/office/powerpoint/2010/main" val="1756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0825" y="1484784"/>
            <a:ext cx="8713788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Levantamento Bibliográfico;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Comparação entre Normas; 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Aplicação de Questionário pós Auditoria;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Programa de Reconhecimento na Estação de Tratamento de Esgoto.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957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Realocação dos itens: recursos para apoio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54103362-4F2A-44BD-A814-B780972E02CF}"/>
              </a:ext>
            </a:extLst>
          </p:cNvPr>
          <p:cNvSpPr/>
          <p:nvPr/>
        </p:nvSpPr>
        <p:spPr>
          <a:xfrm>
            <a:off x="473351" y="4921746"/>
            <a:ext cx="1924697" cy="916216"/>
          </a:xfrm>
          <a:custGeom>
            <a:avLst/>
            <a:gdLst>
              <a:gd name="connsiteX0" fmla="*/ 0 w 1924697"/>
              <a:gd name="connsiteY0" fmla="*/ 91622 h 916216"/>
              <a:gd name="connsiteX1" fmla="*/ 91622 w 1924697"/>
              <a:gd name="connsiteY1" fmla="*/ 0 h 916216"/>
              <a:gd name="connsiteX2" fmla="*/ 1833075 w 1924697"/>
              <a:gd name="connsiteY2" fmla="*/ 0 h 916216"/>
              <a:gd name="connsiteX3" fmla="*/ 1924697 w 1924697"/>
              <a:gd name="connsiteY3" fmla="*/ 91622 h 916216"/>
              <a:gd name="connsiteX4" fmla="*/ 1924697 w 1924697"/>
              <a:gd name="connsiteY4" fmla="*/ 824594 h 916216"/>
              <a:gd name="connsiteX5" fmla="*/ 1833075 w 1924697"/>
              <a:gd name="connsiteY5" fmla="*/ 916216 h 916216"/>
              <a:gd name="connsiteX6" fmla="*/ 91622 w 1924697"/>
              <a:gd name="connsiteY6" fmla="*/ 916216 h 916216"/>
              <a:gd name="connsiteX7" fmla="*/ 0 w 1924697"/>
              <a:gd name="connsiteY7" fmla="*/ 824594 h 916216"/>
              <a:gd name="connsiteX8" fmla="*/ 0 w 1924697"/>
              <a:gd name="connsiteY8" fmla="*/ 91622 h 9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697" h="916216">
                <a:moveTo>
                  <a:pt x="0" y="91622"/>
                </a:moveTo>
                <a:cubicBezTo>
                  <a:pt x="0" y="41021"/>
                  <a:pt x="41021" y="0"/>
                  <a:pt x="91622" y="0"/>
                </a:cubicBezTo>
                <a:lnTo>
                  <a:pt x="1833075" y="0"/>
                </a:lnTo>
                <a:cubicBezTo>
                  <a:pt x="1883676" y="0"/>
                  <a:pt x="1924697" y="41021"/>
                  <a:pt x="1924697" y="91622"/>
                </a:cubicBezTo>
                <a:lnTo>
                  <a:pt x="1924697" y="824594"/>
                </a:lnTo>
                <a:cubicBezTo>
                  <a:pt x="1924697" y="875195"/>
                  <a:pt x="1883676" y="916216"/>
                  <a:pt x="1833075" y="916216"/>
                </a:cubicBezTo>
                <a:lnTo>
                  <a:pt x="91622" y="916216"/>
                </a:lnTo>
                <a:cubicBezTo>
                  <a:pt x="41021" y="916216"/>
                  <a:pt x="0" y="875195"/>
                  <a:pt x="0" y="824594"/>
                </a:cubicBezTo>
                <a:lnTo>
                  <a:pt x="0" y="9162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35" tIns="39535" rIns="39535" bIns="3953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7.Apoio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="" xmlns:a16="http://schemas.microsoft.com/office/drawing/2014/main" id="{E53F978A-242C-4357-BEDB-42E659296A19}"/>
              </a:ext>
            </a:extLst>
          </p:cNvPr>
          <p:cNvSpPr/>
          <p:nvPr/>
        </p:nvSpPr>
        <p:spPr>
          <a:xfrm rot="18289469">
            <a:off x="2134593" y="4851918"/>
            <a:ext cx="1228413" cy="47460"/>
          </a:xfrm>
          <a:custGeom>
            <a:avLst/>
            <a:gdLst>
              <a:gd name="connsiteX0" fmla="*/ 0 w 1228413"/>
              <a:gd name="connsiteY0" fmla="*/ 23730 h 47460"/>
              <a:gd name="connsiteX1" fmla="*/ 1228413 w 1228413"/>
              <a:gd name="connsiteY1" fmla="*/ 23730 h 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413" h="47460">
                <a:moveTo>
                  <a:pt x="0" y="23730"/>
                </a:moveTo>
                <a:lnTo>
                  <a:pt x="1228413" y="23730"/>
                </a:lnTo>
              </a:path>
            </a:pathLst>
          </a:custGeom>
          <a:noFill/>
        </p:spPr>
        <p:style>
          <a:lnRef idx="2">
            <a:schemeClr val="accent4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6195" tIns="-6979" rIns="596197" bIns="-698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500" kern="1200"/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E8577F5B-544C-416E-AC54-A4D42232E2FA}"/>
              </a:ext>
            </a:extLst>
          </p:cNvPr>
          <p:cNvSpPr/>
          <p:nvPr/>
        </p:nvSpPr>
        <p:spPr>
          <a:xfrm>
            <a:off x="3099552" y="3933004"/>
            <a:ext cx="1753758" cy="876879"/>
          </a:xfrm>
          <a:custGeom>
            <a:avLst/>
            <a:gdLst>
              <a:gd name="connsiteX0" fmla="*/ 0 w 1753758"/>
              <a:gd name="connsiteY0" fmla="*/ 87688 h 876879"/>
              <a:gd name="connsiteX1" fmla="*/ 87688 w 1753758"/>
              <a:gd name="connsiteY1" fmla="*/ 0 h 876879"/>
              <a:gd name="connsiteX2" fmla="*/ 1666070 w 1753758"/>
              <a:gd name="connsiteY2" fmla="*/ 0 h 876879"/>
              <a:gd name="connsiteX3" fmla="*/ 1753758 w 1753758"/>
              <a:gd name="connsiteY3" fmla="*/ 87688 h 876879"/>
              <a:gd name="connsiteX4" fmla="*/ 1753758 w 1753758"/>
              <a:gd name="connsiteY4" fmla="*/ 789191 h 876879"/>
              <a:gd name="connsiteX5" fmla="*/ 1666070 w 1753758"/>
              <a:gd name="connsiteY5" fmla="*/ 876879 h 876879"/>
              <a:gd name="connsiteX6" fmla="*/ 87688 w 1753758"/>
              <a:gd name="connsiteY6" fmla="*/ 876879 h 876879"/>
              <a:gd name="connsiteX7" fmla="*/ 0 w 1753758"/>
              <a:gd name="connsiteY7" fmla="*/ 789191 h 876879"/>
              <a:gd name="connsiteX8" fmla="*/ 0 w 1753758"/>
              <a:gd name="connsiteY8" fmla="*/ 87688 h 8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758" h="876879">
                <a:moveTo>
                  <a:pt x="0" y="87688"/>
                </a:moveTo>
                <a:cubicBezTo>
                  <a:pt x="0" y="39259"/>
                  <a:pt x="39259" y="0"/>
                  <a:pt x="87688" y="0"/>
                </a:cubicBezTo>
                <a:lnTo>
                  <a:pt x="1666070" y="0"/>
                </a:lnTo>
                <a:cubicBezTo>
                  <a:pt x="1714499" y="0"/>
                  <a:pt x="1753758" y="39259"/>
                  <a:pt x="1753758" y="87688"/>
                </a:cubicBezTo>
                <a:lnTo>
                  <a:pt x="1753758" y="789191"/>
                </a:lnTo>
                <a:cubicBezTo>
                  <a:pt x="1753758" y="837620"/>
                  <a:pt x="1714499" y="876879"/>
                  <a:pt x="1666070" y="876879"/>
                </a:cubicBezTo>
                <a:lnTo>
                  <a:pt x="87688" y="876879"/>
                </a:lnTo>
                <a:cubicBezTo>
                  <a:pt x="39259" y="876879"/>
                  <a:pt x="0" y="837620"/>
                  <a:pt x="0" y="789191"/>
                </a:cubicBezTo>
                <a:lnTo>
                  <a:pt x="0" y="8768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83" tIns="38383" rIns="38383" bIns="3838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7.1. Recursos</a:t>
            </a:r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53A5E62D-CEA5-47CC-893E-C6A2C47D6312}"/>
              </a:ext>
            </a:extLst>
          </p:cNvPr>
          <p:cNvSpPr/>
          <p:nvPr/>
        </p:nvSpPr>
        <p:spPr>
          <a:xfrm>
            <a:off x="4853310" y="4347713"/>
            <a:ext cx="701503" cy="47460"/>
          </a:xfrm>
          <a:custGeom>
            <a:avLst/>
            <a:gdLst>
              <a:gd name="connsiteX0" fmla="*/ 0 w 701503"/>
              <a:gd name="connsiteY0" fmla="*/ 23730 h 47460"/>
              <a:gd name="connsiteX1" fmla="*/ 701503 w 701503"/>
              <a:gd name="connsiteY1" fmla="*/ 23730 h 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503" h="47460">
                <a:moveTo>
                  <a:pt x="0" y="23730"/>
                </a:moveTo>
                <a:lnTo>
                  <a:pt x="701503" y="23730"/>
                </a:lnTo>
              </a:path>
            </a:pathLst>
          </a:custGeom>
          <a:noFill/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914" tIns="6193" rIns="345914" bIns="619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500" kern="1200"/>
          </a:p>
        </p:txBody>
      </p:sp>
      <p:sp>
        <p:nvSpPr>
          <p:cNvPr id="29" name="Forma Livre: Forma 28">
            <a:extLst>
              <a:ext uri="{FF2B5EF4-FFF2-40B4-BE49-F238E27FC236}">
                <a16:creationId xmlns="" xmlns:a16="http://schemas.microsoft.com/office/drawing/2014/main" id="{3188FBC5-D88E-4277-8C28-43054C20882A}"/>
              </a:ext>
            </a:extLst>
          </p:cNvPr>
          <p:cNvSpPr/>
          <p:nvPr/>
        </p:nvSpPr>
        <p:spPr>
          <a:xfrm>
            <a:off x="5554814" y="3933004"/>
            <a:ext cx="1753758" cy="876879"/>
          </a:xfrm>
          <a:custGeom>
            <a:avLst/>
            <a:gdLst>
              <a:gd name="connsiteX0" fmla="*/ 0 w 1753758"/>
              <a:gd name="connsiteY0" fmla="*/ 87688 h 876879"/>
              <a:gd name="connsiteX1" fmla="*/ 87688 w 1753758"/>
              <a:gd name="connsiteY1" fmla="*/ 0 h 876879"/>
              <a:gd name="connsiteX2" fmla="*/ 1666070 w 1753758"/>
              <a:gd name="connsiteY2" fmla="*/ 0 h 876879"/>
              <a:gd name="connsiteX3" fmla="*/ 1753758 w 1753758"/>
              <a:gd name="connsiteY3" fmla="*/ 87688 h 876879"/>
              <a:gd name="connsiteX4" fmla="*/ 1753758 w 1753758"/>
              <a:gd name="connsiteY4" fmla="*/ 789191 h 876879"/>
              <a:gd name="connsiteX5" fmla="*/ 1666070 w 1753758"/>
              <a:gd name="connsiteY5" fmla="*/ 876879 h 876879"/>
              <a:gd name="connsiteX6" fmla="*/ 87688 w 1753758"/>
              <a:gd name="connsiteY6" fmla="*/ 876879 h 876879"/>
              <a:gd name="connsiteX7" fmla="*/ 0 w 1753758"/>
              <a:gd name="connsiteY7" fmla="*/ 789191 h 876879"/>
              <a:gd name="connsiteX8" fmla="*/ 0 w 1753758"/>
              <a:gd name="connsiteY8" fmla="*/ 87688 h 8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758" h="876879">
                <a:moveTo>
                  <a:pt x="0" y="87688"/>
                </a:moveTo>
                <a:cubicBezTo>
                  <a:pt x="0" y="39259"/>
                  <a:pt x="39259" y="0"/>
                  <a:pt x="87688" y="0"/>
                </a:cubicBezTo>
                <a:lnTo>
                  <a:pt x="1666070" y="0"/>
                </a:lnTo>
                <a:cubicBezTo>
                  <a:pt x="1714499" y="0"/>
                  <a:pt x="1753758" y="39259"/>
                  <a:pt x="1753758" y="87688"/>
                </a:cubicBezTo>
                <a:lnTo>
                  <a:pt x="1753758" y="789191"/>
                </a:lnTo>
                <a:cubicBezTo>
                  <a:pt x="1753758" y="837620"/>
                  <a:pt x="1714499" y="876879"/>
                  <a:pt x="1666070" y="876879"/>
                </a:cubicBezTo>
                <a:lnTo>
                  <a:pt x="87688" y="876879"/>
                </a:lnTo>
                <a:cubicBezTo>
                  <a:pt x="39259" y="876879"/>
                  <a:pt x="0" y="837620"/>
                  <a:pt x="0" y="789191"/>
                </a:cubicBezTo>
                <a:lnTo>
                  <a:pt x="0" y="8768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83" tIns="38383" rIns="38383" bIns="3838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7.1.2. Pessoas</a:t>
            </a:r>
          </a:p>
        </p:txBody>
      </p:sp>
      <p:sp>
        <p:nvSpPr>
          <p:cNvPr id="30" name="Forma Livre: Forma 29">
            <a:extLst>
              <a:ext uri="{FF2B5EF4-FFF2-40B4-BE49-F238E27FC236}">
                <a16:creationId xmlns="" xmlns:a16="http://schemas.microsoft.com/office/drawing/2014/main" id="{A2AFD151-2CB0-411C-AC92-CA0A0DB6192E}"/>
              </a:ext>
            </a:extLst>
          </p:cNvPr>
          <p:cNvSpPr/>
          <p:nvPr/>
        </p:nvSpPr>
        <p:spPr>
          <a:xfrm>
            <a:off x="2398048" y="5356124"/>
            <a:ext cx="701503" cy="47460"/>
          </a:xfrm>
          <a:custGeom>
            <a:avLst/>
            <a:gdLst>
              <a:gd name="connsiteX0" fmla="*/ 0 w 701503"/>
              <a:gd name="connsiteY0" fmla="*/ 23730 h 47460"/>
              <a:gd name="connsiteX1" fmla="*/ 701503 w 701503"/>
              <a:gd name="connsiteY1" fmla="*/ 23730 h 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503" h="47460">
                <a:moveTo>
                  <a:pt x="0" y="23730"/>
                </a:moveTo>
                <a:lnTo>
                  <a:pt x="701503" y="23730"/>
                </a:lnTo>
              </a:path>
            </a:pathLst>
          </a:custGeom>
          <a:noFill/>
        </p:spPr>
        <p:style>
          <a:lnRef idx="2">
            <a:schemeClr val="accent4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914" tIns="6193" rIns="345914" bIns="619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500" kern="1200"/>
          </a:p>
        </p:txBody>
      </p:sp>
      <p:sp>
        <p:nvSpPr>
          <p:cNvPr id="31" name="Forma Livre: Forma 30">
            <a:extLst>
              <a:ext uri="{FF2B5EF4-FFF2-40B4-BE49-F238E27FC236}">
                <a16:creationId xmlns="" xmlns:a16="http://schemas.microsoft.com/office/drawing/2014/main" id="{5DB8152F-3834-4D68-9111-A71D2270DC54}"/>
              </a:ext>
            </a:extLst>
          </p:cNvPr>
          <p:cNvSpPr/>
          <p:nvPr/>
        </p:nvSpPr>
        <p:spPr>
          <a:xfrm>
            <a:off x="3099552" y="4941415"/>
            <a:ext cx="1753758" cy="876879"/>
          </a:xfrm>
          <a:custGeom>
            <a:avLst/>
            <a:gdLst>
              <a:gd name="connsiteX0" fmla="*/ 0 w 1753758"/>
              <a:gd name="connsiteY0" fmla="*/ 87688 h 876879"/>
              <a:gd name="connsiteX1" fmla="*/ 87688 w 1753758"/>
              <a:gd name="connsiteY1" fmla="*/ 0 h 876879"/>
              <a:gd name="connsiteX2" fmla="*/ 1666070 w 1753758"/>
              <a:gd name="connsiteY2" fmla="*/ 0 h 876879"/>
              <a:gd name="connsiteX3" fmla="*/ 1753758 w 1753758"/>
              <a:gd name="connsiteY3" fmla="*/ 87688 h 876879"/>
              <a:gd name="connsiteX4" fmla="*/ 1753758 w 1753758"/>
              <a:gd name="connsiteY4" fmla="*/ 789191 h 876879"/>
              <a:gd name="connsiteX5" fmla="*/ 1666070 w 1753758"/>
              <a:gd name="connsiteY5" fmla="*/ 876879 h 876879"/>
              <a:gd name="connsiteX6" fmla="*/ 87688 w 1753758"/>
              <a:gd name="connsiteY6" fmla="*/ 876879 h 876879"/>
              <a:gd name="connsiteX7" fmla="*/ 0 w 1753758"/>
              <a:gd name="connsiteY7" fmla="*/ 789191 h 876879"/>
              <a:gd name="connsiteX8" fmla="*/ 0 w 1753758"/>
              <a:gd name="connsiteY8" fmla="*/ 87688 h 8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758" h="876879">
                <a:moveTo>
                  <a:pt x="0" y="87688"/>
                </a:moveTo>
                <a:cubicBezTo>
                  <a:pt x="0" y="39259"/>
                  <a:pt x="39259" y="0"/>
                  <a:pt x="87688" y="0"/>
                </a:cubicBezTo>
                <a:lnTo>
                  <a:pt x="1666070" y="0"/>
                </a:lnTo>
                <a:cubicBezTo>
                  <a:pt x="1714499" y="0"/>
                  <a:pt x="1753758" y="39259"/>
                  <a:pt x="1753758" y="87688"/>
                </a:cubicBezTo>
                <a:lnTo>
                  <a:pt x="1753758" y="789191"/>
                </a:lnTo>
                <a:cubicBezTo>
                  <a:pt x="1753758" y="837620"/>
                  <a:pt x="1714499" y="876879"/>
                  <a:pt x="1666070" y="876879"/>
                </a:cubicBezTo>
                <a:lnTo>
                  <a:pt x="87688" y="876879"/>
                </a:lnTo>
                <a:cubicBezTo>
                  <a:pt x="39259" y="876879"/>
                  <a:pt x="0" y="837620"/>
                  <a:pt x="0" y="789191"/>
                </a:cubicBezTo>
                <a:lnTo>
                  <a:pt x="0" y="8768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83" tIns="38383" rIns="38383" bIns="3838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7.2. Competência</a:t>
            </a:r>
          </a:p>
        </p:txBody>
      </p:sp>
      <p:sp>
        <p:nvSpPr>
          <p:cNvPr id="1024" name="Forma Livre: Forma 1023">
            <a:extLst>
              <a:ext uri="{FF2B5EF4-FFF2-40B4-BE49-F238E27FC236}">
                <a16:creationId xmlns="" xmlns:a16="http://schemas.microsoft.com/office/drawing/2014/main" id="{B388615B-5BBA-46B1-A54D-F6E65E22DE72}"/>
              </a:ext>
            </a:extLst>
          </p:cNvPr>
          <p:cNvSpPr/>
          <p:nvPr/>
        </p:nvSpPr>
        <p:spPr>
          <a:xfrm rot="3310531">
            <a:off x="2134593" y="5860330"/>
            <a:ext cx="1228413" cy="47460"/>
          </a:xfrm>
          <a:custGeom>
            <a:avLst/>
            <a:gdLst>
              <a:gd name="connsiteX0" fmla="*/ 0 w 1228413"/>
              <a:gd name="connsiteY0" fmla="*/ 23730 h 47460"/>
              <a:gd name="connsiteX1" fmla="*/ 1228413 w 1228413"/>
              <a:gd name="connsiteY1" fmla="*/ 23730 h 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413" h="47460">
                <a:moveTo>
                  <a:pt x="0" y="23730"/>
                </a:moveTo>
                <a:lnTo>
                  <a:pt x="1228413" y="23730"/>
                </a:lnTo>
              </a:path>
            </a:pathLst>
          </a:custGeom>
          <a:noFill/>
        </p:spPr>
        <p:style>
          <a:lnRef idx="2">
            <a:schemeClr val="accent4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6196" tIns="-6981" rIns="596196" bIns="-698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500" kern="1200"/>
          </a:p>
        </p:txBody>
      </p:sp>
      <p:sp>
        <p:nvSpPr>
          <p:cNvPr id="1025" name="Forma Livre: Forma 1024">
            <a:extLst>
              <a:ext uri="{FF2B5EF4-FFF2-40B4-BE49-F238E27FC236}">
                <a16:creationId xmlns="" xmlns:a16="http://schemas.microsoft.com/office/drawing/2014/main" id="{3A8D7D52-28CC-4E6F-9F85-C30725255A5D}"/>
              </a:ext>
            </a:extLst>
          </p:cNvPr>
          <p:cNvSpPr/>
          <p:nvPr/>
        </p:nvSpPr>
        <p:spPr>
          <a:xfrm>
            <a:off x="3099552" y="5949826"/>
            <a:ext cx="1753758" cy="876879"/>
          </a:xfrm>
          <a:custGeom>
            <a:avLst/>
            <a:gdLst>
              <a:gd name="connsiteX0" fmla="*/ 0 w 1753758"/>
              <a:gd name="connsiteY0" fmla="*/ 87688 h 876879"/>
              <a:gd name="connsiteX1" fmla="*/ 87688 w 1753758"/>
              <a:gd name="connsiteY1" fmla="*/ 0 h 876879"/>
              <a:gd name="connsiteX2" fmla="*/ 1666070 w 1753758"/>
              <a:gd name="connsiteY2" fmla="*/ 0 h 876879"/>
              <a:gd name="connsiteX3" fmla="*/ 1753758 w 1753758"/>
              <a:gd name="connsiteY3" fmla="*/ 87688 h 876879"/>
              <a:gd name="connsiteX4" fmla="*/ 1753758 w 1753758"/>
              <a:gd name="connsiteY4" fmla="*/ 789191 h 876879"/>
              <a:gd name="connsiteX5" fmla="*/ 1666070 w 1753758"/>
              <a:gd name="connsiteY5" fmla="*/ 876879 h 876879"/>
              <a:gd name="connsiteX6" fmla="*/ 87688 w 1753758"/>
              <a:gd name="connsiteY6" fmla="*/ 876879 h 876879"/>
              <a:gd name="connsiteX7" fmla="*/ 0 w 1753758"/>
              <a:gd name="connsiteY7" fmla="*/ 789191 h 876879"/>
              <a:gd name="connsiteX8" fmla="*/ 0 w 1753758"/>
              <a:gd name="connsiteY8" fmla="*/ 87688 h 8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758" h="876879">
                <a:moveTo>
                  <a:pt x="0" y="87688"/>
                </a:moveTo>
                <a:cubicBezTo>
                  <a:pt x="0" y="39259"/>
                  <a:pt x="39259" y="0"/>
                  <a:pt x="87688" y="0"/>
                </a:cubicBezTo>
                <a:lnTo>
                  <a:pt x="1666070" y="0"/>
                </a:lnTo>
                <a:cubicBezTo>
                  <a:pt x="1714499" y="0"/>
                  <a:pt x="1753758" y="39259"/>
                  <a:pt x="1753758" y="87688"/>
                </a:cubicBezTo>
                <a:lnTo>
                  <a:pt x="1753758" y="789191"/>
                </a:lnTo>
                <a:cubicBezTo>
                  <a:pt x="1753758" y="837620"/>
                  <a:pt x="1714499" y="876879"/>
                  <a:pt x="1666070" y="876879"/>
                </a:cubicBezTo>
                <a:lnTo>
                  <a:pt x="87688" y="876879"/>
                </a:lnTo>
                <a:cubicBezTo>
                  <a:pt x="39259" y="876879"/>
                  <a:pt x="0" y="837620"/>
                  <a:pt x="0" y="789191"/>
                </a:cubicBezTo>
                <a:lnTo>
                  <a:pt x="0" y="8768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83" tIns="38383" rIns="38383" bIns="3838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7.3. Conscientização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6F7637DB-186A-48D3-BA0C-1F69F3119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590511"/>
              </p:ext>
            </p:extLst>
          </p:nvPr>
        </p:nvGraphicFramePr>
        <p:xfrm>
          <a:off x="470582" y="466798"/>
          <a:ext cx="6840760" cy="396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402FD3FF-EF95-42EA-95B5-CB7EE3C98694}"/>
              </a:ext>
            </a:extLst>
          </p:cNvPr>
          <p:cNvSpPr txBox="1"/>
          <p:nvPr/>
        </p:nvSpPr>
        <p:spPr>
          <a:xfrm>
            <a:off x="8313014" y="980728"/>
            <a:ext cx="430887" cy="278574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r>
              <a:rPr lang="pt-BR" sz="2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ISO 9001:2008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CDC67F07-88A4-4949-8679-ACF21EDC53CA}"/>
              </a:ext>
            </a:extLst>
          </p:cNvPr>
          <p:cNvSpPr txBox="1"/>
          <p:nvPr/>
        </p:nvSpPr>
        <p:spPr>
          <a:xfrm>
            <a:off x="8313015" y="3933004"/>
            <a:ext cx="430887" cy="280831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r>
              <a:rPr lang="pt-BR" sz="2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ISO 9001:2015</a:t>
            </a:r>
          </a:p>
        </p:txBody>
      </p:sp>
    </p:spTree>
    <p:extLst>
      <p:ext uri="{BB962C8B-B14F-4D97-AF65-F5344CB8AC3E}">
        <p14:creationId xmlns:p14="http://schemas.microsoft.com/office/powerpoint/2010/main" val="19384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Princípios da qualidade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05BBA940-5A5F-4EBC-BFE8-E2A31712B287}"/>
              </a:ext>
            </a:extLst>
          </p:cNvPr>
          <p:cNvGrpSpPr/>
          <p:nvPr/>
        </p:nvGrpSpPr>
        <p:grpSpPr>
          <a:xfrm>
            <a:off x="250825" y="1916832"/>
            <a:ext cx="5185271" cy="4060336"/>
            <a:chOff x="1524000" y="1398831"/>
            <a:chExt cx="6096000" cy="4060336"/>
          </a:xfrm>
        </p:grpSpPr>
        <p:sp>
          <p:nvSpPr>
            <p:cNvPr id="5" name="Forma Livre: Forma 4">
              <a:extLst>
                <a:ext uri="{FF2B5EF4-FFF2-40B4-BE49-F238E27FC236}">
                  <a16:creationId xmlns="" xmlns:a16="http://schemas.microsoft.com/office/drawing/2014/main" id="{83B0FADD-D670-4D68-87E9-B67B68752998}"/>
                </a:ext>
              </a:extLst>
            </p:cNvPr>
            <p:cNvSpPr/>
            <p:nvPr/>
          </p:nvSpPr>
          <p:spPr>
            <a:xfrm>
              <a:off x="1524000" y="3849839"/>
              <a:ext cx="6096000" cy="1609328"/>
            </a:xfrm>
            <a:custGeom>
              <a:avLst/>
              <a:gdLst>
                <a:gd name="connsiteX0" fmla="*/ 0 w 6096000"/>
                <a:gd name="connsiteY0" fmla="*/ 0 h 1609328"/>
                <a:gd name="connsiteX1" fmla="*/ 6096000 w 6096000"/>
                <a:gd name="connsiteY1" fmla="*/ 0 h 1609328"/>
                <a:gd name="connsiteX2" fmla="*/ 6096000 w 6096000"/>
                <a:gd name="connsiteY2" fmla="*/ 1609328 h 1609328"/>
                <a:gd name="connsiteX3" fmla="*/ 0 w 6096000"/>
                <a:gd name="connsiteY3" fmla="*/ 1609328 h 1609328"/>
                <a:gd name="connsiteX4" fmla="*/ 0 w 6096000"/>
                <a:gd name="connsiteY4" fmla="*/ 0 h 16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609328">
                  <a:moveTo>
                    <a:pt x="0" y="0"/>
                  </a:moveTo>
                  <a:lnTo>
                    <a:pt x="6096000" y="0"/>
                  </a:lnTo>
                  <a:lnTo>
                    <a:pt x="6096000" y="1609328"/>
                  </a:lnTo>
                  <a:lnTo>
                    <a:pt x="0" y="1609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C4F9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953651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Engajamento (2015)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="" xmlns:a16="http://schemas.microsoft.com/office/drawing/2014/main" id="{03B094E9-0E3A-4DFC-9837-C58ABBC7A75E}"/>
                </a:ext>
              </a:extLst>
            </p:cNvPr>
            <p:cNvSpPr/>
            <p:nvPr/>
          </p:nvSpPr>
          <p:spPr>
            <a:xfrm>
              <a:off x="1524000" y="4686689"/>
              <a:ext cx="6096000" cy="740290"/>
            </a:xfrm>
            <a:custGeom>
              <a:avLst/>
              <a:gdLst>
                <a:gd name="connsiteX0" fmla="*/ 0 w 6096000"/>
                <a:gd name="connsiteY0" fmla="*/ 0 h 740290"/>
                <a:gd name="connsiteX1" fmla="*/ 6096000 w 6096000"/>
                <a:gd name="connsiteY1" fmla="*/ 0 h 740290"/>
                <a:gd name="connsiteX2" fmla="*/ 6096000 w 6096000"/>
                <a:gd name="connsiteY2" fmla="*/ 740290 h 740290"/>
                <a:gd name="connsiteX3" fmla="*/ 0 w 6096000"/>
                <a:gd name="connsiteY3" fmla="*/ 740290 h 740290"/>
                <a:gd name="connsiteX4" fmla="*/ 0 w 6096000"/>
                <a:gd name="connsiteY4" fmla="*/ 0 h 7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740290">
                  <a:moveTo>
                    <a:pt x="0" y="0"/>
                  </a:moveTo>
                  <a:lnTo>
                    <a:pt x="6096000" y="0"/>
                  </a:lnTo>
                  <a:lnTo>
                    <a:pt x="6096000" y="740290"/>
                  </a:lnTo>
                  <a:lnTo>
                    <a:pt x="0" y="74029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170688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Contribuição em uma atividade com objetivos comuns.</a:t>
              </a: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="" xmlns:a16="http://schemas.microsoft.com/office/drawing/2014/main" id="{0AFD79B9-8B95-4C59-B6E1-811F40EF5390}"/>
                </a:ext>
              </a:extLst>
            </p:cNvPr>
            <p:cNvSpPr/>
            <p:nvPr/>
          </p:nvSpPr>
          <p:spPr>
            <a:xfrm>
              <a:off x="1524000" y="1398831"/>
              <a:ext cx="6096000" cy="2475148"/>
            </a:xfrm>
            <a:custGeom>
              <a:avLst/>
              <a:gdLst>
                <a:gd name="connsiteX0" fmla="*/ 0 w 6096000"/>
                <a:gd name="connsiteY0" fmla="*/ 866870 h 2475146"/>
                <a:gd name="connsiteX1" fmla="*/ 2738607 w 6096000"/>
                <a:gd name="connsiteY1" fmla="*/ 866870 h 2475146"/>
                <a:gd name="connsiteX2" fmla="*/ 2738607 w 6096000"/>
                <a:gd name="connsiteY2" fmla="*/ 618787 h 2475146"/>
                <a:gd name="connsiteX3" fmla="*/ 2429214 w 6096000"/>
                <a:gd name="connsiteY3" fmla="*/ 618787 h 2475146"/>
                <a:gd name="connsiteX4" fmla="*/ 3048000 w 6096000"/>
                <a:gd name="connsiteY4" fmla="*/ 0 h 2475146"/>
                <a:gd name="connsiteX5" fmla="*/ 3666787 w 6096000"/>
                <a:gd name="connsiteY5" fmla="*/ 618787 h 2475146"/>
                <a:gd name="connsiteX6" fmla="*/ 3357393 w 6096000"/>
                <a:gd name="connsiteY6" fmla="*/ 618787 h 2475146"/>
                <a:gd name="connsiteX7" fmla="*/ 3357393 w 6096000"/>
                <a:gd name="connsiteY7" fmla="*/ 866870 h 2475146"/>
                <a:gd name="connsiteX8" fmla="*/ 6096000 w 6096000"/>
                <a:gd name="connsiteY8" fmla="*/ 866870 h 2475146"/>
                <a:gd name="connsiteX9" fmla="*/ 6096000 w 6096000"/>
                <a:gd name="connsiteY9" fmla="*/ 2475146 h 2475146"/>
                <a:gd name="connsiteX10" fmla="*/ 0 w 6096000"/>
                <a:gd name="connsiteY10" fmla="*/ 2475146 h 2475146"/>
                <a:gd name="connsiteX11" fmla="*/ 0 w 6096000"/>
                <a:gd name="connsiteY11" fmla="*/ 866870 h 247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6000" h="2475146">
                  <a:moveTo>
                    <a:pt x="6096000" y="1608276"/>
                  </a:moveTo>
                  <a:lnTo>
                    <a:pt x="3357393" y="1608276"/>
                  </a:lnTo>
                  <a:lnTo>
                    <a:pt x="3357393" y="1856359"/>
                  </a:lnTo>
                  <a:lnTo>
                    <a:pt x="3666786" y="1856359"/>
                  </a:lnTo>
                  <a:lnTo>
                    <a:pt x="3048000" y="2475145"/>
                  </a:lnTo>
                  <a:lnTo>
                    <a:pt x="2429213" y="1856359"/>
                  </a:lnTo>
                  <a:lnTo>
                    <a:pt x="2738607" y="1856359"/>
                  </a:lnTo>
                  <a:lnTo>
                    <a:pt x="2738607" y="1608276"/>
                  </a:lnTo>
                  <a:lnTo>
                    <a:pt x="0" y="1608276"/>
                  </a:lnTo>
                  <a:lnTo>
                    <a:pt x="0" y="1"/>
                  </a:lnTo>
                  <a:lnTo>
                    <a:pt x="6096000" y="1"/>
                  </a:lnTo>
                  <a:lnTo>
                    <a:pt x="6096000" y="1608276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213361" rIns="213360" bIns="1819731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Envolvimento (2008)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="" xmlns:a16="http://schemas.microsoft.com/office/drawing/2014/main" id="{C453ED6F-FB00-46A2-AC26-0F272F3E292E}"/>
                </a:ext>
              </a:extLst>
            </p:cNvPr>
            <p:cNvSpPr/>
            <p:nvPr/>
          </p:nvSpPr>
          <p:spPr>
            <a:xfrm>
              <a:off x="1524000" y="2267609"/>
              <a:ext cx="6096000" cy="740068"/>
            </a:xfrm>
            <a:custGeom>
              <a:avLst/>
              <a:gdLst>
                <a:gd name="connsiteX0" fmla="*/ 0 w 6096000"/>
                <a:gd name="connsiteY0" fmla="*/ 0 h 740068"/>
                <a:gd name="connsiteX1" fmla="*/ 6096000 w 6096000"/>
                <a:gd name="connsiteY1" fmla="*/ 0 h 740068"/>
                <a:gd name="connsiteX2" fmla="*/ 6096000 w 6096000"/>
                <a:gd name="connsiteY2" fmla="*/ 740068 h 740068"/>
                <a:gd name="connsiteX3" fmla="*/ 0 w 6096000"/>
                <a:gd name="connsiteY3" fmla="*/ 740068 h 740068"/>
                <a:gd name="connsiteX4" fmla="*/ 0 w 6096000"/>
                <a:gd name="connsiteY4" fmla="*/ 0 h 74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740068">
                  <a:moveTo>
                    <a:pt x="0" y="0"/>
                  </a:moveTo>
                  <a:lnTo>
                    <a:pt x="6096000" y="0"/>
                  </a:lnTo>
                  <a:lnTo>
                    <a:pt x="6096000" y="740068"/>
                  </a:lnTo>
                  <a:lnTo>
                    <a:pt x="0" y="74006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170688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Participar de uma atividade.</a:t>
              </a:r>
            </a:p>
          </p:txBody>
        </p:sp>
      </p:grp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C2FAC475-B7B8-4A38-A45A-5355F7224785}"/>
              </a:ext>
            </a:extLst>
          </p:cNvPr>
          <p:cNvSpPr/>
          <p:nvPr/>
        </p:nvSpPr>
        <p:spPr>
          <a:xfrm>
            <a:off x="5547862" y="1916832"/>
            <a:ext cx="3272610" cy="160884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B6589413-EF4D-4CC6-A5C2-7F8CBF7DA51C}"/>
              </a:ext>
            </a:extLst>
          </p:cNvPr>
          <p:cNvSpPr/>
          <p:nvPr/>
        </p:nvSpPr>
        <p:spPr>
          <a:xfrm>
            <a:off x="5549971" y="4339202"/>
            <a:ext cx="3342510" cy="1671626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531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="" xmlns:a16="http://schemas.microsoft.com/office/drawing/2014/main" id="{3A8E9661-1283-4348-B548-D2CA2C56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5882" r="1868" b="4752"/>
          <a:stretch>
            <a:fillRect/>
          </a:stretch>
        </p:blipFill>
        <p:spPr bwMode="auto">
          <a:xfrm>
            <a:off x="971600" y="1124744"/>
            <a:ext cx="7128792" cy="49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748943F-7EEC-42A6-8A7C-CC0E5DCE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Exemplo de Reconhecimento em uma ETE</a:t>
            </a:r>
          </a:p>
        </p:txBody>
      </p:sp>
    </p:spTree>
    <p:extLst>
      <p:ext uri="{BB962C8B-B14F-4D97-AF65-F5344CB8AC3E}">
        <p14:creationId xmlns:p14="http://schemas.microsoft.com/office/powerpoint/2010/main" val="3221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644</Words>
  <Application>Microsoft Office PowerPoint</Application>
  <PresentationFormat>Apresentação na tela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Rafaela de Lima</cp:lastModifiedBy>
  <cp:revision>115</cp:revision>
  <cp:lastPrinted>2013-03-06T14:17:17Z</cp:lastPrinted>
  <dcterms:created xsi:type="dcterms:W3CDTF">2013-01-21T13:05:03Z</dcterms:created>
  <dcterms:modified xsi:type="dcterms:W3CDTF">2017-06-21T10:37:40Z</dcterms:modified>
</cp:coreProperties>
</file>