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98" r:id="rId15"/>
    <p:sldId id="275" r:id="rId16"/>
    <p:sldId id="276" r:id="rId17"/>
    <p:sldId id="277" r:id="rId18"/>
    <p:sldId id="278" r:id="rId19"/>
    <p:sldId id="279" r:id="rId20"/>
    <p:sldId id="280" r:id="rId21"/>
    <p:sldId id="284" r:id="rId22"/>
    <p:sldId id="283" r:id="rId23"/>
    <p:sldId id="281" r:id="rId24"/>
    <p:sldId id="282" r:id="rId25"/>
    <p:sldId id="285" r:id="rId26"/>
    <p:sldId id="286" r:id="rId27"/>
    <p:sldId id="299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3" r:id="rId36"/>
    <p:sldId id="295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591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311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340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54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391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825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79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836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42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639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734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1EBF-2728-48C4-8E06-A05656E67FE0}" type="datetimeFigureOut">
              <a:rPr lang="pt-BR" smtClean="0"/>
              <a:pPr/>
              <a:t>14/05/2016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A011-C2AD-4171-A174-1EAC3E641F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339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navansobrinho@gmail.com" TargetMode="External"/><Relationship Id="rId5" Type="http://schemas.openxmlformats.org/officeDocument/2006/relationships/hyperlink" Target="mailto:tainara.souza@ufba.br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/>
          <p:cNvGrpSpPr/>
          <p:nvPr/>
        </p:nvGrpSpPr>
        <p:grpSpPr>
          <a:xfrm>
            <a:off x="-12700" y="65486"/>
            <a:ext cx="12192000" cy="6792514"/>
            <a:chOff x="-25400" y="130973"/>
            <a:chExt cx="12192000" cy="6727028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/>
            <a:srcRect b="14163"/>
            <a:stretch/>
          </p:blipFill>
          <p:spPr>
            <a:xfrm>
              <a:off x="0" y="3545619"/>
              <a:ext cx="12166600" cy="3312382"/>
            </a:xfrm>
            <a:prstGeom prst="rect">
              <a:avLst/>
            </a:prstGeom>
          </p:spPr>
        </p:pic>
        <p:grpSp>
          <p:nvGrpSpPr>
            <p:cNvPr id="32" name="Agrupar 31"/>
            <p:cNvGrpSpPr/>
            <p:nvPr/>
          </p:nvGrpSpPr>
          <p:grpSpPr>
            <a:xfrm>
              <a:off x="-25400" y="130973"/>
              <a:ext cx="12192000" cy="5037362"/>
              <a:chOff x="-25400" y="130973"/>
              <a:chExt cx="12192000" cy="5037362"/>
            </a:xfrm>
          </p:grpSpPr>
          <p:grpSp>
            <p:nvGrpSpPr>
              <p:cNvPr id="33" name="Agrupar 32"/>
              <p:cNvGrpSpPr/>
              <p:nvPr/>
            </p:nvGrpSpPr>
            <p:grpSpPr>
              <a:xfrm>
                <a:off x="-25400" y="130973"/>
                <a:ext cx="12192000" cy="3310727"/>
                <a:chOff x="-25400" y="130973"/>
                <a:chExt cx="12192000" cy="3310727"/>
              </a:xfrm>
            </p:grpSpPr>
            <p:sp>
              <p:nvSpPr>
                <p:cNvPr id="35" name="CaixaDeTexto 8"/>
                <p:cNvSpPr txBox="1"/>
                <p:nvPr/>
              </p:nvSpPr>
              <p:spPr>
                <a:xfrm>
                  <a:off x="917516" y="1938972"/>
                  <a:ext cx="10306167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2400" b="1" dirty="0"/>
                    <a:t>CARACTERIZAÇÃO E ANÁLISE DO USO E OCUPAÇÃO DO SOLO E SUA RELAÇÃO COM O SANEAMENTO AMBIENTAL: UM ESTUDO DE CASO NA FAZENDA CASSANGE – SALVADOR/BA.</a:t>
                  </a:r>
                  <a:endParaRPr lang="pt-BR" sz="2400" dirty="0"/>
                </a:p>
                <a:p>
                  <a:endParaRPr lang="pt-BR" dirty="0"/>
                </a:p>
              </p:txBody>
            </p:sp>
            <p:grpSp>
              <p:nvGrpSpPr>
                <p:cNvPr id="36" name="Agrupar 35"/>
                <p:cNvGrpSpPr/>
                <p:nvPr/>
              </p:nvGrpSpPr>
              <p:grpSpPr>
                <a:xfrm>
                  <a:off x="-25400" y="130973"/>
                  <a:ext cx="12192000" cy="3310727"/>
                  <a:chOff x="-25400" y="130973"/>
                  <a:chExt cx="12192000" cy="3310727"/>
                </a:xfrm>
              </p:grpSpPr>
              <p:grpSp>
                <p:nvGrpSpPr>
                  <p:cNvPr id="37" name="Agrupar 36"/>
                  <p:cNvGrpSpPr/>
                  <p:nvPr/>
                </p:nvGrpSpPr>
                <p:grpSpPr>
                  <a:xfrm>
                    <a:off x="209034" y="130973"/>
                    <a:ext cx="11955256" cy="1511865"/>
                    <a:chOff x="209034" y="12290"/>
                    <a:chExt cx="11955256" cy="1511865"/>
                  </a:xfrm>
                </p:grpSpPr>
                <p:pic>
                  <p:nvPicPr>
                    <p:cNvPr id="39" name="Imagem 38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t="19313" b="20298"/>
                    <a:stretch/>
                  </p:blipFill>
                  <p:spPr>
                    <a:xfrm>
                      <a:off x="9660815" y="12290"/>
                      <a:ext cx="2503475" cy="15118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Picture 2" descr="Logo46Assemblei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034" y="65501"/>
                      <a:ext cx="2211045" cy="140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cxnSp>
                <p:nvCxnSpPr>
                  <p:cNvPr id="38" name="Conector reto 37"/>
                  <p:cNvCxnSpPr/>
                  <p:nvPr/>
                </p:nvCxnSpPr>
                <p:spPr>
                  <a:xfrm flipV="1">
                    <a:off x="-25400" y="3416300"/>
                    <a:ext cx="12192000" cy="2540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4" name="CaixaDeTexto 15"/>
              <p:cNvSpPr txBox="1"/>
              <p:nvPr/>
            </p:nvSpPr>
            <p:spPr>
              <a:xfrm>
                <a:off x="8632108" y="4091117"/>
                <a:ext cx="337553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2200" b="1" dirty="0"/>
                  <a:t>Tainara Souza Nascimento</a:t>
                </a:r>
              </a:p>
              <a:p>
                <a:pPr algn="r"/>
                <a:r>
                  <a:rPr lang="pt-BR" sz="2200" b="1" dirty="0"/>
                  <a:t>Renavan Andrade Sobrinho</a:t>
                </a:r>
              </a:p>
              <a:p>
                <a:pPr algn="r"/>
                <a:endParaRPr lang="pt-BR" sz="2000" b="1" dirty="0"/>
              </a:p>
            </p:txBody>
          </p:sp>
        </p:grpSp>
      </p:grpSp>
      <p:pic>
        <p:nvPicPr>
          <p:cNvPr id="30" name="Imagem 2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29" t="11266" r="8415" b="19018"/>
          <a:stretch/>
        </p:blipFill>
        <p:spPr bwMode="auto">
          <a:xfrm>
            <a:off x="5132244" y="378599"/>
            <a:ext cx="2382982" cy="1048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302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407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4. FUNDAMENTAÇÃO TEÓRICA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1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4.4 Ordenamento do uso e ocupação do solo no contexto urbano de </a:t>
            </a:r>
            <a:r>
              <a:rPr lang="pt-BR" sz="2200" b="1" dirty="0" smtClean="0"/>
              <a:t>Salvador</a:t>
            </a:r>
            <a:endParaRPr lang="pt-BR" sz="2200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84158" y="2217685"/>
            <a:ext cx="10445233" cy="106724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Os assentamentos urbanos se estabeleceram e reproduziram-se dentro de um contexto histórico  sem considerar de forma efetiva as normas urbanísticas instituídas pelo município nem os avanços reconhecidos pelo plano do </a:t>
            </a:r>
            <a:r>
              <a:rPr lang="pt-BR" sz="2000" b="1" dirty="0"/>
              <a:t>EPUCS</a:t>
            </a:r>
            <a:r>
              <a:rPr lang="pt-BR" sz="2000" dirty="0"/>
              <a:t> e o </a:t>
            </a:r>
            <a:r>
              <a:rPr lang="pt-BR" sz="2000" b="1" dirty="0"/>
              <a:t>PLANDURB</a:t>
            </a:r>
            <a:r>
              <a:rPr lang="pt-BR" sz="2000" dirty="0"/>
              <a:t> (FERREIRA, 2009).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084157" y="3470612"/>
            <a:ext cx="10445233" cy="195828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Conforme Pereira (2008) a cidade acumulava um deficit </a:t>
            </a:r>
            <a:r>
              <a:rPr lang="pt-BR" sz="2000" b="1" dirty="0"/>
              <a:t>quantitativo</a:t>
            </a:r>
            <a:r>
              <a:rPr lang="pt-BR" sz="2000" dirty="0"/>
              <a:t> que já ultrapassava o patamar de </a:t>
            </a:r>
            <a:r>
              <a:rPr lang="pt-BR" sz="2000" b="1" dirty="0"/>
              <a:t>100 mil moradias</a:t>
            </a:r>
            <a:r>
              <a:rPr lang="pt-BR" sz="2000" dirty="0"/>
              <a:t>, sendo mais de 82 mil para a faixa de renda de até 3 salários mínimos, caracterizadas por estruturas de coabitação, com domicílios improvisados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Deficit </a:t>
            </a:r>
            <a:r>
              <a:rPr lang="pt-BR" sz="2000" b="1" dirty="0"/>
              <a:t>qualitativo</a:t>
            </a:r>
            <a:r>
              <a:rPr lang="pt-BR" sz="2000" dirty="0"/>
              <a:t>: 400 mil domicílios em condições precárias (cerca de 60% da população).</a:t>
            </a:r>
          </a:p>
        </p:txBody>
      </p:sp>
    </p:spTree>
    <p:extLst>
      <p:ext uri="{BB962C8B-B14F-4D97-AF65-F5344CB8AC3E}">
        <p14:creationId xmlns:p14="http://schemas.microsoft.com/office/powerpoint/2010/main" xmlns="" val="2698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407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4. FUNDAMENTAÇÃO TEÓRICA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8" y="1393023"/>
            <a:ext cx="10445231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4.5 O saneamento ambiental no Brasil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7763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84158" y="2217685"/>
            <a:ext cx="10445233" cy="106724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saneamento ambiental, amplia a abrangência do saneamento básico, instituído na década de 1950, centralizado apenas em ações de abastecimento de água e esgotamento sanitário (COSTA </a:t>
            </a:r>
            <a:r>
              <a:rPr lang="pt-BR" sz="2000" i="1" dirty="0"/>
              <a:t>et al</a:t>
            </a:r>
            <a:r>
              <a:rPr lang="pt-BR" sz="2000" dirty="0"/>
              <a:t>., 2003).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084157" y="3470612"/>
            <a:ext cx="10445233" cy="195828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promulgação da Lei nº 11.445 - Lei Nacional de Saneamento Básico - em 5 de janeiro de 2007: </a:t>
            </a:r>
          </a:p>
          <a:p>
            <a:pPr marL="457200" indent="76200" algn="just">
              <a:buClr>
                <a:schemeClr val="accent1"/>
              </a:buClr>
              <a:buFont typeface="+mj-lt"/>
              <a:buAutoNum type="alphaLcParenR"/>
            </a:pPr>
            <a:r>
              <a:rPr lang="pt-BR" sz="2000" dirty="0"/>
              <a:t>	abastecimento de água potável</a:t>
            </a:r>
          </a:p>
          <a:p>
            <a:pPr marL="457200" indent="76200" algn="just">
              <a:buClr>
                <a:schemeClr val="accent1"/>
              </a:buClr>
              <a:buFont typeface="+mj-lt"/>
              <a:buAutoNum type="alphaLcParenR"/>
            </a:pPr>
            <a:r>
              <a:rPr lang="pt-BR" sz="2000" dirty="0"/>
              <a:t>	esgotamento sanitário</a:t>
            </a:r>
          </a:p>
          <a:p>
            <a:pPr marL="457200" indent="76200" algn="just">
              <a:buClr>
                <a:schemeClr val="accent1"/>
              </a:buClr>
              <a:buFont typeface="+mj-lt"/>
              <a:buAutoNum type="alphaLcParenR"/>
            </a:pPr>
            <a:r>
              <a:rPr lang="pt-BR" sz="2000" dirty="0"/>
              <a:t>	limpeza urbana e manejo de resíduos sólidos</a:t>
            </a:r>
          </a:p>
          <a:p>
            <a:pPr marL="457200" indent="76200" algn="just">
              <a:buClr>
                <a:schemeClr val="accent1"/>
              </a:buClr>
              <a:buFont typeface="+mj-lt"/>
              <a:buAutoNum type="alphaLcParenR"/>
            </a:pPr>
            <a:r>
              <a:rPr lang="pt-BR" sz="2000" dirty="0"/>
              <a:t>	drenagem e manejo das águas pluviais urbanas 		               	      </a:t>
            </a:r>
          </a:p>
          <a:p>
            <a:pPr marL="457200" algn="just">
              <a:buClr>
                <a:schemeClr val="accent1"/>
              </a:buClr>
            </a:pPr>
            <a:r>
              <a:rPr lang="pt-BR" sz="2000" dirty="0"/>
              <a:t>									         (BRASIL, 2007)</a:t>
            </a:r>
          </a:p>
        </p:txBody>
      </p:sp>
    </p:spTree>
    <p:extLst>
      <p:ext uri="{BB962C8B-B14F-4D97-AF65-F5344CB8AC3E}">
        <p14:creationId xmlns:p14="http://schemas.microsoft.com/office/powerpoint/2010/main" xmlns="" val="11456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407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4. FUNDAMENTAÇÃO TEÓRICA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1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4.5 O saneamento ambiental no Brasil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84159" y="3657910"/>
            <a:ext cx="4914860" cy="207932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Representatividade de </a:t>
            </a:r>
            <a:r>
              <a:rPr lang="pt-BR" sz="2000" b="1" dirty="0"/>
              <a:t>90,4%</a:t>
            </a:r>
            <a:r>
              <a:rPr lang="pt-BR" sz="2000" dirty="0"/>
              <a:t> em relação ao </a:t>
            </a:r>
            <a:r>
              <a:rPr lang="pt-BR" sz="2000" b="1" dirty="0"/>
              <a:t>total de municípios.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84158" y="2117301"/>
            <a:ext cx="1044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Diagnóstico dos Serviços de Água e Esgoto 2013 - Resultados - Sistema Nacional de Informações sobre Saneamento (SNIS):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188503" y="5975333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dirty="0"/>
              <a:t>(SNIS, 2014)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614530" y="3657910"/>
            <a:ext cx="4914860" cy="207932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Representatividade de </a:t>
            </a:r>
            <a:r>
              <a:rPr lang="pt-BR" sz="2000" b="1" dirty="0"/>
              <a:t>97,6% </a:t>
            </a:r>
            <a:r>
              <a:rPr lang="pt-BR" sz="2000" dirty="0"/>
              <a:t>em relação à </a:t>
            </a:r>
            <a:r>
              <a:rPr lang="pt-BR" sz="2000" b="1" dirty="0"/>
              <a:t>população urbana </a:t>
            </a:r>
            <a:r>
              <a:rPr lang="pt-BR" sz="2000" dirty="0"/>
              <a:t>do Brasil. 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42747" y="3050477"/>
            <a:ext cx="276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ABASTECIMENTO DE ÁGUA</a:t>
            </a:r>
          </a:p>
        </p:txBody>
      </p:sp>
      <p:cxnSp>
        <p:nvCxnSpPr>
          <p:cNvPr id="9" name="Conector em Curva 8"/>
          <p:cNvCxnSpPr/>
          <p:nvPr/>
        </p:nvCxnSpPr>
        <p:spPr>
          <a:xfrm>
            <a:off x="7807543" y="3207433"/>
            <a:ext cx="1264417" cy="422767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em Curva 21"/>
          <p:cNvCxnSpPr/>
          <p:nvPr/>
        </p:nvCxnSpPr>
        <p:spPr>
          <a:xfrm rot="10800000" flipV="1">
            <a:off x="3541589" y="3207432"/>
            <a:ext cx="1501158" cy="422767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36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7736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13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2316" y="84289"/>
            <a:ext cx="5391150" cy="604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2039442" y="6188586"/>
            <a:ext cx="81568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2 - </a:t>
            </a: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Representação espacial do índice médio de atendimento urbano por rede de água dos municípios distribuído por faixas percentuais, segundo estado.</a:t>
            </a:r>
          </a:p>
          <a:p>
            <a:pPr algn="ctr"/>
            <a:r>
              <a:rPr lang="pt-BR" sz="11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Malha municipal digital do Brasil, Base de Informações Municipais 4. IBGE, 2003. Dados: SNIS, 2013.</a:t>
            </a:r>
            <a:endParaRPr lang="pt-BR" sz="11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13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407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4. FUNDAMENTAÇÃO TEÓRICA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1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4.5 O saneamento ambiental no Brasil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84159" y="3657910"/>
            <a:ext cx="4914860" cy="207932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Representatividade de </a:t>
            </a:r>
            <a:r>
              <a:rPr lang="pt-BR" sz="2000" b="1" dirty="0"/>
              <a:t>67,0%</a:t>
            </a:r>
            <a:r>
              <a:rPr lang="pt-BR" sz="2000" dirty="0"/>
              <a:t> em relação ao </a:t>
            </a:r>
            <a:r>
              <a:rPr lang="pt-BR" sz="2000" b="1" dirty="0"/>
              <a:t>total de municípios</a:t>
            </a:r>
            <a:r>
              <a:rPr lang="pt-BR" sz="2000" dirty="0"/>
              <a:t>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84158" y="2117301"/>
            <a:ext cx="1044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Diagnóstico dos Serviços de Água e Esgoto 2013 - Resultados - Sistema Nacional de Informações sobre Saneamento (SNIS):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188503" y="5975333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dirty="0"/>
              <a:t>(SNIS, 2014)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614530" y="3657910"/>
            <a:ext cx="4914860" cy="207932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Representatividade de </a:t>
            </a:r>
            <a:r>
              <a:rPr lang="pt-BR" sz="2000" b="1" dirty="0"/>
              <a:t>91,1% </a:t>
            </a:r>
            <a:r>
              <a:rPr lang="pt-BR" sz="2000" dirty="0"/>
              <a:t>em relação à </a:t>
            </a:r>
            <a:r>
              <a:rPr lang="pt-BR" sz="2000" b="1" dirty="0"/>
              <a:t>população urbana </a:t>
            </a:r>
            <a:r>
              <a:rPr lang="pt-BR" sz="2000" dirty="0"/>
              <a:t>do Brasil. 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45478" y="3050477"/>
            <a:ext cx="275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ESGOTAMENTO SANITÁRIO</a:t>
            </a:r>
          </a:p>
        </p:txBody>
      </p:sp>
      <p:cxnSp>
        <p:nvCxnSpPr>
          <p:cNvPr id="9" name="Conector em Curva 8"/>
          <p:cNvCxnSpPr/>
          <p:nvPr/>
        </p:nvCxnSpPr>
        <p:spPr>
          <a:xfrm>
            <a:off x="7807543" y="3207433"/>
            <a:ext cx="1264417" cy="422767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em Curva 21"/>
          <p:cNvCxnSpPr/>
          <p:nvPr/>
        </p:nvCxnSpPr>
        <p:spPr>
          <a:xfrm rot="10800000" flipV="1">
            <a:off x="3541589" y="3207432"/>
            <a:ext cx="1501158" cy="422767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9545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74596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15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217828" y="6225498"/>
            <a:ext cx="81568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3 -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Representação espacial do índice médio de atendimento urbano por rede coletora de esgotos dos municípios distribuído por faixas percentuais, segundo estado.</a:t>
            </a:r>
          </a:p>
          <a:p>
            <a:pPr algn="ctr"/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Malha municipal digital do Brasil, Base de Informações Municipais 4. IBGE, 2003. Dados: SNIS, 2013.</a:t>
            </a:r>
            <a:endParaRPr lang="pt-BR" sz="1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346" y="84289"/>
            <a:ext cx="5609862" cy="6141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264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407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4. FUNDAMENTAÇÃO TEÓRICA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375695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4.5 O saneamento ambiental no Brasil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14623" y="2621710"/>
            <a:ext cx="10445233" cy="1199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80% da </a:t>
            </a:r>
            <a:r>
              <a:rPr lang="pt-BR" sz="2000" b="1" dirty="0"/>
              <a:t>água consumida </a:t>
            </a:r>
            <a:r>
              <a:rPr lang="pt-BR" sz="2000" dirty="0"/>
              <a:t>é revertida em </a:t>
            </a:r>
            <a:r>
              <a:rPr lang="pt-BR" sz="2000" b="1" dirty="0"/>
              <a:t>esgoto sanitário</a:t>
            </a:r>
            <a:r>
              <a:rPr lang="pt-BR" sz="2000" dirty="0"/>
              <a:t>. Os altos índices de </a:t>
            </a:r>
            <a:r>
              <a:rPr lang="pt-BR" sz="2000" b="1" dirty="0"/>
              <a:t>impermeabilização da superfície </a:t>
            </a:r>
            <a:r>
              <a:rPr lang="pt-BR" sz="2000" dirty="0"/>
              <a:t>do solo e a quantidade significativa de </a:t>
            </a:r>
            <a:r>
              <a:rPr lang="pt-BR" sz="2000" b="1" dirty="0"/>
              <a:t>resíduos</a:t>
            </a:r>
            <a:r>
              <a:rPr lang="pt-BR" sz="2000" dirty="0"/>
              <a:t> dispostos em áreas inadequadas potencializam esta problemática (BRASIL, 2011).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As limitações impostas ao saneamento ambiental no contexto urbano brasileiro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14621" y="3910882"/>
            <a:ext cx="10445233" cy="121291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Os municípios brasileiros produzem grandes quantidades de resíduos que ainda não foram incorporados em um sistema de gestão que alcance o beneficiamento por reciclagem ou logística reversa, demandando áreas extensas para sua disposição final. 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14622" y="5212969"/>
            <a:ext cx="10445233" cy="123401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Pesquisa Nacional de Saneamento Básico (IBGE, 2008): das </a:t>
            </a:r>
            <a:r>
              <a:rPr lang="pt-BR" sz="2000" b="1" dirty="0"/>
              <a:t>259.547t/d</a:t>
            </a:r>
            <a:r>
              <a:rPr lang="pt-BR" sz="2000" dirty="0"/>
              <a:t> de resíduos sólidos coletados em </a:t>
            </a:r>
            <a:r>
              <a:rPr lang="pt-BR" sz="2000" b="1" dirty="0"/>
              <a:t>5.564 municípios</a:t>
            </a:r>
            <a:r>
              <a:rPr lang="pt-BR" sz="2000" dirty="0"/>
              <a:t>, </a:t>
            </a:r>
            <a:r>
              <a:rPr lang="pt-BR" sz="2000" b="1" dirty="0"/>
              <a:t>167.636t/d</a:t>
            </a:r>
            <a:r>
              <a:rPr lang="pt-BR" sz="2000" dirty="0"/>
              <a:t> tiveram, como destino final, aterros sanitários (BRASIL, 2010). 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47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407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4. FUNDAMENTAÇÃO TEÓRICA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4.6 O saneamento ambiental integrado em Salvador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17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58758" y="2205802"/>
            <a:ext cx="10445233" cy="1199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Reflexo do cenário urbano nacional, a concepção de Salvador, em seu caráter físico-estrutural e as contribuições sociais das comunidades, conformaram alguns aspectos degradantes para o estabelecimento de infraestruturas sanitárias eficazes (DIAS </a:t>
            </a:r>
            <a:r>
              <a:rPr lang="pt-BR" sz="2000" i="1" dirty="0"/>
              <a:t>et al</a:t>
            </a:r>
            <a:r>
              <a:rPr lang="pt-BR" sz="2000" dirty="0"/>
              <a:t>., 2004).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59333" y="4316600"/>
            <a:ext cx="4111297" cy="142419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pt-BR" sz="2000" dirty="0"/>
              <a:t>Rede de </a:t>
            </a:r>
            <a:r>
              <a:rPr lang="pt-BR" sz="2000" b="1" dirty="0">
                <a:solidFill>
                  <a:schemeClr val="accent1"/>
                </a:solidFill>
              </a:rPr>
              <a:t>distribuição de água</a:t>
            </a:r>
            <a:r>
              <a:rPr lang="pt-BR" sz="2000" dirty="0"/>
              <a:t>: 98,8%</a:t>
            </a:r>
          </a:p>
          <a:p>
            <a:pPr algn="ctr">
              <a:buClr>
                <a:schemeClr val="accent1"/>
              </a:buClr>
            </a:pPr>
            <a:endParaRPr lang="pt-BR" sz="800" dirty="0"/>
          </a:p>
        </p:txBody>
      </p:sp>
      <p:sp>
        <p:nvSpPr>
          <p:cNvPr id="2" name="Retângulo 1"/>
          <p:cNvSpPr/>
          <p:nvPr/>
        </p:nvSpPr>
        <p:spPr>
          <a:xfrm>
            <a:off x="8972191" y="5961358"/>
            <a:ext cx="172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dirty="0"/>
              <a:t>(MORAES, 2014)</a:t>
            </a:r>
          </a:p>
        </p:txBody>
      </p:sp>
      <p:sp>
        <p:nvSpPr>
          <p:cNvPr id="3" name="Retângulo 2"/>
          <p:cNvSpPr/>
          <p:nvPr/>
        </p:nvSpPr>
        <p:spPr>
          <a:xfrm>
            <a:off x="5091165" y="3726707"/>
            <a:ext cx="195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t-BR" dirty="0"/>
              <a:t>Entre </a:t>
            </a:r>
            <a:r>
              <a:rPr lang="pt-BR" b="1" dirty="0"/>
              <a:t>2003</a:t>
            </a:r>
            <a:r>
              <a:rPr lang="pt-BR" dirty="0"/>
              <a:t> e </a:t>
            </a:r>
            <a:r>
              <a:rPr lang="pt-BR" b="1" dirty="0"/>
              <a:t>2013</a:t>
            </a:r>
            <a:r>
              <a:rPr lang="pt-BR" dirty="0"/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486752" y="4316599"/>
            <a:ext cx="4111297" cy="142419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pt-BR" sz="2000" dirty="0"/>
              <a:t>Rede de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esgotamento sanitário:</a:t>
            </a:r>
            <a:r>
              <a:rPr lang="pt-BR" sz="2000" b="1" dirty="0"/>
              <a:t> </a:t>
            </a:r>
            <a:r>
              <a:rPr lang="pt-BR" sz="2000" dirty="0"/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xmlns="" val="79645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5889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5. CONTEXTUALIZAÇÃO DA ÁREA DE ESTUDO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5.1 A Fazenda Cassange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18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58758" y="2205802"/>
            <a:ext cx="10445233" cy="166769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Cassange possui uma população de </a:t>
            </a:r>
            <a:r>
              <a:rPr lang="pt-BR" sz="2000" b="1" dirty="0"/>
              <a:t>4.906 habitantes</a:t>
            </a:r>
            <a:r>
              <a:rPr lang="pt-BR" sz="2000" dirty="0"/>
              <a:t>, o que corresponde a 0,20% da população de Salvador, concentra 0,19% dos domicílios da cidade, estando 36,44% dos chefes de família situados na faixa de renda mensal de 0,5 a 1 salário mínimo. No que se refere à escolaridade, constata-se que 30,89% dos chefes de família têm de 4 a 7 anos de estudos (SANTOS</a:t>
            </a:r>
            <a:r>
              <a:rPr lang="pt-BR" sz="2000" i="1" dirty="0"/>
              <a:t> et al.</a:t>
            </a:r>
            <a:r>
              <a:rPr lang="pt-BR" sz="2000" dirty="0"/>
              <a:t>, 2010).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4047302"/>
            <a:ext cx="10445233" cy="166769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Integrada pelas comunidades Coração de Maria, </a:t>
            </a:r>
            <a:r>
              <a:rPr lang="pt-BR" sz="2000" dirty="0" err="1"/>
              <a:t>Carobeira</a:t>
            </a:r>
            <a:r>
              <a:rPr lang="pt-BR" sz="2000" dirty="0"/>
              <a:t>, Represa Ipitanga II, Suíno Raposo, Aratu, Pedreira </a:t>
            </a:r>
            <a:r>
              <a:rPr lang="pt-BR" sz="2000" dirty="0" err="1"/>
              <a:t>Carangi</a:t>
            </a:r>
            <a:r>
              <a:rPr lang="pt-BR" sz="2000" dirty="0"/>
              <a:t>, Estrada Raposo, </a:t>
            </a:r>
            <a:r>
              <a:rPr lang="pt-BR" sz="2000" dirty="0" err="1"/>
              <a:t>Biribeira</a:t>
            </a:r>
            <a:r>
              <a:rPr lang="pt-BR" sz="2000" dirty="0"/>
              <a:t>, Estrada CIA/Aeroporto, Pôr do Sol, Fazenda Tapera, Barragem Ipitanga I, Fazenda Conceição, Canto do Rio, Bosque Ipitanga, Alto do Girassol, Vila Santana, Senhor do Bonfim e Estrada Fidalgo (BAHIA, 2013).</a:t>
            </a:r>
          </a:p>
        </p:txBody>
      </p:sp>
    </p:spTree>
    <p:extLst>
      <p:ext uri="{BB962C8B-B14F-4D97-AF65-F5344CB8AC3E}">
        <p14:creationId xmlns:p14="http://schemas.microsoft.com/office/powerpoint/2010/main" xmlns="" val="127692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77367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19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r 3"/>
          <p:cNvGrpSpPr/>
          <p:nvPr/>
        </p:nvGrpSpPr>
        <p:grpSpPr>
          <a:xfrm>
            <a:off x="3039615" y="0"/>
            <a:ext cx="6156551" cy="6308973"/>
            <a:chOff x="3039615" y="0"/>
            <a:chExt cx="6156551" cy="630897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9615" y="0"/>
              <a:ext cx="6156551" cy="6308973"/>
            </a:xfrm>
            <a:prstGeom prst="rect">
              <a:avLst/>
            </a:prstGeom>
          </p:spPr>
        </p:pic>
        <p:sp>
          <p:nvSpPr>
            <p:cNvPr id="3" name="Elipse 2"/>
            <p:cNvSpPr/>
            <p:nvPr/>
          </p:nvSpPr>
          <p:spPr>
            <a:xfrm>
              <a:off x="5167083" y="2612572"/>
              <a:ext cx="986972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2039441" y="6365557"/>
            <a:ext cx="81568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4 –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Localização da Fazenda Cassange</a:t>
            </a:r>
          </a:p>
          <a:p>
            <a:pPr algn="ctr"/>
            <a:r>
              <a:rPr lang="pt-BR" sz="11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Adaptado de SANTOS </a:t>
            </a:r>
            <a:r>
              <a:rPr lang="pt-BR" sz="1100" i="1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pt-BR" sz="11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2010. </a:t>
            </a: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xmlns="" val="178163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1084159" y="1393023"/>
            <a:ext cx="10280766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Brasil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84157" y="2036875"/>
            <a:ext cx="10280767" cy="215000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compreensão dos processos inerentes à dinâmica urbana nas cidades brasileiras tem norteado as ações de gerenciamento e reestruturação dos cenários de desigualdade vivenciados no país. 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 histórico acelerado que caracteriza a urbanização no Brasil vem representando um desafio para a implementação de infraestruturas de saneamento no país. As ações na área sempre seguiram a lógica do atendimento às demandas emergentes (BRASIL, 2011).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1084158" y="4266268"/>
            <a:ext cx="10306167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Fazenda </a:t>
            </a:r>
            <a:r>
              <a:rPr lang="pt-BR" sz="2200" b="1" dirty="0" err="1" smtClean="0"/>
              <a:t>Cassange</a:t>
            </a:r>
            <a:r>
              <a:rPr lang="pt-BR" sz="2200" b="1" dirty="0" smtClean="0"/>
              <a:t> – Salvador/Bahia</a:t>
            </a:r>
            <a:endParaRPr lang="pt-BR" sz="2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43635" y="942462"/>
            <a:ext cx="2408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/>
              <a:t>INTRODUÇÃO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84157" y="4899016"/>
            <a:ext cx="10306168" cy="148792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região formada originalmente por fazendas e sítios atualmente é composta por unidades habitacionais precárias, marcadas pela ausência do ordenamento do uso do solo que inviabiliza a estruturação e implementação de infraestruturas sanitárias adequadas.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27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1187923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6107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5889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5. CONTEXTUALIZAÇÃO DA ÁREA DE ESTUDO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509304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5.1 A Fazenda Cassange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148231" y="2670581"/>
            <a:ext cx="10445233" cy="166769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As bacias que compõem a APA contribuem parcialmente com a oferta de água para a RMS e contribuem com </a:t>
            </a:r>
            <a:r>
              <a:rPr lang="pt-BR" sz="2000" b="1" dirty="0"/>
              <a:t>40% do abastecimento</a:t>
            </a:r>
            <a:r>
              <a:rPr lang="pt-BR" sz="2000" dirty="0"/>
              <a:t> de parte da população de Salvador, Candeias, Lauro de Freitas, Simões Filho, Dias D’Ávila e São Francisco do Conde, além das indústrias do Polo Industrial de Camaçari e do Centro Industrial de Aratu (SOUSA, 2007).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A concepção da Fazenda Cassange no contexto da APA Joanes/Ipitanga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148230" y="4380340"/>
            <a:ext cx="10445233" cy="166769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construção do </a:t>
            </a:r>
            <a:r>
              <a:rPr lang="pt-BR" sz="2000" b="1" dirty="0"/>
              <a:t>ZEE </a:t>
            </a:r>
            <a:r>
              <a:rPr lang="pt-BR" sz="2000" dirty="0"/>
              <a:t>da APA Joanes/Ipitanga foi fundamentado no Diagnóstico Ambiental da APA desenvolvido por meio de macro atividades no ano de 2001, resultando na superposição das informações e mapas temáticos dos diagnósticos setoriais elaborados, sintetizando o Diagnóstico da área (CARVALHO, 2010).</a:t>
            </a:r>
          </a:p>
        </p:txBody>
      </p:sp>
    </p:spTree>
    <p:extLst>
      <p:ext uri="{BB962C8B-B14F-4D97-AF65-F5344CB8AC3E}">
        <p14:creationId xmlns:p14="http://schemas.microsoft.com/office/powerpoint/2010/main" xmlns="" val="275301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787527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21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222023" y="6357863"/>
            <a:ext cx="92262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5 –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Mapa da Área de Proteção Ambiental - APA Joanes/Ipitanga. Zoneamento Ecológico-Econômico</a:t>
            </a:r>
          </a:p>
          <a:p>
            <a:pPr algn="ctr"/>
            <a:r>
              <a:rPr lang="pt-BR" sz="11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BAHIA, 2005..</a:t>
            </a: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100" dirty="0"/>
          </a:p>
        </p:txBody>
      </p:sp>
      <p:pic>
        <p:nvPicPr>
          <p:cNvPr id="11" name="Image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946" y="0"/>
            <a:ext cx="8506690" cy="6365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701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5889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5. CONTEXTUALIZAÇÃO DA ÁREA DE ESTUDO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19831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5.1 A Fazenda Cassange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22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58757" y="2686460"/>
            <a:ext cx="10445233" cy="166769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Padrão de ocupação rarefeito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Significativa cobertura vegetal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Chácaras e núcleos residenciais de baixa renda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Características predominantemente rurais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58758" y="4584330"/>
            <a:ext cx="10445233" cy="120687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região abriga ainda empreendimentos do Programa Minha Casa, Minha Vida, na localidade de Coração de Maria, além dos conjuntos habitacionais CEASA I e II pertencentes ao mesmo programa.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Caracterização do uso e ocupação do solo na Fazenda Cassange</a:t>
            </a:r>
          </a:p>
        </p:txBody>
      </p:sp>
      <p:sp>
        <p:nvSpPr>
          <p:cNvPr id="3" name="Retângulo 2"/>
          <p:cNvSpPr/>
          <p:nvPr/>
        </p:nvSpPr>
        <p:spPr>
          <a:xfrm>
            <a:off x="9949363" y="6047297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(BAHIA, 2013) </a:t>
            </a:r>
          </a:p>
        </p:txBody>
      </p:sp>
    </p:spTree>
    <p:extLst>
      <p:ext uri="{BB962C8B-B14F-4D97-AF65-F5344CB8AC3E}">
        <p14:creationId xmlns:p14="http://schemas.microsoft.com/office/powerpoint/2010/main" xmlns="" val="1368461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5889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5. CONTEXTUALIZAÇÃO DA ÁREA DE ESTUDO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19831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5.1 A Fazenda Cassange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2221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58757" y="2686459"/>
            <a:ext cx="10445233" cy="287542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No que tange o serviço de </a:t>
            </a:r>
            <a:r>
              <a:rPr lang="pt-BR" sz="2000" b="1" dirty="0"/>
              <a:t>abastecimento de água: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ctr">
              <a:buClr>
                <a:schemeClr val="accent1"/>
              </a:buClr>
            </a:pPr>
            <a:r>
              <a:rPr lang="pt-BR" sz="2103" b="1" dirty="0">
                <a:solidFill>
                  <a:schemeClr val="tx1"/>
                </a:solidFill>
              </a:rPr>
              <a:t>15,9%</a:t>
            </a:r>
            <a:r>
              <a:rPr lang="pt-BR" sz="2000" dirty="0">
                <a:solidFill>
                  <a:schemeClr val="tx1"/>
                </a:solidFill>
              </a:rPr>
              <a:t> rede de distribuição </a:t>
            </a:r>
          </a:p>
          <a:p>
            <a:pPr algn="ctr">
              <a:buClr>
                <a:schemeClr val="accent1"/>
              </a:buClr>
            </a:pPr>
            <a:r>
              <a:rPr lang="pt-BR" sz="2000" b="1" dirty="0">
                <a:solidFill>
                  <a:schemeClr val="tx1"/>
                </a:solidFill>
              </a:rPr>
              <a:t>21,7% </a:t>
            </a:r>
            <a:r>
              <a:rPr lang="pt-BR" sz="2000" dirty="0">
                <a:solidFill>
                  <a:schemeClr val="tx1"/>
                </a:solidFill>
              </a:rPr>
              <a:t>carro pipa</a:t>
            </a:r>
          </a:p>
          <a:p>
            <a:pPr algn="ctr">
              <a:buClr>
                <a:schemeClr val="accent1"/>
              </a:buClr>
            </a:pPr>
            <a:r>
              <a:rPr lang="pt-BR" sz="2000" b="1" dirty="0">
                <a:solidFill>
                  <a:schemeClr val="tx1"/>
                </a:solidFill>
              </a:rPr>
              <a:t>55,8 %</a:t>
            </a:r>
            <a:r>
              <a:rPr lang="pt-BR" sz="2000" dirty="0">
                <a:solidFill>
                  <a:schemeClr val="tx1"/>
                </a:solidFill>
              </a:rPr>
              <a:t> poços</a:t>
            </a:r>
          </a:p>
          <a:p>
            <a:pPr algn="ctr">
              <a:buClr>
                <a:schemeClr val="accent1"/>
              </a:buClr>
            </a:pPr>
            <a:r>
              <a:rPr lang="pt-BR" sz="2000" b="1" dirty="0">
                <a:solidFill>
                  <a:schemeClr val="tx1"/>
                </a:solidFill>
              </a:rPr>
              <a:t>0,3%</a:t>
            </a:r>
            <a:r>
              <a:rPr lang="pt-BR" sz="2000" dirty="0">
                <a:solidFill>
                  <a:schemeClr val="tx1"/>
                </a:solidFill>
              </a:rPr>
              <a:t> captação superficial</a:t>
            </a:r>
          </a:p>
          <a:p>
            <a:pPr algn="ctr">
              <a:buClr>
                <a:schemeClr val="accent1"/>
              </a:buClr>
            </a:pPr>
            <a:r>
              <a:rPr lang="pt-BR" sz="2000" b="1" dirty="0">
                <a:solidFill>
                  <a:schemeClr val="tx1"/>
                </a:solidFill>
              </a:rPr>
              <a:t>1,3% </a:t>
            </a:r>
            <a:r>
              <a:rPr lang="pt-BR" sz="2000" dirty="0">
                <a:solidFill>
                  <a:schemeClr val="tx1"/>
                </a:solidFill>
              </a:rPr>
              <a:t>água de chuva</a:t>
            </a:r>
          </a:p>
          <a:p>
            <a:pPr algn="ctr">
              <a:buClr>
                <a:schemeClr val="accent1"/>
              </a:buClr>
            </a:pPr>
            <a:r>
              <a:rPr lang="pt-BR" sz="2000" b="1" dirty="0">
                <a:solidFill>
                  <a:schemeClr val="tx1"/>
                </a:solidFill>
              </a:rPr>
              <a:t>5%</a:t>
            </a:r>
            <a:r>
              <a:rPr lang="pt-BR" sz="2000" dirty="0">
                <a:solidFill>
                  <a:schemeClr val="tx1"/>
                </a:solidFill>
              </a:rPr>
              <a:t> outro</a:t>
            </a:r>
          </a:p>
          <a:p>
            <a:pPr algn="just">
              <a:buClr>
                <a:schemeClr val="accent1"/>
              </a:buClr>
            </a:pP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O saneamento ambiental na área de estudo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9976227" y="5730934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(BAHIA, 2013) </a:t>
            </a:r>
          </a:p>
        </p:txBody>
      </p:sp>
    </p:spTree>
    <p:extLst>
      <p:ext uri="{BB962C8B-B14F-4D97-AF65-F5344CB8AC3E}">
        <p14:creationId xmlns:p14="http://schemas.microsoft.com/office/powerpoint/2010/main" xmlns="" val="293640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5889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5. CONTEXTUALIZAÇÃO DA ÁREA DE ESTUDO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19831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5.1 A Fazenda Cassange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58757" y="2686459"/>
            <a:ext cx="10445233" cy="376094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No tocante do </a:t>
            </a:r>
            <a:r>
              <a:rPr lang="pt-BR" sz="2000" b="1" dirty="0"/>
              <a:t>esgotamento sanitário, </a:t>
            </a:r>
            <a:r>
              <a:rPr lang="pt-BR" sz="2000" dirty="0"/>
              <a:t>80,1% fazem uso de soluções individuais do tipo fossa.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No que se refere a </a:t>
            </a:r>
            <a:r>
              <a:rPr lang="pt-BR" sz="2000" b="1" dirty="0"/>
              <a:t>drenagem e manejo de águas pluviais </a:t>
            </a:r>
            <a:r>
              <a:rPr lang="pt-BR" sz="2000" dirty="0"/>
              <a:t>quase totalidade das localidades não apresenta rede de drenagem para escoamento das águas pluviais.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</a:t>
            </a:r>
            <a:r>
              <a:rPr lang="pt-BR" sz="2000" b="1" dirty="0"/>
              <a:t>limpeza urbana e coleta de resíduos sólidos </a:t>
            </a:r>
            <a:r>
              <a:rPr lang="pt-BR" sz="2000" dirty="0"/>
              <a:t>é realizada efetivamente nas vias principais das comunidades.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Presença de </a:t>
            </a:r>
            <a:r>
              <a:rPr lang="pt-BR" sz="2000" b="1" dirty="0"/>
              <a:t>vetores transmissores de doenças </a:t>
            </a:r>
            <a:r>
              <a:rPr lang="pt-BR" sz="2000" dirty="0"/>
              <a:t>a exemplo de ratos, baratas, mosquitos e moscas.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O saneamento ambiental na área de estudo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9880088" y="6047297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(BAHIA, 2013) </a:t>
            </a:r>
          </a:p>
        </p:txBody>
      </p:sp>
    </p:spTree>
    <p:extLst>
      <p:ext uri="{BB962C8B-B14F-4D97-AF65-F5344CB8AC3E}">
        <p14:creationId xmlns:p14="http://schemas.microsoft.com/office/powerpoint/2010/main" xmlns="" val="3758235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3995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6. RESULTADOS E DISCUSSÕES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6.1 Plano Urbanístico e Ambiental do Vetor Ipitanga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7" y="2117301"/>
            <a:ext cx="10607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Diretrizes previstas nos projetos setoriais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84158" y="2583968"/>
            <a:ext cx="10445233" cy="120687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Plano definiu diretrizes urbanísticas, socioeconômicas, ambientais, de saneamento, de riscos, de mobilidade e acessibilidade, além de diretrizes fundiárias, norteadas por um programa de educação ambiental.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84158" y="3885105"/>
            <a:ext cx="10445233" cy="120687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No âmbito urbanístico, o principal objetivo é a promoção da qualificação do ambiente urbano na área do Vetor Ipitanga em harmonia com os objetivos do Plano Diretor vigente e com o Zoneamento da APA Joanes/Ipitanga.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084158" y="5205931"/>
            <a:ext cx="10445233" cy="120687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Para o saneamento ambiental na região, o objetivo principal é garantir, a todos os moradores, o acesso aos serviços públicos de saneamento básico, sem prejuízo da adequação às características locais.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072257" y="6445569"/>
            <a:ext cx="1719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(BAHIA, 2013) </a:t>
            </a:r>
          </a:p>
        </p:txBody>
      </p:sp>
    </p:spTree>
    <p:extLst>
      <p:ext uri="{BB962C8B-B14F-4D97-AF65-F5344CB8AC3E}">
        <p14:creationId xmlns:p14="http://schemas.microsoft.com/office/powerpoint/2010/main" xmlns="" val="424500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1277243" y="21007"/>
            <a:ext cx="9681296" cy="6459249"/>
            <a:chOff x="1222232" y="177079"/>
            <a:chExt cx="9681296" cy="645924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2232" y="177079"/>
              <a:ext cx="9681296" cy="2342376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586" y="2355433"/>
              <a:ext cx="9671942" cy="4280895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26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04749" y="6447103"/>
            <a:ext cx="92262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1 –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Diretrizes definidas pelo Plano Urbanístico e Ambiental do Vetor Ipitanga</a:t>
            </a:r>
          </a:p>
          <a:p>
            <a:pPr algn="ctr"/>
            <a:r>
              <a:rPr lang="pt-BR" sz="11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</a:t>
            </a:r>
            <a:r>
              <a:rPr lang="pt-BR" sz="1100" dirty="0" smtClean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PRÓPRIO </a:t>
            </a:r>
            <a:r>
              <a:rPr lang="pt-BR" sz="11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AUTOR, 2015. </a:t>
            </a:r>
            <a:endParaRPr lang="pt-B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xmlns="" val="56777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3995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6. RESULTADOS E DISCUSSÕES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6.1 Plano Urbanístico e Ambiental do Vetor Ipitanga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9149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27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7" y="2117301"/>
            <a:ext cx="10607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 smtClean="0"/>
              <a:t>Atividades </a:t>
            </a:r>
            <a:r>
              <a:rPr lang="pt-BR" sz="2000" b="1" dirty="0"/>
              <a:t>previstas nos projetos setoriais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84158" y="2583967"/>
            <a:ext cx="10445233" cy="406165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O Plano foi construído </a:t>
            </a:r>
            <a:r>
              <a:rPr lang="pt-BR" sz="2000" dirty="0">
                <a:solidFill>
                  <a:schemeClr val="tx1"/>
                </a:solidFill>
              </a:rPr>
              <a:t>com a participação dos moradores da área, desde a etapa de </a:t>
            </a:r>
            <a:r>
              <a:rPr lang="pt-BR" sz="2000" dirty="0" smtClean="0">
                <a:solidFill>
                  <a:schemeClr val="tx1"/>
                </a:solidFill>
              </a:rPr>
              <a:t>diagnóstico</a:t>
            </a:r>
            <a:r>
              <a:rPr lang="pt-BR" sz="2000" dirty="0">
                <a:solidFill>
                  <a:schemeClr val="tx1"/>
                </a:solidFill>
              </a:rPr>
              <a:t>, </a:t>
            </a:r>
            <a:r>
              <a:rPr lang="pt-BR" sz="2000" dirty="0" smtClean="0">
                <a:solidFill>
                  <a:schemeClr val="tx1"/>
                </a:solidFill>
              </a:rPr>
              <a:t>de </a:t>
            </a:r>
            <a:r>
              <a:rPr lang="pt-BR" sz="2000" dirty="0">
                <a:solidFill>
                  <a:schemeClr val="tx1"/>
                </a:solidFill>
              </a:rPr>
              <a:t>forma participativa até a finalização dos </a:t>
            </a:r>
            <a:r>
              <a:rPr lang="pt-BR" sz="2000" dirty="0" smtClean="0">
                <a:solidFill>
                  <a:schemeClr val="tx1"/>
                </a:solidFill>
              </a:rPr>
              <a:t>trabalhos, </a:t>
            </a:r>
            <a:r>
              <a:rPr lang="pt-BR" sz="2000" dirty="0">
                <a:solidFill>
                  <a:schemeClr val="tx1"/>
                </a:solidFill>
              </a:rPr>
              <a:t>por meio </a:t>
            </a:r>
            <a:r>
              <a:rPr lang="pt-BR" sz="2000" dirty="0" smtClean="0">
                <a:solidFill>
                  <a:schemeClr val="tx1"/>
                </a:solidFill>
              </a:rPr>
              <a:t>das seguintes atividades: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Oficina de </a:t>
            </a:r>
            <a:r>
              <a:rPr lang="pt-BR" sz="2000" dirty="0" smtClean="0">
                <a:solidFill>
                  <a:schemeClr val="tx1"/>
                </a:solidFill>
              </a:rPr>
              <a:t>Entrada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3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Oficina de Aquecimento e Leitura do </a:t>
            </a:r>
            <a:r>
              <a:rPr lang="pt-BR" sz="2000" dirty="0" smtClean="0">
                <a:solidFill>
                  <a:schemeClr val="tx1"/>
                </a:solidFill>
              </a:rPr>
              <a:t>Território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3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Rodas </a:t>
            </a:r>
            <a:r>
              <a:rPr lang="pt-BR" sz="2000" dirty="0" smtClean="0">
                <a:solidFill>
                  <a:schemeClr val="tx1"/>
                </a:solidFill>
              </a:rPr>
              <a:t>Temáticas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3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Oficina de Construção de uma Visão Integrada da </a:t>
            </a:r>
            <a:r>
              <a:rPr lang="pt-BR" sz="2000" dirty="0" smtClean="0">
                <a:solidFill>
                  <a:schemeClr val="tx1"/>
                </a:solidFill>
              </a:rPr>
              <a:t>Realidade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3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Oficina de Mapeamento da Organização </a:t>
            </a:r>
            <a:r>
              <a:rPr lang="pt-BR" sz="2000" dirty="0" smtClean="0">
                <a:solidFill>
                  <a:schemeClr val="tx1"/>
                </a:solidFill>
              </a:rPr>
              <a:t>Politica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3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Oficina de Hierarquização dos </a:t>
            </a:r>
            <a:r>
              <a:rPr lang="pt-BR" sz="2000" dirty="0" smtClean="0">
                <a:solidFill>
                  <a:schemeClr val="tx1"/>
                </a:solidFill>
              </a:rPr>
              <a:t>Impactos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3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Seminário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3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Oficinas </a:t>
            </a:r>
            <a:r>
              <a:rPr lang="pt-BR" sz="2000" dirty="0">
                <a:solidFill>
                  <a:schemeClr val="tx1"/>
                </a:solidFill>
              </a:rPr>
              <a:t>para elaboração do Plano de Educação Ambiental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9810155" y="6245514"/>
            <a:ext cx="1719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(BAHIA, 2013) </a:t>
            </a:r>
          </a:p>
        </p:txBody>
      </p:sp>
    </p:spTree>
    <p:extLst>
      <p:ext uri="{BB962C8B-B14F-4D97-AF65-F5344CB8AC3E}">
        <p14:creationId xmlns:p14="http://schemas.microsoft.com/office/powerpoint/2010/main" xmlns="" val="1379691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3995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6. RESULTADOS E DISCUSSÕES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6.2 Análise da percepção da comunidade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28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Quanto ao grau de escolaridade e estruturas habitacionais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2611678"/>
            <a:ext cx="10445233" cy="127278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grau de escolaridade variou entre os entrevistados desde o quinto ano do ensino fundamental até o segundo grau completo. A região apresenta, de forma geral, um padrão de ocupação rarefeito, com características predominantemente rurais, embora já se encontrem núcleos de maior adensamento e padrão construtivo mediano. 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084158" y="4161811"/>
            <a:ext cx="10514509" cy="1977422"/>
            <a:chOff x="1084158" y="4023263"/>
            <a:chExt cx="10514509" cy="1977422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158" y="4023264"/>
              <a:ext cx="10514509" cy="19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1084158" y="4023263"/>
              <a:ext cx="10514509" cy="19774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Retângulo 4"/>
          <p:cNvSpPr/>
          <p:nvPr/>
        </p:nvSpPr>
        <p:spPr>
          <a:xfrm>
            <a:off x="2352195" y="6273224"/>
            <a:ext cx="7770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6 - Unidades habitacionais identificadas na inspeção de campo.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PRÓPRIO AUTOR, 2015.</a:t>
            </a:r>
            <a:endParaRPr lang="pt-B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086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3995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6. RESULTADOS E DISCUSSÕES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61183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6.2 Análise da percepção da comunidade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Quanto as atividades comerciais e serviços essenciais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2611678"/>
            <a:ext cx="10445233" cy="127278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Das atividades e serviços disponíveis na localidade, tem-se o comércio de pequeno porte, administrado pelos próprios moradores locais limitado a pequenos bares, mercearias e um restaurante e centros religiosos.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52195" y="6245514"/>
            <a:ext cx="77700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7 -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Registro de atividades locais (a) Igreja Pentecostal; (b) Igreja Católica; (c) Sede da associação comunitária e (d) Sede da cooperativa </a:t>
            </a:r>
            <a:r>
              <a:rPr lang="pt-BR" sz="1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CooperCassange</a:t>
            </a:r>
            <a:endParaRPr lang="pt-BR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PRÓPRIO AUTOR, 2015.</a:t>
            </a:r>
            <a:endParaRPr lang="pt-B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014882" y="4088993"/>
            <a:ext cx="10530460" cy="1977421"/>
            <a:chOff x="1014882" y="4088993"/>
            <a:chExt cx="10530460" cy="1977421"/>
          </a:xfrm>
        </p:grpSpPr>
        <p:sp>
          <p:nvSpPr>
            <p:cNvPr id="3" name="Retângulo 2"/>
            <p:cNvSpPr/>
            <p:nvPr/>
          </p:nvSpPr>
          <p:spPr>
            <a:xfrm>
              <a:off x="1014882" y="4088993"/>
              <a:ext cx="10514509" cy="19774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158" y="4096405"/>
              <a:ext cx="10461184" cy="1970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2361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18906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2. OBJETIVOS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280766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Objetivo Geral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7" y="2036875"/>
            <a:ext cx="10280767" cy="12004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Caracterizar o saneamento ambiental na área da Fazenda Cassange e suas localidades, analisando as condições de uso e ocupação do solo.</a:t>
            </a:r>
            <a:endParaRPr lang="pt-BR" sz="800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1084159" y="3327771"/>
            <a:ext cx="10280765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Objetivos Específicos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865383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084158" y="3971624"/>
            <a:ext cx="10280766" cy="216594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Identificar a situação do saneamento ambiental na Fazenda Cassange.</a:t>
            </a:r>
            <a:endParaRPr lang="pt-BR" sz="8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Descrever os reflexos do gerenciamento do uso e ocupação do solo na região de estudo.</a:t>
            </a:r>
            <a:endParaRPr lang="pt-BR" sz="8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Analisar qualitativamente as ações propostas pelo Plano Urbanístico e Ambiental do Vetor Ipitanga.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Verificar a percepção dos moradores quanto a realidade do saneamento ambiental da Fazenda Cassange.</a:t>
            </a:r>
          </a:p>
        </p:txBody>
      </p:sp>
    </p:spTree>
    <p:extLst>
      <p:ext uri="{BB962C8B-B14F-4D97-AF65-F5344CB8AC3E}">
        <p14:creationId xmlns:p14="http://schemas.microsoft.com/office/powerpoint/2010/main" xmlns="" val="15589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3995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6. RESULTADOS E DISCUSSÕES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6.2 Análise da percepção da comunidade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Quanto ao saneamento básico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2611678"/>
            <a:ext cx="10445233" cy="127278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Quando perguntados sobre a qualidade do </a:t>
            </a:r>
            <a:r>
              <a:rPr lang="pt-BR" sz="2000" b="1" dirty="0"/>
              <a:t>abastecimento de água </a:t>
            </a:r>
            <a:r>
              <a:rPr lang="pt-BR" sz="2000" dirty="0"/>
              <a:t>a unanimidade da resposta </a:t>
            </a:r>
            <a:r>
              <a:rPr lang="pt-BR" sz="2000" b="1" dirty="0">
                <a:solidFill>
                  <a:srgbClr val="C00000"/>
                </a:solidFill>
              </a:rPr>
              <a:t>“péssimo”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entre os entrevistados, justificada por eles pela ausência da rede geral de distribuição de água na localidade visitada.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52195" y="6245514"/>
            <a:ext cx="77700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8 -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Registro das formas de armazenamento da água (a) armazenamento em orelhão telefônico; (b) armazenamento em vasilhames plásticos; (c) e (d) armazenamento em reservatório de 2.000L.</a:t>
            </a:r>
          </a:p>
          <a:p>
            <a:pPr algn="ctr"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BAHIA, 2013.</a:t>
            </a:r>
            <a:endParaRPr lang="pt-B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014882" y="4088993"/>
            <a:ext cx="10514510" cy="1977421"/>
            <a:chOff x="1014882" y="4088993"/>
            <a:chExt cx="10514510" cy="1977421"/>
          </a:xfrm>
        </p:grpSpPr>
        <p:sp>
          <p:nvSpPr>
            <p:cNvPr id="3" name="Retângulo 2"/>
            <p:cNvSpPr/>
            <p:nvPr/>
          </p:nvSpPr>
          <p:spPr>
            <a:xfrm>
              <a:off x="1014882" y="4088993"/>
              <a:ext cx="10514509" cy="19774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520" y="4107189"/>
              <a:ext cx="10479872" cy="195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13135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3995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6. RESULTADOS E DISCUSSÕES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6.2 Análise da percepção da comunidade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31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Quanto ao saneamento básico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2611678"/>
            <a:ext cx="10445233" cy="127278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Quando questionados sobre a qualidade do sistema de </a:t>
            </a:r>
            <a:r>
              <a:rPr lang="pt-BR" sz="2000" b="1" dirty="0"/>
              <a:t>esgotamento sanitário </a:t>
            </a:r>
            <a:r>
              <a:rPr lang="pt-BR" sz="2000" dirty="0"/>
              <a:t>na localidade os entrevistados foram unanimes ao qualificar como </a:t>
            </a:r>
            <a:r>
              <a:rPr lang="pt-BR" sz="2000" b="1" dirty="0">
                <a:solidFill>
                  <a:srgbClr val="C00000"/>
                </a:solidFill>
              </a:rPr>
              <a:t>“péssimo” </a:t>
            </a:r>
            <a:r>
              <a:rPr lang="pt-BR" sz="2000" dirty="0"/>
              <a:t>justificando a resposta pela total ausência deste serviço.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85941" y="6180891"/>
            <a:ext cx="85236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9 -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Registro do descarte inadequado dos efluentes domésticos (a) poço de visita transbordando esgoto; (b) esgoto disposto a céu aberto; (c) lançamento de efluente no rio Ipitanga (d) banheiro em área externa.</a:t>
            </a:r>
          </a:p>
          <a:p>
            <a:pPr algn="ctr"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BAHIA, 2013.</a:t>
            </a:r>
            <a:endParaRPr lang="pt-B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084158" y="4088993"/>
            <a:ext cx="10514509" cy="1977421"/>
            <a:chOff x="1084158" y="4088993"/>
            <a:chExt cx="10514509" cy="1977421"/>
          </a:xfrm>
        </p:grpSpPr>
        <p:sp>
          <p:nvSpPr>
            <p:cNvPr id="3" name="Retângulo 2"/>
            <p:cNvSpPr/>
            <p:nvPr/>
          </p:nvSpPr>
          <p:spPr>
            <a:xfrm>
              <a:off x="1084158" y="4088993"/>
              <a:ext cx="10514509" cy="19774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4"/>
            <a:srcRect b="-1340"/>
            <a:stretch/>
          </p:blipFill>
          <p:spPr>
            <a:xfrm>
              <a:off x="1127570" y="4112105"/>
              <a:ext cx="10401821" cy="1954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05268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3995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6. RESULTADOS E DISCUSSÕES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6.2 Análise da percepção da comunidade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32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Quanto ao saneamento básico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2597823"/>
            <a:ext cx="10445233" cy="154954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Quando perguntados sobre a qualidade da </a:t>
            </a:r>
            <a:r>
              <a:rPr lang="pt-BR" sz="2000" b="1" dirty="0"/>
              <a:t>drenagem local</a:t>
            </a:r>
            <a:r>
              <a:rPr lang="pt-BR" sz="2000" dirty="0"/>
              <a:t> os entrevistados consideraram como </a:t>
            </a:r>
            <a:r>
              <a:rPr lang="pt-BR" sz="2000" b="1" dirty="0">
                <a:solidFill>
                  <a:schemeClr val="accent1"/>
                </a:solidFill>
              </a:rPr>
              <a:t>“boa”</a:t>
            </a:r>
            <a:r>
              <a:rPr lang="pt-BR" sz="2000" dirty="0"/>
              <a:t>, considerando que poucos episódios de inundação ocorrem na localidade.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 Sobre os serviços de </a:t>
            </a:r>
            <a:r>
              <a:rPr lang="pt-BR" sz="2000" b="1" dirty="0"/>
              <a:t>limpeza urbana e coleta de resíduos sólidos </a:t>
            </a:r>
            <a:r>
              <a:rPr lang="pt-BR" sz="2000" dirty="0"/>
              <a:t>os moradores entrevistados classificaram como </a:t>
            </a:r>
            <a:r>
              <a:rPr lang="pt-BR" sz="2000" b="1" dirty="0">
                <a:solidFill>
                  <a:schemeClr val="accent1"/>
                </a:solidFill>
              </a:rPr>
              <a:t>“boa”</a:t>
            </a:r>
            <a:r>
              <a:rPr lang="pt-BR" sz="2000" dirty="0"/>
              <a:t>, satisfeitos com a coleta que acontece duas vezes por semana.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41359" y="6332512"/>
            <a:ext cx="8523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10 -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Pontos de disposição inadequada de resíduos identificados na inspeção em campo.</a:t>
            </a:r>
          </a:p>
          <a:p>
            <a:pPr algn="ctr">
              <a:spcAft>
                <a:spcPts val="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FONTE: PRÓPRIO AUTOR, 2015.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1049519" y="4340534"/>
            <a:ext cx="10514509" cy="1977421"/>
            <a:chOff x="1049519" y="4340534"/>
            <a:chExt cx="10514509" cy="1977421"/>
          </a:xfrm>
        </p:grpSpPr>
        <p:sp>
          <p:nvSpPr>
            <p:cNvPr id="3" name="Retângulo 2"/>
            <p:cNvSpPr/>
            <p:nvPr/>
          </p:nvSpPr>
          <p:spPr>
            <a:xfrm>
              <a:off x="1049519" y="4340534"/>
              <a:ext cx="10514509" cy="19774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158" y="4361872"/>
              <a:ext cx="10445233" cy="1933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31747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3995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6. RESULTADOS E DISCUSSÕES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6.2 Análise da percepção da comunidade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33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Quanto as vias públicas e acessibilidade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2597824"/>
            <a:ext cx="10445233" cy="136268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Espontaneamente os moradores mostraram-se insatisfeitos com a ausência de pavimentação na região. Quando questionados sobre a qualidade do </a:t>
            </a:r>
            <a:r>
              <a:rPr lang="pt-BR" sz="2000" b="1" dirty="0"/>
              <a:t>transporte público local </a:t>
            </a:r>
            <a:r>
              <a:rPr lang="pt-BR" sz="2000" dirty="0"/>
              <a:t>os entrevistados externaram a grande precariedade deste serviço tão essenciais, qualificando-o como </a:t>
            </a:r>
            <a:r>
              <a:rPr lang="pt-BR" sz="2000" b="1" dirty="0">
                <a:solidFill>
                  <a:srgbClr val="C00000"/>
                </a:solidFill>
              </a:rPr>
              <a:t>“péssimo”</a:t>
            </a:r>
            <a:r>
              <a:rPr lang="pt-BR" sz="2000" dirty="0"/>
              <a:t>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74618" y="6332512"/>
            <a:ext cx="10254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11 -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Registro das condições das vias (a) e (b) tráfego de veículos de grande porte (c) e (d) vias em péssimas condições de acesso.</a:t>
            </a:r>
          </a:p>
          <a:p>
            <a:pPr algn="ctr">
              <a:spcAft>
                <a:spcPts val="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FONTE: PRÓPRIO AUTOR, 2015.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1049519" y="4340534"/>
            <a:ext cx="10514509" cy="1977421"/>
            <a:chOff x="1049519" y="4340534"/>
            <a:chExt cx="10514509" cy="1977421"/>
          </a:xfrm>
        </p:grpSpPr>
        <p:sp>
          <p:nvSpPr>
            <p:cNvPr id="3" name="Retângulo 2"/>
            <p:cNvSpPr/>
            <p:nvPr/>
          </p:nvSpPr>
          <p:spPr>
            <a:xfrm>
              <a:off x="1049519" y="4340534"/>
              <a:ext cx="10514509" cy="19774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159" y="4369949"/>
              <a:ext cx="10445232" cy="1930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53370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3995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6. RESULTADOS E DISCUSSÕES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6389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6.2 Análise da percepção da comunidade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34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84158" y="2117301"/>
            <a:ext cx="931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Quanto a visão da comunidade frente aos órgãos públicos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2528549"/>
            <a:ext cx="10445233" cy="70261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atuação dos órgãos públicos e entidades do governo são entendidos como insuficientes, qualificados como </a:t>
            </a:r>
            <a:r>
              <a:rPr lang="pt-BR" sz="2000" b="1" dirty="0">
                <a:solidFill>
                  <a:srgbClr val="C00000"/>
                </a:solidFill>
              </a:rPr>
              <a:t>“péssima” </a:t>
            </a:r>
            <a:r>
              <a:rPr lang="pt-BR" sz="2000" dirty="0"/>
              <a:t>frente aos pleitos das comunidades. </a:t>
            </a:r>
          </a:p>
        </p:txBody>
      </p:sp>
      <p:pic>
        <p:nvPicPr>
          <p:cNvPr id="15" name="Imagem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48" y="3529711"/>
            <a:ext cx="10638060" cy="29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003943" y="6442199"/>
            <a:ext cx="6605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Quadro 2: Resumo da Avaliação Qualitativa por questionário estruturado.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285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12083"/>
            <a:ext cx="35607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7. CONSIDERAÇÕES FINAIS</a:t>
            </a:r>
          </a:p>
          <a:p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76378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35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81735" y="1305454"/>
            <a:ext cx="11059101" cy="54773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crescente demanda por serviços públicos, essenciais as populações inseridas no contexto urbano, torna a gestão das cidades um desafio para o poder público. </a:t>
            </a:r>
            <a:endParaRPr lang="pt-BR" sz="8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8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Limitar pequenas ou grandes comunidades a conviverem sem saneamento é inconcebível, tendo em vista seus reflexos nocivos à saúde e meio ambiente. A escolha da Fazenda Cassange e suas localidades como objeto desse estudo ratificou a desigualdade que permeia os serviços básicos de saneamento no Brasil;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8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 percepção dos entrevistados sobre o saneamento revelou algumas limitações conceituais, contudo o questionário aplicado aos moradores locais mostra o deficit na infra-estrutura e no saneamento das localidades;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8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Constatou-se que o Plano Urbanístico e Ambiental do Vetor </a:t>
            </a:r>
            <a:r>
              <a:rPr lang="pt-BR" sz="2000" dirty="0" err="1"/>
              <a:t>Ipitanga</a:t>
            </a:r>
            <a:r>
              <a:rPr lang="pt-BR" sz="2000" dirty="0"/>
              <a:t> tem características que permitem viabilizar um melhor planejamento para a região e, através deste, medidas de requalificação serão adotadas para a região, representando um avanço no âmbito governamental por possibilitar a integração entre diferentes instâncias públicas e a construção do mesmo com participação popular;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800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burocracia em torno das entidades governamentais que elaboram o Plano Urbanístico e Ambiental do Vetor </a:t>
            </a:r>
            <a:r>
              <a:rPr lang="pt-BR" sz="2000" dirty="0" err="1"/>
              <a:t>Ipitanga</a:t>
            </a:r>
            <a:r>
              <a:rPr lang="pt-BR" sz="2000" dirty="0"/>
              <a:t> é um grande problema. </a:t>
            </a:r>
          </a:p>
        </p:txBody>
      </p:sp>
    </p:spTree>
    <p:extLst>
      <p:ext uri="{BB962C8B-B14F-4D97-AF65-F5344CB8AC3E}">
        <p14:creationId xmlns:p14="http://schemas.microsoft.com/office/powerpoint/2010/main" xmlns="" val="4243363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/>
          <a:srcRect t="16696" b="20298"/>
          <a:stretch/>
        </p:blipFill>
        <p:spPr>
          <a:xfrm>
            <a:off x="6512935" y="118613"/>
            <a:ext cx="1455135" cy="916837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9708"/>
            <a:ext cx="1553008" cy="89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6684"/>
            <a:ext cx="6166572" cy="44213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780977" y="3330369"/>
            <a:ext cx="38411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>
                <a:latin typeface="Freestyle Script" panose="030804020302050B0404" pitchFamily="66" charset="0"/>
              </a:rPr>
              <a:t>Obrigado!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105091" y="5380672"/>
            <a:ext cx="3863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/>
              <a:t>E-mail:</a:t>
            </a:r>
            <a:endParaRPr lang="pt-BR" sz="2400" b="1" dirty="0">
              <a:hlinkClick r:id="rId5"/>
            </a:endParaRPr>
          </a:p>
          <a:p>
            <a:pPr algn="r"/>
            <a:r>
              <a:rPr lang="pt-BR" sz="2400" dirty="0">
                <a:hlinkClick r:id="rId5"/>
              </a:rPr>
              <a:t>tainara.souza@ufba.br</a:t>
            </a:r>
            <a:endParaRPr lang="pt-BR" sz="2400" dirty="0"/>
          </a:p>
          <a:p>
            <a:pPr algn="r"/>
            <a:r>
              <a:rPr lang="pt-BR" sz="2400" dirty="0">
                <a:hlinkClick r:id="rId6"/>
              </a:rPr>
              <a:t>renavansobrinho@gmail.com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3328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2461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3. METODOLOGIA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280766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a. Pesquisa bibliográfica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7" y="2036875"/>
            <a:ext cx="10280767" cy="87142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Levantamento de referenciais teóricos. 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Livros e artigos científicos.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1084159" y="3009705"/>
            <a:ext cx="10280765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b. Pesquisa documental (com estudo de caso)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084158" y="3702697"/>
            <a:ext cx="10280766" cy="69150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Plano Urbanístico e Ambiental do Vetor Ipitanga.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87923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1084159" y="4544745"/>
            <a:ext cx="10280765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c. Pesquisa qualitativa (com estudo de dados primários)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84157" y="5188597"/>
            <a:ext cx="10304279" cy="87142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Aplicação de </a:t>
            </a:r>
            <a:r>
              <a:rPr lang="pt-BR" sz="2000" b="1" dirty="0"/>
              <a:t>questionário qualitativo </a:t>
            </a:r>
            <a:r>
              <a:rPr lang="pt-BR" sz="2000" dirty="0"/>
              <a:t>estruturado.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Contribuições do gestor da APA Joanes/Ipitanga.</a:t>
            </a:r>
          </a:p>
        </p:txBody>
      </p:sp>
    </p:spTree>
    <p:extLst>
      <p:ext uri="{BB962C8B-B14F-4D97-AF65-F5344CB8AC3E}">
        <p14:creationId xmlns:p14="http://schemas.microsoft.com/office/powerpoint/2010/main" xmlns="" val="39601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2461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3. METODOLOGIA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280766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d. Pesquisa exploratória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7" y="2036875"/>
            <a:ext cx="10280767" cy="87142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Integrar fontes distintas de informação.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Consolidando a análise de dados primários.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1084159" y="3009705"/>
            <a:ext cx="10280765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e. Pesquisa documental (com estudo de caso)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865383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84158" y="3721254"/>
            <a:ext cx="10280766" cy="116940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Conhecer a área de estudo.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Identificar as características urbanísticas na Fazenda Cassange.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Qualificar o estado atual do sistema de saneamento ambiental na região. </a:t>
            </a:r>
          </a:p>
        </p:txBody>
      </p:sp>
    </p:spTree>
    <p:extLst>
      <p:ext uri="{BB962C8B-B14F-4D97-AF65-F5344CB8AC3E}">
        <p14:creationId xmlns:p14="http://schemas.microsoft.com/office/powerpoint/2010/main" xmlns="" val="6510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407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4. FUNDAMENTAÇÃO TEÓRICA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1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4.1 Planejamento dos territórios urbanos no Brasil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2131687"/>
            <a:ext cx="10445233" cy="194154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conceito de planejamento foi renovado com o marco institucional e sociopolítico estabelecido pela Constituição de 1988.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Os anos 2000 representaram o marco na construção da Reforma Urbana, com a aprovação da Lei nº 10.257, de 10 de julho de 2001, que estabelece diretrizes gerais da política urbana, denominada Estatuto das Cidades (BORJA, 2008).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865383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084158" y="4178629"/>
            <a:ext cx="10445232" cy="231003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Garantia do </a:t>
            </a:r>
            <a:r>
              <a:rPr lang="pt-BR" sz="2000" b="1" dirty="0"/>
              <a:t>direito a cidades </a:t>
            </a:r>
            <a:r>
              <a:rPr lang="pt-BR" sz="2000" dirty="0"/>
              <a:t>sustentáveis; </a:t>
            </a:r>
            <a:r>
              <a:rPr lang="pt-BR" sz="2000" b="1" dirty="0"/>
              <a:t>Gestão democrática </a:t>
            </a:r>
            <a:r>
              <a:rPr lang="pt-BR" sz="2000" dirty="0"/>
              <a:t>por meio da participação da população e de associações representativas; </a:t>
            </a:r>
            <a:r>
              <a:rPr lang="pt-BR" sz="2000" b="1" dirty="0"/>
              <a:t>Planejamento</a:t>
            </a:r>
            <a:r>
              <a:rPr lang="pt-BR" sz="2000" dirty="0"/>
              <a:t> do desenvolvimento das cidades; </a:t>
            </a:r>
            <a:r>
              <a:rPr lang="pt-BR" sz="2000" b="1" dirty="0"/>
              <a:t>Ordenação e controle </a:t>
            </a:r>
            <a:r>
              <a:rPr lang="pt-BR" sz="2000" dirty="0"/>
              <a:t>do uso do solo; Adoção de </a:t>
            </a:r>
            <a:r>
              <a:rPr lang="pt-BR" sz="2000" b="1" dirty="0"/>
              <a:t>padrões de produção </a:t>
            </a:r>
            <a:r>
              <a:rPr lang="pt-BR" sz="2000" dirty="0"/>
              <a:t>e consumo de bens e serviços e de expansão urbana; </a:t>
            </a:r>
            <a:r>
              <a:rPr lang="pt-BR" sz="2000" b="1" dirty="0"/>
              <a:t>Justa distribuição </a:t>
            </a:r>
            <a:r>
              <a:rPr lang="pt-BR" sz="2000" dirty="0"/>
              <a:t>dos benefícios e ônus decorrentes do processo de urbanização; Proteção, preservação e </a:t>
            </a:r>
            <a:r>
              <a:rPr lang="pt-BR" sz="2000" b="1" dirty="0"/>
              <a:t>recuperação do meio ambiente </a:t>
            </a:r>
            <a:r>
              <a:rPr lang="pt-BR" sz="2000" dirty="0"/>
              <a:t>natural e construído (BRASIL, 2001).</a:t>
            </a:r>
          </a:p>
        </p:txBody>
      </p:sp>
    </p:spTree>
    <p:extLst>
      <p:ext uri="{BB962C8B-B14F-4D97-AF65-F5344CB8AC3E}">
        <p14:creationId xmlns:p14="http://schemas.microsoft.com/office/powerpoint/2010/main" xmlns="" val="22069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407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4. FUNDAMENTAÇÃO TEÓRICA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445232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4.2 O contexto do planejamento urbano na Bahia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8" y="2555191"/>
            <a:ext cx="10445233" cy="106724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partir da gestão iniciada em 2003, o estado da Bahia foi dividido em 27 Territórios de Identidade, que agregam 417 municípios (FERREIRA e FAGUNDES, 2012).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87923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84158" y="2117301"/>
            <a:ext cx="8052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2000" b="1" dirty="0"/>
              <a:t>A relevância dos territórios de identidade para o planejamento baiano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84158" y="3764281"/>
            <a:ext cx="10445233" cy="106724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Programa Territórios de Identidade foi instituído com o objetivo de viabilizar o desenvolvimento econômico e social dos Territórios de Identidade na Bahia (FERREIRA e FAGUNDES, 2012</a:t>
            </a:r>
            <a:r>
              <a:rPr lang="pt-BR" sz="20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84158" y="4973371"/>
            <a:ext cx="10445233" cy="123636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Definidos pelo Decreto 12.354 como </a:t>
            </a:r>
            <a:r>
              <a:rPr lang="pt-BR" sz="2000" dirty="0"/>
              <a:t>agrupamento identitário municipal formado </a:t>
            </a:r>
            <a:r>
              <a:rPr lang="pt-BR" sz="2000" dirty="0" smtClean="0"/>
              <a:t>de acordo </a:t>
            </a:r>
            <a:r>
              <a:rPr lang="pt-BR" sz="2000" dirty="0"/>
              <a:t>com critérios sociais, culturais, econômicos e geográficos, reconhecido pela </a:t>
            </a:r>
            <a:r>
              <a:rPr lang="pt-BR" sz="2000" dirty="0" smtClean="0"/>
              <a:t>sua população </a:t>
            </a:r>
            <a:r>
              <a:rPr lang="pt-BR" sz="2000" dirty="0"/>
              <a:t>como o espaço historicamente construído ao qual pertence, com identidade </a:t>
            </a:r>
            <a:r>
              <a:rPr lang="pt-BR" sz="2000" dirty="0" smtClean="0"/>
              <a:t>de </a:t>
            </a:r>
            <a:r>
              <a:rPr lang="pt-BR" sz="2000" dirty="0"/>
              <a:t>coesão social e territorial.</a:t>
            </a:r>
          </a:p>
        </p:txBody>
      </p:sp>
    </p:spTree>
    <p:extLst>
      <p:ext uri="{BB962C8B-B14F-4D97-AF65-F5344CB8AC3E}">
        <p14:creationId xmlns:p14="http://schemas.microsoft.com/office/powerpoint/2010/main" xmlns="" val="40632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642" y="0"/>
            <a:ext cx="7424402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2231138" y="6311696"/>
            <a:ext cx="89691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1 - Mapa de divisão do Estado da Bahia em Territórios de Identidade.</a:t>
            </a:r>
          </a:p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CEDETER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endParaRPr lang="pt-BR" sz="1100" i="1" dirty="0"/>
          </a:p>
        </p:txBody>
      </p:sp>
      <p:sp>
        <p:nvSpPr>
          <p:cNvPr id="7" name="Elipse 6"/>
          <p:cNvSpPr/>
          <p:nvPr/>
        </p:nvSpPr>
        <p:spPr>
          <a:xfrm>
            <a:off x="8013080" y="2536642"/>
            <a:ext cx="1080120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87065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0" name="Picture 2" descr="Logo46Assemble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40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-25400" y="749300"/>
            <a:ext cx="12192000" cy="254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84158" y="99790"/>
            <a:ext cx="10306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CARACTERIZAÇÃO E ANÁLISE DO USO E OCUPAÇÃO DO SOLO E SUA RELAÇÃO COM O SANEAMENTO AMBIENTAL: UM ESTUDO DE CASO NA FAZENDA CASSANGE – SALVADOR/BA.</a:t>
            </a:r>
            <a:endParaRPr lang="pt-BR" sz="1600" dirty="0"/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1735" y="961564"/>
            <a:ext cx="407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4. FUNDAMENTAÇÃO TEÓRICA</a:t>
            </a:r>
          </a:p>
          <a:p>
            <a:endParaRPr lang="pt-BR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1084159" y="1393023"/>
            <a:ext cx="10306166" cy="55335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b="1" dirty="0"/>
              <a:t>4.3 As faces do planejamento urbano em Salvador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84157" y="2141950"/>
            <a:ext cx="10306167" cy="52578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Semana de Urbanismo - 1935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/>
          <a:srcRect t="16696" b="20298"/>
          <a:stretch/>
        </p:blipFill>
        <p:spPr>
          <a:xfrm>
            <a:off x="11364925" y="76427"/>
            <a:ext cx="801675" cy="505111"/>
          </a:xfrm>
          <a:prstGeom prst="rect">
            <a:avLst/>
          </a:prstGeom>
        </p:spPr>
      </p:pic>
      <p:pic>
        <p:nvPicPr>
          <p:cNvPr id="19" name="Picture 2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3" y="84289"/>
            <a:ext cx="769454" cy="44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1874623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84157" y="2837538"/>
            <a:ext cx="10306167" cy="52578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Instituição do Escritório do Plano Urbanístico da Cidade de Salvador (EPUCS) - 1940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084157" y="3529478"/>
            <a:ext cx="10306167" cy="52578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Criação o Plano de Desenvolvimento Urbano da Cidade do Salvador (PLANDURB) - 1970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084157" y="4221418"/>
            <a:ext cx="10306167" cy="52578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Aprovação do Plano Diretor de Desenvolvimento Urbano (PDDU) - 2007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084157" y="4913358"/>
            <a:ext cx="10306167" cy="52578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Sanção da Lei de Ordenamento do Uso do Solo (LOUS) - 2012</a:t>
            </a:r>
          </a:p>
        </p:txBody>
      </p:sp>
      <p:cxnSp>
        <p:nvCxnSpPr>
          <p:cNvPr id="27" name="Conector em Curva 26"/>
          <p:cNvCxnSpPr/>
          <p:nvPr/>
        </p:nvCxnSpPr>
        <p:spPr>
          <a:xfrm>
            <a:off x="11569284" y="3087732"/>
            <a:ext cx="12700" cy="695588"/>
          </a:xfrm>
          <a:prstGeom prst="curvedConnector3">
            <a:avLst>
              <a:gd name="adj1" fmla="val 3218181"/>
            </a:avLst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7"/>
          <p:cNvCxnSpPr/>
          <p:nvPr/>
        </p:nvCxnSpPr>
        <p:spPr>
          <a:xfrm>
            <a:off x="11583262" y="3840470"/>
            <a:ext cx="12700" cy="695588"/>
          </a:xfrm>
          <a:prstGeom prst="curvedConnector3">
            <a:avLst>
              <a:gd name="adj1" fmla="val 3218181"/>
            </a:avLst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em Curva 28"/>
          <p:cNvCxnSpPr/>
          <p:nvPr/>
        </p:nvCxnSpPr>
        <p:spPr>
          <a:xfrm>
            <a:off x="11595962" y="4597314"/>
            <a:ext cx="12700" cy="695588"/>
          </a:xfrm>
          <a:prstGeom prst="curvedConnector3">
            <a:avLst>
              <a:gd name="adj1" fmla="val 3218181"/>
            </a:avLst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em Curva 2"/>
          <p:cNvCxnSpPr/>
          <p:nvPr/>
        </p:nvCxnSpPr>
        <p:spPr>
          <a:xfrm>
            <a:off x="11557862" y="2319944"/>
            <a:ext cx="12700" cy="695588"/>
          </a:xfrm>
          <a:prstGeom prst="curvedConnector3">
            <a:avLst>
              <a:gd name="adj1" fmla="val 3218181"/>
            </a:avLst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14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3735</Words>
  <Application>Microsoft Office PowerPoint</Application>
  <PresentationFormat>Personalizar</PresentationFormat>
  <Paragraphs>293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Tainara Nascimento</dc:creator>
  <cp:lastModifiedBy>RENAVAN</cp:lastModifiedBy>
  <cp:revision>93</cp:revision>
  <dcterms:created xsi:type="dcterms:W3CDTF">2016-05-01T17:45:32Z</dcterms:created>
  <dcterms:modified xsi:type="dcterms:W3CDTF">2016-05-14T22:11:07Z</dcterms:modified>
</cp:coreProperties>
</file>